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314" r:id="rId3"/>
    <p:sldId id="349" r:id="rId4"/>
    <p:sldId id="318" r:id="rId5"/>
    <p:sldId id="348" r:id="rId6"/>
    <p:sldId id="300" r:id="rId7"/>
    <p:sldId id="327" r:id="rId8"/>
    <p:sldId id="336" r:id="rId9"/>
    <p:sldId id="339" r:id="rId10"/>
    <p:sldId id="341" r:id="rId11"/>
    <p:sldId id="347" r:id="rId12"/>
    <p:sldId id="319" r:id="rId13"/>
    <p:sldId id="350" r:id="rId14"/>
    <p:sldId id="330" r:id="rId15"/>
    <p:sldId id="331" r:id="rId16"/>
    <p:sldId id="337" r:id="rId17"/>
    <p:sldId id="345" r:id="rId18"/>
    <p:sldId id="344" r:id="rId19"/>
    <p:sldId id="334" r:id="rId20"/>
    <p:sldId id="322" r:id="rId21"/>
    <p:sldId id="325" r:id="rId2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86713" autoAdjust="0"/>
  </p:normalViewPr>
  <p:slideViewPr>
    <p:cSldViewPr>
      <p:cViewPr varScale="1">
        <p:scale>
          <a:sx n="111" d="100"/>
          <a:sy n="111" d="100"/>
        </p:scale>
        <p:origin x="1416" y="84"/>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AF6B6-75D6-47E5-A55D-11FF7265D69A}" type="doc">
      <dgm:prSet loTypeId="urn:microsoft.com/office/officeart/2005/8/layout/default" loCatId="list" qsTypeId="urn:microsoft.com/office/officeart/2005/8/quickstyle/simple2" qsCatId="simple" csTypeId="urn:microsoft.com/office/officeart/2005/8/colors/colorful3" csCatId="colorful" phldr="1"/>
      <dgm:spPr/>
      <dgm:t>
        <a:bodyPr/>
        <a:lstStyle/>
        <a:p>
          <a:endParaRPr lang="en-GB"/>
        </a:p>
      </dgm:t>
    </dgm:pt>
    <dgm:pt modelId="{F262BAAB-6886-47A8-9E07-BCD4599311FE}">
      <dgm:prSet phldrT="[Text]"/>
      <dgm:spPr/>
      <dgm:t>
        <a:bodyPr/>
        <a:lstStyle/>
        <a:p>
          <a:r>
            <a:rPr lang="en-GB" dirty="0">
              <a:cs typeface="Calibri"/>
            </a:rPr>
            <a:t>Parent is the first educator</a:t>
          </a:r>
        </a:p>
      </dgm:t>
    </dgm:pt>
    <dgm:pt modelId="{8BC2E69C-E9A6-4455-9CEE-E005413985A6}" type="parTrans" cxnId="{22C85C03-E2F7-43EE-AF8D-9CAB86055C57}">
      <dgm:prSet/>
      <dgm:spPr/>
      <dgm:t>
        <a:bodyPr/>
        <a:lstStyle/>
        <a:p>
          <a:endParaRPr lang="en-GB"/>
        </a:p>
      </dgm:t>
    </dgm:pt>
    <dgm:pt modelId="{3A0058AE-8794-4764-A6B8-651AFF326F8F}" type="sibTrans" cxnId="{22C85C03-E2F7-43EE-AF8D-9CAB86055C57}">
      <dgm:prSet/>
      <dgm:spPr/>
      <dgm:t>
        <a:bodyPr/>
        <a:lstStyle/>
        <a:p>
          <a:endParaRPr lang="en-GB"/>
        </a:p>
      </dgm:t>
    </dgm:pt>
    <dgm:pt modelId="{7DD2B516-D6D8-4E98-B2EB-27771DBDE6A9}">
      <dgm:prSet phldrT="[Text]"/>
      <dgm:spPr/>
      <dgm:t>
        <a:bodyPr/>
        <a:lstStyle/>
        <a:p>
          <a:r>
            <a:rPr lang="en-GB" dirty="0">
              <a:cs typeface="Calibri"/>
            </a:rPr>
            <a:t>Inclusive</a:t>
          </a:r>
        </a:p>
      </dgm:t>
    </dgm:pt>
    <dgm:pt modelId="{504639E9-EDA2-4D50-AF97-0A35A6639074}" type="parTrans" cxnId="{642D8B26-45D2-48FF-86E0-3A3CC22FF856}">
      <dgm:prSet/>
      <dgm:spPr/>
      <dgm:t>
        <a:bodyPr/>
        <a:lstStyle/>
        <a:p>
          <a:endParaRPr lang="en-GB"/>
        </a:p>
      </dgm:t>
    </dgm:pt>
    <dgm:pt modelId="{628DE519-CAA1-45B5-8489-60AF45E0A7E1}" type="sibTrans" cxnId="{642D8B26-45D2-48FF-86E0-3A3CC22FF856}">
      <dgm:prSet/>
      <dgm:spPr/>
      <dgm:t>
        <a:bodyPr/>
        <a:lstStyle/>
        <a:p>
          <a:endParaRPr lang="en-GB"/>
        </a:p>
      </dgm:t>
    </dgm:pt>
    <dgm:pt modelId="{6C92E004-DDF6-4151-8997-0BCDEC02FB72}">
      <dgm:prSet phldrT="[Text]"/>
      <dgm:spPr/>
      <dgm:t>
        <a:bodyPr/>
        <a:lstStyle/>
        <a:p>
          <a:r>
            <a:rPr lang="en-GB" dirty="0">
              <a:cs typeface="Calibri"/>
            </a:rPr>
            <a:t>Recognises and values diversity</a:t>
          </a:r>
        </a:p>
      </dgm:t>
    </dgm:pt>
    <dgm:pt modelId="{13E41E25-AD3D-445F-9363-8B62A3DD8418}" type="parTrans" cxnId="{FD2DCCB9-D0A3-43BD-8A08-C270CD9C09C2}">
      <dgm:prSet/>
      <dgm:spPr/>
      <dgm:t>
        <a:bodyPr/>
        <a:lstStyle/>
        <a:p>
          <a:endParaRPr lang="en-GB"/>
        </a:p>
      </dgm:t>
    </dgm:pt>
    <dgm:pt modelId="{02928F52-55B3-4CB6-8336-077B993088D4}" type="sibTrans" cxnId="{FD2DCCB9-D0A3-43BD-8A08-C270CD9C09C2}">
      <dgm:prSet/>
      <dgm:spPr/>
      <dgm:t>
        <a:bodyPr/>
        <a:lstStyle/>
        <a:p>
          <a:endParaRPr lang="en-GB"/>
        </a:p>
      </dgm:t>
    </dgm:pt>
    <dgm:pt modelId="{08C6C082-C32C-4F04-92BD-80DE6140264D}">
      <dgm:prSet phldrT="[Text]"/>
      <dgm:spPr/>
      <dgm:t>
        <a:bodyPr/>
        <a:lstStyle/>
        <a:p>
          <a:r>
            <a:rPr lang="en-GB" dirty="0">
              <a:cs typeface="Calibri"/>
            </a:rPr>
            <a:t>Equal partnerships</a:t>
          </a:r>
        </a:p>
      </dgm:t>
    </dgm:pt>
    <dgm:pt modelId="{94FEFF46-67CD-40E8-AD1E-D61FC5BE2E4C}" type="parTrans" cxnId="{D2B25196-84BA-4E2A-9B3A-3EBA7863C0C4}">
      <dgm:prSet/>
      <dgm:spPr/>
      <dgm:t>
        <a:bodyPr/>
        <a:lstStyle/>
        <a:p>
          <a:endParaRPr lang="en-GB"/>
        </a:p>
      </dgm:t>
    </dgm:pt>
    <dgm:pt modelId="{EBBF4A5F-F4D6-4985-BB39-05D19BC31974}" type="sibTrans" cxnId="{D2B25196-84BA-4E2A-9B3A-3EBA7863C0C4}">
      <dgm:prSet/>
      <dgm:spPr/>
      <dgm:t>
        <a:bodyPr/>
        <a:lstStyle/>
        <a:p>
          <a:endParaRPr lang="en-GB"/>
        </a:p>
      </dgm:t>
    </dgm:pt>
    <dgm:pt modelId="{1E31FE50-900C-4174-A595-32EC60FBF86D}">
      <dgm:prSet phldrT="[Text]"/>
      <dgm:spPr/>
      <dgm:t>
        <a:bodyPr/>
        <a:lstStyle/>
        <a:p>
          <a:r>
            <a:rPr lang="en-GB" dirty="0">
              <a:cs typeface="Calibri"/>
            </a:rPr>
            <a:t>Change and empowerment</a:t>
          </a:r>
        </a:p>
      </dgm:t>
    </dgm:pt>
    <dgm:pt modelId="{20923B60-AC31-49B4-8456-92466F5DE714}" type="parTrans" cxnId="{DAF4B448-E227-4C4E-9892-76D07A580C99}">
      <dgm:prSet/>
      <dgm:spPr/>
      <dgm:t>
        <a:bodyPr/>
        <a:lstStyle/>
        <a:p>
          <a:endParaRPr lang="en-GB"/>
        </a:p>
      </dgm:t>
    </dgm:pt>
    <dgm:pt modelId="{FE4BECDA-DDBF-4484-9526-DFD4CA0DDDE9}" type="sibTrans" cxnId="{DAF4B448-E227-4C4E-9892-76D07A580C99}">
      <dgm:prSet/>
      <dgm:spPr/>
      <dgm:t>
        <a:bodyPr/>
        <a:lstStyle/>
        <a:p>
          <a:endParaRPr lang="en-GB"/>
        </a:p>
      </dgm:t>
    </dgm:pt>
    <dgm:pt modelId="{7D0B7B1E-07ED-4253-B589-79D5365A6A30}">
      <dgm:prSet phldrT="[Text]"/>
      <dgm:spPr/>
      <dgm:t>
        <a:bodyPr/>
        <a:lstStyle/>
        <a:p>
          <a:r>
            <a:rPr lang="en-GB" dirty="0">
              <a:cs typeface="Calibri"/>
            </a:rPr>
            <a:t>Mutual respect</a:t>
          </a:r>
        </a:p>
      </dgm:t>
    </dgm:pt>
    <dgm:pt modelId="{B675DD20-3674-4AB6-B288-16CFCDCEDCF5}" type="parTrans" cxnId="{BC332B42-76D2-491F-B49D-BDE0ADA10EDE}">
      <dgm:prSet/>
      <dgm:spPr/>
      <dgm:t>
        <a:bodyPr/>
        <a:lstStyle/>
        <a:p>
          <a:endParaRPr lang="en-GB"/>
        </a:p>
      </dgm:t>
    </dgm:pt>
    <dgm:pt modelId="{FAAC533C-8CD7-4AF4-AF22-2F63418372F1}" type="sibTrans" cxnId="{BC332B42-76D2-491F-B49D-BDE0ADA10EDE}">
      <dgm:prSet/>
      <dgm:spPr/>
      <dgm:t>
        <a:bodyPr/>
        <a:lstStyle/>
        <a:p>
          <a:endParaRPr lang="en-GB"/>
        </a:p>
      </dgm:t>
    </dgm:pt>
    <dgm:pt modelId="{9D3BFC16-C2C0-4A9C-99D8-0488EA87466D}">
      <dgm:prSet phldrT="[Text]"/>
      <dgm:spPr/>
      <dgm:t>
        <a:bodyPr/>
        <a:lstStyle/>
        <a:p>
          <a:r>
            <a:rPr lang="en-GB" dirty="0">
              <a:cs typeface="Calibri"/>
            </a:rPr>
            <a:t>Raising aspirations and outcomes</a:t>
          </a:r>
        </a:p>
      </dgm:t>
    </dgm:pt>
    <dgm:pt modelId="{14C8E3F0-9168-46C5-843B-5FB2E4C2D4E2}" type="parTrans" cxnId="{8EE2EB23-179E-468E-A374-105E58884E8B}">
      <dgm:prSet/>
      <dgm:spPr/>
      <dgm:t>
        <a:bodyPr/>
        <a:lstStyle/>
        <a:p>
          <a:endParaRPr lang="en-GB"/>
        </a:p>
      </dgm:t>
    </dgm:pt>
    <dgm:pt modelId="{7F6FCFCC-0D58-4663-876E-AE28E41C26BE}" type="sibTrans" cxnId="{8EE2EB23-179E-468E-A374-105E58884E8B}">
      <dgm:prSet/>
      <dgm:spPr/>
      <dgm:t>
        <a:bodyPr/>
        <a:lstStyle/>
        <a:p>
          <a:endParaRPr lang="en-GB"/>
        </a:p>
      </dgm:t>
    </dgm:pt>
    <dgm:pt modelId="{2A89E23F-C469-45F9-BA72-EEDD6E1A6F85}" type="pres">
      <dgm:prSet presAssocID="{6A9AF6B6-75D6-47E5-A55D-11FF7265D69A}" presName="diagram" presStyleCnt="0">
        <dgm:presLayoutVars>
          <dgm:dir/>
          <dgm:resizeHandles val="exact"/>
        </dgm:presLayoutVars>
      </dgm:prSet>
      <dgm:spPr/>
      <dgm:t>
        <a:bodyPr/>
        <a:lstStyle/>
        <a:p>
          <a:endParaRPr lang="en-GB"/>
        </a:p>
      </dgm:t>
    </dgm:pt>
    <dgm:pt modelId="{4CBAFDA4-E165-4C7C-A9B0-39055F5C6DA4}" type="pres">
      <dgm:prSet presAssocID="{F262BAAB-6886-47A8-9E07-BCD4599311FE}" presName="node" presStyleLbl="node1" presStyleIdx="0" presStyleCnt="7">
        <dgm:presLayoutVars>
          <dgm:bulletEnabled val="1"/>
        </dgm:presLayoutVars>
      </dgm:prSet>
      <dgm:spPr/>
      <dgm:t>
        <a:bodyPr/>
        <a:lstStyle/>
        <a:p>
          <a:endParaRPr lang="en-GB"/>
        </a:p>
      </dgm:t>
    </dgm:pt>
    <dgm:pt modelId="{8735EF2B-ACE5-4DBB-9E7D-0BC2E2672175}" type="pres">
      <dgm:prSet presAssocID="{3A0058AE-8794-4764-A6B8-651AFF326F8F}" presName="sibTrans" presStyleCnt="0"/>
      <dgm:spPr/>
    </dgm:pt>
    <dgm:pt modelId="{43F614C2-DE50-47D3-9890-AB94A6F18921}" type="pres">
      <dgm:prSet presAssocID="{7DD2B516-D6D8-4E98-B2EB-27771DBDE6A9}" presName="node" presStyleLbl="node1" presStyleIdx="1" presStyleCnt="7">
        <dgm:presLayoutVars>
          <dgm:bulletEnabled val="1"/>
        </dgm:presLayoutVars>
      </dgm:prSet>
      <dgm:spPr/>
      <dgm:t>
        <a:bodyPr/>
        <a:lstStyle/>
        <a:p>
          <a:endParaRPr lang="en-GB"/>
        </a:p>
      </dgm:t>
    </dgm:pt>
    <dgm:pt modelId="{83A2211F-D647-4AEE-A5CA-27FE2F6A1D6D}" type="pres">
      <dgm:prSet presAssocID="{628DE519-CAA1-45B5-8489-60AF45E0A7E1}" presName="sibTrans" presStyleCnt="0"/>
      <dgm:spPr/>
    </dgm:pt>
    <dgm:pt modelId="{CBD08DAF-600A-401A-9E61-54F5855BE8E9}" type="pres">
      <dgm:prSet presAssocID="{6C92E004-DDF6-4151-8997-0BCDEC02FB72}" presName="node" presStyleLbl="node1" presStyleIdx="2" presStyleCnt="7">
        <dgm:presLayoutVars>
          <dgm:bulletEnabled val="1"/>
        </dgm:presLayoutVars>
      </dgm:prSet>
      <dgm:spPr/>
      <dgm:t>
        <a:bodyPr/>
        <a:lstStyle/>
        <a:p>
          <a:endParaRPr lang="en-GB"/>
        </a:p>
      </dgm:t>
    </dgm:pt>
    <dgm:pt modelId="{1A58203E-741D-4C3C-AE14-B15F94CC6CF6}" type="pres">
      <dgm:prSet presAssocID="{02928F52-55B3-4CB6-8336-077B993088D4}" presName="sibTrans" presStyleCnt="0"/>
      <dgm:spPr/>
    </dgm:pt>
    <dgm:pt modelId="{B2AD7F48-2E58-4C6E-898E-D2AC25D1CFD9}" type="pres">
      <dgm:prSet presAssocID="{08C6C082-C32C-4F04-92BD-80DE6140264D}" presName="node" presStyleLbl="node1" presStyleIdx="3" presStyleCnt="7">
        <dgm:presLayoutVars>
          <dgm:bulletEnabled val="1"/>
        </dgm:presLayoutVars>
      </dgm:prSet>
      <dgm:spPr/>
      <dgm:t>
        <a:bodyPr/>
        <a:lstStyle/>
        <a:p>
          <a:endParaRPr lang="en-GB"/>
        </a:p>
      </dgm:t>
    </dgm:pt>
    <dgm:pt modelId="{323BDB8E-4EDE-4DF7-BD89-D1267D5E61AE}" type="pres">
      <dgm:prSet presAssocID="{EBBF4A5F-F4D6-4985-BB39-05D19BC31974}" presName="sibTrans" presStyleCnt="0"/>
      <dgm:spPr/>
    </dgm:pt>
    <dgm:pt modelId="{F6151E34-E61C-43B0-89F2-63BF7A7CD03C}" type="pres">
      <dgm:prSet presAssocID="{1E31FE50-900C-4174-A595-32EC60FBF86D}" presName="node" presStyleLbl="node1" presStyleIdx="4" presStyleCnt="7">
        <dgm:presLayoutVars>
          <dgm:bulletEnabled val="1"/>
        </dgm:presLayoutVars>
      </dgm:prSet>
      <dgm:spPr/>
      <dgm:t>
        <a:bodyPr/>
        <a:lstStyle/>
        <a:p>
          <a:endParaRPr lang="en-GB"/>
        </a:p>
      </dgm:t>
    </dgm:pt>
    <dgm:pt modelId="{3D9B00D4-2A91-41A2-8453-1559A0269452}" type="pres">
      <dgm:prSet presAssocID="{FE4BECDA-DDBF-4484-9526-DFD4CA0DDDE9}" presName="sibTrans" presStyleCnt="0"/>
      <dgm:spPr/>
    </dgm:pt>
    <dgm:pt modelId="{62165772-8254-4C32-9C80-383150E89BAD}" type="pres">
      <dgm:prSet presAssocID="{7D0B7B1E-07ED-4253-B589-79D5365A6A30}" presName="node" presStyleLbl="node1" presStyleIdx="5" presStyleCnt="7">
        <dgm:presLayoutVars>
          <dgm:bulletEnabled val="1"/>
        </dgm:presLayoutVars>
      </dgm:prSet>
      <dgm:spPr/>
      <dgm:t>
        <a:bodyPr/>
        <a:lstStyle/>
        <a:p>
          <a:endParaRPr lang="en-GB"/>
        </a:p>
      </dgm:t>
    </dgm:pt>
    <dgm:pt modelId="{7C0681A2-0603-4F47-9796-3288861D2A68}" type="pres">
      <dgm:prSet presAssocID="{FAAC533C-8CD7-4AF4-AF22-2F63418372F1}" presName="sibTrans" presStyleCnt="0"/>
      <dgm:spPr/>
    </dgm:pt>
    <dgm:pt modelId="{BDCD3972-E48C-433C-BCC3-A6E4FD881645}" type="pres">
      <dgm:prSet presAssocID="{9D3BFC16-C2C0-4A9C-99D8-0488EA87466D}" presName="node" presStyleLbl="node1" presStyleIdx="6" presStyleCnt="7">
        <dgm:presLayoutVars>
          <dgm:bulletEnabled val="1"/>
        </dgm:presLayoutVars>
      </dgm:prSet>
      <dgm:spPr/>
      <dgm:t>
        <a:bodyPr/>
        <a:lstStyle/>
        <a:p>
          <a:endParaRPr lang="en-GB"/>
        </a:p>
      </dgm:t>
    </dgm:pt>
  </dgm:ptLst>
  <dgm:cxnLst>
    <dgm:cxn modelId="{BC332B42-76D2-491F-B49D-BDE0ADA10EDE}" srcId="{6A9AF6B6-75D6-47E5-A55D-11FF7265D69A}" destId="{7D0B7B1E-07ED-4253-B589-79D5365A6A30}" srcOrd="5" destOrd="0" parTransId="{B675DD20-3674-4AB6-B288-16CFCDCEDCF5}" sibTransId="{FAAC533C-8CD7-4AF4-AF22-2F63418372F1}"/>
    <dgm:cxn modelId="{3F125090-59A0-4676-BCDB-634CE4D59183}" type="presOf" srcId="{08C6C082-C32C-4F04-92BD-80DE6140264D}" destId="{B2AD7F48-2E58-4C6E-898E-D2AC25D1CFD9}" srcOrd="0" destOrd="0" presId="urn:microsoft.com/office/officeart/2005/8/layout/default"/>
    <dgm:cxn modelId="{BADFEA16-BFA3-456C-B8FF-037E1186A3C3}" type="presOf" srcId="{1E31FE50-900C-4174-A595-32EC60FBF86D}" destId="{F6151E34-E61C-43B0-89F2-63BF7A7CD03C}" srcOrd="0" destOrd="0" presId="urn:microsoft.com/office/officeart/2005/8/layout/default"/>
    <dgm:cxn modelId="{DAF4B448-E227-4C4E-9892-76D07A580C99}" srcId="{6A9AF6B6-75D6-47E5-A55D-11FF7265D69A}" destId="{1E31FE50-900C-4174-A595-32EC60FBF86D}" srcOrd="4" destOrd="0" parTransId="{20923B60-AC31-49B4-8456-92466F5DE714}" sibTransId="{FE4BECDA-DDBF-4484-9526-DFD4CA0DDDE9}"/>
    <dgm:cxn modelId="{5E040BD7-7972-45A0-B79A-8F1AF1385D91}" type="presOf" srcId="{6C92E004-DDF6-4151-8997-0BCDEC02FB72}" destId="{CBD08DAF-600A-401A-9E61-54F5855BE8E9}" srcOrd="0" destOrd="0" presId="urn:microsoft.com/office/officeart/2005/8/layout/default"/>
    <dgm:cxn modelId="{642D8B26-45D2-48FF-86E0-3A3CC22FF856}" srcId="{6A9AF6B6-75D6-47E5-A55D-11FF7265D69A}" destId="{7DD2B516-D6D8-4E98-B2EB-27771DBDE6A9}" srcOrd="1" destOrd="0" parTransId="{504639E9-EDA2-4D50-AF97-0A35A6639074}" sibTransId="{628DE519-CAA1-45B5-8489-60AF45E0A7E1}"/>
    <dgm:cxn modelId="{22C85C03-E2F7-43EE-AF8D-9CAB86055C57}" srcId="{6A9AF6B6-75D6-47E5-A55D-11FF7265D69A}" destId="{F262BAAB-6886-47A8-9E07-BCD4599311FE}" srcOrd="0" destOrd="0" parTransId="{8BC2E69C-E9A6-4455-9CEE-E005413985A6}" sibTransId="{3A0058AE-8794-4764-A6B8-651AFF326F8F}"/>
    <dgm:cxn modelId="{D2B25196-84BA-4E2A-9B3A-3EBA7863C0C4}" srcId="{6A9AF6B6-75D6-47E5-A55D-11FF7265D69A}" destId="{08C6C082-C32C-4F04-92BD-80DE6140264D}" srcOrd="3" destOrd="0" parTransId="{94FEFF46-67CD-40E8-AD1E-D61FC5BE2E4C}" sibTransId="{EBBF4A5F-F4D6-4985-BB39-05D19BC31974}"/>
    <dgm:cxn modelId="{BC5759F8-DE43-4091-9778-ACC9C08B9901}" type="presOf" srcId="{7DD2B516-D6D8-4E98-B2EB-27771DBDE6A9}" destId="{43F614C2-DE50-47D3-9890-AB94A6F18921}" srcOrd="0" destOrd="0" presId="urn:microsoft.com/office/officeart/2005/8/layout/default"/>
    <dgm:cxn modelId="{FD2DCCB9-D0A3-43BD-8A08-C270CD9C09C2}" srcId="{6A9AF6B6-75D6-47E5-A55D-11FF7265D69A}" destId="{6C92E004-DDF6-4151-8997-0BCDEC02FB72}" srcOrd="2" destOrd="0" parTransId="{13E41E25-AD3D-445F-9363-8B62A3DD8418}" sibTransId="{02928F52-55B3-4CB6-8336-077B993088D4}"/>
    <dgm:cxn modelId="{27BE86EF-F77C-4BF1-9CE9-61CCB928CC41}" type="presOf" srcId="{9D3BFC16-C2C0-4A9C-99D8-0488EA87466D}" destId="{BDCD3972-E48C-433C-BCC3-A6E4FD881645}" srcOrd="0" destOrd="0" presId="urn:microsoft.com/office/officeart/2005/8/layout/default"/>
    <dgm:cxn modelId="{B29B0F5F-9579-4968-A8C2-E88F7BFECCFB}" type="presOf" srcId="{F262BAAB-6886-47A8-9E07-BCD4599311FE}" destId="{4CBAFDA4-E165-4C7C-A9B0-39055F5C6DA4}" srcOrd="0" destOrd="0" presId="urn:microsoft.com/office/officeart/2005/8/layout/default"/>
    <dgm:cxn modelId="{61D1C995-EFA6-44AA-863A-11DB181901FC}" type="presOf" srcId="{6A9AF6B6-75D6-47E5-A55D-11FF7265D69A}" destId="{2A89E23F-C469-45F9-BA72-EEDD6E1A6F85}" srcOrd="0" destOrd="0" presId="urn:microsoft.com/office/officeart/2005/8/layout/default"/>
    <dgm:cxn modelId="{8EE2EB23-179E-468E-A374-105E58884E8B}" srcId="{6A9AF6B6-75D6-47E5-A55D-11FF7265D69A}" destId="{9D3BFC16-C2C0-4A9C-99D8-0488EA87466D}" srcOrd="6" destOrd="0" parTransId="{14C8E3F0-9168-46C5-843B-5FB2E4C2D4E2}" sibTransId="{7F6FCFCC-0D58-4663-876E-AE28E41C26BE}"/>
    <dgm:cxn modelId="{92446ED0-1CCB-4F39-88BC-EE742AD6036F}" type="presOf" srcId="{7D0B7B1E-07ED-4253-B589-79D5365A6A30}" destId="{62165772-8254-4C32-9C80-383150E89BAD}" srcOrd="0" destOrd="0" presId="urn:microsoft.com/office/officeart/2005/8/layout/default"/>
    <dgm:cxn modelId="{A7C832C5-C79D-4C7A-A389-A61620421DB1}" type="presParOf" srcId="{2A89E23F-C469-45F9-BA72-EEDD6E1A6F85}" destId="{4CBAFDA4-E165-4C7C-A9B0-39055F5C6DA4}" srcOrd="0" destOrd="0" presId="urn:microsoft.com/office/officeart/2005/8/layout/default"/>
    <dgm:cxn modelId="{F8D08EAB-4915-41C4-98D0-056D36D20135}" type="presParOf" srcId="{2A89E23F-C469-45F9-BA72-EEDD6E1A6F85}" destId="{8735EF2B-ACE5-4DBB-9E7D-0BC2E2672175}" srcOrd="1" destOrd="0" presId="urn:microsoft.com/office/officeart/2005/8/layout/default"/>
    <dgm:cxn modelId="{F0AA4D0A-68EB-4276-B4C7-F85DDE8300DB}" type="presParOf" srcId="{2A89E23F-C469-45F9-BA72-EEDD6E1A6F85}" destId="{43F614C2-DE50-47D3-9890-AB94A6F18921}" srcOrd="2" destOrd="0" presId="urn:microsoft.com/office/officeart/2005/8/layout/default"/>
    <dgm:cxn modelId="{D551DE4E-2D00-4AF8-9178-13A062B42336}" type="presParOf" srcId="{2A89E23F-C469-45F9-BA72-EEDD6E1A6F85}" destId="{83A2211F-D647-4AEE-A5CA-27FE2F6A1D6D}" srcOrd="3" destOrd="0" presId="urn:microsoft.com/office/officeart/2005/8/layout/default"/>
    <dgm:cxn modelId="{5FE3A8CE-5557-4B48-9ADC-2A40FE8B5F40}" type="presParOf" srcId="{2A89E23F-C469-45F9-BA72-EEDD6E1A6F85}" destId="{CBD08DAF-600A-401A-9E61-54F5855BE8E9}" srcOrd="4" destOrd="0" presId="urn:microsoft.com/office/officeart/2005/8/layout/default"/>
    <dgm:cxn modelId="{80D9E988-9EEC-4F58-B118-0042A0BF1A83}" type="presParOf" srcId="{2A89E23F-C469-45F9-BA72-EEDD6E1A6F85}" destId="{1A58203E-741D-4C3C-AE14-B15F94CC6CF6}" srcOrd="5" destOrd="0" presId="urn:microsoft.com/office/officeart/2005/8/layout/default"/>
    <dgm:cxn modelId="{85D8D362-7623-4783-AABE-02578848A15C}" type="presParOf" srcId="{2A89E23F-C469-45F9-BA72-EEDD6E1A6F85}" destId="{B2AD7F48-2E58-4C6E-898E-D2AC25D1CFD9}" srcOrd="6" destOrd="0" presId="urn:microsoft.com/office/officeart/2005/8/layout/default"/>
    <dgm:cxn modelId="{C3773DDD-A229-43F2-9381-ABCA19CD890C}" type="presParOf" srcId="{2A89E23F-C469-45F9-BA72-EEDD6E1A6F85}" destId="{323BDB8E-4EDE-4DF7-BD89-D1267D5E61AE}" srcOrd="7" destOrd="0" presId="urn:microsoft.com/office/officeart/2005/8/layout/default"/>
    <dgm:cxn modelId="{D2FA4A6A-C667-4FAF-9A19-E68892629B4D}" type="presParOf" srcId="{2A89E23F-C469-45F9-BA72-EEDD6E1A6F85}" destId="{F6151E34-E61C-43B0-89F2-63BF7A7CD03C}" srcOrd="8" destOrd="0" presId="urn:microsoft.com/office/officeart/2005/8/layout/default"/>
    <dgm:cxn modelId="{373945E5-7CD4-4655-BA6C-B13F86EEBEEC}" type="presParOf" srcId="{2A89E23F-C469-45F9-BA72-EEDD6E1A6F85}" destId="{3D9B00D4-2A91-41A2-8453-1559A0269452}" srcOrd="9" destOrd="0" presId="urn:microsoft.com/office/officeart/2005/8/layout/default"/>
    <dgm:cxn modelId="{97F189E3-DA34-4172-965F-ECB79BA839D6}" type="presParOf" srcId="{2A89E23F-C469-45F9-BA72-EEDD6E1A6F85}" destId="{62165772-8254-4C32-9C80-383150E89BAD}" srcOrd="10" destOrd="0" presId="urn:microsoft.com/office/officeart/2005/8/layout/default"/>
    <dgm:cxn modelId="{ED7B4AA9-2324-4A06-BC34-C29BC97914FB}" type="presParOf" srcId="{2A89E23F-C469-45F9-BA72-EEDD6E1A6F85}" destId="{7C0681A2-0603-4F47-9796-3288861D2A68}" srcOrd="11" destOrd="0" presId="urn:microsoft.com/office/officeart/2005/8/layout/default"/>
    <dgm:cxn modelId="{49667627-8DE9-4816-A189-19C8F733FF94}" type="presParOf" srcId="{2A89E23F-C469-45F9-BA72-EEDD6E1A6F85}" destId="{BDCD3972-E48C-433C-BCC3-A6E4FD881645}"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AFDA4-E165-4C7C-A9B0-39055F5C6DA4}">
      <dsp:nvSpPr>
        <dsp:cNvPr id="0" name=""/>
        <dsp:cNvSpPr/>
      </dsp:nvSpPr>
      <dsp:spPr>
        <a:xfrm>
          <a:off x="762311" y="550"/>
          <a:ext cx="1833590" cy="110015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Parent is the first educator</a:t>
          </a:r>
        </a:p>
      </dsp:txBody>
      <dsp:txXfrm>
        <a:off x="762311" y="550"/>
        <a:ext cx="1833590" cy="1100154"/>
      </dsp:txXfrm>
    </dsp:sp>
    <dsp:sp modelId="{43F614C2-DE50-47D3-9890-AB94A6F18921}">
      <dsp:nvSpPr>
        <dsp:cNvPr id="0" name=""/>
        <dsp:cNvSpPr/>
      </dsp:nvSpPr>
      <dsp:spPr>
        <a:xfrm>
          <a:off x="2779260" y="550"/>
          <a:ext cx="1833590" cy="1100154"/>
        </a:xfrm>
        <a:prstGeom prst="rect">
          <a:avLst/>
        </a:prstGeom>
        <a:solidFill>
          <a:schemeClr val="accent3">
            <a:hueOff val="1875044"/>
            <a:satOff val="-2813"/>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Inclusive</a:t>
          </a:r>
        </a:p>
      </dsp:txBody>
      <dsp:txXfrm>
        <a:off x="2779260" y="550"/>
        <a:ext cx="1833590" cy="1100154"/>
      </dsp:txXfrm>
    </dsp:sp>
    <dsp:sp modelId="{CBD08DAF-600A-401A-9E61-54F5855BE8E9}">
      <dsp:nvSpPr>
        <dsp:cNvPr id="0" name=""/>
        <dsp:cNvSpPr/>
      </dsp:nvSpPr>
      <dsp:spPr>
        <a:xfrm>
          <a:off x="4796209" y="550"/>
          <a:ext cx="1833590" cy="1100154"/>
        </a:xfrm>
        <a:prstGeom prst="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Recognises and values diversity</a:t>
          </a:r>
        </a:p>
      </dsp:txBody>
      <dsp:txXfrm>
        <a:off x="4796209" y="550"/>
        <a:ext cx="1833590" cy="1100154"/>
      </dsp:txXfrm>
    </dsp:sp>
    <dsp:sp modelId="{B2AD7F48-2E58-4C6E-898E-D2AC25D1CFD9}">
      <dsp:nvSpPr>
        <dsp:cNvPr id="0" name=""/>
        <dsp:cNvSpPr/>
      </dsp:nvSpPr>
      <dsp:spPr>
        <a:xfrm>
          <a:off x="762311" y="1284063"/>
          <a:ext cx="1833590" cy="1100154"/>
        </a:xfrm>
        <a:prstGeom prst="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Equal partnerships</a:t>
          </a:r>
        </a:p>
      </dsp:txBody>
      <dsp:txXfrm>
        <a:off x="762311" y="1284063"/>
        <a:ext cx="1833590" cy="1100154"/>
      </dsp:txXfrm>
    </dsp:sp>
    <dsp:sp modelId="{F6151E34-E61C-43B0-89F2-63BF7A7CD03C}">
      <dsp:nvSpPr>
        <dsp:cNvPr id="0" name=""/>
        <dsp:cNvSpPr/>
      </dsp:nvSpPr>
      <dsp:spPr>
        <a:xfrm>
          <a:off x="2779260" y="1284063"/>
          <a:ext cx="1833590" cy="1100154"/>
        </a:xfrm>
        <a:prstGeom prst="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Change and empowerment</a:t>
          </a:r>
        </a:p>
      </dsp:txBody>
      <dsp:txXfrm>
        <a:off x="2779260" y="1284063"/>
        <a:ext cx="1833590" cy="1100154"/>
      </dsp:txXfrm>
    </dsp:sp>
    <dsp:sp modelId="{62165772-8254-4C32-9C80-383150E89BAD}">
      <dsp:nvSpPr>
        <dsp:cNvPr id="0" name=""/>
        <dsp:cNvSpPr/>
      </dsp:nvSpPr>
      <dsp:spPr>
        <a:xfrm>
          <a:off x="4796209" y="1284063"/>
          <a:ext cx="1833590" cy="1100154"/>
        </a:xfrm>
        <a:prstGeom prst="rect">
          <a:avLst/>
        </a:prstGeom>
        <a:solidFill>
          <a:schemeClr val="accent3">
            <a:hueOff val="9375220"/>
            <a:satOff val="-14067"/>
            <a:lumOff val="-22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Mutual respect</a:t>
          </a:r>
        </a:p>
      </dsp:txBody>
      <dsp:txXfrm>
        <a:off x="4796209" y="1284063"/>
        <a:ext cx="1833590" cy="1100154"/>
      </dsp:txXfrm>
    </dsp:sp>
    <dsp:sp modelId="{BDCD3972-E48C-433C-BCC3-A6E4FD881645}">
      <dsp:nvSpPr>
        <dsp:cNvPr id="0" name=""/>
        <dsp:cNvSpPr/>
      </dsp:nvSpPr>
      <dsp:spPr>
        <a:xfrm>
          <a:off x="2779260" y="2567577"/>
          <a:ext cx="1833590" cy="1100154"/>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cs typeface="Calibri"/>
            </a:rPr>
            <a:t>Raising aspirations and outcomes</a:t>
          </a:r>
        </a:p>
      </dsp:txBody>
      <dsp:txXfrm>
        <a:off x="2779260" y="2567577"/>
        <a:ext cx="1833590" cy="1100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CBC41F57-5736-40C2-A129-F9D825E5D490}" type="datetimeFigureOut">
              <a:rPr lang="en-GB" smtClean="0"/>
              <a:t>11/03/2019</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94C47804-6B10-43DB-83DD-4B0BB698FFD2}" type="slidenum">
              <a:rPr lang="en-GB" smtClean="0"/>
              <a:t>‹#›</a:t>
            </a:fld>
            <a:endParaRPr lang="en-GB"/>
          </a:p>
        </p:txBody>
      </p:sp>
    </p:spTree>
    <p:extLst>
      <p:ext uri="{BB962C8B-B14F-4D97-AF65-F5344CB8AC3E}">
        <p14:creationId xmlns:p14="http://schemas.microsoft.com/office/powerpoint/2010/main" val="802540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E9E916C-4F25-479F-92E4-3CD74D624837}" type="datetimeFigureOut">
              <a:rPr lang="en-GB" smtClean="0"/>
              <a:t>11/03/2019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9B8F20F-7387-4304-8E17-D54680CB852B}" type="slidenum">
              <a:rPr lang="en-GB" smtClean="0"/>
              <a:t>‹#›</a:t>
            </a:fld>
            <a:endParaRPr lang="en-GB"/>
          </a:p>
        </p:txBody>
      </p:sp>
    </p:spTree>
    <p:extLst>
      <p:ext uri="{BB962C8B-B14F-4D97-AF65-F5344CB8AC3E}">
        <p14:creationId xmlns:p14="http://schemas.microsoft.com/office/powerpoint/2010/main" val="343501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en-GB" dirty="0"/>
              <a:t>There are 8 local authority areas that make up the Northern Alliance.  </a:t>
            </a:r>
          </a:p>
          <a:p>
            <a:r>
              <a:rPr lang="en-GB" dirty="0"/>
              <a:t>Action plan with the improvement priority for family learning </a:t>
            </a:r>
          </a:p>
          <a:p>
            <a:r>
              <a:rPr lang="en-GB" sz="1200" kern="1200" dirty="0">
                <a:solidFill>
                  <a:schemeClr val="tx1"/>
                </a:solidFill>
                <a:effectLst/>
                <a:latin typeface="+mn-lt"/>
                <a:ea typeface="+mn-ea"/>
                <a:cs typeface="+mn-cs"/>
              </a:rPr>
              <a:t>Ensure consistent understanding of and application of Family Learning – through Family  Learning programme under development"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326922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70550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Ensure consistent understanding of and application of Family Learning – through Family  Learning programme under development" we should ask them first at that slide how they are currently defining Family Learning to establish a baseline.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58993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4335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09828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79800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474489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32532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181796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49953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52600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83332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782122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89753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33359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771B89-820A-480B-AD70-429F90075AC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254535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771B89-820A-480B-AD70-429F90075AC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217651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771B89-820A-480B-AD70-429F90075AC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111471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8" name="TextBox 7"/>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259877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cxnSp>
        <p:nvCxnSpPr>
          <p:cNvPr id="4" name="Straight Connector 3"/>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6" name="TextBox 5"/>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245652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4350" y="1887538"/>
            <a:ext cx="40386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05350" y="1887538"/>
            <a:ext cx="40386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7" name="TextBox 6"/>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8263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9" name="TextBox 8"/>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68989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5" name="TextBox 4"/>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240141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4" name="TextBox 3"/>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276995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7" name="TextBox 6"/>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79226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7" name="TextBox 6"/>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87559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771B89-820A-480B-AD70-429F90075AC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4294600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6" name="TextBox 5"/>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425102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830266"/>
            <a:ext cx="2060574"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0063" y="830266"/>
            <a:ext cx="6030912"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500063" y="6223000"/>
            <a:ext cx="8127729"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37718" y="6307285"/>
            <a:ext cx="2063894" cy="276999"/>
          </a:xfrm>
          <a:prstGeom prst="rect">
            <a:avLst/>
          </a:prstGeom>
          <a:noFill/>
        </p:spPr>
        <p:txBody>
          <a:bodyPr wrap="square" rtlCol="0">
            <a:spAutoFit/>
          </a:bodyPr>
          <a:lstStyle/>
          <a:p>
            <a:r>
              <a:rPr lang="en-GB" sz="1200" dirty="0">
                <a:solidFill>
                  <a:prstClr val="white">
                    <a:lumMod val="50000"/>
                  </a:prstClr>
                </a:solidFill>
              </a:rPr>
              <a:t>Document title</a:t>
            </a:r>
          </a:p>
        </p:txBody>
      </p:sp>
      <p:sp>
        <p:nvSpPr>
          <p:cNvPr id="6" name="TextBox 5"/>
          <p:cNvSpPr txBox="1"/>
          <p:nvPr userDrawn="1"/>
        </p:nvSpPr>
        <p:spPr>
          <a:xfrm>
            <a:off x="6724218" y="6301467"/>
            <a:ext cx="2063894" cy="461665"/>
          </a:xfrm>
          <a:prstGeom prst="rect">
            <a:avLst/>
          </a:prstGeom>
          <a:noFill/>
        </p:spPr>
        <p:txBody>
          <a:bodyPr wrap="square" rtlCol="0">
            <a:spAutoFit/>
          </a:bodyPr>
          <a:lstStyle/>
          <a:p>
            <a:r>
              <a:rPr lang="en-GB" sz="1200" dirty="0">
                <a:solidFill>
                  <a:srgbClr val="00ABB5"/>
                </a:solidFill>
              </a:rPr>
              <a:t>Transforming lives through learning</a:t>
            </a:r>
          </a:p>
        </p:txBody>
      </p:sp>
    </p:spTree>
    <p:extLst>
      <p:ext uri="{BB962C8B-B14F-4D97-AF65-F5344CB8AC3E}">
        <p14:creationId xmlns:p14="http://schemas.microsoft.com/office/powerpoint/2010/main" val="106794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71B89-820A-480B-AD70-429F90075AC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11352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771B89-820A-480B-AD70-429F90075ACF}"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127980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771B89-820A-480B-AD70-429F90075ACF}" type="datetimeFigureOut">
              <a:rPr lang="en-GB" smtClean="0"/>
              <a:t>11/03/2019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300539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771B89-820A-480B-AD70-429F90075ACF}" type="datetimeFigureOut">
              <a:rPr lang="en-GB" smtClean="0"/>
              <a:t>11/03/2019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56904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71B89-820A-480B-AD70-429F90075ACF}" type="datetimeFigureOut">
              <a:rPr lang="en-GB" smtClean="0"/>
              <a:t>11/03/2019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419523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71B89-820A-480B-AD70-429F90075ACF}"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289769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771B89-820A-480B-AD70-429F90075ACF}"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D86132-4DD3-47B4-8FA3-8C725F81DDEF}" type="slidenum">
              <a:rPr lang="en-GB" smtClean="0"/>
              <a:t>‹#›</a:t>
            </a:fld>
            <a:endParaRPr lang="en-GB"/>
          </a:p>
        </p:txBody>
      </p:sp>
    </p:spTree>
    <p:extLst>
      <p:ext uri="{BB962C8B-B14F-4D97-AF65-F5344CB8AC3E}">
        <p14:creationId xmlns:p14="http://schemas.microsoft.com/office/powerpoint/2010/main" val="2046846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71B89-820A-480B-AD70-429F90075ACF}" type="datetimeFigureOut">
              <a:rPr lang="en-GB" smtClean="0"/>
              <a:t>11/03/2019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86132-4DD3-47B4-8FA3-8C725F81DDEF}" type="slidenum">
              <a:rPr lang="en-GB" smtClean="0"/>
              <a:t>‹#›</a:t>
            </a:fld>
            <a:endParaRPr lang="en-GB"/>
          </a:p>
        </p:txBody>
      </p:sp>
    </p:spTree>
    <p:extLst>
      <p:ext uri="{BB962C8B-B14F-4D97-AF65-F5344CB8AC3E}">
        <p14:creationId xmlns:p14="http://schemas.microsoft.com/office/powerpoint/2010/main" val="259589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00063" y="830263"/>
            <a:ext cx="812772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8" name="Rectangle 3"/>
          <p:cNvSpPr>
            <a:spLocks noGrp="1" noChangeArrowheads="1"/>
          </p:cNvSpPr>
          <p:nvPr>
            <p:ph type="body" idx="1"/>
          </p:nvPr>
        </p:nvSpPr>
        <p:spPr bwMode="auto">
          <a:xfrm>
            <a:off x="514350" y="1887538"/>
            <a:ext cx="811344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5251433" y="6304474"/>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7019925" y="5892800"/>
            <a:ext cx="1619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solidFill>
                <a:prstClr val="black"/>
              </a:solidFill>
            </a:endParaRPr>
          </a:p>
        </p:txBody>
      </p:sp>
      <p:cxnSp>
        <p:nvCxnSpPr>
          <p:cNvPr id="3" name="Straight Connector 2"/>
          <p:cNvCxnSpPr>
            <a:endCxn id="1030" idx="3"/>
          </p:cNvCxnSpPr>
          <p:nvPr userDrawn="1"/>
        </p:nvCxnSpPr>
        <p:spPr>
          <a:xfrm flipV="1">
            <a:off x="507517" y="6216650"/>
            <a:ext cx="8131658"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440445" y="6304474"/>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sz="1200" dirty="0">
                <a:solidFill>
                  <a:prstClr val="black">
                    <a:lumMod val="50000"/>
                    <a:lumOff val="50000"/>
                  </a:prstClr>
                </a:solidFill>
              </a:rPr>
              <a:t>Document title</a:t>
            </a:r>
          </a:p>
        </p:txBody>
      </p:sp>
    </p:spTree>
    <p:extLst>
      <p:ext uri="{BB962C8B-B14F-4D97-AF65-F5344CB8AC3E}">
        <p14:creationId xmlns:p14="http://schemas.microsoft.com/office/powerpoint/2010/main" val="234428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emf"/><Relationship Id="rId7" Type="http://schemas.openxmlformats.org/officeDocument/2006/relationships/image" Target="../media/image25.png"/><Relationship Id="rId12"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hyperlink" Target="https://blogs.glowscotland.org.uk/glowblogs/eslb/" TargetMode="External"/><Relationship Id="rId3" Type="http://schemas.openxmlformats.org/officeDocument/2006/relationships/image" Target="../media/image1.emf"/><Relationship Id="rId7" Type="http://schemas.openxmlformats.org/officeDocument/2006/relationships/hyperlink" Target="https://familylearningscot.wordpress.co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education.gov.scot/parentzone/" TargetMode="External"/><Relationship Id="rId5" Type="http://schemas.openxmlformats.org/officeDocument/2006/relationships/hyperlink" Target="http://www.educationscotland.gov.uk/parentzone/" TargetMode="External"/><Relationship Id="rId10" Type="http://schemas.openxmlformats.org/officeDocument/2006/relationships/image" Target="../media/image2.emf"/><Relationship Id="rId4" Type="http://schemas.openxmlformats.org/officeDocument/2006/relationships/hyperlink" Target="https://education.gov.scot/improvement" TargetMode="External"/><Relationship Id="rId9" Type="http://schemas.openxmlformats.org/officeDocument/2006/relationships/hyperlink" Target="https://www.parentclub.sco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gov.scot/Documents/adult-learning-statement.pdf" TargetMode="External"/><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hyperlink" Target="http://www.gov.scot/Publications/2012/10/4789" TargetMode="External"/><Relationship Id="rId12" Type="http://schemas.openxmlformats.org/officeDocument/2006/relationships/hyperlink" Target="https://www.gov.scot/binaries/content/documents/govscot/publications/publication/2012/10/national-parenting-strategy-making-positive-difference-children-young-people-through/documents/00403769-pdf/00403769-pdf/govscot:document" TargetMode="External"/><Relationship Id="rId17" Type="http://schemas.openxmlformats.org/officeDocument/2006/relationships/hyperlink" Target="https://education.gov.scot/parentzone/Documents/parental-involvement-act-guidance.pdf" TargetMode="External"/><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hyperlink" Target="https://www.gov.scot/binaries/content/documents/govscot/publications/report/2018/12/2019-national-improvement-framework-improvement-plan/documents/2019-national-improvement-framework-improvement-plan/2019-national-improvement-framework-improvement-plan/govscot:document" TargetMode="External"/><Relationship Id="rId15" Type="http://schemas.openxmlformats.org/officeDocument/2006/relationships/hyperlink" Target="https://www.gov.scot/binaries/content/documents/govscot/publications/report/2016/06/delivering-excellence-equity-scottish-education-delivery-plan-scotland/documents/00502222-pdf/00502222-pdf/govscot:document" TargetMode="External"/><Relationship Id="rId10" Type="http://schemas.openxmlformats.org/officeDocument/2006/relationships/hyperlink" Target="https://www.npfs.org.uk/wp-content/uploads/2017/05/Final-E-versionpdf.pdf" TargetMode="External"/><Relationship Id="rId4" Type="http://schemas.openxmlformats.org/officeDocument/2006/relationships/image" Target="../media/image2.emf"/><Relationship Id="rId9" Type="http://schemas.openxmlformats.org/officeDocument/2006/relationships/image" Target="../media/image8.png"/><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6.png"/><Relationship Id="rId7"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12162" y="5851281"/>
            <a:ext cx="9227428" cy="1045598"/>
          </a:xfrm>
          <a:prstGeom prst="rect">
            <a:avLst/>
          </a:prstGeom>
        </p:spPr>
      </p:pic>
      <p:sp>
        <p:nvSpPr>
          <p:cNvPr id="2" name="Title 1"/>
          <p:cNvSpPr>
            <a:spLocks noGrp="1"/>
          </p:cNvSpPr>
          <p:nvPr>
            <p:ph type="title"/>
          </p:nvPr>
        </p:nvSpPr>
        <p:spPr>
          <a:xfrm>
            <a:off x="336753" y="218706"/>
            <a:ext cx="8525893" cy="1410094"/>
          </a:xfrm>
        </p:spPr>
        <p:txBody>
          <a:bodyPr/>
          <a:lstStyle/>
          <a:p>
            <a:pPr algn="ctr"/>
            <a:r>
              <a:rPr lang="en-GB" dirty="0" smtClean="0"/>
              <a:t>Family Learning – understanding the picture</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sp>
        <p:nvSpPr>
          <p:cNvPr id="1031" name="TextBox 1030"/>
          <p:cNvSpPr txBox="1"/>
          <p:nvPr/>
        </p:nvSpPr>
        <p:spPr>
          <a:xfrm>
            <a:off x="2737686" y="5102356"/>
            <a:ext cx="184731" cy="646331"/>
          </a:xfrm>
          <a:prstGeom prst="rect">
            <a:avLst/>
          </a:prstGeom>
          <a:noFill/>
        </p:spPr>
        <p:txBody>
          <a:bodyPr wrap="none" rtlCol="0">
            <a:spAutoFit/>
          </a:bodyPr>
          <a:lstStyle/>
          <a:p>
            <a:pPr>
              <a:buClr>
                <a:srgbClr val="00ABB5"/>
              </a:buClr>
            </a:pPr>
            <a:endParaRPr lang="en-GB" b="1" dirty="0">
              <a:solidFill>
                <a:prstClr val="black"/>
              </a:solidFill>
            </a:endParaRPr>
          </a:p>
          <a:p>
            <a:endParaRPr lang="en-GB" dirty="0">
              <a:solidFill>
                <a:prstClr val="black"/>
              </a:solidFill>
            </a:endParaRPr>
          </a:p>
        </p:txBody>
      </p:sp>
      <p:sp>
        <p:nvSpPr>
          <p:cNvPr id="1032" name="TextBox 1031"/>
          <p:cNvSpPr txBox="1"/>
          <p:nvPr/>
        </p:nvSpPr>
        <p:spPr>
          <a:xfrm>
            <a:off x="1115616" y="2581250"/>
            <a:ext cx="7200800" cy="3200876"/>
          </a:xfrm>
          <a:prstGeom prst="rect">
            <a:avLst/>
          </a:prstGeom>
          <a:noFill/>
        </p:spPr>
        <p:txBody>
          <a:bodyPr wrap="square" rtlCol="0" anchor="t">
            <a:spAutoFit/>
          </a:bodyPr>
          <a:lstStyle/>
          <a:p>
            <a:endParaRPr lang="en-GB" sz="2000" dirty="0" smtClean="0">
              <a:solidFill>
                <a:prstClr val="black"/>
              </a:solidFill>
              <a:cs typeface="Arial" pitchFamily="34" charset="0"/>
            </a:endParaRPr>
          </a:p>
          <a:p>
            <a:endParaRPr lang="en-GB" sz="2000" dirty="0" smtClean="0">
              <a:solidFill>
                <a:prstClr val="black"/>
              </a:solidFill>
              <a:cs typeface="Arial" pitchFamily="34" charset="0"/>
            </a:endParaRPr>
          </a:p>
          <a:p>
            <a:pPr algn="ctr"/>
            <a:r>
              <a:rPr lang="en-GB" sz="2400" dirty="0" smtClean="0">
                <a:solidFill>
                  <a:prstClr val="black"/>
                </a:solidFill>
                <a:cs typeface="Arial" pitchFamily="34" charset="0"/>
              </a:rPr>
              <a:t>A short introductory programme for partners involved in Family Learning</a:t>
            </a:r>
            <a:endParaRPr lang="en-GB" sz="2400" dirty="0">
              <a:solidFill>
                <a:prstClr val="black"/>
              </a:solidFill>
              <a:cs typeface="Arial" pitchFamily="34" charset="0"/>
            </a:endParaRPr>
          </a:p>
          <a:p>
            <a:pPr>
              <a:lnSpc>
                <a:spcPct val="150000"/>
              </a:lnSpc>
            </a:pPr>
            <a:endParaRPr lang="en-GB" sz="2000" dirty="0" smtClean="0">
              <a:solidFill>
                <a:prstClr val="black"/>
              </a:solidFill>
              <a:cs typeface="Arial" pitchFamily="34" charset="0"/>
            </a:endParaRPr>
          </a:p>
          <a:p>
            <a:pPr>
              <a:lnSpc>
                <a:spcPct val="150000"/>
              </a:lnSpc>
            </a:pPr>
            <a:endParaRPr lang="en-GB" sz="2000" dirty="0">
              <a:solidFill>
                <a:prstClr val="black"/>
              </a:solidFill>
              <a:cs typeface="Arial" pitchFamily="34" charset="0"/>
            </a:endParaRPr>
          </a:p>
          <a:p>
            <a:pPr>
              <a:lnSpc>
                <a:spcPct val="150000"/>
              </a:lnSpc>
            </a:pPr>
            <a:r>
              <a:rPr lang="en-GB" dirty="0" smtClean="0">
                <a:solidFill>
                  <a:prstClr val="black"/>
                </a:solidFill>
                <a:cs typeface="Arial" pitchFamily="34" charset="0"/>
              </a:rPr>
              <a:t>Created through the North Alliance </a:t>
            </a:r>
            <a:r>
              <a:rPr lang="en-GB" dirty="0" smtClean="0">
                <a:solidFill>
                  <a:prstClr val="black"/>
                </a:solidFill>
                <a:cs typeface="Arial" pitchFamily="34" charset="0"/>
              </a:rPr>
              <a:t>with </a:t>
            </a:r>
            <a:r>
              <a:rPr lang="en-GB" dirty="0" smtClean="0">
                <a:solidFill>
                  <a:prstClr val="black"/>
                </a:solidFill>
                <a:cs typeface="Arial" pitchFamily="34" charset="0"/>
              </a:rPr>
              <a:t>the Northern Alliance and supported by Education Scotland</a:t>
            </a:r>
            <a:endParaRPr lang="en-GB" dirty="0">
              <a:solidFill>
                <a:prstClr val="black"/>
              </a:solidFill>
              <a:cs typeface="Arial" pitchFamily="34" charset="0"/>
            </a:endParaRPr>
          </a:p>
        </p:txBody>
      </p:sp>
      <p:pic>
        <p:nvPicPr>
          <p:cNvPr id="10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628800"/>
            <a:ext cx="885794" cy="134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H:\My Documents\CPD folder\North Alliance\NA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5735" y="1658483"/>
            <a:ext cx="1039405" cy="122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06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31820" y="5241990"/>
            <a:ext cx="6858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110312" y="837194"/>
            <a:ext cx="7004654" cy="586691"/>
          </a:xfrm>
        </p:spPr>
        <p:txBody>
          <a:bodyPr>
            <a:normAutofit/>
          </a:bodyPr>
          <a:lstStyle/>
          <a:p>
            <a:pPr algn="l"/>
            <a:r>
              <a:rPr lang="en-GB" sz="2400" b="1" dirty="0">
                <a:solidFill>
                  <a:srgbClr val="00ABB5"/>
                </a:solidFill>
                <a:latin typeface="Arial" panose="020B0604020202020204" pitchFamily="34" charset="0"/>
                <a:cs typeface="Arial" panose="020B0604020202020204" pitchFamily="34" charset="0"/>
              </a:rPr>
              <a:t>          </a:t>
            </a:r>
            <a:r>
              <a:rPr lang="en-GB" sz="3200" b="1" dirty="0" smtClean="0">
                <a:solidFill>
                  <a:srgbClr val="00ABB5"/>
                </a:solidFill>
                <a:latin typeface="Arial" panose="020B0604020202020204" pitchFamily="34" charset="0"/>
                <a:cs typeface="Arial" panose="020B0604020202020204" pitchFamily="34" charset="0"/>
              </a:rPr>
              <a:t>The</a:t>
            </a:r>
            <a:r>
              <a:rPr lang="en-GB" sz="2400" b="1" dirty="0" smtClean="0">
                <a:solidFill>
                  <a:srgbClr val="00ABB5"/>
                </a:solidFill>
                <a:latin typeface="Arial" panose="020B0604020202020204" pitchFamily="34" charset="0"/>
                <a:cs typeface="Arial" panose="020B0604020202020204" pitchFamily="34" charset="0"/>
              </a:rPr>
              <a:t> </a:t>
            </a:r>
            <a:r>
              <a:rPr lang="en-GB" sz="3200" b="1" dirty="0" smtClean="0">
                <a:solidFill>
                  <a:srgbClr val="00ABB5"/>
                </a:solidFill>
                <a:latin typeface="Arial" panose="020B0604020202020204" pitchFamily="34" charset="0"/>
                <a:cs typeface="Arial" panose="020B0604020202020204" pitchFamily="34" charset="0"/>
              </a:rPr>
              <a:t>Northern Alliance - RIC</a:t>
            </a:r>
            <a:endParaRPr lang="en-GB" sz="3200" b="1" dirty="0">
              <a:solidFill>
                <a:srgbClr val="00ABB5"/>
              </a:solidFill>
              <a:latin typeface="Arial" panose="020B0604020202020204" pitchFamily="34" charset="0"/>
              <a:cs typeface="Arial" panose="020B0604020202020204" pitchFamily="34" charset="0"/>
            </a:endParaRPr>
          </a:p>
        </p:txBody>
      </p:sp>
      <p:sp>
        <p:nvSpPr>
          <p:cNvPr id="4" name="Rectangle 3"/>
          <p:cNvSpPr/>
          <p:nvPr/>
        </p:nvSpPr>
        <p:spPr>
          <a:xfrm>
            <a:off x="1649897" y="1990312"/>
            <a:ext cx="5821846" cy="415498"/>
          </a:xfrm>
          <a:prstGeom prst="rect">
            <a:avLst/>
          </a:prstGeom>
        </p:spPr>
        <p:txBody>
          <a:bodyPr wrap="square">
            <a:spAutoFit/>
          </a:bodyPr>
          <a:lstStyle/>
          <a:p>
            <a:pPr marL="257175" indent="-257175">
              <a:buClr>
                <a:srgbClr val="00ABB5"/>
              </a:buClr>
              <a:buFont typeface="Arial" pitchFamily="34" charset="0"/>
              <a:buChar char="•"/>
            </a:pPr>
            <a:endParaRPr lang="en-GB" sz="2100" b="1" dirty="0">
              <a:solidFill>
                <a:schemeClr val="tx1">
                  <a:lumMod val="85000"/>
                  <a:lumOff val="15000"/>
                </a:schemeClr>
              </a:solidFill>
            </a:endParaRPr>
          </a:p>
        </p:txBody>
      </p:sp>
      <p:pic>
        <p:nvPicPr>
          <p:cNvPr id="11" name="Picture 10"/>
          <p:cNvPicPr>
            <a:picLocks noChangeAspect="1"/>
          </p:cNvPicPr>
          <p:nvPr/>
        </p:nvPicPr>
        <p:blipFill>
          <a:blip r:embed="rId3"/>
          <a:stretch>
            <a:fillRect/>
          </a:stretch>
        </p:blipFill>
        <p:spPr>
          <a:xfrm>
            <a:off x="5997439" y="5637810"/>
            <a:ext cx="1577445" cy="140217"/>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34A5F712-2346-429A-81E1-26F76720E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11" y="2375604"/>
            <a:ext cx="1394820" cy="1107000"/>
          </a:xfrm>
          <a:prstGeom prst="rect">
            <a:avLst/>
          </a:prstGeom>
        </p:spPr>
      </p:pic>
      <p:pic>
        <p:nvPicPr>
          <p:cNvPr id="9" name="Picture 8">
            <a:extLst>
              <a:ext uri="{FF2B5EF4-FFF2-40B4-BE49-F238E27FC236}">
                <a16:creationId xmlns:a16="http://schemas.microsoft.com/office/drawing/2014/main" xmlns="" id="{1E5BB22E-FAE5-49F8-8331-93FDFAEE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639" y="1894157"/>
            <a:ext cx="2160000" cy="804133"/>
          </a:xfrm>
          <a:prstGeom prst="rect">
            <a:avLst/>
          </a:prstGeom>
        </p:spPr>
      </p:pic>
      <p:pic>
        <p:nvPicPr>
          <p:cNvPr id="13" name="Picture 12" descr="A close up of a sign&#10;&#10;Description automatically generated">
            <a:extLst>
              <a:ext uri="{FF2B5EF4-FFF2-40B4-BE49-F238E27FC236}">
                <a16:creationId xmlns:a16="http://schemas.microsoft.com/office/drawing/2014/main" xmlns="" id="{B662720D-D029-4C56-A38C-2DFDC2E811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0546" y="2198061"/>
            <a:ext cx="1215000" cy="1215000"/>
          </a:xfrm>
          <a:prstGeom prst="rect">
            <a:avLst/>
          </a:prstGeom>
        </p:spPr>
      </p:pic>
      <p:pic>
        <p:nvPicPr>
          <p:cNvPr id="15" name="Picture 14">
            <a:extLst>
              <a:ext uri="{FF2B5EF4-FFF2-40B4-BE49-F238E27FC236}">
                <a16:creationId xmlns:a16="http://schemas.microsoft.com/office/drawing/2014/main" xmlns="" id="{55B15646-3C60-4985-979E-96DD7B41D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1593" y="3149150"/>
            <a:ext cx="1890000" cy="956960"/>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xmlns="" id="{728B6CF2-5D39-4A1F-8989-9223E58DED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5453" y="3255441"/>
            <a:ext cx="1394820" cy="1215000"/>
          </a:xfrm>
          <a:prstGeom prst="rect">
            <a:avLst/>
          </a:prstGeom>
        </p:spPr>
      </p:pic>
      <p:pic>
        <p:nvPicPr>
          <p:cNvPr id="19" name="Picture 18" descr="A close up of a logo&#10;&#10;Description automatically generated">
            <a:extLst>
              <a:ext uri="{FF2B5EF4-FFF2-40B4-BE49-F238E27FC236}">
                <a16:creationId xmlns:a16="http://schemas.microsoft.com/office/drawing/2014/main" xmlns="" id="{3AD5BD99-0712-420A-9053-38D0E2E619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5831" y="4406972"/>
            <a:ext cx="1263021" cy="1321017"/>
          </a:xfrm>
          <a:prstGeom prst="rect">
            <a:avLst/>
          </a:prstGeom>
        </p:spPr>
      </p:pic>
      <p:pic>
        <p:nvPicPr>
          <p:cNvPr id="21" name="Picture 20" descr="A close up of text on a black background&#10;&#10;Description automatically generated">
            <a:extLst>
              <a:ext uri="{FF2B5EF4-FFF2-40B4-BE49-F238E27FC236}">
                <a16:creationId xmlns:a16="http://schemas.microsoft.com/office/drawing/2014/main" xmlns="" id="{A8083E71-7E1E-458A-8F55-477AFCD118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77194" y="4699452"/>
            <a:ext cx="1167251" cy="1215000"/>
          </a:xfrm>
          <a:prstGeom prst="rect">
            <a:avLst/>
          </a:prstGeom>
        </p:spPr>
      </p:pic>
      <p:pic>
        <p:nvPicPr>
          <p:cNvPr id="23" name="Picture 22" descr="A picture containing clipart&#10;&#10;Description automatically generated">
            <a:extLst>
              <a:ext uri="{FF2B5EF4-FFF2-40B4-BE49-F238E27FC236}">
                <a16:creationId xmlns:a16="http://schemas.microsoft.com/office/drawing/2014/main" xmlns="" id="{F565AD52-CBCE-416B-848C-BC7BDB3A90F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6436" y="4354078"/>
            <a:ext cx="1832459" cy="1215000"/>
          </a:xfrm>
          <a:prstGeom prst="rect">
            <a:avLst/>
          </a:prstGeom>
        </p:spPr>
      </p:pic>
      <p:pic>
        <p:nvPicPr>
          <p:cNvPr id="1026"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286" y="313991"/>
            <a:ext cx="1076051" cy="163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3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10608" y="5708897"/>
            <a:ext cx="9227428" cy="1045598"/>
          </a:xfrm>
          <a:prstGeom prst="rect">
            <a:avLst/>
          </a:prstGeom>
        </p:spPr>
      </p:pic>
      <p:sp>
        <p:nvSpPr>
          <p:cNvPr id="2" name="Title 1"/>
          <p:cNvSpPr>
            <a:spLocks noGrp="1"/>
          </p:cNvSpPr>
          <p:nvPr>
            <p:ph type="title"/>
          </p:nvPr>
        </p:nvSpPr>
        <p:spPr>
          <a:xfrm>
            <a:off x="429235" y="836712"/>
            <a:ext cx="8287130" cy="864096"/>
          </a:xfrm>
        </p:spPr>
        <p:txBody>
          <a:bodyPr/>
          <a:lstStyle/>
          <a:p>
            <a:r>
              <a:rPr lang="en-GB" dirty="0" smtClean="0"/>
              <a:t>    </a:t>
            </a:r>
            <a:r>
              <a:rPr lang="en-GB" dirty="0" smtClean="0"/>
              <a:t/>
            </a:r>
            <a:br>
              <a:rPr lang="en-GB" dirty="0" smtClean="0"/>
            </a:br>
            <a:r>
              <a:rPr lang="en-GB" dirty="0"/>
              <a:t/>
            </a:r>
            <a:br>
              <a:rPr lang="en-GB" dirty="0"/>
            </a:br>
            <a:r>
              <a:rPr lang="en-GB" dirty="0" smtClean="0"/>
              <a:t>   </a:t>
            </a:r>
            <a:r>
              <a:rPr lang="en-GB" sz="3200" dirty="0" smtClean="0"/>
              <a:t>The </a:t>
            </a:r>
            <a:r>
              <a:rPr lang="en-GB" sz="3200" dirty="0" smtClean="0"/>
              <a:t>North Alliance     </a:t>
            </a:r>
            <a:endParaRPr lang="en-GB" sz="3200" dirty="0">
              <a:solidFill>
                <a:srgbClr val="00ABB5"/>
              </a:solidFill>
            </a:endParaRPr>
          </a:p>
        </p:txBody>
      </p:sp>
      <p:sp>
        <p:nvSpPr>
          <p:cNvPr id="3" name="Content Placeholder 2"/>
          <p:cNvSpPr>
            <a:spLocks noGrp="1"/>
          </p:cNvSpPr>
          <p:nvPr>
            <p:ph idx="1"/>
          </p:nvPr>
        </p:nvSpPr>
        <p:spPr>
          <a:xfrm>
            <a:off x="539552" y="1288270"/>
            <a:ext cx="7848872" cy="4454086"/>
          </a:xfrm>
        </p:spPr>
        <p:txBody>
          <a:bodyPr/>
          <a:lstStyle/>
          <a:p>
            <a:pPr algn="ctr">
              <a:lnSpc>
                <a:spcPct val="150000"/>
              </a:lnSpc>
            </a:pPr>
            <a:r>
              <a:rPr lang="en-GB" sz="2800" dirty="0" smtClean="0">
                <a:solidFill>
                  <a:schemeClr val="tx1"/>
                </a:solidFill>
              </a:rPr>
              <a:t>    </a:t>
            </a:r>
            <a:endParaRPr lang="en-GB" sz="2800" dirty="0" smtClean="0">
              <a:solidFill>
                <a:schemeClr val="tx1"/>
              </a:solidFill>
            </a:endParaRPr>
          </a:p>
          <a:p>
            <a:pPr algn="ctr">
              <a:lnSpc>
                <a:spcPct val="150000"/>
              </a:lnSpc>
            </a:pPr>
            <a:endParaRPr lang="en-GB" sz="2800" dirty="0">
              <a:solidFill>
                <a:schemeClr val="tx1"/>
              </a:solidFill>
            </a:endParaRPr>
          </a:p>
          <a:p>
            <a:pPr algn="ctr">
              <a:lnSpc>
                <a:spcPct val="150000"/>
              </a:lnSpc>
            </a:pPr>
            <a:r>
              <a:rPr lang="en-GB" dirty="0">
                <a:solidFill>
                  <a:schemeClr val="tx1"/>
                </a:solidFill>
              </a:rPr>
              <a:t>A</a:t>
            </a:r>
            <a:r>
              <a:rPr lang="en-GB" dirty="0" smtClean="0">
                <a:solidFill>
                  <a:schemeClr val="tx1"/>
                </a:solidFill>
              </a:rPr>
              <a:t> </a:t>
            </a:r>
            <a:r>
              <a:rPr lang="en-GB" dirty="0" smtClean="0">
                <a:solidFill>
                  <a:schemeClr val="tx1"/>
                </a:solidFill>
              </a:rPr>
              <a:t>partnership of Community Learning and Development (CLD) organisations and </a:t>
            </a:r>
            <a:r>
              <a:rPr lang="en-GB" dirty="0" smtClean="0">
                <a:solidFill>
                  <a:schemeClr val="tx1"/>
                </a:solidFill>
              </a:rPr>
              <a:t>providers, </a:t>
            </a:r>
            <a:r>
              <a:rPr lang="en-GB" dirty="0" smtClean="0">
                <a:solidFill>
                  <a:schemeClr val="tx1"/>
                </a:solidFill>
              </a:rPr>
              <a:t>a</a:t>
            </a:r>
            <a:r>
              <a:rPr lang="en-GB" dirty="0" smtClean="0">
                <a:solidFill>
                  <a:schemeClr val="tx1"/>
                </a:solidFill>
              </a:rPr>
              <a:t>cross the public and third sectors in the North of Scotland - working </a:t>
            </a:r>
            <a:r>
              <a:rPr lang="en-GB" dirty="0" smtClean="0">
                <a:solidFill>
                  <a:schemeClr val="tx1"/>
                </a:solidFill>
              </a:rPr>
              <a:t>to strengthen practice through professional development </a:t>
            </a:r>
            <a:r>
              <a:rPr lang="en-GB" dirty="0" smtClean="0">
                <a:solidFill>
                  <a:schemeClr val="tx1"/>
                </a:solidFill>
              </a:rPr>
              <a:t>and</a:t>
            </a:r>
            <a:r>
              <a:rPr lang="en-GB" dirty="0" smtClean="0">
                <a:solidFill>
                  <a:schemeClr val="tx1"/>
                </a:solidFill>
              </a:rPr>
              <a:t> </a:t>
            </a:r>
            <a:r>
              <a:rPr lang="en-GB" dirty="0" smtClean="0">
                <a:solidFill>
                  <a:schemeClr val="tx1"/>
                </a:solidFill>
              </a:rPr>
              <a:t>supporting the work of the Regional Improvement </a:t>
            </a:r>
            <a:r>
              <a:rPr lang="en-GB" dirty="0" smtClean="0">
                <a:solidFill>
                  <a:schemeClr val="tx1"/>
                </a:solidFill>
              </a:rPr>
              <a:t>Collaborative</a:t>
            </a:r>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4" name="Picture 3"/>
          <p:cNvPicPr>
            <a:picLocks noChangeAspect="1"/>
          </p:cNvPicPr>
          <p:nvPr/>
        </p:nvPicPr>
        <p:blipFill>
          <a:blip r:embed="rId5"/>
          <a:stretch>
            <a:fillRect/>
          </a:stretch>
        </p:blipFill>
        <p:spPr>
          <a:xfrm>
            <a:off x="6448802" y="1101845"/>
            <a:ext cx="1003518" cy="1178189"/>
          </a:xfrm>
          <a:prstGeom prst="rect">
            <a:avLst/>
          </a:prstGeom>
        </p:spPr>
      </p:pic>
    </p:spTree>
    <p:extLst>
      <p:ext uri="{BB962C8B-B14F-4D97-AF65-F5344CB8AC3E}">
        <p14:creationId xmlns:p14="http://schemas.microsoft.com/office/powerpoint/2010/main" val="383218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a:solidFill>
                  <a:srgbClr val="00ABB5"/>
                </a:solidFill>
              </a:rPr>
              <a:t>Question</a:t>
            </a:r>
          </a:p>
        </p:txBody>
      </p:sp>
      <p:sp>
        <p:nvSpPr>
          <p:cNvPr id="3" name="Content Placeholder 2"/>
          <p:cNvSpPr>
            <a:spLocks noGrp="1"/>
          </p:cNvSpPr>
          <p:nvPr>
            <p:ph idx="1"/>
          </p:nvPr>
        </p:nvSpPr>
        <p:spPr>
          <a:xfrm>
            <a:off x="539552" y="1700807"/>
            <a:ext cx="7848872" cy="1123483"/>
          </a:xfrm>
        </p:spPr>
        <p:txBody>
          <a:bodyPr/>
          <a:lstStyle/>
          <a:p>
            <a:pPr algn="ctr">
              <a:lnSpc>
                <a:spcPct val="150000"/>
              </a:lnSpc>
            </a:pPr>
            <a:r>
              <a:rPr lang="en-GB" sz="2800" dirty="0" smtClean="0">
                <a:solidFill>
                  <a:schemeClr val="tx1"/>
                </a:solidFill>
              </a:rPr>
              <a:t>What do we understand Family </a:t>
            </a:r>
            <a:r>
              <a:rPr lang="en-GB" sz="2800" dirty="0">
                <a:solidFill>
                  <a:schemeClr val="tx1"/>
                </a:solidFill>
              </a:rPr>
              <a:t>L</a:t>
            </a:r>
            <a:r>
              <a:rPr lang="en-GB" sz="2800" dirty="0" smtClean="0">
                <a:solidFill>
                  <a:schemeClr val="tx1"/>
                </a:solidFill>
              </a:rPr>
              <a:t>earning to be?</a:t>
            </a:r>
            <a:endParaRPr lang="en-GB" sz="2800" dirty="0">
              <a:solidFill>
                <a:schemeClr val="tx1"/>
              </a:solidFill>
            </a:endParaRPr>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10" name="Picture 4" descr="\\scotland.gov.uk\dc1\DCGroup_LN1\HMIE\HMIE EYFP\Children and Families Team\photos\Trinity High School Cookery Class\PWP_77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83" t="5079" r="28341"/>
          <a:stretch/>
        </p:blipFill>
        <p:spPr bwMode="auto">
          <a:xfrm>
            <a:off x="3410329" y="2846220"/>
            <a:ext cx="2337250" cy="2442230"/>
          </a:xfrm>
          <a:prstGeom prst="rect">
            <a:avLst/>
          </a:prstGeom>
          <a:noFill/>
          <a:ln>
            <a:solidFill>
              <a:srgbClr val="08080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3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a:solidFill>
                  <a:srgbClr val="00ABB5"/>
                </a:solidFill>
              </a:rPr>
              <a:t>Question</a:t>
            </a:r>
          </a:p>
        </p:txBody>
      </p:sp>
      <p:sp>
        <p:nvSpPr>
          <p:cNvPr id="3" name="Content Placeholder 2"/>
          <p:cNvSpPr>
            <a:spLocks noGrp="1"/>
          </p:cNvSpPr>
          <p:nvPr>
            <p:ph idx="1"/>
          </p:nvPr>
        </p:nvSpPr>
        <p:spPr>
          <a:xfrm>
            <a:off x="995316" y="1444156"/>
            <a:ext cx="6873072" cy="1827288"/>
          </a:xfrm>
        </p:spPr>
        <p:txBody>
          <a:bodyPr/>
          <a:lstStyle/>
          <a:p>
            <a:pPr algn="ctr">
              <a:lnSpc>
                <a:spcPct val="150000"/>
              </a:lnSpc>
            </a:pPr>
            <a:r>
              <a:rPr lang="en-GB" sz="2800" dirty="0" smtClean="0">
                <a:solidFill>
                  <a:schemeClr val="tx1"/>
                </a:solidFill>
              </a:rPr>
              <a:t>What do you think your role brings to a </a:t>
            </a:r>
            <a:r>
              <a:rPr lang="en-GB" sz="2800" dirty="0">
                <a:solidFill>
                  <a:schemeClr val="tx1"/>
                </a:solidFill>
              </a:rPr>
              <a:t>F</a:t>
            </a:r>
            <a:r>
              <a:rPr lang="en-GB" sz="2800" dirty="0" smtClean="0">
                <a:solidFill>
                  <a:schemeClr val="tx1"/>
                </a:solidFill>
              </a:rPr>
              <a:t>amily </a:t>
            </a:r>
            <a:r>
              <a:rPr lang="en-GB" sz="2800" dirty="0">
                <a:solidFill>
                  <a:schemeClr val="tx1"/>
                </a:solidFill>
              </a:rPr>
              <a:t>L</a:t>
            </a:r>
            <a:r>
              <a:rPr lang="en-GB" sz="2800" dirty="0" smtClean="0">
                <a:solidFill>
                  <a:schemeClr val="tx1"/>
                </a:solidFill>
              </a:rPr>
              <a:t>earning setting?</a:t>
            </a:r>
            <a:endParaRPr lang="en-US" sz="2800" dirty="0"/>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3140968"/>
            <a:ext cx="3321390" cy="2214261"/>
          </a:xfrm>
          <a:prstGeom prst="rect">
            <a:avLst/>
          </a:prstGeom>
        </p:spPr>
      </p:pic>
    </p:spTree>
    <p:extLst>
      <p:ext uri="{BB962C8B-B14F-4D97-AF65-F5344CB8AC3E}">
        <p14:creationId xmlns:p14="http://schemas.microsoft.com/office/powerpoint/2010/main" val="21575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a:solidFill>
                  <a:srgbClr val="00ABB5"/>
                </a:solidFill>
              </a:rPr>
              <a:t>Question</a:t>
            </a:r>
          </a:p>
        </p:txBody>
      </p:sp>
      <p:sp>
        <p:nvSpPr>
          <p:cNvPr id="3" name="Content Placeholder 2"/>
          <p:cNvSpPr>
            <a:spLocks noGrp="1"/>
          </p:cNvSpPr>
          <p:nvPr>
            <p:ph idx="1"/>
          </p:nvPr>
        </p:nvSpPr>
        <p:spPr>
          <a:xfrm>
            <a:off x="995316" y="1340768"/>
            <a:ext cx="6873072" cy="1930676"/>
          </a:xfrm>
        </p:spPr>
        <p:txBody>
          <a:bodyPr/>
          <a:lstStyle/>
          <a:p>
            <a:pPr algn="ctr">
              <a:lnSpc>
                <a:spcPct val="150000"/>
              </a:lnSpc>
            </a:pPr>
            <a:r>
              <a:rPr lang="en-GB" sz="2800" dirty="0" smtClean="0">
                <a:solidFill>
                  <a:schemeClr val="tx1"/>
                </a:solidFill>
              </a:rPr>
              <a:t>Which policies / guidance are most relevant in your practice when you work with families?</a:t>
            </a:r>
            <a:endParaRPr lang="en-US" sz="2800" dirty="0"/>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0657" y="3492352"/>
            <a:ext cx="3122390" cy="2081594"/>
          </a:xfrm>
          <a:prstGeom prst="rect">
            <a:avLst/>
          </a:prstGeom>
        </p:spPr>
      </p:pic>
    </p:spTree>
    <p:extLst>
      <p:ext uri="{BB962C8B-B14F-4D97-AF65-F5344CB8AC3E}">
        <p14:creationId xmlns:p14="http://schemas.microsoft.com/office/powerpoint/2010/main" val="399795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a:solidFill>
                  <a:srgbClr val="00ABB5"/>
                </a:solidFill>
              </a:rPr>
              <a:t>Question</a:t>
            </a:r>
          </a:p>
        </p:txBody>
      </p:sp>
      <p:sp>
        <p:nvSpPr>
          <p:cNvPr id="3" name="Content Placeholder 2"/>
          <p:cNvSpPr>
            <a:spLocks noGrp="1"/>
          </p:cNvSpPr>
          <p:nvPr>
            <p:ph idx="1"/>
          </p:nvPr>
        </p:nvSpPr>
        <p:spPr>
          <a:xfrm>
            <a:off x="995316" y="1444156"/>
            <a:ext cx="6873072" cy="1827288"/>
          </a:xfrm>
        </p:spPr>
        <p:txBody>
          <a:bodyPr/>
          <a:lstStyle/>
          <a:p>
            <a:pPr algn="ctr">
              <a:lnSpc>
                <a:spcPct val="150000"/>
              </a:lnSpc>
            </a:pPr>
            <a:r>
              <a:rPr lang="en-GB" sz="2800" dirty="0" smtClean="0">
                <a:solidFill>
                  <a:schemeClr val="tx1"/>
                </a:solidFill>
              </a:rPr>
              <a:t>Please identify existing practice where you work with others to deliver services with and for families through learning</a:t>
            </a:r>
            <a:endParaRPr lang="en-US" sz="2800" dirty="0"/>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137" y="3544807"/>
            <a:ext cx="3321429" cy="2214287"/>
          </a:xfrm>
          <a:prstGeom prst="rect">
            <a:avLst/>
          </a:prstGeom>
        </p:spPr>
      </p:pic>
    </p:spTree>
    <p:extLst>
      <p:ext uri="{BB962C8B-B14F-4D97-AF65-F5344CB8AC3E}">
        <p14:creationId xmlns:p14="http://schemas.microsoft.com/office/powerpoint/2010/main" val="289729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smtClean="0">
                <a:solidFill>
                  <a:srgbClr val="00ABB5"/>
                </a:solidFill>
              </a:rPr>
              <a:t> </a:t>
            </a:r>
            <a:endParaRPr lang="en-GB" dirty="0">
              <a:solidFill>
                <a:srgbClr val="00ABB5"/>
              </a:solidFill>
            </a:endParaRPr>
          </a:p>
        </p:txBody>
      </p:sp>
      <p:sp>
        <p:nvSpPr>
          <p:cNvPr id="3" name="Content Placeholder 2"/>
          <p:cNvSpPr>
            <a:spLocks noGrp="1"/>
          </p:cNvSpPr>
          <p:nvPr>
            <p:ph idx="1"/>
          </p:nvPr>
        </p:nvSpPr>
        <p:spPr>
          <a:xfrm>
            <a:off x="971600" y="1264577"/>
            <a:ext cx="6873072" cy="4850987"/>
          </a:xfrm>
        </p:spPr>
        <p:txBody>
          <a:bodyPr/>
          <a:lstStyle/>
          <a:p>
            <a:pPr algn="ctr">
              <a:lnSpc>
                <a:spcPct val="150000"/>
              </a:lnSpc>
            </a:pPr>
            <a:r>
              <a:rPr lang="en-GB" sz="3600" dirty="0" smtClean="0">
                <a:solidFill>
                  <a:schemeClr val="tx1"/>
                </a:solidFill>
              </a:rPr>
              <a:t> Effective Practice slides</a:t>
            </a:r>
            <a:endParaRPr lang="en-US" sz="3600" dirty="0"/>
          </a:p>
          <a:p>
            <a:pPr algn="ctr"/>
            <a:r>
              <a:rPr lang="en-GB" sz="800" dirty="0">
                <a:solidFill>
                  <a:schemeClr val="tx1"/>
                </a:solidFill>
              </a:rPr>
              <a:t>     </a:t>
            </a:r>
            <a:r>
              <a:rPr lang="en-GB" sz="1800" dirty="0">
                <a:solidFill>
                  <a:schemeClr val="tx1"/>
                </a:solidFill>
              </a:rPr>
              <a:t> </a:t>
            </a:r>
            <a:r>
              <a:rPr lang="en-GB" sz="1800" dirty="0" smtClean="0">
                <a:solidFill>
                  <a:schemeClr val="tx1"/>
                </a:solidFill>
              </a:rPr>
              <a:t>use on screen or as cards at tables</a:t>
            </a:r>
            <a:endParaRPr lang="en-GB" sz="1800"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7" name="Picture 6" descr="A drawing of a person&#10;&#10;Description automatically generated">
            <a:extLst>
              <a:ext uri="{FF2B5EF4-FFF2-40B4-BE49-F238E27FC236}">
                <a16:creationId xmlns="" xmlns:a16="http://schemas.microsoft.com/office/drawing/2014/main" id="{E9F3015B-14E1-4EA2-BB06-095EF1428684}"/>
              </a:ext>
            </a:extLst>
          </p:cNvPr>
          <p:cNvPicPr>
            <a:picLocks noChangeAspect="1"/>
          </p:cNvPicPr>
          <p:nvPr/>
        </p:nvPicPr>
        <p:blipFill rotWithShape="1">
          <a:blip r:embed="rId5"/>
          <a:srcRect t="9898" r="2" b="2412"/>
          <a:stretch/>
        </p:blipFill>
        <p:spPr>
          <a:xfrm>
            <a:off x="2919758" y="2921508"/>
            <a:ext cx="2976755" cy="2130910"/>
          </a:xfrm>
          <a:prstGeom prst="rect">
            <a:avLst/>
          </a:prstGeom>
        </p:spPr>
      </p:pic>
    </p:spTree>
    <p:extLst>
      <p:ext uri="{BB962C8B-B14F-4D97-AF65-F5344CB8AC3E}">
        <p14:creationId xmlns:p14="http://schemas.microsoft.com/office/powerpoint/2010/main" val="148955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a:solidFill>
                  <a:srgbClr val="00ABB5"/>
                </a:solidFill>
              </a:rPr>
              <a:t>Question</a:t>
            </a:r>
          </a:p>
        </p:txBody>
      </p:sp>
      <p:sp>
        <p:nvSpPr>
          <p:cNvPr id="3" name="Content Placeholder 2"/>
          <p:cNvSpPr>
            <a:spLocks noGrp="1"/>
          </p:cNvSpPr>
          <p:nvPr>
            <p:ph idx="1"/>
          </p:nvPr>
        </p:nvSpPr>
        <p:spPr>
          <a:xfrm>
            <a:off x="995316" y="1698246"/>
            <a:ext cx="6873072" cy="1573198"/>
          </a:xfrm>
        </p:spPr>
        <p:txBody>
          <a:bodyPr/>
          <a:lstStyle/>
          <a:p>
            <a:pPr algn="ctr">
              <a:lnSpc>
                <a:spcPct val="150000"/>
              </a:lnSpc>
            </a:pPr>
            <a:r>
              <a:rPr lang="en-GB" sz="2800" dirty="0" smtClean="0">
                <a:solidFill>
                  <a:schemeClr val="tx1"/>
                </a:solidFill>
              </a:rPr>
              <a:t>What helps us to identify good practice in Family </a:t>
            </a:r>
            <a:r>
              <a:rPr lang="en-GB" sz="2800" dirty="0">
                <a:solidFill>
                  <a:schemeClr val="tx1"/>
                </a:solidFill>
              </a:rPr>
              <a:t>L</a:t>
            </a:r>
            <a:r>
              <a:rPr lang="en-GB" sz="2800" dirty="0" smtClean="0">
                <a:solidFill>
                  <a:schemeClr val="tx1"/>
                </a:solidFill>
              </a:rPr>
              <a:t>earning?</a:t>
            </a:r>
            <a:endParaRPr lang="en-US" sz="2800" dirty="0"/>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2688" y="3305466"/>
            <a:ext cx="3358328" cy="2238886"/>
          </a:xfrm>
          <a:prstGeom prst="rect">
            <a:avLst/>
          </a:prstGeom>
        </p:spPr>
      </p:pic>
    </p:spTree>
    <p:extLst>
      <p:ext uri="{BB962C8B-B14F-4D97-AF65-F5344CB8AC3E}">
        <p14:creationId xmlns:p14="http://schemas.microsoft.com/office/powerpoint/2010/main" val="1190390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29235" y="116632"/>
            <a:ext cx="8287130" cy="782320"/>
          </a:xfrm>
        </p:spPr>
        <p:txBody>
          <a:bodyPr/>
          <a:lstStyle/>
          <a:p>
            <a:r>
              <a:rPr lang="en-GB" dirty="0">
                <a:solidFill>
                  <a:srgbClr val="00ABB5"/>
                </a:solidFill>
              </a:rPr>
              <a:t>Question</a:t>
            </a:r>
          </a:p>
        </p:txBody>
      </p:sp>
      <p:sp>
        <p:nvSpPr>
          <p:cNvPr id="3" name="Content Placeholder 2"/>
          <p:cNvSpPr>
            <a:spLocks noGrp="1"/>
          </p:cNvSpPr>
          <p:nvPr>
            <p:ph idx="1"/>
          </p:nvPr>
        </p:nvSpPr>
        <p:spPr>
          <a:xfrm>
            <a:off x="417976" y="2060848"/>
            <a:ext cx="8535253" cy="2952328"/>
          </a:xfrm>
        </p:spPr>
        <p:txBody>
          <a:bodyPr/>
          <a:lstStyle/>
          <a:p>
            <a:pPr algn="ctr">
              <a:lnSpc>
                <a:spcPct val="150000"/>
              </a:lnSpc>
            </a:pPr>
            <a:r>
              <a:rPr lang="en-GB" sz="2800" dirty="0">
                <a:solidFill>
                  <a:schemeClr val="tx1"/>
                </a:solidFill>
              </a:rPr>
              <a:t>What  career long professional learning (CLPL) would be useful to develop or improve F</a:t>
            </a:r>
            <a:r>
              <a:rPr lang="en-GB" sz="2800" dirty="0" smtClean="0">
                <a:solidFill>
                  <a:schemeClr val="tx1"/>
                </a:solidFill>
              </a:rPr>
              <a:t>amily </a:t>
            </a:r>
            <a:r>
              <a:rPr lang="en-GB" sz="2800" dirty="0">
                <a:solidFill>
                  <a:schemeClr val="tx1"/>
                </a:solidFill>
              </a:rPr>
              <a:t>L</a:t>
            </a:r>
            <a:r>
              <a:rPr lang="en-GB" sz="2800" dirty="0" smtClean="0">
                <a:solidFill>
                  <a:schemeClr val="tx1"/>
                </a:solidFill>
              </a:rPr>
              <a:t>earning </a:t>
            </a:r>
            <a:r>
              <a:rPr lang="en-GB" sz="2800" dirty="0">
                <a:solidFill>
                  <a:schemeClr val="tx1"/>
                </a:solidFill>
              </a:rPr>
              <a:t>in your </a:t>
            </a:r>
            <a:r>
              <a:rPr lang="en-GB" sz="2800" dirty="0" smtClean="0">
                <a:solidFill>
                  <a:schemeClr val="tx1"/>
                </a:solidFill>
              </a:rPr>
              <a:t>organisation</a:t>
            </a:r>
            <a:r>
              <a:rPr lang="en-GB" sz="2800" dirty="0">
                <a:solidFill>
                  <a:schemeClr val="tx1"/>
                </a:solidFill>
              </a:rPr>
              <a:t> </a:t>
            </a:r>
            <a:r>
              <a:rPr lang="en-GB" sz="2800" dirty="0" smtClean="0">
                <a:solidFill>
                  <a:schemeClr val="tx1"/>
                </a:solidFill>
              </a:rPr>
              <a:t>/ </a:t>
            </a:r>
            <a:r>
              <a:rPr lang="en-GB" sz="2800" dirty="0">
                <a:solidFill>
                  <a:schemeClr val="tx1"/>
                </a:solidFill>
              </a:rPr>
              <a:t>service?</a:t>
            </a:r>
          </a:p>
          <a:p>
            <a:pPr algn="ctr">
              <a:lnSpc>
                <a:spcPct val="150000"/>
              </a:lnSpc>
            </a:pPr>
            <a:endParaRPr lang="en-US" dirty="0" smtClean="0"/>
          </a:p>
          <a:p>
            <a:pPr algn="ctr">
              <a:lnSpc>
                <a:spcPct val="150000"/>
              </a:lnSpc>
            </a:pPr>
            <a:r>
              <a:rPr lang="en-US" dirty="0" smtClean="0"/>
              <a:t>Brief discussion – record on individual evaluation sheets</a:t>
            </a:r>
            <a:endParaRPr lang="en-US" dirty="0"/>
          </a:p>
          <a:p>
            <a:r>
              <a:rPr lang="en-GB" sz="800" dirty="0">
                <a:solidFill>
                  <a:schemeClr val="tx1"/>
                </a:solidFill>
              </a:rPr>
              <a:t>        </a:t>
            </a:r>
            <a:endParaRPr lang="en-GB" dirty="0">
              <a:solidFill>
                <a:schemeClr val="tx1"/>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spTree>
    <p:extLst>
      <p:ext uri="{BB962C8B-B14F-4D97-AF65-F5344CB8AC3E}">
        <p14:creationId xmlns:p14="http://schemas.microsoft.com/office/powerpoint/2010/main" val="222842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458851" y="260648"/>
            <a:ext cx="8287130" cy="782320"/>
          </a:xfrm>
        </p:spPr>
        <p:txBody>
          <a:bodyPr/>
          <a:lstStyle/>
          <a:p>
            <a:r>
              <a:rPr lang="en-GB" dirty="0">
                <a:solidFill>
                  <a:srgbClr val="00ABB5"/>
                </a:solidFill>
              </a:rPr>
              <a:t>Websites / Blogs</a:t>
            </a:r>
          </a:p>
        </p:txBody>
      </p:sp>
      <p:sp>
        <p:nvSpPr>
          <p:cNvPr id="3" name="Content Placeholder 2"/>
          <p:cNvSpPr>
            <a:spLocks noGrp="1"/>
          </p:cNvSpPr>
          <p:nvPr>
            <p:ph idx="1"/>
          </p:nvPr>
        </p:nvSpPr>
        <p:spPr>
          <a:xfrm>
            <a:off x="636447" y="1528803"/>
            <a:ext cx="7890969" cy="5110247"/>
          </a:xfrm>
        </p:spPr>
        <p:txBody>
          <a:bodyPr/>
          <a:lstStyle/>
          <a:p>
            <a:pPr algn="ctr">
              <a:lnSpc>
                <a:spcPct val="150000"/>
              </a:lnSpc>
            </a:pPr>
            <a:r>
              <a:rPr lang="en-GB" dirty="0">
                <a:hlinkClick r:id="rId4"/>
              </a:rPr>
              <a:t>National Improvement Hub - https://education.gov.scot/improvement</a:t>
            </a:r>
            <a:endParaRPr lang="en-GB" dirty="0">
              <a:cs typeface="Arial"/>
            </a:endParaRPr>
          </a:p>
          <a:p>
            <a:pPr algn="ctr">
              <a:lnSpc>
                <a:spcPct val="150000"/>
              </a:lnSpc>
            </a:pPr>
            <a:r>
              <a:rPr lang="en-GB" dirty="0">
                <a:hlinkClick r:id="rId5"/>
              </a:rPr>
              <a:t>Parentzone Scotland</a:t>
            </a:r>
            <a:r>
              <a:rPr lang="en-GB" dirty="0">
                <a:hlinkClick r:id="rId4"/>
              </a:rPr>
              <a:t> - </a:t>
            </a:r>
            <a:r>
              <a:rPr lang="en-GB" dirty="0">
                <a:hlinkClick r:id="rId6"/>
              </a:rPr>
              <a:t>https://education.gov.scot/parentzone/</a:t>
            </a:r>
            <a:endParaRPr lang="en-GB" dirty="0">
              <a:cs typeface="Arial"/>
            </a:endParaRPr>
          </a:p>
          <a:p>
            <a:pPr algn="ctr">
              <a:lnSpc>
                <a:spcPct val="150000"/>
              </a:lnSpc>
            </a:pPr>
            <a:endParaRPr lang="en-GB" b="1" dirty="0">
              <a:solidFill>
                <a:srgbClr val="00ABB5"/>
              </a:solidFill>
            </a:endParaRPr>
          </a:p>
          <a:p>
            <a:pPr algn="ctr">
              <a:lnSpc>
                <a:spcPct val="150000"/>
              </a:lnSpc>
            </a:pPr>
            <a:r>
              <a:rPr lang="en-GB" b="1" dirty="0">
                <a:solidFill>
                  <a:srgbClr val="00ABB5"/>
                </a:solidFill>
              </a:rPr>
              <a:t>Family Learning and Partnership Blog Posts</a:t>
            </a:r>
            <a:endParaRPr lang="en-GB" b="1" dirty="0">
              <a:solidFill>
                <a:srgbClr val="00ABB5"/>
              </a:solidFill>
              <a:cs typeface="Arial"/>
            </a:endParaRPr>
          </a:p>
          <a:p>
            <a:pPr algn="ctr">
              <a:lnSpc>
                <a:spcPct val="150000"/>
              </a:lnSpc>
            </a:pPr>
            <a:r>
              <a:rPr lang="en-GB" dirty="0">
                <a:hlinkClick r:id="rId7"/>
              </a:rPr>
              <a:t>https://familylearningscot.wordpress.com/</a:t>
            </a:r>
            <a:endParaRPr lang="en-GB" dirty="0">
              <a:cs typeface="Arial"/>
            </a:endParaRPr>
          </a:p>
          <a:p>
            <a:pPr algn="ctr">
              <a:lnSpc>
                <a:spcPct val="150000"/>
              </a:lnSpc>
            </a:pPr>
            <a:r>
              <a:rPr lang="en-GB" dirty="0">
                <a:hlinkClick r:id="rId8"/>
              </a:rPr>
              <a:t>https://blogs.glowscotland.org.uk/glowblogs/eslb/</a:t>
            </a:r>
            <a:endParaRPr lang="en-GB" dirty="0">
              <a:cs typeface="Arial"/>
            </a:endParaRPr>
          </a:p>
          <a:p>
            <a:pPr algn="ctr">
              <a:lnSpc>
                <a:spcPct val="150000"/>
              </a:lnSpc>
              <a:buClr>
                <a:srgbClr val="00ABB5"/>
              </a:buClr>
            </a:pPr>
            <a:r>
              <a:rPr lang="en-GB" dirty="0">
                <a:cs typeface="Arial"/>
                <a:hlinkClick r:id="rId9"/>
              </a:rPr>
              <a:t>https://www.parentclub.scot/</a:t>
            </a:r>
            <a:endParaRPr lang="en-GB" dirty="0">
              <a:hlinkClick r:id="rId9"/>
            </a:endParaRPr>
          </a:p>
          <a:p>
            <a:pPr>
              <a:buClr>
                <a:srgbClr val="00ABB5"/>
              </a:buClr>
            </a:pPr>
            <a:endParaRPr lang="en-GB" b="1" dirty="0">
              <a:cs typeface="Arial"/>
            </a:endParaRPr>
          </a:p>
        </p:txBody>
      </p:sp>
      <p:pic>
        <p:nvPicPr>
          <p:cNvPr id="6" name="Picture 5"/>
          <p:cNvPicPr>
            <a:picLocks noChangeAspect="1"/>
          </p:cNvPicPr>
          <p:nvPr/>
        </p:nvPicPr>
        <p:blipFill>
          <a:blip r:embed="rId10"/>
          <a:stretch>
            <a:fillRect/>
          </a:stretch>
        </p:blipFill>
        <p:spPr>
          <a:xfrm>
            <a:off x="6472587" y="6374080"/>
            <a:ext cx="2103259" cy="186956"/>
          </a:xfrm>
          <a:prstGeom prst="rect">
            <a:avLst/>
          </a:prstGeom>
        </p:spPr>
      </p:pic>
    </p:spTree>
    <p:extLst>
      <p:ext uri="{BB962C8B-B14F-4D97-AF65-F5344CB8AC3E}">
        <p14:creationId xmlns:p14="http://schemas.microsoft.com/office/powerpoint/2010/main" val="427704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336753" y="218706"/>
            <a:ext cx="8525893" cy="782320"/>
          </a:xfrm>
        </p:spPr>
        <p:txBody>
          <a:bodyPr/>
          <a:lstStyle/>
          <a:p>
            <a:r>
              <a:rPr lang="en-GB" dirty="0"/>
              <a:t>Vision</a:t>
            </a:r>
            <a:endParaRPr lang="en-GB" dirty="0">
              <a:solidFill>
                <a:srgbClr val="00ABB5"/>
              </a:solidFill>
            </a:endParaRP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sp>
        <p:nvSpPr>
          <p:cNvPr id="1031" name="TextBox 1030"/>
          <p:cNvSpPr txBox="1"/>
          <p:nvPr/>
        </p:nvSpPr>
        <p:spPr>
          <a:xfrm>
            <a:off x="2737686" y="5102356"/>
            <a:ext cx="184731" cy="646331"/>
          </a:xfrm>
          <a:prstGeom prst="rect">
            <a:avLst/>
          </a:prstGeom>
          <a:noFill/>
        </p:spPr>
        <p:txBody>
          <a:bodyPr wrap="none" rtlCol="0">
            <a:spAutoFit/>
          </a:bodyPr>
          <a:lstStyle/>
          <a:p>
            <a:pPr>
              <a:buClr>
                <a:srgbClr val="00ABB5"/>
              </a:buClr>
            </a:pPr>
            <a:endParaRPr lang="en-GB" b="1" dirty="0">
              <a:solidFill>
                <a:prstClr val="black"/>
              </a:solidFill>
            </a:endParaRPr>
          </a:p>
          <a:p>
            <a:endParaRPr lang="en-GB" dirty="0">
              <a:solidFill>
                <a:prstClr val="black"/>
              </a:solidFill>
            </a:endParaRPr>
          </a:p>
        </p:txBody>
      </p:sp>
      <p:sp>
        <p:nvSpPr>
          <p:cNvPr id="1032" name="TextBox 1031"/>
          <p:cNvSpPr txBox="1"/>
          <p:nvPr/>
        </p:nvSpPr>
        <p:spPr>
          <a:xfrm>
            <a:off x="336754" y="1076963"/>
            <a:ext cx="8413352" cy="4278094"/>
          </a:xfrm>
          <a:prstGeom prst="rect">
            <a:avLst/>
          </a:prstGeom>
          <a:noFill/>
        </p:spPr>
        <p:txBody>
          <a:bodyPr wrap="square" rtlCol="0" anchor="t">
            <a:spAutoFit/>
          </a:bodyPr>
          <a:lstStyle/>
          <a:p>
            <a:r>
              <a:rPr lang="en-GB" sz="2000" dirty="0">
                <a:solidFill>
                  <a:prstClr val="black"/>
                </a:solidFill>
                <a:cs typeface="Arial" pitchFamily="34" charset="0"/>
              </a:rPr>
              <a:t>The vision for education is to deliver both excellence and equity:</a:t>
            </a:r>
          </a:p>
          <a:p>
            <a:pPr>
              <a:lnSpc>
                <a:spcPct val="150000"/>
              </a:lnSpc>
            </a:pPr>
            <a:endParaRPr lang="en-GB" sz="2000" dirty="0">
              <a:solidFill>
                <a:prstClr val="black"/>
              </a:solidFill>
              <a:cs typeface="Arial" pitchFamily="34" charset="0"/>
            </a:endParaRPr>
          </a:p>
          <a:p>
            <a:pPr marL="342900" indent="-342900">
              <a:lnSpc>
                <a:spcPct val="150000"/>
              </a:lnSpc>
              <a:buClr>
                <a:srgbClr val="4BACC6">
                  <a:lumMod val="75000"/>
                </a:srgbClr>
              </a:buClr>
              <a:buSzPct val="120000"/>
              <a:buFont typeface="Arial" panose="020B0604020202020204" pitchFamily="34" charset="0"/>
              <a:buChar char="•"/>
            </a:pPr>
            <a:r>
              <a:rPr lang="en-GB" sz="2000" b="1" dirty="0">
                <a:solidFill>
                  <a:prstClr val="black"/>
                </a:solidFill>
                <a:cs typeface="Arial" pitchFamily="34" charset="0"/>
              </a:rPr>
              <a:t>Excellence through raising attainment:</a:t>
            </a:r>
            <a:r>
              <a:rPr lang="en-GB" sz="2000" dirty="0">
                <a:solidFill>
                  <a:prstClr val="black"/>
                </a:solidFill>
                <a:cs typeface="Arial" pitchFamily="34" charset="0"/>
              </a:rPr>
              <a:t>  ensuring that every child achieves the highest standards in literacy and numeracy, set out within Curriculum for Excellence levels, and the right range of skills, qualifications and achievements to allow them to succeed; and</a:t>
            </a:r>
          </a:p>
          <a:p>
            <a:pPr>
              <a:lnSpc>
                <a:spcPct val="150000"/>
              </a:lnSpc>
            </a:pPr>
            <a:endParaRPr lang="en-GB" sz="800" dirty="0">
              <a:solidFill>
                <a:prstClr val="black"/>
              </a:solidFill>
              <a:cs typeface="Arial" pitchFamily="34" charset="0"/>
            </a:endParaRPr>
          </a:p>
          <a:p>
            <a:pPr marL="342900" indent="-342900">
              <a:lnSpc>
                <a:spcPct val="150000"/>
              </a:lnSpc>
              <a:buClr>
                <a:srgbClr val="4BACC6">
                  <a:lumMod val="75000"/>
                </a:srgbClr>
              </a:buClr>
              <a:buSzPct val="120000"/>
              <a:buFont typeface="Arial" panose="020B0604020202020204" pitchFamily="34" charset="0"/>
              <a:buChar char="•"/>
            </a:pPr>
            <a:r>
              <a:rPr lang="en-GB" sz="2000" b="1" dirty="0">
                <a:solidFill>
                  <a:prstClr val="black"/>
                </a:solidFill>
                <a:cs typeface="Arial" pitchFamily="34" charset="0"/>
              </a:rPr>
              <a:t>Achieving equity:  </a:t>
            </a:r>
            <a:r>
              <a:rPr lang="en-GB" sz="2000" dirty="0">
                <a:solidFill>
                  <a:prstClr val="black"/>
                </a:solidFill>
                <a:cs typeface="Arial" pitchFamily="34" charset="0"/>
              </a:rPr>
              <a:t>ensuring every child has the same opportunity to succeed, with a particular focus on closing the poverty-related attainment gap.</a:t>
            </a:r>
          </a:p>
        </p:txBody>
      </p:sp>
      <p:pic>
        <p:nvPicPr>
          <p:cNvPr id="19" name="Picture 2" descr="\\scotland.gov.uk\dc1\DCGroup_LN1\HMIE\HMIE EYFP\Children and Families Team\PE and FL\photos\Templeton Wood\PWP_543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2722" b="15738"/>
          <a:stretch/>
        </p:blipFill>
        <p:spPr bwMode="auto">
          <a:xfrm>
            <a:off x="3347864" y="4861649"/>
            <a:ext cx="1800200" cy="13005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0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88" y="332656"/>
            <a:ext cx="8287130" cy="782320"/>
          </a:xfrm>
        </p:spPr>
        <p:txBody>
          <a:bodyPr>
            <a:normAutofit/>
          </a:bodyPr>
          <a:lstStyle/>
          <a:p>
            <a:r>
              <a:rPr lang="en-GB" sz="3200" b="1" dirty="0">
                <a:solidFill>
                  <a:schemeClr val="accent5"/>
                </a:solidFill>
                <a:latin typeface="Arial" panose="020B0604020202020204" pitchFamily="34" charset="0"/>
                <a:cs typeface="Arial" panose="020B0604020202020204" pitchFamily="34" charset="0"/>
              </a:rPr>
              <a:t>Comments and questions</a:t>
            </a:r>
          </a:p>
        </p:txBody>
      </p:sp>
      <p:pic>
        <p:nvPicPr>
          <p:cNvPr id="9" name="Picture 8"/>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10" name="Picture 9"/>
          <p:cNvPicPr>
            <a:picLocks noChangeAspect="1"/>
          </p:cNvPicPr>
          <p:nvPr/>
        </p:nvPicPr>
        <p:blipFill>
          <a:blip r:embed="rId4"/>
          <a:stretch>
            <a:fillRect/>
          </a:stretch>
        </p:blipFill>
        <p:spPr>
          <a:xfrm>
            <a:off x="6472585" y="6374080"/>
            <a:ext cx="2103260" cy="186956"/>
          </a:xfrm>
          <a:prstGeom prst="rect">
            <a:avLst/>
          </a:prstGeom>
        </p:spPr>
      </p:pic>
      <p:pic>
        <p:nvPicPr>
          <p:cNvPr id="11" name="Picture 4" descr="\\scotland.gov.uk\dc1\DCGroup_LN1\HMIE\HMIE EYFP\Children and Families Team\photos\Trinity High School Cookery Class\PWP_77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83" t="5079" r="28341"/>
          <a:stretch/>
        </p:blipFill>
        <p:spPr bwMode="auto">
          <a:xfrm>
            <a:off x="3410328" y="2132856"/>
            <a:ext cx="2337250" cy="2442230"/>
          </a:xfrm>
          <a:prstGeom prst="rect">
            <a:avLst/>
          </a:prstGeom>
          <a:noFill/>
          <a:ln>
            <a:solidFill>
              <a:srgbClr val="08080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4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0" y="5828876"/>
            <a:ext cx="9227428" cy="1045598"/>
          </a:xfrm>
          <a:prstGeom prst="rect">
            <a:avLst/>
          </a:prstGeom>
        </p:spPr>
      </p:pic>
      <p:sp>
        <p:nvSpPr>
          <p:cNvPr id="2" name="Title 1"/>
          <p:cNvSpPr>
            <a:spLocks noGrp="1"/>
          </p:cNvSpPr>
          <p:nvPr>
            <p:ph type="title"/>
          </p:nvPr>
        </p:nvSpPr>
        <p:spPr>
          <a:xfrm>
            <a:off x="361743" y="-27384"/>
            <a:ext cx="8384239" cy="1021595"/>
          </a:xfrm>
        </p:spPr>
        <p:txBody>
          <a:bodyPr/>
          <a:lstStyle/>
          <a:p>
            <a:r>
              <a:rPr lang="en-GB" dirty="0">
                <a:solidFill>
                  <a:schemeClr val="accent5"/>
                </a:solidFill>
              </a:rPr>
              <a:t>Interventions for Equity</a:t>
            </a:r>
          </a:p>
        </p:txBody>
      </p:sp>
      <p:pic>
        <p:nvPicPr>
          <p:cNvPr id="6" name="Picture 5"/>
          <p:cNvPicPr>
            <a:picLocks noChangeAspect="1"/>
          </p:cNvPicPr>
          <p:nvPr/>
        </p:nvPicPr>
        <p:blipFill>
          <a:blip r:embed="rId4"/>
          <a:stretch>
            <a:fillRect/>
          </a:stretch>
        </p:blipFill>
        <p:spPr>
          <a:xfrm>
            <a:off x="6472587" y="6374080"/>
            <a:ext cx="2103259" cy="186956"/>
          </a:xfrm>
          <a:prstGeom prst="rect">
            <a:avLst/>
          </a:prstGeom>
        </p:spPr>
      </p:pic>
      <p:pic>
        <p:nvPicPr>
          <p:cNvPr id="9" name="Picture 2" descr="C:\Users\u440022\Pictures\Images\DYW images\Interventions for Equity.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31637" y="1196752"/>
            <a:ext cx="5716327" cy="465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47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6" name="Picture 5"/>
          <p:cNvPicPr>
            <a:picLocks noChangeAspect="1"/>
          </p:cNvPicPr>
          <p:nvPr/>
        </p:nvPicPr>
        <p:blipFill>
          <a:blip r:embed="rId4"/>
          <a:stretch>
            <a:fillRect/>
          </a:stretch>
        </p:blipFill>
        <p:spPr>
          <a:xfrm>
            <a:off x="6472585" y="6374080"/>
            <a:ext cx="2103260" cy="186956"/>
          </a:xfrm>
          <a:prstGeom prst="rect">
            <a:avLst/>
          </a:prstGeom>
        </p:spPr>
      </p:pic>
      <p:sp>
        <p:nvSpPr>
          <p:cNvPr id="9" name="Title 1"/>
          <p:cNvSpPr>
            <a:spLocks noGrp="1"/>
          </p:cNvSpPr>
          <p:nvPr>
            <p:ph type="title"/>
          </p:nvPr>
        </p:nvSpPr>
        <p:spPr>
          <a:xfrm>
            <a:off x="395537" y="188640"/>
            <a:ext cx="7654706" cy="711200"/>
          </a:xfrm>
        </p:spPr>
        <p:txBody>
          <a:bodyPr>
            <a:normAutofit/>
          </a:bodyPr>
          <a:lstStyle/>
          <a:p>
            <a:pPr algn="l"/>
            <a:r>
              <a:rPr lang="en-US" sz="3200" b="1" dirty="0">
                <a:solidFill>
                  <a:schemeClr val="accent5"/>
                </a:solidFill>
                <a:latin typeface="Arial" panose="020B0604020202020204" pitchFamily="34" charset="0"/>
                <a:cs typeface="Arial" panose="020B0604020202020204" pitchFamily="34" charset="0"/>
              </a:rPr>
              <a:t>Legislation / Policies</a:t>
            </a:r>
          </a:p>
        </p:txBody>
      </p:sp>
      <p:pic>
        <p:nvPicPr>
          <p:cNvPr id="12"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1745" y="1172226"/>
            <a:ext cx="956305" cy="132993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057312" y="1060961"/>
            <a:ext cx="1507933" cy="954107"/>
          </a:xfrm>
          <a:prstGeom prst="rect">
            <a:avLst/>
          </a:prstGeom>
          <a:noFill/>
        </p:spPr>
        <p:txBody>
          <a:bodyPr wrap="square" rtlCol="0">
            <a:spAutoFit/>
          </a:bodyPr>
          <a:lstStyle/>
          <a:p>
            <a:r>
              <a:rPr lang="en-GB" sz="1400" dirty="0">
                <a:solidFill>
                  <a:prstClr val="black"/>
                </a:solidFill>
              </a:rPr>
              <a:t>Delivering Excellence and Equity on Scottish Education (2016)</a:t>
            </a:r>
          </a:p>
        </p:txBody>
      </p:sp>
      <p:sp>
        <p:nvSpPr>
          <p:cNvPr id="16" name="TextBox 15">
            <a:hlinkClick r:id="rId7"/>
          </p:cNvPr>
          <p:cNvSpPr txBox="1"/>
          <p:nvPr/>
        </p:nvSpPr>
        <p:spPr>
          <a:xfrm>
            <a:off x="7236296" y="2776115"/>
            <a:ext cx="1507933" cy="954107"/>
          </a:xfrm>
          <a:prstGeom prst="rect">
            <a:avLst/>
          </a:prstGeom>
          <a:noFill/>
        </p:spPr>
        <p:txBody>
          <a:bodyPr wrap="square" rtlCol="0">
            <a:spAutoFit/>
          </a:bodyPr>
          <a:lstStyle/>
          <a:p>
            <a:r>
              <a:rPr lang="en-GB" sz="1400" dirty="0">
                <a:solidFill>
                  <a:prstClr val="black"/>
                </a:solidFill>
              </a:rPr>
              <a:t>Adult Learning in Scotland, </a:t>
            </a:r>
          </a:p>
          <a:p>
            <a:r>
              <a:rPr lang="en-GB" sz="1400" dirty="0">
                <a:solidFill>
                  <a:prstClr val="black"/>
                </a:solidFill>
              </a:rPr>
              <a:t>a Statement of Ambition (2014)</a:t>
            </a:r>
          </a:p>
        </p:txBody>
      </p:sp>
      <p:pic>
        <p:nvPicPr>
          <p:cNvPr id="18" name="Picture 4">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76702" y="2839380"/>
            <a:ext cx="980610" cy="140151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9" name="Picture 1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6857" y="2898539"/>
            <a:ext cx="961155" cy="1427061"/>
          </a:xfrm>
          <a:prstGeom prst="rect">
            <a:avLst/>
          </a:prstGeom>
        </p:spPr>
      </p:pic>
      <p:sp>
        <p:nvSpPr>
          <p:cNvPr id="20" name="TextBox 19">
            <a:hlinkClick r:id="rId7"/>
          </p:cNvPr>
          <p:cNvSpPr txBox="1"/>
          <p:nvPr/>
        </p:nvSpPr>
        <p:spPr>
          <a:xfrm>
            <a:off x="4245860" y="2811202"/>
            <a:ext cx="1255289" cy="1384995"/>
          </a:xfrm>
          <a:prstGeom prst="rect">
            <a:avLst/>
          </a:prstGeom>
          <a:noFill/>
        </p:spPr>
        <p:txBody>
          <a:bodyPr wrap="square" rtlCol="0">
            <a:spAutoFit/>
          </a:bodyPr>
          <a:lstStyle/>
          <a:p>
            <a:r>
              <a:rPr lang="en-GB" sz="1400" dirty="0">
                <a:solidFill>
                  <a:prstClr val="black"/>
                </a:solidFill>
              </a:rPr>
              <a:t>Review of the Impact of the Parental Involvement Act (2006) 2017</a:t>
            </a:r>
          </a:p>
        </p:txBody>
      </p:sp>
      <p:sp>
        <p:nvSpPr>
          <p:cNvPr id="22" name="TextBox 21"/>
          <p:cNvSpPr txBox="1"/>
          <p:nvPr/>
        </p:nvSpPr>
        <p:spPr>
          <a:xfrm>
            <a:off x="1481426" y="2838081"/>
            <a:ext cx="1753146" cy="1600438"/>
          </a:xfrm>
          <a:prstGeom prst="rect">
            <a:avLst/>
          </a:prstGeom>
          <a:noFill/>
        </p:spPr>
        <p:txBody>
          <a:bodyPr wrap="square" rtlCol="0">
            <a:spAutoFit/>
          </a:bodyPr>
          <a:lstStyle/>
          <a:p>
            <a:r>
              <a:rPr lang="en-GB" sz="1400" dirty="0">
                <a:solidFill>
                  <a:prstClr val="black"/>
                </a:solidFill>
              </a:rPr>
              <a:t>Scottish Schools (Parental Involvement) Act(2006)</a:t>
            </a:r>
          </a:p>
          <a:p>
            <a:endParaRPr lang="en-GB" sz="1400" dirty="0">
              <a:solidFill>
                <a:prstClr val="black"/>
              </a:solidFill>
            </a:endParaRPr>
          </a:p>
          <a:p>
            <a:r>
              <a:rPr lang="en-GB" sz="1400" dirty="0">
                <a:solidFill>
                  <a:prstClr val="black"/>
                </a:solidFill>
              </a:rPr>
              <a:t>Guidance</a:t>
            </a:r>
          </a:p>
          <a:p>
            <a:endParaRPr lang="en-GB" sz="1400" dirty="0">
              <a:solidFill>
                <a:prstClr val="black"/>
              </a:solidFill>
            </a:endParaRPr>
          </a:p>
        </p:txBody>
      </p:sp>
      <p:pic>
        <p:nvPicPr>
          <p:cNvPr id="23" name="Picture 2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47418" y="1128293"/>
            <a:ext cx="946453" cy="1364836"/>
          </a:xfrm>
          <a:prstGeom prst="rect">
            <a:avLst/>
          </a:prstGeom>
          <a:ln>
            <a:solidFill>
              <a:srgbClr val="000000"/>
            </a:solidFill>
          </a:ln>
        </p:spPr>
      </p:pic>
      <p:sp>
        <p:nvSpPr>
          <p:cNvPr id="24" name="TextBox 23"/>
          <p:cNvSpPr txBox="1"/>
          <p:nvPr/>
        </p:nvSpPr>
        <p:spPr>
          <a:xfrm>
            <a:off x="4178217" y="1069381"/>
            <a:ext cx="1573682" cy="523220"/>
          </a:xfrm>
          <a:prstGeom prst="rect">
            <a:avLst/>
          </a:prstGeom>
          <a:noFill/>
        </p:spPr>
        <p:txBody>
          <a:bodyPr wrap="square" rtlCol="0">
            <a:spAutoFit/>
          </a:bodyPr>
          <a:lstStyle/>
          <a:p>
            <a:r>
              <a:rPr lang="en-GB" sz="1400" dirty="0">
                <a:solidFill>
                  <a:prstClr val="black"/>
                </a:solidFill>
              </a:rPr>
              <a:t>National Parenting Strategy (2012)</a:t>
            </a:r>
          </a:p>
        </p:txBody>
      </p:sp>
      <p:grpSp>
        <p:nvGrpSpPr>
          <p:cNvPr id="25" name="Group 24"/>
          <p:cNvGrpSpPr/>
          <p:nvPr/>
        </p:nvGrpSpPr>
        <p:grpSpPr>
          <a:xfrm>
            <a:off x="1762967" y="4648069"/>
            <a:ext cx="2415250" cy="1376446"/>
            <a:chOff x="256032" y="1642969"/>
            <a:chExt cx="5323614" cy="2386786"/>
          </a:xfrm>
        </p:grpSpPr>
        <p:cxnSp>
          <p:nvCxnSpPr>
            <p:cNvPr id="26" name="Straight Arrow Connector 25"/>
            <p:cNvCxnSpPr/>
            <p:nvPr/>
          </p:nvCxnSpPr>
          <p:spPr>
            <a:xfrm flipV="1">
              <a:off x="2507776" y="1865376"/>
              <a:ext cx="442177" cy="2938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7" name="Picture 4" descr="\\scotland.gov.uk\dc1\DCGroup_LN1\HMIE\HMIE EYFP\Children and Families Team\PE and FL\photos\PROFF\camp sept photo2 - P106026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6032" y="1865376"/>
              <a:ext cx="2482596" cy="18619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44951" y="1642969"/>
              <a:ext cx="1961680" cy="747167"/>
            </a:xfrm>
            <a:prstGeom prst="rect">
              <a:avLst/>
            </a:prstGeom>
            <a:noFill/>
          </p:spPr>
          <p:txBody>
            <a:bodyPr wrap="none" rtlCol="0">
              <a:spAutoFit/>
            </a:bodyPr>
            <a:lstStyle/>
            <a:p>
              <a:r>
                <a:rPr lang="en-GB" sz="1050" dirty="0">
                  <a:solidFill>
                    <a:prstClr val="black"/>
                  </a:solidFill>
                </a:rPr>
                <a:t>Learning at</a:t>
              </a:r>
            </a:p>
            <a:p>
              <a:r>
                <a:rPr lang="en-GB" sz="1050" dirty="0">
                  <a:solidFill>
                    <a:prstClr val="black"/>
                  </a:solidFill>
                </a:rPr>
                <a:t>Home</a:t>
              </a:r>
            </a:p>
          </p:txBody>
        </p:sp>
        <p:cxnSp>
          <p:nvCxnSpPr>
            <p:cNvPr id="29" name="Straight Arrow Connector 28"/>
            <p:cNvCxnSpPr/>
            <p:nvPr/>
          </p:nvCxnSpPr>
          <p:spPr>
            <a:xfrm flipV="1">
              <a:off x="2783332" y="2658946"/>
              <a:ext cx="389636" cy="367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2662533" y="3183971"/>
              <a:ext cx="400707" cy="1993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3211216" y="2452269"/>
              <a:ext cx="2360943" cy="747167"/>
            </a:xfrm>
            <a:prstGeom prst="rect">
              <a:avLst/>
            </a:prstGeom>
            <a:noFill/>
          </p:spPr>
          <p:txBody>
            <a:bodyPr wrap="none" rtlCol="0">
              <a:spAutoFit/>
            </a:bodyPr>
            <a:lstStyle/>
            <a:p>
              <a:r>
                <a:rPr lang="en-GB" sz="1050" dirty="0">
                  <a:solidFill>
                    <a:prstClr val="black"/>
                  </a:solidFill>
                </a:rPr>
                <a:t>Home/School </a:t>
              </a:r>
            </a:p>
            <a:p>
              <a:r>
                <a:rPr lang="en-GB" sz="1050" dirty="0">
                  <a:solidFill>
                    <a:prstClr val="black"/>
                  </a:solidFill>
                </a:rPr>
                <a:t>Partnership</a:t>
              </a:r>
            </a:p>
          </p:txBody>
        </p:sp>
        <p:sp>
          <p:nvSpPr>
            <p:cNvPr id="32" name="TextBox 31"/>
            <p:cNvSpPr txBox="1"/>
            <p:nvPr/>
          </p:nvSpPr>
          <p:spPr>
            <a:xfrm>
              <a:off x="3063239" y="3282588"/>
              <a:ext cx="2516407" cy="747167"/>
            </a:xfrm>
            <a:prstGeom prst="rect">
              <a:avLst/>
            </a:prstGeom>
            <a:noFill/>
          </p:spPr>
          <p:txBody>
            <a:bodyPr wrap="none" rtlCol="0">
              <a:spAutoFit/>
            </a:bodyPr>
            <a:lstStyle/>
            <a:p>
              <a:r>
                <a:rPr lang="en-GB" sz="1050" dirty="0">
                  <a:solidFill>
                    <a:prstClr val="black"/>
                  </a:solidFill>
                </a:rPr>
                <a:t>Parental</a:t>
              </a:r>
            </a:p>
            <a:p>
              <a:r>
                <a:rPr lang="en-GB" sz="1050" dirty="0">
                  <a:solidFill>
                    <a:prstClr val="black"/>
                  </a:solidFill>
                </a:rPr>
                <a:t>Representation</a:t>
              </a:r>
            </a:p>
          </p:txBody>
        </p:sp>
      </p:grpSp>
      <p:sp>
        <p:nvSpPr>
          <p:cNvPr id="4" name="TextBox 3">
            <a:extLst>
              <a:ext uri="{FF2B5EF4-FFF2-40B4-BE49-F238E27FC236}">
                <a16:creationId xmlns="" xmlns:a16="http://schemas.microsoft.com/office/drawing/2014/main" id="{D4F74314-8353-4076-B310-3B3775290FAB}"/>
              </a:ext>
            </a:extLst>
          </p:cNvPr>
          <p:cNvSpPr txBox="1"/>
          <p:nvPr/>
        </p:nvSpPr>
        <p:spPr>
          <a:xfrm>
            <a:off x="1529830" y="1069381"/>
            <a:ext cx="1494301" cy="1169551"/>
          </a:xfrm>
          <a:prstGeom prst="rect">
            <a:avLst/>
          </a:prstGeom>
          <a:noFill/>
        </p:spPr>
        <p:txBody>
          <a:bodyPr wrap="square" rtlCol="0" anchor="t">
            <a:spAutoFit/>
          </a:bodyPr>
          <a:lstStyle/>
          <a:p>
            <a:r>
              <a:rPr lang="en-GB" sz="1400" dirty="0">
                <a:solidFill>
                  <a:prstClr val="black"/>
                </a:solidFill>
              </a:rPr>
              <a:t>2019 National Improvement Framework and Improvement Plan  </a:t>
            </a:r>
          </a:p>
        </p:txBody>
      </p:sp>
      <p:pic>
        <p:nvPicPr>
          <p:cNvPr id="5" name="Picture 4">
            <a:hlinkClick r:id="rId15"/>
            <a:extLst>
              <a:ext uri="{FF2B5EF4-FFF2-40B4-BE49-F238E27FC236}">
                <a16:creationId xmlns="" xmlns:a16="http://schemas.microsoft.com/office/drawing/2014/main" id="{6D17E69C-76F7-4E0E-9AA6-50358B185DAD}"/>
              </a:ext>
            </a:extLst>
          </p:cNvPr>
          <p:cNvPicPr>
            <a:picLocks noChangeAspect="1"/>
          </p:cNvPicPr>
          <p:nvPr/>
        </p:nvPicPr>
        <p:blipFill>
          <a:blip r:embed="rId16"/>
          <a:stretch>
            <a:fillRect/>
          </a:stretch>
        </p:blipFill>
        <p:spPr>
          <a:xfrm>
            <a:off x="6095798" y="1128293"/>
            <a:ext cx="985963" cy="1389870"/>
          </a:xfrm>
          <a:prstGeom prst="rect">
            <a:avLst/>
          </a:prstGeom>
        </p:spPr>
      </p:pic>
      <p:pic>
        <p:nvPicPr>
          <p:cNvPr id="7" name="Picture 6">
            <a:hlinkClick r:id="rId17"/>
            <a:extLst>
              <a:ext uri="{FF2B5EF4-FFF2-40B4-BE49-F238E27FC236}">
                <a16:creationId xmlns="" xmlns:a16="http://schemas.microsoft.com/office/drawing/2014/main" id="{7F4C849D-E97E-4B23-B353-CCA04E06C608}"/>
              </a:ext>
            </a:extLst>
          </p:cNvPr>
          <p:cNvPicPr>
            <a:picLocks noChangeAspect="1"/>
          </p:cNvPicPr>
          <p:nvPr/>
        </p:nvPicPr>
        <p:blipFill>
          <a:blip r:embed="rId18"/>
          <a:stretch>
            <a:fillRect/>
          </a:stretch>
        </p:blipFill>
        <p:spPr>
          <a:xfrm>
            <a:off x="541745" y="2907103"/>
            <a:ext cx="980610" cy="1429904"/>
          </a:xfrm>
          <a:prstGeom prst="rect">
            <a:avLst/>
          </a:prstGeom>
        </p:spPr>
      </p:pic>
    </p:spTree>
    <p:extLst>
      <p:ext uri="{BB962C8B-B14F-4D97-AF65-F5344CB8AC3E}">
        <p14:creationId xmlns:p14="http://schemas.microsoft.com/office/powerpoint/2010/main" val="209308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3724" t="23521" r="26011" b="31464"/>
          <a:stretch/>
        </p:blipFill>
        <p:spPr>
          <a:xfrm>
            <a:off x="-13904" y="5840541"/>
            <a:ext cx="9197879" cy="1026730"/>
          </a:xfrm>
          <a:prstGeom prst="rect">
            <a:avLst/>
          </a:prstGeom>
        </p:spPr>
      </p:pic>
      <p:sp>
        <p:nvSpPr>
          <p:cNvPr id="2" name="Title 1"/>
          <p:cNvSpPr>
            <a:spLocks noGrp="1"/>
          </p:cNvSpPr>
          <p:nvPr>
            <p:ph type="title"/>
          </p:nvPr>
        </p:nvSpPr>
        <p:spPr>
          <a:xfrm>
            <a:off x="441470" y="404664"/>
            <a:ext cx="8287130"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Defining Family Learning</a:t>
            </a:r>
          </a:p>
        </p:txBody>
      </p:sp>
      <p:pic>
        <p:nvPicPr>
          <p:cNvPr id="6" name="Picture 5"/>
          <p:cNvPicPr>
            <a:picLocks noChangeAspect="1"/>
          </p:cNvPicPr>
          <p:nvPr/>
        </p:nvPicPr>
        <p:blipFill>
          <a:blip r:embed="rId4"/>
          <a:stretch>
            <a:fillRect/>
          </a:stretch>
        </p:blipFill>
        <p:spPr>
          <a:xfrm>
            <a:off x="6472585" y="6374080"/>
            <a:ext cx="2103260" cy="1869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4" y="85167"/>
            <a:ext cx="8994932" cy="6710155"/>
          </a:xfrm>
          <a:prstGeom prst="rect">
            <a:avLst/>
          </a:prstGeom>
        </p:spPr>
      </p:pic>
    </p:spTree>
    <p:extLst>
      <p:ext uri="{BB962C8B-B14F-4D97-AF65-F5344CB8AC3E}">
        <p14:creationId xmlns:p14="http://schemas.microsoft.com/office/powerpoint/2010/main" val="51461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388" y="332656"/>
            <a:ext cx="8287130" cy="782320"/>
          </a:xfrm>
        </p:spPr>
        <p:txBody>
          <a:bodyPr>
            <a:normAutofit/>
          </a:bodyPr>
          <a:lstStyle/>
          <a:p>
            <a:pPr algn="l"/>
            <a:r>
              <a:rPr lang="en-GB" sz="3200" b="1" dirty="0" smtClean="0">
                <a:solidFill>
                  <a:schemeClr val="accent5"/>
                </a:solidFill>
                <a:latin typeface="Arial"/>
                <a:cs typeface="Arial"/>
              </a:rPr>
              <a:t>           Family</a:t>
            </a:r>
            <a:r>
              <a:rPr lang="en-GB" sz="3200" b="1" dirty="0">
                <a:solidFill>
                  <a:schemeClr val="accent5"/>
                </a:solidFill>
                <a:latin typeface="Arial"/>
                <a:cs typeface="Arial"/>
              </a:rPr>
              <a:t>  Learning Principles</a:t>
            </a:r>
            <a:endParaRPr lang="en-GB" sz="3200" b="1" dirty="0">
              <a:solidFill>
                <a:schemeClr val="accent5"/>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10" name="Picture 9"/>
          <p:cNvPicPr>
            <a:picLocks noChangeAspect="1"/>
          </p:cNvPicPr>
          <p:nvPr/>
        </p:nvPicPr>
        <p:blipFill>
          <a:blip r:embed="rId4"/>
          <a:stretch>
            <a:fillRect/>
          </a:stretch>
        </p:blipFill>
        <p:spPr>
          <a:xfrm>
            <a:off x="6472585" y="6374080"/>
            <a:ext cx="2103260" cy="186956"/>
          </a:xfrm>
          <a:prstGeom prst="rect">
            <a:avLst/>
          </a:prstGeom>
        </p:spPr>
      </p:pic>
      <p:graphicFrame>
        <p:nvGraphicFramePr>
          <p:cNvPr id="3" name="Diagram 3">
            <a:extLst>
              <a:ext uri="{FF2B5EF4-FFF2-40B4-BE49-F238E27FC236}">
                <a16:creationId xmlns="" xmlns:a16="http://schemas.microsoft.com/office/drawing/2014/main" id="{E6680315-6E36-4152-8D48-D1D1909F3786}"/>
              </a:ext>
            </a:extLst>
          </p:cNvPr>
          <p:cNvGraphicFramePr/>
          <p:nvPr>
            <p:extLst>
              <p:ext uri="{D42A27DB-BD31-4B8C-83A1-F6EECF244321}">
                <p14:modId xmlns:p14="http://schemas.microsoft.com/office/powerpoint/2010/main" val="2712210961"/>
              </p:ext>
            </p:extLst>
          </p:nvPr>
        </p:nvGraphicFramePr>
        <p:xfrm>
          <a:off x="683664" y="1589518"/>
          <a:ext cx="7392111" cy="36682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9612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50DBF339-0606-4185-8E8E-CACD2E7BF6AC}"/>
              </a:ext>
            </a:extLst>
          </p:cNvPr>
          <p:cNvGrpSpPr/>
          <p:nvPr/>
        </p:nvGrpSpPr>
        <p:grpSpPr>
          <a:xfrm>
            <a:off x="504155" y="1356860"/>
            <a:ext cx="8203294" cy="4648551"/>
            <a:chOff x="504155" y="1356860"/>
            <a:chExt cx="8203294" cy="4648551"/>
          </a:xfrm>
        </p:grpSpPr>
        <p:sp>
          <p:nvSpPr>
            <p:cNvPr id="4" name="Rectangle 3"/>
            <p:cNvSpPr/>
            <p:nvPr/>
          </p:nvSpPr>
          <p:spPr>
            <a:xfrm>
              <a:off x="640853" y="1356860"/>
              <a:ext cx="7762461" cy="2000548"/>
            </a:xfrm>
            <a:prstGeom prst="rect">
              <a:avLst/>
            </a:prstGeom>
          </p:spPr>
          <p:txBody>
            <a:bodyPr wrap="square">
              <a:spAutoFit/>
            </a:bodyPr>
            <a:lstStyle/>
            <a:p>
              <a:pPr marL="342900" indent="-342900">
                <a:buClr>
                  <a:srgbClr val="00ABB5"/>
                </a:buClr>
                <a:buFont typeface="Arial" pitchFamily="34" charset="0"/>
                <a:buChar char="•"/>
              </a:pPr>
              <a:r>
                <a:rPr lang="en-GB" sz="2400" b="1" dirty="0">
                  <a:solidFill>
                    <a:schemeClr val="tx1">
                      <a:lumMod val="85000"/>
                      <a:lumOff val="15000"/>
                    </a:schemeClr>
                  </a:solidFill>
                  <a:latin typeface="Arial" panose="020B0604020202020204" pitchFamily="34" charset="0"/>
                  <a:cs typeface="Arial" panose="020B0604020202020204" pitchFamily="34" charset="0"/>
                </a:rPr>
                <a:t>Self-evaluation resources which support establishments, organisations and partnerships to evaluate progress, strengths and areas for development</a:t>
              </a:r>
            </a:p>
            <a:p>
              <a:pPr marL="342900" indent="-342900">
                <a:buClr>
                  <a:srgbClr val="00ABB5"/>
                </a:buClr>
                <a:buFont typeface="Arial" pitchFamily="34" charset="0"/>
                <a:buChar char="•"/>
              </a:pPr>
              <a:endParaRPr lang="en-GB" sz="2800" b="1" dirty="0">
                <a:solidFill>
                  <a:schemeClr val="tx1">
                    <a:lumMod val="85000"/>
                    <a:lumOff val="15000"/>
                  </a:schemeClr>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87894">
              <a:off x="6490132" y="2622828"/>
              <a:ext cx="1321566" cy="1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13115">
              <a:off x="4864040" y="4005064"/>
              <a:ext cx="1504564" cy="200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4670196"/>
              <a:ext cx="1975209" cy="118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55" y="3357224"/>
              <a:ext cx="4211861" cy="254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755576" y="3049631"/>
            <a:ext cx="3796705" cy="307777"/>
          </a:xfrm>
          <a:prstGeom prst="rect">
            <a:avLst/>
          </a:prstGeom>
          <a:noFill/>
        </p:spPr>
        <p:txBody>
          <a:bodyPr wrap="square" rtlCol="0">
            <a:spAutoFit/>
          </a:bodyPr>
          <a:lstStyle/>
          <a:p>
            <a:r>
              <a:rPr lang="en-GB" sz="1400" b="1" dirty="0">
                <a:solidFill>
                  <a:srgbClr val="33CCCC"/>
                </a:solidFill>
              </a:rPr>
              <a:t>How Good Is Our Third Sector Organisation?</a:t>
            </a:r>
          </a:p>
        </p:txBody>
      </p:sp>
      <p:pic>
        <p:nvPicPr>
          <p:cNvPr id="14" name="Picture 13"/>
          <p:cNvPicPr>
            <a:picLocks noChangeAspect="1"/>
          </p:cNvPicPr>
          <p:nvPr/>
        </p:nvPicPr>
        <p:blipFill rotWithShape="1">
          <a:blip r:embed="rId7"/>
          <a:srcRect l="23560" t="23657" r="26010" b="31599"/>
          <a:stretch/>
        </p:blipFill>
        <p:spPr>
          <a:xfrm>
            <a:off x="-34761" y="5828876"/>
            <a:ext cx="9227428" cy="1045598"/>
          </a:xfrm>
          <a:prstGeom prst="rect">
            <a:avLst/>
          </a:prstGeom>
        </p:spPr>
      </p:pic>
      <p:pic>
        <p:nvPicPr>
          <p:cNvPr id="15" name="Picture 14"/>
          <p:cNvPicPr>
            <a:picLocks noChangeAspect="1"/>
          </p:cNvPicPr>
          <p:nvPr/>
        </p:nvPicPr>
        <p:blipFill>
          <a:blip r:embed="rId8"/>
          <a:stretch>
            <a:fillRect/>
          </a:stretch>
        </p:blipFill>
        <p:spPr>
          <a:xfrm>
            <a:off x="6472585" y="6374080"/>
            <a:ext cx="2103260" cy="186956"/>
          </a:xfrm>
          <a:prstGeom prst="rect">
            <a:avLst/>
          </a:prstGeom>
        </p:spPr>
      </p:pic>
      <p:sp>
        <p:nvSpPr>
          <p:cNvPr id="16" name="Title 1"/>
          <p:cNvSpPr>
            <a:spLocks noGrp="1"/>
          </p:cNvSpPr>
          <p:nvPr>
            <p:ph type="title"/>
          </p:nvPr>
        </p:nvSpPr>
        <p:spPr>
          <a:xfrm>
            <a:off x="510556" y="408412"/>
            <a:ext cx="8311912" cy="802751"/>
          </a:xfrm>
        </p:spPr>
        <p:txBody>
          <a:bodyPr>
            <a:normAutofit fontScale="90000"/>
          </a:bodyPr>
          <a:lstStyle/>
          <a:p>
            <a:pPr algn="l"/>
            <a:r>
              <a:rPr lang="en-GB" sz="3600" b="1" dirty="0">
                <a:solidFill>
                  <a:schemeClr val="accent5"/>
                </a:solidFill>
                <a:latin typeface="Arial" panose="020B0604020202020204" pitchFamily="34" charset="0"/>
                <a:cs typeface="Arial" panose="020B0604020202020204" pitchFamily="34" charset="0"/>
              </a:rPr>
              <a:t>Using the How good is our…..frameworks</a:t>
            </a:r>
            <a:endParaRPr lang="en-GB" sz="3200" dirty="0">
              <a:solidFill>
                <a:schemeClr val="accent5"/>
              </a:solidFill>
            </a:endParaRPr>
          </a:p>
        </p:txBody>
      </p:sp>
    </p:spTree>
    <p:extLst>
      <p:ext uri="{BB962C8B-B14F-4D97-AF65-F5344CB8AC3E}">
        <p14:creationId xmlns:p14="http://schemas.microsoft.com/office/powerpoint/2010/main" val="362710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851" y="332656"/>
            <a:ext cx="8287130" cy="782320"/>
          </a:xfrm>
        </p:spPr>
        <p:txBody>
          <a:bodyPr>
            <a:normAutofit/>
          </a:bodyPr>
          <a:lstStyle/>
          <a:p>
            <a:pPr algn="l"/>
            <a:r>
              <a:rPr lang="en-GB" sz="3200" b="1" dirty="0">
                <a:solidFill>
                  <a:srgbClr val="00ABB5"/>
                </a:solidFill>
                <a:latin typeface="Arial" panose="020B0604020202020204" pitchFamily="34" charset="0"/>
                <a:cs typeface="Arial" panose="020B0604020202020204" pitchFamily="34" charset="0"/>
              </a:rPr>
              <a:t>Governance Review </a:t>
            </a:r>
          </a:p>
        </p:txBody>
      </p:sp>
      <p:sp>
        <p:nvSpPr>
          <p:cNvPr id="4" name="Rectangle 3"/>
          <p:cNvSpPr/>
          <p:nvPr/>
        </p:nvSpPr>
        <p:spPr>
          <a:xfrm>
            <a:off x="675861" y="1510749"/>
            <a:ext cx="7762461" cy="523220"/>
          </a:xfrm>
          <a:prstGeom prst="rect">
            <a:avLst/>
          </a:prstGeom>
        </p:spPr>
        <p:txBody>
          <a:bodyPr wrap="square">
            <a:spAutoFit/>
          </a:bodyPr>
          <a:lstStyle/>
          <a:p>
            <a:pPr marL="342900" indent="-342900">
              <a:buClr>
                <a:srgbClr val="00ABB5"/>
              </a:buClr>
              <a:buFont typeface="Arial" pitchFamily="34" charset="0"/>
              <a:buChar char="•"/>
            </a:pPr>
            <a:endParaRPr lang="en-GB" sz="2800" b="1" dirty="0">
              <a:solidFill>
                <a:schemeClr val="tx1">
                  <a:lumMod val="85000"/>
                  <a:lumOff val="15000"/>
                </a:schemeClr>
              </a:solidFill>
            </a:endParaRPr>
          </a:p>
        </p:txBody>
      </p:sp>
      <p:sp>
        <p:nvSpPr>
          <p:cNvPr id="3" name="TextBox 2"/>
          <p:cNvSpPr txBox="1"/>
          <p:nvPr/>
        </p:nvSpPr>
        <p:spPr>
          <a:xfrm>
            <a:off x="971600" y="1510749"/>
            <a:ext cx="7200800" cy="2805320"/>
          </a:xfrm>
          <a:prstGeom prst="rect">
            <a:avLst/>
          </a:prstGeom>
          <a:noFill/>
        </p:spPr>
        <p:txBody>
          <a:bodyPr wrap="square" rtlCol="0" anchor="t">
            <a:spAutoFit/>
          </a:bodyPr>
          <a:lstStyle/>
          <a:p>
            <a:pPr>
              <a:lnSpc>
                <a:spcPct val="150000"/>
              </a:lnSpc>
            </a:pPr>
            <a:r>
              <a:rPr lang="en-GB" sz="2000" dirty="0">
                <a:latin typeface="Arial"/>
                <a:cs typeface="Arial"/>
              </a:rPr>
              <a:t>Local authorities will:</a:t>
            </a:r>
            <a:endParaRPr lang="en-US"/>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dirty="0">
                <a:latin typeface="Arial"/>
                <a:cs typeface="Arial"/>
              </a:rPr>
              <a:t>Ensure that LA provision such as … Community Learning and Development and third sector partners work effectively with schools and regional improvement collaboratives to provide care and education to children and their families</a:t>
            </a:r>
          </a:p>
        </p:txBody>
      </p:sp>
      <p:pic>
        <p:nvPicPr>
          <p:cNvPr id="10" name="Picture 9"/>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11" name="Picture 10"/>
          <p:cNvPicPr>
            <a:picLocks noChangeAspect="1"/>
          </p:cNvPicPr>
          <p:nvPr/>
        </p:nvPicPr>
        <p:blipFill>
          <a:blip r:embed="rId4"/>
          <a:stretch>
            <a:fillRect/>
          </a:stretch>
        </p:blipFill>
        <p:spPr>
          <a:xfrm>
            <a:off x="6472585" y="6374080"/>
            <a:ext cx="2103260" cy="186956"/>
          </a:xfrm>
          <a:prstGeom prst="rect">
            <a:avLst/>
          </a:prstGeom>
        </p:spPr>
      </p:pic>
    </p:spTree>
    <p:extLst>
      <p:ext uri="{BB962C8B-B14F-4D97-AF65-F5344CB8AC3E}">
        <p14:creationId xmlns:p14="http://schemas.microsoft.com/office/powerpoint/2010/main" val="274590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851" y="332656"/>
            <a:ext cx="8287130" cy="782320"/>
          </a:xfrm>
        </p:spPr>
        <p:txBody>
          <a:bodyPr>
            <a:normAutofit/>
          </a:bodyPr>
          <a:lstStyle/>
          <a:p>
            <a:r>
              <a:rPr lang="en-GB" sz="3200" b="1" dirty="0">
                <a:solidFill>
                  <a:srgbClr val="00ABB5"/>
                </a:solidFill>
                <a:latin typeface="Arial" panose="020B0604020202020204" pitchFamily="34" charset="0"/>
                <a:cs typeface="Arial" panose="020B0604020202020204" pitchFamily="34" charset="0"/>
              </a:rPr>
              <a:t>Regional Improvement Collaboratives</a:t>
            </a:r>
          </a:p>
        </p:txBody>
      </p:sp>
      <p:sp>
        <p:nvSpPr>
          <p:cNvPr id="4" name="Rectangle 3"/>
          <p:cNvSpPr/>
          <p:nvPr/>
        </p:nvSpPr>
        <p:spPr>
          <a:xfrm>
            <a:off x="675861" y="1510749"/>
            <a:ext cx="7762461" cy="523220"/>
          </a:xfrm>
          <a:prstGeom prst="rect">
            <a:avLst/>
          </a:prstGeom>
        </p:spPr>
        <p:txBody>
          <a:bodyPr wrap="square">
            <a:spAutoFit/>
          </a:bodyPr>
          <a:lstStyle/>
          <a:p>
            <a:pPr marL="342900" indent="-342900">
              <a:buClr>
                <a:srgbClr val="00ABB5"/>
              </a:buClr>
              <a:buFont typeface="Arial" pitchFamily="34" charset="0"/>
              <a:buChar char="•"/>
            </a:pPr>
            <a:endParaRPr lang="en-GB" sz="2800" b="1" dirty="0">
              <a:solidFill>
                <a:schemeClr val="tx1">
                  <a:lumMod val="85000"/>
                  <a:lumOff val="15000"/>
                </a:schemeClr>
              </a:solidFill>
            </a:endParaRPr>
          </a:p>
        </p:txBody>
      </p:sp>
      <p:pic>
        <p:nvPicPr>
          <p:cNvPr id="10" name="Picture 9"/>
          <p:cNvPicPr>
            <a:picLocks noChangeAspect="1"/>
          </p:cNvPicPr>
          <p:nvPr/>
        </p:nvPicPr>
        <p:blipFill rotWithShape="1">
          <a:blip r:embed="rId3"/>
          <a:srcRect l="23560" t="23657" r="26010" b="31599"/>
          <a:stretch/>
        </p:blipFill>
        <p:spPr>
          <a:xfrm>
            <a:off x="-34761" y="5828876"/>
            <a:ext cx="9227428" cy="1045598"/>
          </a:xfrm>
          <a:prstGeom prst="rect">
            <a:avLst/>
          </a:prstGeom>
        </p:spPr>
      </p:pic>
      <p:pic>
        <p:nvPicPr>
          <p:cNvPr id="11" name="Picture 10"/>
          <p:cNvPicPr>
            <a:picLocks noChangeAspect="1"/>
          </p:cNvPicPr>
          <p:nvPr/>
        </p:nvPicPr>
        <p:blipFill>
          <a:blip r:embed="rId4"/>
          <a:stretch>
            <a:fillRect/>
          </a:stretch>
        </p:blipFill>
        <p:spPr>
          <a:xfrm>
            <a:off x="6472585" y="6374080"/>
            <a:ext cx="2103260" cy="186956"/>
          </a:xfrm>
          <a:prstGeom prst="rect">
            <a:avLst/>
          </a:prstGeom>
        </p:spPr>
      </p:pic>
      <p:pic>
        <p:nvPicPr>
          <p:cNvPr id="5" name="Picture 4">
            <a:extLst>
              <a:ext uri="{FF2B5EF4-FFF2-40B4-BE49-F238E27FC236}">
                <a16:creationId xmlns="" xmlns:a16="http://schemas.microsoft.com/office/drawing/2014/main" id="{4085FE07-5BA9-4BFE-A1DD-5242EDCEF953}"/>
              </a:ext>
            </a:extLst>
          </p:cNvPr>
          <p:cNvPicPr>
            <a:picLocks noChangeAspect="1"/>
          </p:cNvPicPr>
          <p:nvPr/>
        </p:nvPicPr>
        <p:blipFill>
          <a:blip r:embed="rId5"/>
          <a:stretch>
            <a:fillRect/>
          </a:stretch>
        </p:blipFill>
        <p:spPr>
          <a:xfrm>
            <a:off x="1901167" y="1412776"/>
            <a:ext cx="3390913" cy="4688702"/>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6228184" y="1510749"/>
            <a:ext cx="1272785" cy="1918251"/>
          </a:xfrm>
          <a:prstGeom prst="rect">
            <a:avLst/>
          </a:prstGeom>
          <a:noFill/>
        </p:spPr>
      </p:pic>
    </p:spTree>
    <p:extLst>
      <p:ext uri="{BB962C8B-B14F-4D97-AF65-F5344CB8AC3E}">
        <p14:creationId xmlns:p14="http://schemas.microsoft.com/office/powerpoint/2010/main" val="3373087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522</Words>
  <Application>Microsoft Office PowerPoint</Application>
  <PresentationFormat>On-screen Show (4:3)</PresentationFormat>
  <Paragraphs>109</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Lucida Grande</vt:lpstr>
      <vt:lpstr>Wingdings</vt:lpstr>
      <vt:lpstr>Office Theme</vt:lpstr>
      <vt:lpstr>3. Education Scotland Powerpoint Final</vt:lpstr>
      <vt:lpstr>Family Learning – understanding the picture</vt:lpstr>
      <vt:lpstr>Vision</vt:lpstr>
      <vt:lpstr>Interventions for Equity</vt:lpstr>
      <vt:lpstr>Legislation / Policies</vt:lpstr>
      <vt:lpstr>Defining Family Learning</vt:lpstr>
      <vt:lpstr>           Family  Learning Principles</vt:lpstr>
      <vt:lpstr>Using the How good is our…..frameworks</vt:lpstr>
      <vt:lpstr>Governance Review </vt:lpstr>
      <vt:lpstr>Regional Improvement Collaboratives</vt:lpstr>
      <vt:lpstr>          The Northern Alliance - RIC</vt:lpstr>
      <vt:lpstr>         The North Alliance     </vt:lpstr>
      <vt:lpstr>Question</vt:lpstr>
      <vt:lpstr>Question</vt:lpstr>
      <vt:lpstr>Question</vt:lpstr>
      <vt:lpstr>Question</vt:lpstr>
      <vt:lpstr> </vt:lpstr>
      <vt:lpstr>Question</vt:lpstr>
      <vt:lpstr>Question</vt:lpstr>
      <vt:lpstr>Websites / Blogs</vt:lpstr>
      <vt:lpstr>Comments and questions</vt:lpstr>
    </vt:vector>
  </TitlesOfParts>
  <Company>Scottish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u417612</dc:creator>
  <cp:lastModifiedBy>Sue Briggs</cp:lastModifiedBy>
  <cp:revision>514</cp:revision>
  <cp:lastPrinted>2019-03-11T15:19:58Z</cp:lastPrinted>
  <dcterms:created xsi:type="dcterms:W3CDTF">2017-09-15T08:42:10Z</dcterms:created>
  <dcterms:modified xsi:type="dcterms:W3CDTF">2019-03-11T15:24:59Z</dcterms:modified>
</cp:coreProperties>
</file>