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5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2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0CF7BC-2D1A-4CB0-A16D-C3B0971A6F9D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21E24-453D-4694-B377-109A30553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935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351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898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4121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983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06539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5110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4547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773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970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39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3/11/2019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171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710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60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649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516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380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40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F75C52DC-D711-453A-A2DE-EF2ECDB8A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2633" y="1840549"/>
            <a:ext cx="4162926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/>
              <a:t>Creative approaches are used to engage </a:t>
            </a:r>
            <a:r>
              <a:rPr lang="en-GB" sz="3600" dirty="0" smtClean="0"/>
              <a:t>families</a:t>
            </a:r>
            <a:endParaRPr lang="en-GB" dirty="0"/>
          </a:p>
        </p:txBody>
      </p:sp>
      <p:pic>
        <p:nvPicPr>
          <p:cNvPr id="11" name="Picture 10" descr="A drawing of a person&#10;&#10;Description automatically generated">
            <a:extLst>
              <a:ext uri="{FF2B5EF4-FFF2-40B4-BE49-F238E27FC236}">
                <a16:creationId xmlns="" xmlns:a16="http://schemas.microsoft.com/office/drawing/2014/main" id="{E9F3015B-14E1-4EA2-BB06-095EF14286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898" r="2" b="2412"/>
          <a:stretch/>
        </p:blipFill>
        <p:spPr>
          <a:xfrm>
            <a:off x="673769" y="739605"/>
            <a:ext cx="4066674" cy="2911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40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rawing of a person&#10;&#10;Description automatically generated">
            <a:extLst>
              <a:ext uri="{FF2B5EF4-FFF2-40B4-BE49-F238E27FC236}">
                <a16:creationId xmlns="" xmlns:a16="http://schemas.microsoft.com/office/drawing/2014/main" id="{FA12F2BC-1AC8-4B90-9893-DEEB50D20B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306" y="494273"/>
            <a:ext cx="3692217" cy="3014055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F75C52DC-D711-453A-A2DE-EF2ECDB8A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9524" y="1450504"/>
            <a:ext cx="4753950" cy="65865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600" dirty="0"/>
              <a:t>Participation in family learning courses </a:t>
            </a:r>
            <a:r>
              <a:rPr lang="en-GB" sz="3600" dirty="0" smtClean="0"/>
              <a:t>is</a:t>
            </a:r>
            <a:r>
              <a:rPr lang="en-GB" sz="3600" dirty="0" smtClean="0"/>
              <a:t> </a:t>
            </a:r>
            <a:r>
              <a:rPr lang="en-GB" sz="3600" dirty="0"/>
              <a:t>monitored robustly to highlight trends and support effective early intervention </a:t>
            </a:r>
            <a:r>
              <a:rPr lang="en-GB" sz="3600" dirty="0" smtClean="0"/>
              <a:t>strategies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997228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rawing of a person&#10;&#10;Description automatically generated">
            <a:extLst>
              <a:ext uri="{FF2B5EF4-FFF2-40B4-BE49-F238E27FC236}">
                <a16:creationId xmlns="" xmlns:a16="http://schemas.microsoft.com/office/drawing/2014/main" id="{9463F5A6-0E7E-4C13-BA49-715590341A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643" y="476498"/>
            <a:ext cx="3670130" cy="2996025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F75C52DC-D711-453A-A2DE-EF2ECDB8A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9812" y="1615488"/>
            <a:ext cx="4628146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600" dirty="0"/>
              <a:t>Families are matched into the right programme which is </a:t>
            </a:r>
            <a:r>
              <a:rPr lang="en-GB" sz="3600" dirty="0" smtClean="0"/>
              <a:t>negotiated </a:t>
            </a:r>
            <a:r>
              <a:rPr lang="en-GB" sz="3600" dirty="0"/>
              <a:t>and addresses identified </a:t>
            </a:r>
            <a:r>
              <a:rPr lang="en-GB" sz="3600" dirty="0" smtClean="0"/>
              <a:t>needs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531008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rawing of a person&#10;&#10;Description automatically generated">
            <a:extLst>
              <a:ext uri="{FF2B5EF4-FFF2-40B4-BE49-F238E27FC236}">
                <a16:creationId xmlns="" xmlns:a16="http://schemas.microsoft.com/office/drawing/2014/main" id="{9463F5A6-0E7E-4C13-BA49-715590341A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507779"/>
            <a:ext cx="3697705" cy="3018535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F75C52DC-D711-453A-A2DE-EF2ECDB8A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495" y="834190"/>
            <a:ext cx="5053263" cy="50532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600" dirty="0"/>
              <a:t>Families know that whatever their needs they will be able to access the right support that will enable them to reach their full potential as individuals and as a </a:t>
            </a:r>
            <a:r>
              <a:rPr lang="en-GB" sz="3600" dirty="0" smtClean="0"/>
              <a:t>family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003880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rawing of a person&#10;&#10;Description automatically generated">
            <a:extLst>
              <a:ext uri="{FF2B5EF4-FFF2-40B4-BE49-F238E27FC236}">
                <a16:creationId xmlns="" xmlns:a16="http://schemas.microsoft.com/office/drawing/2014/main" id="{9463F5A6-0E7E-4C13-BA49-715590341A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326" y="496469"/>
            <a:ext cx="3433012" cy="2802459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F75C52DC-D711-453A-A2DE-EF2ECDB8A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8653" y="1427747"/>
            <a:ext cx="5037222" cy="43507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600" dirty="0"/>
              <a:t>Family learning is leading to stronger home-school links which are improving outcomes for </a:t>
            </a:r>
            <a:r>
              <a:rPr lang="en-GB" sz="3600" dirty="0" smtClean="0"/>
              <a:t>learners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726790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F75C52DC-D711-453A-A2DE-EF2ECDB8A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9389" y="1587235"/>
            <a:ext cx="5551834" cy="24506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600" dirty="0"/>
              <a:t>Almost all those engaged in family learning courses are highly-motivated and actively involved in their own learning and </a:t>
            </a:r>
            <a:r>
              <a:rPr lang="en-GB" sz="3600" dirty="0" smtClean="0"/>
              <a:t>development  </a:t>
            </a:r>
            <a:endParaRPr lang="en-GB" sz="3600" dirty="0"/>
          </a:p>
        </p:txBody>
      </p:sp>
      <p:pic>
        <p:nvPicPr>
          <p:cNvPr id="6" name="Picture 5" descr="A drawing of a person&#10;&#10;Description automatically generated">
            <a:extLst>
              <a:ext uri="{FF2B5EF4-FFF2-40B4-BE49-F238E27FC236}">
                <a16:creationId xmlns="" xmlns:a16="http://schemas.microsoft.com/office/drawing/2014/main" id="{6B57D98C-A2AB-44CA-AA26-75BF0AE8B60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898" r="2" b="2412"/>
          <a:stretch/>
        </p:blipFill>
        <p:spPr>
          <a:xfrm>
            <a:off x="437039" y="648772"/>
            <a:ext cx="3902350" cy="2793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60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F75C52DC-D711-453A-A2DE-EF2ECDB8A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3886" y="1092494"/>
            <a:ext cx="5046894" cy="49986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600" dirty="0"/>
              <a:t>Almost all of the children and their parents are included, participating, achieving and progressing very well in their </a:t>
            </a:r>
            <a:r>
              <a:rPr lang="en-GB" sz="3600" dirty="0" smtClean="0"/>
              <a:t>learning </a:t>
            </a:r>
            <a:endParaRPr lang="en-GB" sz="3600" dirty="0"/>
          </a:p>
        </p:txBody>
      </p:sp>
      <p:pic>
        <p:nvPicPr>
          <p:cNvPr id="3" name="Picture 2" descr="A drawing of a person&#10;&#10;Description automatically generated">
            <a:extLst>
              <a:ext uri="{FF2B5EF4-FFF2-40B4-BE49-F238E27FC236}">
                <a16:creationId xmlns="" xmlns:a16="http://schemas.microsoft.com/office/drawing/2014/main" id="{A1FFF519-173B-431C-AFFE-E0D9940E80C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898" r="2" b="2412"/>
          <a:stretch/>
        </p:blipFill>
        <p:spPr>
          <a:xfrm>
            <a:off x="385011" y="511637"/>
            <a:ext cx="4008874" cy="2869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567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F75C52DC-D711-453A-A2DE-EF2ECDB8A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2612" y="907810"/>
            <a:ext cx="5141494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600" dirty="0"/>
              <a:t>There is clear evidence that the life chances of those families experiencing particular challenges are being improved as a result of their engagement in family </a:t>
            </a:r>
            <a:r>
              <a:rPr lang="en-GB" sz="3600" dirty="0" smtClean="0"/>
              <a:t>learning</a:t>
            </a:r>
            <a:endParaRPr lang="en-GB" sz="3600" dirty="0"/>
          </a:p>
        </p:txBody>
      </p:sp>
      <p:pic>
        <p:nvPicPr>
          <p:cNvPr id="3" name="Picture 2" descr="A drawing of a person&#10;&#10;Description automatically generated">
            <a:extLst>
              <a:ext uri="{FF2B5EF4-FFF2-40B4-BE49-F238E27FC236}">
                <a16:creationId xmlns="" xmlns:a16="http://schemas.microsoft.com/office/drawing/2014/main" id="{AD20D4AF-6C9E-481F-8DAE-965CF4B94CB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898" r="2" b="2412"/>
          <a:stretch/>
        </p:blipFill>
        <p:spPr>
          <a:xfrm>
            <a:off x="441158" y="484117"/>
            <a:ext cx="3696310" cy="264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333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F75C52DC-D711-453A-A2DE-EF2ECDB8A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1989" y="1813561"/>
            <a:ext cx="4750432" cy="48221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600" dirty="0"/>
              <a:t>Almost </a:t>
            </a:r>
            <a:r>
              <a:rPr lang="en-GB" sz="3600" dirty="0" smtClean="0"/>
              <a:t>all </a:t>
            </a:r>
            <a:r>
              <a:rPr lang="en-GB" sz="3600" dirty="0"/>
              <a:t>learners report improvement to their health and or </a:t>
            </a:r>
            <a:r>
              <a:rPr lang="en-GB" sz="3600" dirty="0" smtClean="0"/>
              <a:t>wellbeing</a:t>
            </a:r>
            <a:endParaRPr lang="en-GB" sz="3600" dirty="0"/>
          </a:p>
        </p:txBody>
      </p:sp>
      <p:pic>
        <p:nvPicPr>
          <p:cNvPr id="3" name="Picture 2" descr="A drawing of a person&#10;&#10;Description automatically generated">
            <a:extLst>
              <a:ext uri="{FF2B5EF4-FFF2-40B4-BE49-F238E27FC236}">
                <a16:creationId xmlns="" xmlns:a16="http://schemas.microsoft.com/office/drawing/2014/main" id="{73BA78A9-845B-481D-A3C0-1634897DC2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898" r="2" b="2412"/>
          <a:stretch/>
        </p:blipFill>
        <p:spPr>
          <a:xfrm>
            <a:off x="649705" y="522172"/>
            <a:ext cx="3802284" cy="2721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157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F75C52DC-D711-453A-A2DE-EF2ECDB8A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3714" y="2160589"/>
            <a:ext cx="3737465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/>
              <a:t>Family Learning is responsive to identified </a:t>
            </a:r>
            <a:r>
              <a:rPr lang="en-GB" sz="3600" dirty="0" smtClean="0"/>
              <a:t>needs</a:t>
            </a:r>
            <a:endParaRPr lang="en-GB" sz="3600" dirty="0"/>
          </a:p>
        </p:txBody>
      </p:sp>
      <p:pic>
        <p:nvPicPr>
          <p:cNvPr id="3" name="Picture 2" descr="A drawing of a person&#10;&#10;Description automatically generated">
            <a:extLst>
              <a:ext uri="{FF2B5EF4-FFF2-40B4-BE49-F238E27FC236}">
                <a16:creationId xmlns="" xmlns:a16="http://schemas.microsoft.com/office/drawing/2014/main" id="{190706CE-3B41-422C-ABCC-B6F18B5BEF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154" r="2" b="6156"/>
          <a:stretch/>
        </p:blipFill>
        <p:spPr>
          <a:xfrm>
            <a:off x="713874" y="592934"/>
            <a:ext cx="4379840" cy="3135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277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F75C52DC-D711-453A-A2DE-EF2ECDB8A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5959" y="906379"/>
            <a:ext cx="5054802" cy="33483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600" dirty="0"/>
              <a:t>Staff have an appropriate shared understanding of Getting it Right for Every Child (GIRFEC) and use these approaches to meet the needs of </a:t>
            </a:r>
            <a:r>
              <a:rPr lang="en-GB" sz="3600" dirty="0" smtClean="0"/>
              <a:t>families</a:t>
            </a:r>
            <a:endParaRPr lang="en-GB" sz="3600" dirty="0"/>
          </a:p>
        </p:txBody>
      </p:sp>
      <p:pic>
        <p:nvPicPr>
          <p:cNvPr id="3" name="Picture 2" descr="A drawing of a person&#10;&#10;Description automatically generated">
            <a:extLst>
              <a:ext uri="{FF2B5EF4-FFF2-40B4-BE49-F238E27FC236}">
                <a16:creationId xmlns="" xmlns:a16="http://schemas.microsoft.com/office/drawing/2014/main" id="{05A5F4B8-5CC3-459B-BE0C-90E8AD649C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898" r="2" b="2412"/>
          <a:stretch/>
        </p:blipFill>
        <p:spPr>
          <a:xfrm>
            <a:off x="457201" y="373927"/>
            <a:ext cx="4151802" cy="297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525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rawing of a person&#10;&#10;Description automatically generated">
            <a:extLst>
              <a:ext uri="{FF2B5EF4-FFF2-40B4-BE49-F238E27FC236}">
                <a16:creationId xmlns="" xmlns:a16="http://schemas.microsoft.com/office/drawing/2014/main" id="{2F16BD19-4D93-4B50-A198-0B960D6ECE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495" y="281960"/>
            <a:ext cx="3855122" cy="3147039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F75C52DC-D711-453A-A2DE-EF2ECDB8A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4617" y="1488613"/>
            <a:ext cx="3708730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/>
              <a:t>Family Learning promotes equality, fairness and </a:t>
            </a:r>
            <a:r>
              <a:rPr lang="en-GB" sz="3600" dirty="0" smtClean="0"/>
              <a:t>diversity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156982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rawing of a person&#10;&#10;Description automatically generated">
            <a:extLst>
              <a:ext uri="{FF2B5EF4-FFF2-40B4-BE49-F238E27FC236}">
                <a16:creationId xmlns="" xmlns:a16="http://schemas.microsoft.com/office/drawing/2014/main" id="{062AE4CB-2F92-4151-9CE9-0FFB76E31E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472" y="517272"/>
            <a:ext cx="3781925" cy="3087286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F75C52DC-D711-453A-A2DE-EF2ECDB8A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3558" y="1021541"/>
            <a:ext cx="4539915" cy="56748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600" dirty="0"/>
              <a:t>There is evidence that family learning is supporting families to minimise the impact of poverty on learning and </a:t>
            </a:r>
            <a:r>
              <a:rPr lang="en-GB" sz="3600" dirty="0" smtClean="0"/>
              <a:t>achievement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01878502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219</Words>
  <Application>Microsoft Office PowerPoint</Application>
  <PresentationFormat>Widescreen</PresentationFormat>
  <Paragraphs>13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Mcgregor</dc:creator>
  <cp:lastModifiedBy>Sue Briggs</cp:lastModifiedBy>
  <cp:revision>13</cp:revision>
  <cp:lastPrinted>2019-03-11T12:43:53Z</cp:lastPrinted>
  <dcterms:created xsi:type="dcterms:W3CDTF">2019-02-27T16:21:40Z</dcterms:created>
  <dcterms:modified xsi:type="dcterms:W3CDTF">2019-03-11T12:55:08Z</dcterms:modified>
</cp:coreProperties>
</file>