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CF7BC-2D1A-4CB0-A16D-C3B0971A6F9D}" type="datetimeFigureOut">
              <a:rPr lang="en-GB" smtClean="0"/>
              <a:t>11/03/2019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21E24-453D-4694-B377-109A30553A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35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35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89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121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83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653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11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54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7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70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9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7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1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0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4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1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8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3" y="1840549"/>
            <a:ext cx="416292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Creative approaches are used to engage </a:t>
            </a:r>
            <a:r>
              <a:rPr lang="en-GB" sz="3600" dirty="0" smtClean="0"/>
              <a:t>families</a:t>
            </a:r>
            <a:endParaRPr lang="en-GB" dirty="0"/>
          </a:p>
        </p:txBody>
      </p:sp>
      <p:pic>
        <p:nvPicPr>
          <p:cNvPr id="11" name="Picture 10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E9F3015B-14E1-4EA2-BB06-095EF14286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98" r="2" b="2412"/>
          <a:stretch/>
        </p:blipFill>
        <p:spPr>
          <a:xfrm>
            <a:off x="673769" y="739605"/>
            <a:ext cx="4066674" cy="291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FA12F2BC-1AC8-4B90-9893-DEEB50D20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06" y="494273"/>
            <a:ext cx="3692217" cy="301405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9524" y="1450504"/>
            <a:ext cx="4753950" cy="6586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Participation in family learning courses </a:t>
            </a:r>
            <a:r>
              <a:rPr lang="en-GB" sz="3600" dirty="0" smtClean="0"/>
              <a:t>is</a:t>
            </a:r>
            <a:r>
              <a:rPr lang="en-GB" sz="3600" dirty="0" smtClean="0"/>
              <a:t> </a:t>
            </a:r>
            <a:r>
              <a:rPr lang="en-GB" sz="3600" dirty="0"/>
              <a:t>monitored robustly to highlight trends and support effective early intervention </a:t>
            </a:r>
            <a:r>
              <a:rPr lang="en-GB" sz="3600" dirty="0" smtClean="0"/>
              <a:t>strategies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9722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9463F5A6-0E7E-4C13-BA49-715590341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643" y="476498"/>
            <a:ext cx="3670130" cy="299602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9812" y="1615488"/>
            <a:ext cx="4628146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Families are matched into the right programme which is </a:t>
            </a:r>
            <a:r>
              <a:rPr lang="en-GB" sz="3600" dirty="0" smtClean="0"/>
              <a:t>negotiated </a:t>
            </a:r>
            <a:r>
              <a:rPr lang="en-GB" sz="3600" dirty="0"/>
              <a:t>and addresses identified </a:t>
            </a:r>
            <a:r>
              <a:rPr lang="en-GB" sz="3600" dirty="0" smtClean="0"/>
              <a:t>needs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3100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9463F5A6-0E7E-4C13-BA49-715590341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07779"/>
            <a:ext cx="3697705" cy="3018535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495" y="834190"/>
            <a:ext cx="5053263" cy="5053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Families know that whatever their needs they will be able to access the right support that will enable them to reach their full potential as individuals and as a </a:t>
            </a:r>
            <a:r>
              <a:rPr lang="en-GB" sz="3600" dirty="0" smtClean="0"/>
              <a:t>family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0388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9463F5A6-0E7E-4C13-BA49-715590341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326" y="496469"/>
            <a:ext cx="3433012" cy="280245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653" y="1427747"/>
            <a:ext cx="5037222" cy="4350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Family learning is leading to stronger home-school links which are improving outcomes for </a:t>
            </a:r>
            <a:r>
              <a:rPr lang="en-GB" sz="3600" dirty="0" smtClean="0"/>
              <a:t>learners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726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389" y="1587235"/>
            <a:ext cx="5551834" cy="2450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Almost all those engaged in family learning courses are highly-motivated and actively involved in their own learning and </a:t>
            </a:r>
            <a:r>
              <a:rPr lang="en-GB" sz="3600" dirty="0" smtClean="0"/>
              <a:t>development  </a:t>
            </a:r>
            <a:endParaRPr lang="en-GB" sz="3600" dirty="0"/>
          </a:p>
        </p:txBody>
      </p:sp>
      <p:pic>
        <p:nvPicPr>
          <p:cNvPr id="6" name="Picture 5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6B57D98C-A2AB-44CA-AA26-75BF0AE8B6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98" r="2" b="2412"/>
          <a:stretch/>
        </p:blipFill>
        <p:spPr>
          <a:xfrm>
            <a:off x="437039" y="648772"/>
            <a:ext cx="3902350" cy="279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86" y="1092494"/>
            <a:ext cx="5046894" cy="4998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Almost all of the children and their parents are included, participating, achieving and progressing very well in their </a:t>
            </a:r>
            <a:r>
              <a:rPr lang="en-GB" sz="3600" dirty="0" smtClean="0"/>
              <a:t>learning </a:t>
            </a:r>
            <a:endParaRPr lang="en-GB" sz="3600" dirty="0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A1FFF519-173B-431C-AFFE-E0D9940E80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98" r="2" b="2412"/>
          <a:stretch/>
        </p:blipFill>
        <p:spPr>
          <a:xfrm>
            <a:off x="385011" y="511637"/>
            <a:ext cx="4008874" cy="286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6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612" y="907810"/>
            <a:ext cx="514149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There is clear evidence that the life chances of those families experiencing particular challenges are being improved as a result of their engagement in family </a:t>
            </a:r>
            <a:r>
              <a:rPr lang="en-GB" sz="3600" dirty="0" smtClean="0"/>
              <a:t>learning</a:t>
            </a:r>
            <a:endParaRPr lang="en-GB" sz="3600" dirty="0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AD20D4AF-6C9E-481F-8DAE-965CF4B94C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98" r="2" b="2412"/>
          <a:stretch/>
        </p:blipFill>
        <p:spPr>
          <a:xfrm>
            <a:off x="441158" y="484117"/>
            <a:ext cx="3696310" cy="264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33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1989" y="1813561"/>
            <a:ext cx="4750432" cy="4822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Almost </a:t>
            </a:r>
            <a:r>
              <a:rPr lang="en-GB" sz="3600" dirty="0" smtClean="0"/>
              <a:t>all </a:t>
            </a:r>
            <a:r>
              <a:rPr lang="en-GB" sz="3600" dirty="0"/>
              <a:t>learners report improvement to their health and or </a:t>
            </a:r>
            <a:r>
              <a:rPr lang="en-GB" sz="3600" dirty="0" smtClean="0"/>
              <a:t>wellbeing</a:t>
            </a:r>
            <a:endParaRPr lang="en-GB" sz="3600" dirty="0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73BA78A9-845B-481D-A3C0-1634897DC2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98" r="2" b="2412"/>
          <a:stretch/>
        </p:blipFill>
        <p:spPr>
          <a:xfrm>
            <a:off x="649705" y="522172"/>
            <a:ext cx="3802284" cy="272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5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714" y="2160589"/>
            <a:ext cx="373746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Family Learning is responsive to identified </a:t>
            </a:r>
            <a:r>
              <a:rPr lang="en-GB" sz="3600" dirty="0" smtClean="0"/>
              <a:t>needs</a:t>
            </a:r>
            <a:endParaRPr lang="en-GB" sz="3600" dirty="0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190706CE-3B41-422C-ABCC-B6F18B5BEF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54" r="2" b="6156"/>
          <a:stretch/>
        </p:blipFill>
        <p:spPr>
          <a:xfrm>
            <a:off x="713874" y="592934"/>
            <a:ext cx="4379840" cy="31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7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5959" y="906379"/>
            <a:ext cx="5054802" cy="33483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Staff have an appropriate shared understanding of Getting it Right for Every Child (GIRFEC) and use these approaches to meet the needs of </a:t>
            </a:r>
            <a:r>
              <a:rPr lang="en-GB" sz="3600" dirty="0" smtClean="0"/>
              <a:t>families</a:t>
            </a:r>
            <a:endParaRPr lang="en-GB" sz="3600" dirty="0"/>
          </a:p>
        </p:txBody>
      </p:sp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05A5F4B8-5CC3-459B-BE0C-90E8AD649C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898" r="2" b="2412"/>
          <a:stretch/>
        </p:blipFill>
        <p:spPr>
          <a:xfrm>
            <a:off x="457201" y="373927"/>
            <a:ext cx="4151802" cy="29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2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2F16BD19-4D93-4B50-A198-0B960D6EC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495" y="281960"/>
            <a:ext cx="3855122" cy="3147039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617" y="1488613"/>
            <a:ext cx="370873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Family Learning promotes equality, fairness and </a:t>
            </a:r>
            <a:r>
              <a:rPr lang="en-GB" sz="3600" dirty="0" smtClean="0"/>
              <a:t>diversity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5698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person&#10;&#10;Description automatically generated">
            <a:extLst>
              <a:ext uri="{FF2B5EF4-FFF2-40B4-BE49-F238E27FC236}">
                <a16:creationId xmlns="" xmlns:a16="http://schemas.microsoft.com/office/drawing/2014/main" id="{062AE4CB-2F92-4151-9CE9-0FFB76E31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72" y="517272"/>
            <a:ext cx="3781925" cy="3087286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75C52DC-D711-453A-A2DE-EF2ECDB8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3558" y="1021541"/>
            <a:ext cx="4539915" cy="5674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There is evidence that family learning is supporting families to minimise the impact of poverty on learning and </a:t>
            </a:r>
            <a:r>
              <a:rPr lang="en-GB" sz="3600" dirty="0" smtClean="0"/>
              <a:t>achievement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187850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219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Mcgregor</dc:creator>
  <cp:lastModifiedBy>Sue Briggs</cp:lastModifiedBy>
  <cp:revision>13</cp:revision>
  <cp:lastPrinted>2019-03-11T12:43:53Z</cp:lastPrinted>
  <dcterms:created xsi:type="dcterms:W3CDTF">2019-02-27T16:21:40Z</dcterms:created>
  <dcterms:modified xsi:type="dcterms:W3CDTF">2019-03-11T12:55:08Z</dcterms:modified>
</cp:coreProperties>
</file>