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65" r:id="rId2"/>
    <p:sldId id="266" r:id="rId3"/>
    <p:sldId id="270" r:id="rId4"/>
    <p:sldId id="271" r:id="rId5"/>
    <p:sldId id="268" r:id="rId6"/>
    <p:sldId id="256" r:id="rId7"/>
    <p:sldId id="267" r:id="rId8"/>
    <p:sldId id="258" r:id="rId9"/>
    <p:sldId id="259" r:id="rId10"/>
    <p:sldId id="260" r:id="rId11"/>
    <p:sldId id="263" r:id="rId12"/>
    <p:sldId id="269" r:id="rId13"/>
    <p:sldId id="261" r:id="rId14"/>
    <p:sldId id="262" r:id="rId15"/>
    <p:sldId id="264"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511" autoAdjust="0"/>
  </p:normalViewPr>
  <p:slideViewPr>
    <p:cSldViewPr>
      <p:cViewPr varScale="1">
        <p:scale>
          <a:sx n="85" d="100"/>
          <a:sy n="85" d="100"/>
        </p:scale>
        <p:origin x="744" y="96"/>
      </p:cViewPr>
      <p:guideLst>
        <p:guide orient="horz" pos="2160"/>
        <p:guide pos="2880"/>
      </p:guideLst>
    </p:cSldViewPr>
  </p:slideViewPr>
  <p:notesTextViewPr>
    <p:cViewPr>
      <p:scale>
        <a:sx n="100" d="100"/>
        <a:sy n="100" d="100"/>
      </p:scale>
      <p:origin x="0" y="0"/>
    </p:cViewPr>
  </p:notesTextViewPr>
  <p:sorterViewPr>
    <p:cViewPr>
      <p:scale>
        <a:sx n="96" d="100"/>
        <a:sy n="9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267F06-1122-4CA2-8F79-896D3EE975F5}" type="datetimeFigureOut">
              <a:rPr lang="en-GB" smtClean="0"/>
              <a:pPr/>
              <a:t>19/02/2019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5B5668-5FF4-4730-8DFE-045F340BEDC0}" type="slidenum">
              <a:rPr lang="en-GB" smtClean="0"/>
              <a:pPr/>
              <a:t>‹#›</a:t>
            </a:fld>
            <a:endParaRPr lang="en-GB"/>
          </a:p>
        </p:txBody>
      </p:sp>
    </p:spTree>
    <p:extLst>
      <p:ext uri="{BB962C8B-B14F-4D97-AF65-F5344CB8AC3E}">
        <p14:creationId xmlns:p14="http://schemas.microsoft.com/office/powerpoint/2010/main" val="944268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t>More mothers were smoking during pregnancy compared to Scottish Borders and Scotland.  </a:t>
            </a:r>
          </a:p>
          <a:p>
            <a:r>
              <a:rPr lang="en-GB" sz="1200" dirty="0" smtClean="0"/>
              <a:t>Lowest proportion of babies that were exclusively breastfed at 6-8 weeks of all the localities.  </a:t>
            </a:r>
          </a:p>
          <a:p>
            <a:r>
              <a:rPr lang="en-GB" sz="1200" dirty="0" smtClean="0"/>
              <a:t>Highest rate of hospitalisations and early deaths resulting from coronary heart disease of all the localities.  </a:t>
            </a:r>
          </a:p>
          <a:p>
            <a:r>
              <a:rPr lang="en-GB" sz="1200" dirty="0" smtClean="0"/>
              <a:t>Higher rate of asthma hospitalisation when compared to Scottish Borders and Scotland.  </a:t>
            </a:r>
          </a:p>
          <a:p>
            <a:r>
              <a:rPr lang="en-GB" sz="1200" dirty="0" smtClean="0"/>
              <a:t>Higher rate of emergency hospitalisations compared to the Scottish Borders and Scotland.  </a:t>
            </a:r>
          </a:p>
          <a:p>
            <a:r>
              <a:rPr lang="en-GB" sz="1200" dirty="0" smtClean="0"/>
              <a:t>Higher rate of alcohol related hospitalisations compared to the Scottish Borders but below the Scottish rate.  </a:t>
            </a:r>
          </a:p>
          <a:p>
            <a:r>
              <a:rPr lang="en-GB" sz="1200" dirty="0" smtClean="0"/>
              <a:t>Higher rate of psychiatric hospitalisations compared to Scottish Borders and Scotland.  </a:t>
            </a:r>
          </a:p>
          <a:p>
            <a:r>
              <a:rPr lang="en-GB" sz="1200" dirty="0" smtClean="0"/>
              <a:t>Highest rate of people who felt lonely or isolated as a result of living in a rural area.  </a:t>
            </a:r>
          </a:p>
          <a:p>
            <a:r>
              <a:rPr lang="en-GB" sz="1200" dirty="0" smtClean="0"/>
              <a:t>Lowest proportion of people who exercise daily.</a:t>
            </a:r>
          </a:p>
          <a:p>
            <a:pPr>
              <a:buNone/>
            </a:pPr>
            <a:endParaRPr lang="en-GB" sz="1200" dirty="0" smtClean="0"/>
          </a:p>
          <a:p>
            <a:pPr>
              <a:buNone/>
            </a:pPr>
            <a:r>
              <a:rPr lang="en-GB" sz="1200" dirty="0" smtClean="0"/>
              <a:t>Scottish Borders Household Survey 2018 - Teviot and </a:t>
            </a:r>
            <a:r>
              <a:rPr lang="en-GB" sz="1200" dirty="0" err="1" smtClean="0"/>
              <a:t>Liddesdale</a:t>
            </a:r>
            <a:r>
              <a:rPr lang="en-GB" sz="1200" dirty="0" smtClean="0"/>
              <a:t> area had the lowest proportion of respondents saying that they are in good health (64%) </a:t>
            </a:r>
          </a:p>
          <a:p>
            <a:endParaRPr lang="en-GB" dirty="0"/>
          </a:p>
        </p:txBody>
      </p:sp>
      <p:sp>
        <p:nvSpPr>
          <p:cNvPr id="4" name="Slide Number Placeholder 3"/>
          <p:cNvSpPr>
            <a:spLocks noGrp="1"/>
          </p:cNvSpPr>
          <p:nvPr>
            <p:ph type="sldNum" sz="quarter" idx="10"/>
          </p:nvPr>
        </p:nvSpPr>
        <p:spPr/>
        <p:txBody>
          <a:bodyPr/>
          <a:lstStyle/>
          <a:p>
            <a:fld id="{505B5668-5FF4-4730-8DFE-045F340BEDC0}" type="slidenum">
              <a:rPr lang="en-GB" smtClean="0"/>
              <a:pPr/>
              <a:t>5</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Calibri" pitchFamily="34" charset="0"/>
                <a:cs typeface="Arial" pitchFamily="34" charset="0"/>
              </a:rPr>
              <a:t>Primary Drivers</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Calibri" pitchFamily="34" charset="0"/>
                <a:cs typeface="Arial" pitchFamily="34" charset="0"/>
              </a:rPr>
              <a:t>(Processes, improvement areas that will achieve the desired outcome)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Calibri" pitchFamily="34" charset="0"/>
                <a:cs typeface="Arial" pitchFamily="34" charset="0"/>
              </a:rPr>
              <a:t>Secondary Drivers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GB" sz="1800" b="1" i="0" u="none" strike="noStrike" cap="none" normalizeH="0" baseline="0" dirty="0" smtClean="0">
                <a:ln>
                  <a:noFill/>
                </a:ln>
                <a:solidFill>
                  <a:schemeClr val="tx1"/>
                </a:solidFill>
                <a:effectLst/>
                <a:latin typeface="Calibri" pitchFamily="34" charset="0"/>
                <a:cs typeface="Arial" pitchFamily="34" charset="0"/>
              </a:rPr>
              <a:t>(Activities or specific areas where we plan changes or interventions that will lead to the primary drivers)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endParaRPr lang="en-GB" dirty="0"/>
          </a:p>
        </p:txBody>
      </p:sp>
      <p:sp>
        <p:nvSpPr>
          <p:cNvPr id="4" name="Slide Number Placeholder 3"/>
          <p:cNvSpPr>
            <a:spLocks noGrp="1"/>
          </p:cNvSpPr>
          <p:nvPr>
            <p:ph type="sldNum" sz="quarter" idx="10"/>
          </p:nvPr>
        </p:nvSpPr>
        <p:spPr/>
        <p:txBody>
          <a:bodyPr/>
          <a:lstStyle/>
          <a:p>
            <a:fld id="{505B5668-5FF4-4730-8DFE-045F340BEDC0}" type="slidenum">
              <a:rPr lang="en-GB" smtClean="0"/>
              <a:pPr/>
              <a:t>7</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Calibri" pitchFamily="34" charset="0"/>
              </a:rPr>
              <a:t>Is the approach making a difference?</a:t>
            </a:r>
          </a:p>
          <a:p>
            <a:endParaRPr lang="en-GB" dirty="0"/>
          </a:p>
        </p:txBody>
      </p:sp>
      <p:sp>
        <p:nvSpPr>
          <p:cNvPr id="4" name="Slide Number Placeholder 3"/>
          <p:cNvSpPr>
            <a:spLocks noGrp="1"/>
          </p:cNvSpPr>
          <p:nvPr>
            <p:ph type="sldNum" sz="quarter" idx="10"/>
          </p:nvPr>
        </p:nvSpPr>
        <p:spPr/>
        <p:txBody>
          <a:bodyPr/>
          <a:lstStyle/>
          <a:p>
            <a:fld id="{505B5668-5FF4-4730-8DFE-045F340BEDC0}" type="slidenum">
              <a:rPr lang="en-GB" smtClean="0"/>
              <a:pPr/>
              <a:t>8</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a:t>
            </a:r>
            <a:r>
              <a:rPr lang="en-GB" baseline="0" dirty="0" smtClean="0"/>
              <a:t> three key elements of resilience noted here in the green box are taken from a model by MIND.</a:t>
            </a:r>
          </a:p>
          <a:p>
            <a:endParaRPr lang="en-GB" baseline="0" dirty="0" smtClean="0"/>
          </a:p>
          <a:p>
            <a:r>
              <a:rPr lang="en-GB" baseline="0" dirty="0" smtClean="0"/>
              <a:t>Emotional wellbeing is one of the three key elements of resilience. All three elements together indicate the level of resilience a person has. Emotional wellbeing and resilience are strongly related – also related to the social connections that a person has and also that they have ways to cope with difficulties in their lives. </a:t>
            </a:r>
          </a:p>
          <a:p>
            <a:pPr>
              <a:buFontTx/>
              <a:buChar char="-"/>
            </a:pPr>
            <a:r>
              <a:rPr lang="en-GB" baseline="0" dirty="0" smtClean="0"/>
              <a:t>Mental wellbeing describes our mental state, how we are feeling and how we cope with day-to-day life. Our emotional wellbeing can change from day to day, month to month and year to year.</a:t>
            </a:r>
          </a:p>
          <a:p>
            <a:pPr>
              <a:buFontTx/>
              <a:buChar char="-"/>
            </a:pPr>
            <a:r>
              <a:rPr lang="en-GB" baseline="0" dirty="0" smtClean="0"/>
              <a:t> social connections are important – connecting with people isn’t always easy and many of us can feel isolated or struggle with relationships. We can tackle loneliness and increase resilience by supporting projects that bring people with similar experiences together</a:t>
            </a:r>
          </a:p>
          <a:p>
            <a:pPr>
              <a:buFontTx/>
              <a:buChar char="-"/>
            </a:pPr>
            <a:r>
              <a:rPr lang="en-GB" baseline="0" dirty="0" smtClean="0"/>
              <a:t> Ways to cope – there is growing evidence that psychological treatments, including CBT, can play a key role in preventing (as well as treating) mental health problems. It’s important to engage people who are well in conversations about their coping mechanisms – particularly those who are at higher risk of developing mental health problems.</a:t>
            </a:r>
            <a:endParaRPr lang="en-GB" dirty="0"/>
          </a:p>
        </p:txBody>
      </p:sp>
      <p:sp>
        <p:nvSpPr>
          <p:cNvPr id="4" name="Slide Number Placeholder 3"/>
          <p:cNvSpPr>
            <a:spLocks noGrp="1"/>
          </p:cNvSpPr>
          <p:nvPr>
            <p:ph type="sldNum" sz="quarter" idx="10"/>
          </p:nvPr>
        </p:nvSpPr>
        <p:spPr/>
        <p:txBody>
          <a:bodyPr/>
          <a:lstStyle/>
          <a:p>
            <a:fld id="{505B5668-5FF4-4730-8DFE-045F340BEDC0}" type="slidenum">
              <a:rPr lang="en-GB" smtClean="0"/>
              <a:pPr/>
              <a:t>10</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is the stage that we are just moving into – need to emphasise</a:t>
            </a:r>
            <a:r>
              <a:rPr lang="en-GB" baseline="0" dirty="0" smtClean="0"/>
              <a:t> that we are still working on this and developing it as we go along.</a:t>
            </a:r>
            <a:endParaRPr lang="en-GB" dirty="0"/>
          </a:p>
        </p:txBody>
      </p:sp>
      <p:sp>
        <p:nvSpPr>
          <p:cNvPr id="4" name="Slide Number Placeholder 3"/>
          <p:cNvSpPr>
            <a:spLocks noGrp="1"/>
          </p:cNvSpPr>
          <p:nvPr>
            <p:ph type="sldNum" sz="quarter" idx="10"/>
          </p:nvPr>
        </p:nvSpPr>
        <p:spPr/>
        <p:txBody>
          <a:bodyPr/>
          <a:lstStyle/>
          <a:p>
            <a:fld id="{505B5668-5FF4-4730-8DFE-045F340BEDC0}" type="slidenum">
              <a:rPr lang="en-GB" smtClean="0"/>
              <a:pPr/>
              <a:t>11</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These are the indicators that we are trialling</a:t>
            </a:r>
            <a:r>
              <a:rPr lang="en-GB" baseline="0" dirty="0" smtClean="0"/>
              <a:t> at the moment – they are linked to the model of three elements of resilience on the previous slide.</a:t>
            </a:r>
          </a:p>
          <a:p>
            <a:endParaRPr lang="en-GB" baseline="0" dirty="0" smtClean="0"/>
          </a:p>
          <a:p>
            <a:r>
              <a:rPr lang="en-GB" baseline="0" dirty="0" smtClean="0"/>
              <a:t>These are self-reported measures, they are not validated questions.</a:t>
            </a:r>
          </a:p>
          <a:p>
            <a:endParaRPr lang="en-GB" baseline="0" dirty="0" smtClean="0"/>
          </a:p>
          <a:p>
            <a:r>
              <a:rPr lang="en-GB" baseline="0" dirty="0" smtClean="0"/>
              <a:t>We have included a national comparator, one of the ONS measures of personal wellbeing, to provide a validated measure that we can incorporate into questionnaires used by CLD and the Healthy Living Network.</a:t>
            </a:r>
            <a:endParaRPr lang="en-GB" dirty="0"/>
          </a:p>
        </p:txBody>
      </p:sp>
      <p:sp>
        <p:nvSpPr>
          <p:cNvPr id="4" name="Slide Number Placeholder 3"/>
          <p:cNvSpPr>
            <a:spLocks noGrp="1"/>
          </p:cNvSpPr>
          <p:nvPr>
            <p:ph type="sldNum" sz="quarter" idx="10"/>
          </p:nvPr>
        </p:nvSpPr>
        <p:spPr/>
        <p:txBody>
          <a:bodyPr/>
          <a:lstStyle/>
          <a:p>
            <a:fld id="{505B5668-5FF4-4730-8DFE-045F340BEDC0}" type="slidenum">
              <a:rPr lang="en-GB" smtClean="0"/>
              <a:pPr/>
              <a:t>12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10F872A-D7C4-4E33-91B7-ED35DA1F991B}" type="datetimeFigureOut">
              <a:rPr lang="en-GB" smtClean="0"/>
              <a:pPr/>
              <a:t>19/02/2019</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6CEA93E-D71F-4A4E-AD98-CA1E9661665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0F872A-D7C4-4E33-91B7-ED35DA1F991B}" type="datetimeFigureOut">
              <a:rPr lang="en-GB" smtClean="0"/>
              <a:pPr/>
              <a:t>19/02/2019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CEA93E-D71F-4A4E-AD98-CA1E9661665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0F872A-D7C4-4E33-91B7-ED35DA1F991B}" type="datetimeFigureOut">
              <a:rPr lang="en-GB" smtClean="0"/>
              <a:pPr/>
              <a:t>19/02/2019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CEA93E-D71F-4A4E-AD98-CA1E9661665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0F872A-D7C4-4E33-91B7-ED35DA1F991B}" type="datetimeFigureOut">
              <a:rPr lang="en-GB" smtClean="0"/>
              <a:pPr/>
              <a:t>19/02/2019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CEA93E-D71F-4A4E-AD98-CA1E96616657}" type="slidenum">
              <a:rPr lang="en-GB" smtClean="0"/>
              <a:pPr/>
              <a:t>‹#›</a:t>
            </a:fld>
            <a:endParaRPr lang="en-GB"/>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10F872A-D7C4-4E33-91B7-ED35DA1F991B}" type="datetimeFigureOut">
              <a:rPr lang="en-GB" smtClean="0"/>
              <a:pPr/>
              <a:t>19/02/2019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CEA93E-D71F-4A4E-AD98-CA1E96616657}"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0F872A-D7C4-4E33-91B7-ED35DA1F991B}" type="datetimeFigureOut">
              <a:rPr lang="en-GB" smtClean="0"/>
              <a:pPr/>
              <a:t>19/02/2019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CEA93E-D71F-4A4E-AD98-CA1E96616657}" type="slidenum">
              <a:rPr lang="en-GB" smtClean="0"/>
              <a:pPr/>
              <a:t>‹#›</a:t>
            </a:fld>
            <a:endParaRPr lang="en-GB"/>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10F872A-D7C4-4E33-91B7-ED35DA1F991B}" type="datetimeFigureOut">
              <a:rPr lang="en-GB" smtClean="0"/>
              <a:pPr/>
              <a:t>19/02/2019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CEA93E-D71F-4A4E-AD98-CA1E96616657}"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10F872A-D7C4-4E33-91B7-ED35DA1F991B}" type="datetimeFigureOut">
              <a:rPr lang="en-GB" smtClean="0"/>
              <a:pPr/>
              <a:t>19/02/2019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CEA93E-D71F-4A4E-AD98-CA1E96616657}" type="slidenum">
              <a:rPr lang="en-GB" smtClean="0"/>
              <a:pPr/>
              <a:t>‹#›</a:t>
            </a:fld>
            <a:endParaRPr lang="en-GB"/>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0F872A-D7C4-4E33-91B7-ED35DA1F991B}" type="datetimeFigureOut">
              <a:rPr lang="en-GB" smtClean="0"/>
              <a:pPr/>
              <a:t>19/02/2019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CEA93E-D71F-4A4E-AD98-CA1E9661665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10F872A-D7C4-4E33-91B7-ED35DA1F991B}" type="datetimeFigureOut">
              <a:rPr lang="en-GB" smtClean="0"/>
              <a:pPr/>
              <a:t>19/02/2019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CEA93E-D71F-4A4E-AD98-CA1E96616657}"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10F872A-D7C4-4E33-91B7-ED35DA1F991B}" type="datetimeFigureOut">
              <a:rPr lang="en-GB" smtClean="0"/>
              <a:pPr/>
              <a:t>19/02/2019</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6CEA93E-D71F-4A4E-AD98-CA1E96616657}"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10F872A-D7C4-4E33-91B7-ED35DA1F991B}" type="datetimeFigureOut">
              <a:rPr lang="en-GB" smtClean="0"/>
              <a:pPr/>
              <a:t>19/02/2019</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6CEA93E-D71F-4A4E-AD98-CA1E9661665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Kenny.harrow@scotborders.gov.uk" TargetMode="External"/><Relationship Id="rId2" Type="http://schemas.openxmlformats.org/officeDocument/2006/relationships/hyperlink" Target="mailto:Steph.mackenzie@borders.scot.nhs.uk"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mailto:omcgarry@scotborders.gov.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420888"/>
            <a:ext cx="4464496" cy="965665"/>
          </a:xfrm>
        </p:spPr>
        <p:txBody>
          <a:bodyPr/>
          <a:lstStyle/>
          <a:p>
            <a:pPr algn="l"/>
            <a:r>
              <a:rPr lang="en-GB" dirty="0" smtClean="0">
                <a:latin typeface="Calibri" pitchFamily="34" charset="0"/>
              </a:rPr>
              <a:t>Scottish Borders</a:t>
            </a:r>
            <a:endParaRPr lang="en-GB" dirty="0">
              <a:latin typeface="Calibri" pitchFamily="34" charset="0"/>
            </a:endParaRPr>
          </a:p>
        </p:txBody>
      </p:sp>
      <p:sp>
        <p:nvSpPr>
          <p:cNvPr id="3" name="Subtitle 2"/>
          <p:cNvSpPr>
            <a:spLocks noGrp="1"/>
          </p:cNvSpPr>
          <p:nvPr>
            <p:ph type="subTitle" idx="1"/>
          </p:nvPr>
        </p:nvSpPr>
        <p:spPr>
          <a:xfrm>
            <a:off x="827584" y="3356992"/>
            <a:ext cx="7056784" cy="1199704"/>
          </a:xfrm>
        </p:spPr>
        <p:txBody>
          <a:bodyPr>
            <a:normAutofit/>
          </a:bodyPr>
          <a:lstStyle/>
          <a:p>
            <a:pPr algn="l"/>
            <a:r>
              <a:rPr lang="en-GB" sz="3600" b="1" dirty="0" smtClean="0">
                <a:latin typeface="Calibri" pitchFamily="34" charset="0"/>
              </a:rPr>
              <a:t>Emotional wellbeing and resilience </a:t>
            </a:r>
          </a:p>
          <a:p>
            <a:pPr algn="l"/>
            <a:r>
              <a:rPr lang="en-GB" b="1" dirty="0" smtClean="0">
                <a:latin typeface="Calibri" pitchFamily="34" charset="0"/>
              </a:rPr>
              <a:t>How do we know we are making a difference?</a:t>
            </a:r>
            <a:endParaRPr lang="en-GB" b="1" dirty="0">
              <a:latin typeface="Calibri" pitchFamily="34" charset="0"/>
            </a:endParaRPr>
          </a:p>
        </p:txBody>
      </p:sp>
      <p:pic>
        <p:nvPicPr>
          <p:cNvPr id="4" name="Picture 3" descr="Healthy Hawick J PEG.jpg"/>
          <p:cNvPicPr>
            <a:picLocks noChangeAspect="1"/>
          </p:cNvPicPr>
          <p:nvPr/>
        </p:nvPicPr>
        <p:blipFill>
          <a:blip r:embed="rId2" cstate="print"/>
          <a:stretch>
            <a:fillRect/>
          </a:stretch>
        </p:blipFill>
        <p:spPr>
          <a:xfrm>
            <a:off x="6948264" y="332656"/>
            <a:ext cx="1617270" cy="18002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15816" y="620688"/>
            <a:ext cx="2065215" cy="864096"/>
          </a:xfrm>
          <a:prstGeom prst="rect">
            <a:avLst/>
          </a:prstGeom>
        </p:spPr>
      </p:pic>
      <p:pic>
        <p:nvPicPr>
          <p:cNvPr id="6" name="Picture 5"/>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52" y="188640"/>
            <a:ext cx="2175865" cy="1908212"/>
          </a:xfrm>
          <a:prstGeom prst="rect">
            <a:avLst/>
          </a:prstGeom>
          <a:noFill/>
          <a:ln w="9525">
            <a:noFill/>
            <a:miter lim="800000"/>
            <a:headEnd/>
            <a:tailEnd/>
          </a:ln>
        </p:spPr>
      </p:pic>
      <p:pic>
        <p:nvPicPr>
          <p:cNvPr id="7" name="Picture 6" descr="NHS logo.jpg"/>
          <p:cNvPicPr>
            <a:picLocks noChangeAspect="1"/>
          </p:cNvPicPr>
          <p:nvPr/>
        </p:nvPicPr>
        <p:blipFill>
          <a:blip r:embed="rId5" cstate="print"/>
          <a:stretch>
            <a:fillRect/>
          </a:stretch>
        </p:blipFill>
        <p:spPr>
          <a:xfrm>
            <a:off x="5220072" y="620688"/>
            <a:ext cx="1470163" cy="10081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732240" y="1052736"/>
            <a:ext cx="1008112" cy="4770537"/>
          </a:xfrm>
          <a:prstGeom prst="rect">
            <a:avLst/>
          </a:prstGeom>
          <a:solidFill>
            <a:schemeClr val="accent2">
              <a:lumMod val="20000"/>
              <a:lumOff val="80000"/>
            </a:schemeClr>
          </a:solidFill>
          <a:ln>
            <a:solidFill>
              <a:srgbClr val="FF0000"/>
            </a:solidFill>
          </a:ln>
        </p:spPr>
        <p:txBody>
          <a:bodyPr wrap="square" rtlCol="0">
            <a:spAutoFit/>
          </a:bodyPr>
          <a:lstStyle/>
          <a:p>
            <a:r>
              <a:rPr lang="en-GB" sz="1600" b="1" dirty="0" smtClean="0">
                <a:latin typeface="Calibri" pitchFamily="34" charset="0"/>
              </a:rPr>
              <a:t>Case Studies</a:t>
            </a:r>
          </a:p>
          <a:p>
            <a:endParaRPr lang="en-GB" sz="1600" dirty="0" smtClean="0">
              <a:latin typeface="Calibri" pitchFamily="34" charset="0"/>
            </a:endParaRPr>
          </a:p>
          <a:p>
            <a:r>
              <a:rPr lang="en-GB" sz="1600" dirty="0" smtClean="0">
                <a:latin typeface="Calibri" pitchFamily="34" charset="0"/>
              </a:rPr>
              <a:t>Examples of people’s stories and journeys from partners</a:t>
            </a:r>
            <a:endParaRPr lang="en-GB" sz="1400" dirty="0" smtClean="0">
              <a:latin typeface="Calibri" pitchFamily="34" charset="0"/>
            </a:endParaRPr>
          </a:p>
          <a:p>
            <a:endParaRPr lang="en-GB" sz="1600" dirty="0" smtClean="0">
              <a:latin typeface="Calibri" pitchFamily="34" charset="0"/>
            </a:endParaRPr>
          </a:p>
          <a:p>
            <a:endParaRPr lang="en-GB" sz="1600" dirty="0" smtClean="0">
              <a:latin typeface="Calibri" pitchFamily="34" charset="0"/>
            </a:endParaRPr>
          </a:p>
          <a:p>
            <a:endParaRPr lang="en-GB" sz="1600" dirty="0" smtClean="0">
              <a:latin typeface="Calibri" pitchFamily="34" charset="0"/>
            </a:endParaRPr>
          </a:p>
          <a:p>
            <a:endParaRPr lang="en-GB" sz="1600" dirty="0" smtClean="0">
              <a:latin typeface="Calibri" pitchFamily="34" charset="0"/>
            </a:endParaRPr>
          </a:p>
          <a:p>
            <a:endParaRPr lang="en-GB" sz="1600" dirty="0" smtClean="0">
              <a:latin typeface="Calibri" pitchFamily="34" charset="0"/>
            </a:endParaRPr>
          </a:p>
          <a:p>
            <a:endParaRPr lang="en-GB" sz="1600" dirty="0" smtClean="0">
              <a:latin typeface="Calibri" pitchFamily="34" charset="0"/>
            </a:endParaRPr>
          </a:p>
          <a:p>
            <a:endParaRPr lang="en-GB" sz="1600" dirty="0" smtClean="0">
              <a:latin typeface="Calibri" pitchFamily="34" charset="0"/>
            </a:endParaRPr>
          </a:p>
          <a:p>
            <a:endParaRPr lang="en-GB" sz="1600" dirty="0">
              <a:latin typeface="Calibri" pitchFamily="34" charset="0"/>
            </a:endParaRPr>
          </a:p>
        </p:txBody>
      </p:sp>
      <p:sp>
        <p:nvSpPr>
          <p:cNvPr id="2" name="Title 1"/>
          <p:cNvSpPr>
            <a:spLocks noGrp="1"/>
          </p:cNvSpPr>
          <p:nvPr>
            <p:ph type="title"/>
          </p:nvPr>
        </p:nvSpPr>
        <p:spPr>
          <a:xfrm>
            <a:off x="457200" y="274638"/>
            <a:ext cx="8229600" cy="634082"/>
          </a:xfrm>
        </p:spPr>
        <p:txBody>
          <a:bodyPr>
            <a:normAutofit/>
          </a:bodyPr>
          <a:lstStyle/>
          <a:p>
            <a:r>
              <a:rPr lang="en-GB" sz="3000" dirty="0" smtClean="0"/>
              <a:t>Partnership approach to measuring impact</a:t>
            </a:r>
            <a:endParaRPr lang="en-GB" sz="3000" dirty="0"/>
          </a:p>
        </p:txBody>
      </p:sp>
      <p:pic>
        <p:nvPicPr>
          <p:cNvPr id="4" name="Picture 3" descr="Healthy Hawick Flower.jpg"/>
          <p:cNvPicPr>
            <a:picLocks noChangeAspect="1"/>
          </p:cNvPicPr>
          <p:nvPr/>
        </p:nvPicPr>
        <p:blipFill>
          <a:blip r:embed="rId3" cstate="print"/>
          <a:stretch>
            <a:fillRect/>
          </a:stretch>
        </p:blipFill>
        <p:spPr>
          <a:xfrm>
            <a:off x="7884368" y="5157193"/>
            <a:ext cx="1056007" cy="1700807"/>
          </a:xfrm>
          <a:prstGeom prst="rect">
            <a:avLst/>
          </a:prstGeom>
        </p:spPr>
      </p:pic>
      <p:sp>
        <p:nvSpPr>
          <p:cNvPr id="5" name="TextBox 4"/>
          <p:cNvSpPr txBox="1"/>
          <p:nvPr/>
        </p:nvSpPr>
        <p:spPr>
          <a:xfrm>
            <a:off x="467544" y="1052736"/>
            <a:ext cx="2448272" cy="584775"/>
          </a:xfrm>
          <a:prstGeom prst="rect">
            <a:avLst/>
          </a:prstGeom>
          <a:solidFill>
            <a:schemeClr val="accent1">
              <a:lumMod val="20000"/>
              <a:lumOff val="80000"/>
            </a:schemeClr>
          </a:solidFill>
          <a:ln>
            <a:solidFill>
              <a:srgbClr val="0070C0"/>
            </a:solidFill>
          </a:ln>
        </p:spPr>
        <p:txBody>
          <a:bodyPr wrap="square" rtlCol="0">
            <a:spAutoFit/>
          </a:bodyPr>
          <a:lstStyle/>
          <a:p>
            <a:r>
              <a:rPr lang="en-GB" sz="1600" b="1" dirty="0" smtClean="0">
                <a:latin typeface="Calibri" pitchFamily="34" charset="0"/>
              </a:rPr>
              <a:t>CLD </a:t>
            </a:r>
          </a:p>
          <a:p>
            <a:r>
              <a:rPr lang="en-GB" sz="1600" dirty="0" smtClean="0">
                <a:latin typeface="Calibri" pitchFamily="34" charset="0"/>
              </a:rPr>
              <a:t>Needs wheel</a:t>
            </a:r>
            <a:endParaRPr lang="en-GB" sz="1600" dirty="0">
              <a:latin typeface="Calibri" pitchFamily="34" charset="0"/>
            </a:endParaRPr>
          </a:p>
        </p:txBody>
      </p:sp>
      <p:sp>
        <p:nvSpPr>
          <p:cNvPr id="6" name="TextBox 5"/>
          <p:cNvSpPr txBox="1"/>
          <p:nvPr/>
        </p:nvSpPr>
        <p:spPr>
          <a:xfrm>
            <a:off x="467544" y="1700808"/>
            <a:ext cx="2448272" cy="584775"/>
          </a:xfrm>
          <a:prstGeom prst="rect">
            <a:avLst/>
          </a:prstGeom>
          <a:solidFill>
            <a:schemeClr val="accent1">
              <a:lumMod val="20000"/>
              <a:lumOff val="80000"/>
            </a:schemeClr>
          </a:solidFill>
          <a:ln>
            <a:solidFill>
              <a:srgbClr val="0070C0"/>
            </a:solidFill>
          </a:ln>
        </p:spPr>
        <p:txBody>
          <a:bodyPr wrap="square" rtlCol="0">
            <a:spAutoFit/>
          </a:bodyPr>
          <a:lstStyle/>
          <a:p>
            <a:r>
              <a:rPr lang="en-GB" sz="1600" b="1" dirty="0" smtClean="0">
                <a:latin typeface="Calibri" pitchFamily="34" charset="0"/>
              </a:rPr>
              <a:t>Healthy Living Network</a:t>
            </a:r>
          </a:p>
          <a:p>
            <a:r>
              <a:rPr lang="en-GB" sz="1600" dirty="0" smtClean="0">
                <a:latin typeface="Calibri" pitchFamily="34" charset="0"/>
              </a:rPr>
              <a:t>Beneficiary questionnaire</a:t>
            </a:r>
            <a:endParaRPr lang="en-GB" sz="1600" dirty="0">
              <a:latin typeface="Calibri" pitchFamily="34" charset="0"/>
            </a:endParaRPr>
          </a:p>
        </p:txBody>
      </p:sp>
      <p:sp>
        <p:nvSpPr>
          <p:cNvPr id="7" name="TextBox 6"/>
          <p:cNvSpPr txBox="1"/>
          <p:nvPr/>
        </p:nvSpPr>
        <p:spPr>
          <a:xfrm>
            <a:off x="467544" y="2348880"/>
            <a:ext cx="2448272" cy="584775"/>
          </a:xfrm>
          <a:prstGeom prst="rect">
            <a:avLst/>
          </a:prstGeom>
          <a:solidFill>
            <a:schemeClr val="accent1">
              <a:lumMod val="20000"/>
              <a:lumOff val="80000"/>
            </a:schemeClr>
          </a:solidFill>
          <a:ln>
            <a:solidFill>
              <a:srgbClr val="0070C0"/>
            </a:solidFill>
          </a:ln>
        </p:spPr>
        <p:txBody>
          <a:bodyPr wrap="square" rtlCol="0">
            <a:spAutoFit/>
          </a:bodyPr>
          <a:lstStyle/>
          <a:p>
            <a:r>
              <a:rPr lang="en-GB" sz="1600" b="1" dirty="0" smtClean="0">
                <a:latin typeface="Calibri" pitchFamily="34" charset="0"/>
              </a:rPr>
              <a:t>Live Borders</a:t>
            </a:r>
          </a:p>
          <a:p>
            <a:r>
              <a:rPr lang="en-GB" sz="1600" dirty="0" smtClean="0">
                <a:latin typeface="Calibri" pitchFamily="34" charset="0"/>
              </a:rPr>
              <a:t>Active Sports measures</a:t>
            </a:r>
            <a:endParaRPr lang="en-GB" sz="1600" dirty="0">
              <a:latin typeface="Calibri" pitchFamily="34" charset="0"/>
            </a:endParaRPr>
          </a:p>
        </p:txBody>
      </p:sp>
      <p:sp>
        <p:nvSpPr>
          <p:cNvPr id="8" name="TextBox 7"/>
          <p:cNvSpPr txBox="1"/>
          <p:nvPr/>
        </p:nvSpPr>
        <p:spPr>
          <a:xfrm>
            <a:off x="467544" y="2996952"/>
            <a:ext cx="2448272" cy="830997"/>
          </a:xfrm>
          <a:prstGeom prst="rect">
            <a:avLst/>
          </a:prstGeom>
          <a:solidFill>
            <a:schemeClr val="accent1">
              <a:lumMod val="20000"/>
              <a:lumOff val="80000"/>
            </a:schemeClr>
          </a:solidFill>
          <a:ln>
            <a:solidFill>
              <a:srgbClr val="0070C0"/>
            </a:solidFill>
          </a:ln>
        </p:spPr>
        <p:txBody>
          <a:bodyPr wrap="square" rtlCol="0">
            <a:spAutoFit/>
          </a:bodyPr>
          <a:lstStyle/>
          <a:p>
            <a:r>
              <a:rPr lang="en-GB" sz="1600" b="1" dirty="0" smtClean="0">
                <a:latin typeface="Calibri" pitchFamily="34" charset="0"/>
              </a:rPr>
              <a:t>Third Sector partners</a:t>
            </a:r>
          </a:p>
          <a:p>
            <a:r>
              <a:rPr lang="en-GB" sz="1600" dirty="0" smtClean="0">
                <a:latin typeface="Calibri" pitchFamily="34" charset="0"/>
              </a:rPr>
              <a:t>WEMWBS, Goals Based Outcomes, </a:t>
            </a:r>
            <a:r>
              <a:rPr lang="en-GB" sz="1600" dirty="0" err="1" smtClean="0">
                <a:latin typeface="Calibri" pitchFamily="34" charset="0"/>
              </a:rPr>
              <a:t>iROC</a:t>
            </a:r>
            <a:endParaRPr lang="en-GB" sz="1600" dirty="0">
              <a:latin typeface="Calibri" pitchFamily="34" charset="0"/>
            </a:endParaRPr>
          </a:p>
        </p:txBody>
      </p:sp>
      <p:sp>
        <p:nvSpPr>
          <p:cNvPr id="9" name="TextBox 8"/>
          <p:cNvSpPr txBox="1"/>
          <p:nvPr/>
        </p:nvSpPr>
        <p:spPr>
          <a:xfrm>
            <a:off x="467544" y="3861048"/>
            <a:ext cx="2448272" cy="584775"/>
          </a:xfrm>
          <a:prstGeom prst="rect">
            <a:avLst/>
          </a:prstGeom>
          <a:solidFill>
            <a:schemeClr val="accent1">
              <a:lumMod val="20000"/>
              <a:lumOff val="80000"/>
            </a:schemeClr>
          </a:solidFill>
          <a:ln>
            <a:solidFill>
              <a:srgbClr val="0070C0"/>
            </a:solidFill>
          </a:ln>
        </p:spPr>
        <p:txBody>
          <a:bodyPr wrap="square" rtlCol="0">
            <a:spAutoFit/>
          </a:bodyPr>
          <a:lstStyle/>
          <a:p>
            <a:r>
              <a:rPr lang="en-GB" sz="1600" b="1" dirty="0" smtClean="0">
                <a:latin typeface="Calibri" pitchFamily="34" charset="0"/>
              </a:rPr>
              <a:t>EY Centre and schools </a:t>
            </a:r>
          </a:p>
          <a:p>
            <a:r>
              <a:rPr lang="en-GB" sz="1600" dirty="0" smtClean="0">
                <a:latin typeface="Calibri" pitchFamily="34" charset="0"/>
              </a:rPr>
              <a:t>GIRFEC and SHANARRI</a:t>
            </a:r>
            <a:endParaRPr lang="en-GB" sz="1600" dirty="0">
              <a:latin typeface="Calibri" pitchFamily="34" charset="0"/>
            </a:endParaRPr>
          </a:p>
        </p:txBody>
      </p:sp>
      <p:sp>
        <p:nvSpPr>
          <p:cNvPr id="10" name="TextBox 9"/>
          <p:cNvSpPr txBox="1"/>
          <p:nvPr/>
        </p:nvSpPr>
        <p:spPr>
          <a:xfrm>
            <a:off x="467544" y="4509120"/>
            <a:ext cx="2448272" cy="584775"/>
          </a:xfrm>
          <a:prstGeom prst="rect">
            <a:avLst/>
          </a:prstGeom>
          <a:solidFill>
            <a:schemeClr val="accent1">
              <a:lumMod val="20000"/>
              <a:lumOff val="80000"/>
            </a:schemeClr>
          </a:solidFill>
          <a:ln>
            <a:solidFill>
              <a:srgbClr val="0070C0"/>
            </a:solidFill>
          </a:ln>
        </p:spPr>
        <p:txBody>
          <a:bodyPr wrap="square" rtlCol="0">
            <a:spAutoFit/>
          </a:bodyPr>
          <a:lstStyle/>
          <a:p>
            <a:r>
              <a:rPr lang="en-GB" sz="1600" b="1" dirty="0" smtClean="0">
                <a:latin typeface="Calibri" pitchFamily="34" charset="0"/>
              </a:rPr>
              <a:t>What Matters Hub</a:t>
            </a:r>
          </a:p>
          <a:p>
            <a:r>
              <a:rPr lang="en-GB" sz="1600" dirty="0" smtClean="0">
                <a:latin typeface="Calibri" pitchFamily="34" charset="0"/>
              </a:rPr>
              <a:t>Outcomes</a:t>
            </a:r>
            <a:endParaRPr lang="en-GB" sz="1600" dirty="0">
              <a:latin typeface="Calibri" pitchFamily="34" charset="0"/>
            </a:endParaRPr>
          </a:p>
        </p:txBody>
      </p:sp>
      <p:sp>
        <p:nvSpPr>
          <p:cNvPr id="11" name="TextBox 10"/>
          <p:cNvSpPr txBox="1"/>
          <p:nvPr/>
        </p:nvSpPr>
        <p:spPr>
          <a:xfrm>
            <a:off x="467544" y="5157192"/>
            <a:ext cx="2448272" cy="553998"/>
          </a:xfrm>
          <a:prstGeom prst="rect">
            <a:avLst/>
          </a:prstGeom>
          <a:solidFill>
            <a:schemeClr val="accent1">
              <a:lumMod val="20000"/>
              <a:lumOff val="80000"/>
            </a:schemeClr>
          </a:solidFill>
          <a:ln>
            <a:solidFill>
              <a:srgbClr val="0070C0"/>
            </a:solidFill>
          </a:ln>
        </p:spPr>
        <p:txBody>
          <a:bodyPr wrap="square" rtlCol="0">
            <a:spAutoFit/>
          </a:bodyPr>
          <a:lstStyle/>
          <a:p>
            <a:r>
              <a:rPr lang="en-GB" sz="1600" b="1" dirty="0" smtClean="0">
                <a:latin typeface="Calibri" pitchFamily="34" charset="0"/>
              </a:rPr>
              <a:t>Other partners</a:t>
            </a:r>
          </a:p>
          <a:p>
            <a:endParaRPr lang="en-GB" sz="1400" b="1" dirty="0" smtClean="0"/>
          </a:p>
        </p:txBody>
      </p:sp>
      <p:sp>
        <p:nvSpPr>
          <p:cNvPr id="12" name="TextBox 11"/>
          <p:cNvSpPr txBox="1"/>
          <p:nvPr/>
        </p:nvSpPr>
        <p:spPr>
          <a:xfrm>
            <a:off x="3923928" y="1052736"/>
            <a:ext cx="2592288" cy="4708981"/>
          </a:xfrm>
          <a:prstGeom prst="rect">
            <a:avLst/>
          </a:prstGeom>
          <a:solidFill>
            <a:srgbClr val="CCFFCC"/>
          </a:solidFill>
          <a:ln>
            <a:solidFill>
              <a:srgbClr val="00B050"/>
            </a:solidFill>
          </a:ln>
        </p:spPr>
        <p:txBody>
          <a:bodyPr wrap="square" rtlCol="0">
            <a:spAutoFit/>
          </a:bodyPr>
          <a:lstStyle/>
          <a:p>
            <a:r>
              <a:rPr lang="en-GB" sz="1600" b="1" dirty="0" smtClean="0">
                <a:latin typeface="Calibri" pitchFamily="34" charset="0"/>
              </a:rPr>
              <a:t>Overall measure of emotional wellbeing and resilience</a:t>
            </a:r>
          </a:p>
          <a:p>
            <a:endParaRPr lang="en-GB" sz="1600" b="1" dirty="0" smtClean="0">
              <a:latin typeface="Calibri" pitchFamily="34" charset="0"/>
            </a:endParaRPr>
          </a:p>
          <a:p>
            <a:r>
              <a:rPr lang="en-GB" sz="1600" i="1" dirty="0" smtClean="0">
                <a:latin typeface="Calibri" pitchFamily="34" charset="0"/>
              </a:rPr>
              <a:t>People participating in CLD learning opportunities across the partnership indicate that their emotional wellbeing and resilience has improved as a result of their involvement / participation</a:t>
            </a:r>
          </a:p>
          <a:p>
            <a:endParaRPr lang="en-GB" sz="1600" i="1" dirty="0" smtClean="0">
              <a:latin typeface="Calibri" pitchFamily="34" charset="0"/>
            </a:endParaRPr>
          </a:p>
          <a:p>
            <a:r>
              <a:rPr lang="en-GB" sz="1600" dirty="0" smtClean="0">
                <a:latin typeface="Calibri" pitchFamily="34" charset="0"/>
              </a:rPr>
              <a:t>Three key elements of resilience:</a:t>
            </a:r>
          </a:p>
          <a:p>
            <a:pPr marL="342900" indent="-342900">
              <a:buFont typeface="+mj-lt"/>
              <a:buAutoNum type="arabicPeriod"/>
            </a:pPr>
            <a:r>
              <a:rPr lang="en-GB" sz="1600" dirty="0" smtClean="0">
                <a:latin typeface="Calibri" pitchFamily="34" charset="0"/>
              </a:rPr>
              <a:t>Emotional wellbeing</a:t>
            </a:r>
          </a:p>
          <a:p>
            <a:pPr marL="342900" indent="-342900">
              <a:buFont typeface="+mj-lt"/>
              <a:buAutoNum type="arabicPeriod"/>
            </a:pPr>
            <a:r>
              <a:rPr lang="en-GB" sz="1600" dirty="0" smtClean="0">
                <a:latin typeface="Calibri" pitchFamily="34" charset="0"/>
              </a:rPr>
              <a:t>Social connections</a:t>
            </a:r>
          </a:p>
          <a:p>
            <a:pPr marL="342900" indent="-342900">
              <a:buFont typeface="+mj-lt"/>
              <a:buAutoNum type="arabicPeriod"/>
            </a:pPr>
            <a:r>
              <a:rPr lang="en-GB" sz="1600" dirty="0" smtClean="0">
                <a:latin typeface="Calibri" pitchFamily="34" charset="0"/>
              </a:rPr>
              <a:t>Having ways to cope</a:t>
            </a:r>
            <a:endParaRPr lang="en-GB" sz="1400" i="1" dirty="0" smtClean="0"/>
          </a:p>
          <a:p>
            <a:endParaRPr lang="en-GB" sz="1400" i="1" dirty="0" smtClean="0">
              <a:latin typeface="Calibri" pitchFamily="34" charset="0"/>
            </a:endParaRPr>
          </a:p>
          <a:p>
            <a:endParaRPr lang="en-GB" sz="1400" i="1" dirty="0">
              <a:latin typeface="Calibri" pitchFamily="34" charset="0"/>
            </a:endParaRPr>
          </a:p>
        </p:txBody>
      </p:sp>
      <p:sp>
        <p:nvSpPr>
          <p:cNvPr id="14" name="Right Arrow 13"/>
          <p:cNvSpPr/>
          <p:nvPr/>
        </p:nvSpPr>
        <p:spPr>
          <a:xfrm>
            <a:off x="3059832" y="1268760"/>
            <a:ext cx="720080" cy="216024"/>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ight Arrow 14"/>
          <p:cNvSpPr/>
          <p:nvPr/>
        </p:nvSpPr>
        <p:spPr>
          <a:xfrm>
            <a:off x="3059832" y="2492896"/>
            <a:ext cx="720080" cy="216024"/>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Arrow 15"/>
          <p:cNvSpPr/>
          <p:nvPr/>
        </p:nvSpPr>
        <p:spPr>
          <a:xfrm>
            <a:off x="3059832" y="3284984"/>
            <a:ext cx="720080" cy="216024"/>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ight Arrow 16"/>
          <p:cNvSpPr/>
          <p:nvPr/>
        </p:nvSpPr>
        <p:spPr>
          <a:xfrm>
            <a:off x="3059832" y="4005064"/>
            <a:ext cx="720080" cy="216024"/>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ight Arrow 17"/>
          <p:cNvSpPr/>
          <p:nvPr/>
        </p:nvSpPr>
        <p:spPr>
          <a:xfrm>
            <a:off x="3059832" y="4725144"/>
            <a:ext cx="720080" cy="216024"/>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3059832" y="5301208"/>
            <a:ext cx="720080" cy="216024"/>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ight Arrow 19"/>
          <p:cNvSpPr/>
          <p:nvPr/>
        </p:nvSpPr>
        <p:spPr>
          <a:xfrm>
            <a:off x="3059832" y="1916832"/>
            <a:ext cx="720080" cy="216024"/>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latin typeface="Calibri" pitchFamily="34" charset="0"/>
              </a:rPr>
              <a:t>The indicators that we’re trialling</a:t>
            </a:r>
          </a:p>
          <a:p>
            <a:r>
              <a:rPr lang="en-GB" dirty="0" smtClean="0">
                <a:latin typeface="Calibri" pitchFamily="34" charset="0"/>
              </a:rPr>
              <a:t>Longer term tracking of smaller group(s) to measure impact (e.g. Summer programme)</a:t>
            </a:r>
          </a:p>
          <a:p>
            <a:r>
              <a:rPr lang="en-GB" dirty="0" smtClean="0">
                <a:latin typeface="Calibri" pitchFamily="34" charset="0"/>
              </a:rPr>
              <a:t>Case studies</a:t>
            </a:r>
          </a:p>
          <a:p>
            <a:r>
              <a:rPr lang="en-GB" dirty="0" smtClean="0">
                <a:latin typeface="Calibri" pitchFamily="34" charset="0"/>
              </a:rPr>
              <a:t>Complex and shared process</a:t>
            </a:r>
          </a:p>
          <a:p>
            <a:r>
              <a:rPr lang="en-GB" dirty="0" smtClean="0">
                <a:latin typeface="Calibri" pitchFamily="34" charset="0"/>
              </a:rPr>
              <a:t>Still developing</a:t>
            </a:r>
          </a:p>
          <a:p>
            <a:r>
              <a:rPr lang="en-GB" dirty="0" smtClean="0">
                <a:latin typeface="Calibri" pitchFamily="34" charset="0"/>
              </a:rPr>
              <a:t>Needs to be inclusive</a:t>
            </a:r>
            <a:endParaRPr lang="en-GB" dirty="0">
              <a:latin typeface="Calibri" pitchFamily="34" charset="0"/>
            </a:endParaRPr>
          </a:p>
        </p:txBody>
      </p:sp>
      <p:sp>
        <p:nvSpPr>
          <p:cNvPr id="2" name="Title 1"/>
          <p:cNvSpPr>
            <a:spLocks noGrp="1"/>
          </p:cNvSpPr>
          <p:nvPr>
            <p:ph type="title"/>
          </p:nvPr>
        </p:nvSpPr>
        <p:spPr>
          <a:xfrm>
            <a:off x="457200" y="548680"/>
            <a:ext cx="8229600" cy="648072"/>
          </a:xfrm>
        </p:spPr>
        <p:txBody>
          <a:bodyPr>
            <a:normAutofit fontScale="90000"/>
          </a:bodyPr>
          <a:lstStyle/>
          <a:p>
            <a:r>
              <a:rPr lang="en-GB" dirty="0" smtClean="0"/>
              <a:t>Stage 4- </a:t>
            </a:r>
            <a:r>
              <a:rPr lang="en-GB" dirty="0" smtClean="0">
                <a:latin typeface="Calibri" pitchFamily="34" charset="0"/>
              </a:rPr>
              <a:t>implementation</a:t>
            </a:r>
            <a:br>
              <a:rPr lang="en-GB" dirty="0" smtClean="0">
                <a:latin typeface="Calibri" pitchFamily="34" charset="0"/>
              </a:rPr>
            </a:br>
            <a:endParaRPr lang="en-GB" dirty="0"/>
          </a:p>
        </p:txBody>
      </p:sp>
      <p:pic>
        <p:nvPicPr>
          <p:cNvPr id="4" name="Picture 3" descr="Healthy Hawick Flower.jpg"/>
          <p:cNvPicPr>
            <a:picLocks noChangeAspect="1"/>
          </p:cNvPicPr>
          <p:nvPr/>
        </p:nvPicPr>
        <p:blipFill>
          <a:blip r:embed="rId3" cstate="print"/>
          <a:stretch>
            <a:fillRect/>
          </a:stretch>
        </p:blipFill>
        <p:spPr>
          <a:xfrm>
            <a:off x="7884368" y="5157193"/>
            <a:ext cx="1056007" cy="1700807"/>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lvl="0">
              <a:buNone/>
            </a:pPr>
            <a:r>
              <a:rPr lang="en-US" sz="3600" b="1" dirty="0" smtClean="0">
                <a:latin typeface="Calibri" pitchFamily="34" charset="0"/>
              </a:rPr>
              <a:t>Emotional wellbeing</a:t>
            </a:r>
            <a:endParaRPr lang="en-GB" sz="3600" dirty="0" smtClean="0">
              <a:latin typeface="Calibri" pitchFamily="34" charset="0"/>
            </a:endParaRPr>
          </a:p>
          <a:p>
            <a:r>
              <a:rPr lang="en-US" sz="3600" dirty="0" smtClean="0">
                <a:latin typeface="Calibri" pitchFamily="34" charset="0"/>
              </a:rPr>
              <a:t>On a scale of 0-10, how would you rate your overall mental wellbeing?</a:t>
            </a:r>
            <a:endParaRPr lang="en-GB" sz="3600" dirty="0" smtClean="0">
              <a:latin typeface="Calibri" pitchFamily="34" charset="0"/>
            </a:endParaRPr>
          </a:p>
          <a:p>
            <a:pPr>
              <a:buNone/>
            </a:pPr>
            <a:endParaRPr lang="en-GB" sz="3600" dirty="0" smtClean="0">
              <a:latin typeface="Calibri" pitchFamily="34" charset="0"/>
            </a:endParaRPr>
          </a:p>
          <a:p>
            <a:pPr lvl="0">
              <a:buNone/>
            </a:pPr>
            <a:r>
              <a:rPr lang="en-US" sz="3600" b="1" dirty="0" smtClean="0">
                <a:latin typeface="Calibri" pitchFamily="34" charset="0"/>
              </a:rPr>
              <a:t>Social connections</a:t>
            </a:r>
            <a:endParaRPr lang="en-GB" sz="3600" dirty="0" smtClean="0">
              <a:latin typeface="Calibri" pitchFamily="34" charset="0"/>
            </a:endParaRPr>
          </a:p>
          <a:p>
            <a:r>
              <a:rPr lang="en-US" sz="3600" dirty="0" smtClean="0">
                <a:latin typeface="Calibri" pitchFamily="34" charset="0"/>
              </a:rPr>
              <a:t>On a scale of 0-10, how involved or connected do you feel in your local community?</a:t>
            </a:r>
            <a:endParaRPr lang="en-GB" sz="3600" dirty="0" smtClean="0">
              <a:latin typeface="Calibri" pitchFamily="34" charset="0"/>
            </a:endParaRPr>
          </a:p>
          <a:p>
            <a:r>
              <a:rPr lang="en-US" sz="3600" dirty="0" smtClean="0">
                <a:latin typeface="Calibri" pitchFamily="34" charset="0"/>
              </a:rPr>
              <a:t>On a scale of 0-10, how supported do you feel by family and / or friends?</a:t>
            </a:r>
            <a:endParaRPr lang="en-GB" sz="3600" dirty="0" smtClean="0">
              <a:latin typeface="Calibri" pitchFamily="34" charset="0"/>
            </a:endParaRPr>
          </a:p>
          <a:p>
            <a:pPr>
              <a:buNone/>
            </a:pPr>
            <a:endParaRPr lang="en-GB" sz="3600" dirty="0" smtClean="0">
              <a:latin typeface="Calibri" pitchFamily="34" charset="0"/>
            </a:endParaRPr>
          </a:p>
          <a:p>
            <a:pPr lvl="0">
              <a:buNone/>
            </a:pPr>
            <a:r>
              <a:rPr lang="en-US" sz="3600" b="1" dirty="0" smtClean="0">
                <a:latin typeface="Calibri" pitchFamily="34" charset="0"/>
              </a:rPr>
              <a:t>Ways to cope</a:t>
            </a:r>
            <a:endParaRPr lang="en-GB" sz="3600" dirty="0" smtClean="0">
              <a:latin typeface="Calibri" pitchFamily="34" charset="0"/>
            </a:endParaRPr>
          </a:p>
          <a:p>
            <a:r>
              <a:rPr lang="en-US" sz="3600" dirty="0" smtClean="0">
                <a:latin typeface="Calibri" pitchFamily="34" charset="0"/>
              </a:rPr>
              <a:t>On a scale of 0-10, how well do you cope with difficult events in your life?</a:t>
            </a:r>
            <a:endParaRPr lang="en-GB" sz="3600" dirty="0" smtClean="0">
              <a:latin typeface="Calibri" pitchFamily="34" charset="0"/>
            </a:endParaRPr>
          </a:p>
          <a:p>
            <a:pPr>
              <a:buNone/>
            </a:pPr>
            <a:endParaRPr lang="en-GB" sz="3600" dirty="0" smtClean="0">
              <a:latin typeface="Calibri" pitchFamily="34" charset="0"/>
            </a:endParaRPr>
          </a:p>
          <a:p>
            <a:pPr>
              <a:buNone/>
            </a:pPr>
            <a:r>
              <a:rPr lang="en-US" sz="3600" b="1" dirty="0" smtClean="0">
                <a:latin typeface="Calibri" pitchFamily="34" charset="0"/>
              </a:rPr>
              <a:t>National comparator – ONS measure of personal wellbeing</a:t>
            </a:r>
            <a:endParaRPr lang="en-GB" sz="3600" dirty="0" smtClean="0">
              <a:latin typeface="Calibri" pitchFamily="34" charset="0"/>
            </a:endParaRPr>
          </a:p>
          <a:p>
            <a:r>
              <a:rPr lang="en-US" sz="3600" dirty="0" smtClean="0">
                <a:latin typeface="Calibri" pitchFamily="34" charset="0"/>
              </a:rPr>
              <a:t>On a scale of 0-10, how satisfied are you with your life nowadays?</a:t>
            </a:r>
            <a:endParaRPr lang="en-GB" sz="3600" dirty="0" smtClean="0">
              <a:latin typeface="Calibri" pitchFamily="34" charset="0"/>
            </a:endParaRPr>
          </a:p>
          <a:p>
            <a:endParaRPr lang="en-GB" dirty="0"/>
          </a:p>
        </p:txBody>
      </p:sp>
      <p:sp>
        <p:nvSpPr>
          <p:cNvPr id="3" name="Title 2"/>
          <p:cNvSpPr>
            <a:spLocks noGrp="1"/>
          </p:cNvSpPr>
          <p:nvPr>
            <p:ph type="title"/>
          </p:nvPr>
        </p:nvSpPr>
        <p:spPr/>
        <p:txBody>
          <a:bodyPr/>
          <a:lstStyle/>
          <a:p>
            <a:r>
              <a:rPr lang="en-GB" dirty="0" smtClean="0">
                <a:latin typeface="Calibri" pitchFamily="34" charset="0"/>
              </a:rPr>
              <a:t>New indicators</a:t>
            </a:r>
            <a:endParaRPr lang="en-GB" dirty="0">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latin typeface="Calibri" pitchFamily="34" charset="0"/>
              </a:rPr>
              <a:t>Improved co-ordination</a:t>
            </a:r>
          </a:p>
          <a:p>
            <a:r>
              <a:rPr lang="en-GB" dirty="0" smtClean="0">
                <a:latin typeface="Calibri" pitchFamily="34" charset="0"/>
              </a:rPr>
              <a:t>Improved communications</a:t>
            </a:r>
          </a:p>
          <a:p>
            <a:r>
              <a:rPr lang="en-GB" dirty="0" smtClean="0">
                <a:latin typeface="Calibri" pitchFamily="34" charset="0"/>
              </a:rPr>
              <a:t>Improved measurement of impact</a:t>
            </a:r>
          </a:p>
          <a:p>
            <a:r>
              <a:rPr lang="en-GB" dirty="0" smtClean="0">
                <a:latin typeface="Calibri" pitchFamily="34" charset="0"/>
              </a:rPr>
              <a:t>Additional training – and shared across partners</a:t>
            </a:r>
          </a:p>
          <a:p>
            <a:r>
              <a:rPr lang="en-GB" dirty="0" smtClean="0">
                <a:latin typeface="Calibri" pitchFamily="34" charset="0"/>
              </a:rPr>
              <a:t>Co-ordinated themes</a:t>
            </a:r>
          </a:p>
          <a:p>
            <a:r>
              <a:rPr lang="en-GB" dirty="0" smtClean="0">
                <a:latin typeface="Calibri" pitchFamily="34" charset="0"/>
              </a:rPr>
              <a:t>Co-ordinated programmes e.g. Summer Programme</a:t>
            </a:r>
          </a:p>
          <a:p>
            <a:endParaRPr lang="en-GB" dirty="0"/>
          </a:p>
        </p:txBody>
      </p:sp>
      <p:sp>
        <p:nvSpPr>
          <p:cNvPr id="2" name="Title 1"/>
          <p:cNvSpPr>
            <a:spLocks noGrp="1"/>
          </p:cNvSpPr>
          <p:nvPr>
            <p:ph type="title"/>
          </p:nvPr>
        </p:nvSpPr>
        <p:spPr/>
        <p:txBody>
          <a:bodyPr/>
          <a:lstStyle/>
          <a:p>
            <a:r>
              <a:rPr lang="en-GB" dirty="0" smtClean="0">
                <a:latin typeface="Calibri" pitchFamily="34" charset="0"/>
              </a:rPr>
              <a:t>What we’ve done</a:t>
            </a:r>
            <a:endParaRPr lang="en-GB" dirty="0">
              <a:latin typeface="Calibri" pitchFamily="34" charset="0"/>
            </a:endParaRPr>
          </a:p>
        </p:txBody>
      </p:sp>
      <p:pic>
        <p:nvPicPr>
          <p:cNvPr id="4" name="Picture 3" descr="Healthy Hawick Flower.jpg"/>
          <p:cNvPicPr>
            <a:picLocks noChangeAspect="1"/>
          </p:cNvPicPr>
          <p:nvPr/>
        </p:nvPicPr>
        <p:blipFill>
          <a:blip r:embed="rId2" cstate="print"/>
          <a:stretch>
            <a:fillRect/>
          </a:stretch>
        </p:blipFill>
        <p:spPr>
          <a:xfrm>
            <a:off x="7884368" y="5157193"/>
            <a:ext cx="1056007" cy="1700807"/>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7 week summer programme</a:t>
            </a:r>
          </a:p>
          <a:p>
            <a:r>
              <a:rPr lang="en-GB" dirty="0" smtClean="0"/>
              <a:t>9 partners involved in planning and delivery</a:t>
            </a:r>
          </a:p>
          <a:p>
            <a:r>
              <a:rPr lang="en-GB" dirty="0" smtClean="0"/>
              <a:t>17 targeted families</a:t>
            </a:r>
          </a:p>
          <a:p>
            <a:r>
              <a:rPr lang="en-GB" dirty="0" smtClean="0"/>
              <a:t>7 targeted families attended </a:t>
            </a:r>
          </a:p>
          <a:p>
            <a:endParaRPr lang="en-GB" dirty="0"/>
          </a:p>
        </p:txBody>
      </p:sp>
      <p:sp>
        <p:nvSpPr>
          <p:cNvPr id="2" name="Title 1"/>
          <p:cNvSpPr>
            <a:spLocks noGrp="1"/>
          </p:cNvSpPr>
          <p:nvPr>
            <p:ph type="title"/>
          </p:nvPr>
        </p:nvSpPr>
        <p:spPr/>
        <p:txBody>
          <a:bodyPr/>
          <a:lstStyle/>
          <a:p>
            <a:r>
              <a:rPr lang="en-GB" dirty="0" smtClean="0">
                <a:latin typeface="Calibri" pitchFamily="34" charset="0"/>
              </a:rPr>
              <a:t>Summer Programme</a:t>
            </a:r>
            <a:endParaRPr lang="en-GB" dirty="0">
              <a:latin typeface="Calibri" pitchFamily="34" charset="0"/>
            </a:endParaRPr>
          </a:p>
        </p:txBody>
      </p:sp>
      <p:pic>
        <p:nvPicPr>
          <p:cNvPr id="4" name="Picture 3" descr="Healthy Hawick Flower.jpg"/>
          <p:cNvPicPr>
            <a:picLocks noChangeAspect="1"/>
          </p:cNvPicPr>
          <p:nvPr/>
        </p:nvPicPr>
        <p:blipFill>
          <a:blip r:embed="rId2" cstate="print"/>
          <a:stretch>
            <a:fillRect/>
          </a:stretch>
        </p:blipFill>
        <p:spPr>
          <a:xfrm>
            <a:off x="7884368" y="5157193"/>
            <a:ext cx="1056007" cy="1700807"/>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3356992"/>
            <a:ext cx="4752528" cy="275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latin typeface="Calibri" pitchFamily="34" charset="0"/>
              </a:rPr>
              <a:t>Questions</a:t>
            </a:r>
          </a:p>
          <a:p>
            <a:r>
              <a:rPr lang="en-GB" dirty="0" smtClean="0">
                <a:latin typeface="Calibri" pitchFamily="34" charset="0"/>
              </a:rPr>
              <a:t>What are other people doing?</a:t>
            </a:r>
            <a:endParaRPr lang="en-GB" dirty="0">
              <a:latin typeface="Calibri" pitchFamily="34" charset="0"/>
            </a:endParaRPr>
          </a:p>
        </p:txBody>
      </p:sp>
      <p:sp>
        <p:nvSpPr>
          <p:cNvPr id="2" name="Title 1"/>
          <p:cNvSpPr>
            <a:spLocks noGrp="1"/>
          </p:cNvSpPr>
          <p:nvPr>
            <p:ph type="title"/>
          </p:nvPr>
        </p:nvSpPr>
        <p:spPr/>
        <p:txBody>
          <a:bodyPr/>
          <a:lstStyle/>
          <a:p>
            <a:r>
              <a:rPr lang="en-GB" dirty="0" smtClean="0">
                <a:latin typeface="Calibri" pitchFamily="34" charset="0"/>
              </a:rPr>
              <a:t>Discussion / feedback</a:t>
            </a:r>
            <a:endParaRPr lang="en-GB" dirty="0">
              <a:latin typeface="Calibri" pitchFamily="34" charset="0"/>
            </a:endParaRPr>
          </a:p>
        </p:txBody>
      </p:sp>
      <p:pic>
        <p:nvPicPr>
          <p:cNvPr id="4" name="Picture 3" descr="Healthy Hawick Flower.jpg"/>
          <p:cNvPicPr>
            <a:picLocks noChangeAspect="1"/>
          </p:cNvPicPr>
          <p:nvPr/>
        </p:nvPicPr>
        <p:blipFill>
          <a:blip r:embed="rId2" cstate="print"/>
          <a:stretch>
            <a:fillRect/>
          </a:stretch>
        </p:blipFill>
        <p:spPr>
          <a:xfrm>
            <a:off x="7884368" y="5157193"/>
            <a:ext cx="1056007" cy="1700807"/>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14300" indent="0">
              <a:buNone/>
            </a:pPr>
            <a:r>
              <a:rPr lang="en-GB" dirty="0" smtClean="0">
                <a:latin typeface="Calibri" pitchFamily="34" charset="0"/>
              </a:rPr>
              <a:t>Steph MacKenzie NHS Borders Health Improvement Specialist (Mental Health)</a:t>
            </a:r>
          </a:p>
          <a:p>
            <a:pPr marL="114300" indent="0">
              <a:buNone/>
            </a:pPr>
            <a:r>
              <a:rPr lang="en-GB" dirty="0" smtClean="0">
                <a:latin typeface="Calibri" pitchFamily="34" charset="0"/>
                <a:hlinkClick r:id="rId2"/>
              </a:rPr>
              <a:t>Steph.mackenzie@borders.scot.nhs.uk</a:t>
            </a:r>
            <a:r>
              <a:rPr lang="en-GB" dirty="0" smtClean="0">
                <a:latin typeface="Calibri" pitchFamily="34" charset="0"/>
              </a:rPr>
              <a:t> </a:t>
            </a:r>
          </a:p>
          <a:p>
            <a:pPr marL="114300" indent="0">
              <a:buNone/>
            </a:pPr>
            <a:endParaRPr lang="en-GB" dirty="0" smtClean="0">
              <a:latin typeface="Calibri" pitchFamily="34" charset="0"/>
            </a:endParaRPr>
          </a:p>
          <a:p>
            <a:pPr marL="114300" indent="0">
              <a:buNone/>
            </a:pPr>
            <a:r>
              <a:rPr lang="en-GB" dirty="0" smtClean="0">
                <a:latin typeface="Calibri" pitchFamily="34" charset="0"/>
              </a:rPr>
              <a:t>Kenny Harrow Scottish Borders Council CLDS Worker</a:t>
            </a:r>
          </a:p>
          <a:p>
            <a:pPr marL="114300" indent="0">
              <a:buNone/>
            </a:pPr>
            <a:r>
              <a:rPr lang="en-GB" dirty="0" smtClean="0">
                <a:latin typeface="Calibri" pitchFamily="34" charset="0"/>
                <a:hlinkClick r:id="rId3"/>
              </a:rPr>
              <a:t>Kenny.harrow@scotborders.gov.uk</a:t>
            </a:r>
            <a:r>
              <a:rPr lang="en-GB" dirty="0" smtClean="0">
                <a:latin typeface="Calibri" pitchFamily="34" charset="0"/>
              </a:rPr>
              <a:t> </a:t>
            </a:r>
          </a:p>
          <a:p>
            <a:pPr marL="114300" indent="0">
              <a:buNone/>
            </a:pPr>
            <a:endParaRPr lang="en-GB" dirty="0" smtClean="0">
              <a:latin typeface="Calibri" pitchFamily="34" charset="0"/>
            </a:endParaRPr>
          </a:p>
          <a:p>
            <a:pPr marL="114300" indent="0">
              <a:buNone/>
            </a:pPr>
            <a:r>
              <a:rPr lang="en-GB" dirty="0" smtClean="0">
                <a:latin typeface="Calibri" pitchFamily="34" charset="0"/>
              </a:rPr>
              <a:t>Oonagh McGarry Scottish Borders Council CLD team Leader (adult learning)</a:t>
            </a:r>
          </a:p>
          <a:p>
            <a:pPr marL="114300" indent="0">
              <a:buNone/>
            </a:pPr>
            <a:r>
              <a:rPr lang="en-GB" dirty="0" smtClean="0">
                <a:latin typeface="Calibri" pitchFamily="34" charset="0"/>
                <a:hlinkClick r:id="rId4"/>
              </a:rPr>
              <a:t>omcgarry@scotborders.gov.uk</a:t>
            </a:r>
            <a:r>
              <a:rPr lang="en-GB" dirty="0" smtClean="0">
                <a:latin typeface="Calibri" pitchFamily="34" charset="0"/>
              </a:rPr>
              <a:t> </a:t>
            </a:r>
          </a:p>
          <a:p>
            <a:endParaRPr lang="en-GB" dirty="0"/>
          </a:p>
        </p:txBody>
      </p:sp>
      <p:sp>
        <p:nvSpPr>
          <p:cNvPr id="3" name="Title 2"/>
          <p:cNvSpPr>
            <a:spLocks noGrp="1"/>
          </p:cNvSpPr>
          <p:nvPr>
            <p:ph type="title"/>
          </p:nvPr>
        </p:nvSpPr>
        <p:spPr/>
        <p:txBody>
          <a:bodyPr/>
          <a:lstStyle/>
          <a:p>
            <a:r>
              <a:rPr lang="en-GB" dirty="0" smtClean="0">
                <a:latin typeface="Calibri" pitchFamily="34" charset="0"/>
              </a:rPr>
              <a:t>Thank you for listening</a:t>
            </a:r>
            <a:endParaRPr lang="en-GB" dirty="0">
              <a:latin typeface="Calibri" pitchFamily="34" charset="0"/>
            </a:endParaRPr>
          </a:p>
        </p:txBody>
      </p:sp>
      <p:pic>
        <p:nvPicPr>
          <p:cNvPr id="4" name="Picture 3" descr="Healthy Hawick Flower.jpg"/>
          <p:cNvPicPr>
            <a:picLocks noChangeAspect="1"/>
          </p:cNvPicPr>
          <p:nvPr/>
        </p:nvPicPr>
        <p:blipFill>
          <a:blip r:embed="rId5" cstate="print"/>
          <a:stretch>
            <a:fillRect/>
          </a:stretch>
        </p:blipFill>
        <p:spPr>
          <a:xfrm>
            <a:off x="7884368" y="5157193"/>
            <a:ext cx="1056007" cy="170080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556792"/>
            <a:ext cx="8229600" cy="4525963"/>
          </a:xfrm>
        </p:spPr>
        <p:txBody>
          <a:bodyPr>
            <a:normAutofit lnSpcReduction="10000"/>
          </a:bodyPr>
          <a:lstStyle/>
          <a:p>
            <a:r>
              <a:rPr lang="en-GB" dirty="0" smtClean="0">
                <a:latin typeface="Calibri" pitchFamily="34" charset="0"/>
              </a:rPr>
              <a:t>Scottish Borders Council</a:t>
            </a:r>
          </a:p>
          <a:p>
            <a:r>
              <a:rPr lang="en-GB" dirty="0" smtClean="0">
                <a:latin typeface="Calibri" pitchFamily="34" charset="0"/>
              </a:rPr>
              <a:t>NHS Borders</a:t>
            </a:r>
          </a:p>
          <a:p>
            <a:r>
              <a:rPr lang="en-GB" dirty="0" smtClean="0">
                <a:latin typeface="Calibri" pitchFamily="34" charset="0"/>
              </a:rPr>
              <a:t>The Bridge (CVS)</a:t>
            </a:r>
          </a:p>
          <a:p>
            <a:r>
              <a:rPr lang="en-GB" dirty="0" smtClean="0">
                <a:latin typeface="Calibri" pitchFamily="34" charset="0"/>
              </a:rPr>
              <a:t>Live Borders (cultural and sport trust)</a:t>
            </a:r>
          </a:p>
          <a:p>
            <a:r>
              <a:rPr lang="en-GB" dirty="0" smtClean="0">
                <a:latin typeface="Calibri" pitchFamily="34" charset="0"/>
              </a:rPr>
              <a:t>Volunteer Centre Borders</a:t>
            </a:r>
          </a:p>
          <a:p>
            <a:r>
              <a:rPr lang="en-GB" dirty="0" smtClean="0">
                <a:latin typeface="Calibri" pitchFamily="34" charset="0"/>
              </a:rPr>
              <a:t>Youth Borders</a:t>
            </a:r>
          </a:p>
          <a:p>
            <a:r>
              <a:rPr lang="en-GB" dirty="0" smtClean="0">
                <a:latin typeface="Calibri" pitchFamily="34" charset="0"/>
              </a:rPr>
              <a:t>Skills Development Scotland</a:t>
            </a:r>
          </a:p>
          <a:p>
            <a:r>
              <a:rPr lang="en-GB" dirty="0" smtClean="0">
                <a:latin typeface="Calibri" pitchFamily="34" charset="0"/>
              </a:rPr>
              <a:t>Borders College</a:t>
            </a:r>
          </a:p>
          <a:p>
            <a:r>
              <a:rPr lang="en-GB" dirty="0" smtClean="0">
                <a:latin typeface="Calibri" pitchFamily="34" charset="0"/>
              </a:rPr>
              <a:t>Fire and Rescue</a:t>
            </a:r>
          </a:p>
          <a:p>
            <a:r>
              <a:rPr lang="en-GB" dirty="0" smtClean="0">
                <a:latin typeface="Calibri" pitchFamily="34" charset="0"/>
              </a:rPr>
              <a:t>Jobcentre Plus</a:t>
            </a:r>
          </a:p>
          <a:p>
            <a:endParaRPr lang="en-GB" dirty="0"/>
          </a:p>
        </p:txBody>
      </p:sp>
      <p:sp>
        <p:nvSpPr>
          <p:cNvPr id="2" name="Title 1"/>
          <p:cNvSpPr>
            <a:spLocks noGrp="1"/>
          </p:cNvSpPr>
          <p:nvPr>
            <p:ph type="title"/>
          </p:nvPr>
        </p:nvSpPr>
        <p:spPr/>
        <p:txBody>
          <a:bodyPr>
            <a:normAutofit fontScale="90000"/>
          </a:bodyPr>
          <a:lstStyle/>
          <a:p>
            <a:r>
              <a:rPr lang="en-GB" dirty="0" smtClean="0">
                <a:latin typeface="Calibri" pitchFamily="34" charset="0"/>
              </a:rPr>
              <a:t>Scottish Borders CLD  </a:t>
            </a:r>
            <a:br>
              <a:rPr lang="en-GB" dirty="0" smtClean="0">
                <a:latin typeface="Calibri" pitchFamily="34" charset="0"/>
              </a:rPr>
            </a:br>
            <a:r>
              <a:rPr lang="en-GB" dirty="0" smtClean="0">
                <a:latin typeface="Calibri" pitchFamily="34" charset="0"/>
              </a:rPr>
              <a:t>Strategic Partnership</a:t>
            </a:r>
            <a:endParaRPr lang="en-GB" dirty="0">
              <a:latin typeface="Calibri" pitchFamily="34" charset="0"/>
            </a:endParaRPr>
          </a:p>
        </p:txBody>
      </p:sp>
      <p:pic>
        <p:nvPicPr>
          <p:cNvPr id="4" name="Picture 3" descr="Healthy Hawick Flower.jpg"/>
          <p:cNvPicPr>
            <a:picLocks noChangeAspect="1"/>
          </p:cNvPicPr>
          <p:nvPr/>
        </p:nvPicPr>
        <p:blipFill>
          <a:blip r:embed="rId2" cstate="print"/>
          <a:stretch>
            <a:fillRect/>
          </a:stretch>
        </p:blipFill>
        <p:spPr>
          <a:xfrm>
            <a:off x="7740352" y="5157193"/>
            <a:ext cx="1056007" cy="170080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00808"/>
            <a:ext cx="8229600" cy="4306483"/>
          </a:xfrm>
        </p:spPr>
        <p:txBody>
          <a:bodyPr/>
          <a:lstStyle/>
          <a:p>
            <a:r>
              <a:rPr lang="en-GB" dirty="0" smtClean="0">
                <a:latin typeface="Calibri" pitchFamily="34" charset="0"/>
              </a:rPr>
              <a:t>CLD partners and community members</a:t>
            </a:r>
          </a:p>
          <a:p>
            <a:r>
              <a:rPr lang="en-GB" dirty="0" smtClean="0">
                <a:latin typeface="Calibri" pitchFamily="34" charset="0"/>
              </a:rPr>
              <a:t>Consultation with learners and community members</a:t>
            </a:r>
          </a:p>
          <a:p>
            <a:r>
              <a:rPr lang="en-GB" dirty="0" smtClean="0">
                <a:latin typeface="Calibri" pitchFamily="34" charset="0"/>
              </a:rPr>
              <a:t>Analysed data on need</a:t>
            </a:r>
          </a:p>
          <a:p>
            <a:r>
              <a:rPr lang="en-GB" dirty="0" smtClean="0">
                <a:latin typeface="Calibri" pitchFamily="34" charset="0"/>
              </a:rPr>
              <a:t>Agreed priorities for 2018-21</a:t>
            </a:r>
          </a:p>
          <a:p>
            <a:r>
              <a:rPr lang="en-GB" dirty="0" smtClean="0">
                <a:latin typeface="Calibri" pitchFamily="34" charset="0"/>
              </a:rPr>
              <a:t>Created action plan to address priorities</a:t>
            </a:r>
          </a:p>
          <a:p>
            <a:r>
              <a:rPr lang="en-GB" dirty="0" smtClean="0">
                <a:latin typeface="Calibri" pitchFamily="34" charset="0"/>
              </a:rPr>
              <a:t>Regular monitoring and reporting on progress</a:t>
            </a:r>
          </a:p>
          <a:p>
            <a:r>
              <a:rPr lang="en-GB" dirty="0" smtClean="0">
                <a:latin typeface="Calibri" pitchFamily="34" charset="0"/>
              </a:rPr>
              <a:t>Annual review of progress</a:t>
            </a:r>
          </a:p>
          <a:p>
            <a:endParaRPr lang="en-GB" dirty="0"/>
          </a:p>
        </p:txBody>
      </p:sp>
      <p:sp>
        <p:nvSpPr>
          <p:cNvPr id="3" name="Title 2"/>
          <p:cNvSpPr>
            <a:spLocks noGrp="1"/>
          </p:cNvSpPr>
          <p:nvPr>
            <p:ph type="title"/>
          </p:nvPr>
        </p:nvSpPr>
        <p:spPr/>
        <p:txBody>
          <a:bodyPr>
            <a:normAutofit fontScale="90000"/>
          </a:bodyPr>
          <a:lstStyle/>
          <a:p>
            <a:r>
              <a:rPr lang="en-GB" dirty="0" smtClean="0">
                <a:latin typeface="Calibri" pitchFamily="34" charset="0"/>
              </a:rPr>
              <a:t>CLD </a:t>
            </a:r>
            <a:br>
              <a:rPr lang="en-GB" dirty="0" smtClean="0">
                <a:latin typeface="Calibri" pitchFamily="34" charset="0"/>
              </a:rPr>
            </a:br>
            <a:r>
              <a:rPr lang="en-GB" dirty="0" smtClean="0">
                <a:latin typeface="Calibri" pitchFamily="34" charset="0"/>
              </a:rPr>
              <a:t>Learning Community Partnerships</a:t>
            </a:r>
            <a:endParaRPr lang="en-GB" dirty="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14300" indent="0">
              <a:buNone/>
            </a:pPr>
            <a:r>
              <a:rPr lang="en-GB" sz="2400" b="1" dirty="0" smtClean="0">
                <a:latin typeface="Calibri" pitchFamily="34" charset="0"/>
              </a:rPr>
              <a:t>From CLD Strategic Partnership:</a:t>
            </a:r>
          </a:p>
          <a:p>
            <a:r>
              <a:rPr lang="en-GB" sz="2400" dirty="0" smtClean="0">
                <a:latin typeface="Calibri" pitchFamily="34" charset="0"/>
              </a:rPr>
              <a:t>Increasing emotional wellbeing and resilience</a:t>
            </a:r>
          </a:p>
          <a:p>
            <a:pPr marL="114300" indent="0">
              <a:buNone/>
            </a:pPr>
            <a:r>
              <a:rPr lang="en-GB" sz="2400" b="1" dirty="0" smtClean="0">
                <a:latin typeface="Calibri" pitchFamily="34" charset="0"/>
              </a:rPr>
              <a:t>From Teviot and </a:t>
            </a:r>
            <a:r>
              <a:rPr lang="en-GB" sz="2400" b="1" dirty="0" err="1" smtClean="0">
                <a:latin typeface="Calibri" pitchFamily="34" charset="0"/>
              </a:rPr>
              <a:t>Liddesdale</a:t>
            </a:r>
            <a:r>
              <a:rPr lang="en-GB" sz="2400" b="1" dirty="0" smtClean="0">
                <a:latin typeface="Calibri" pitchFamily="34" charset="0"/>
              </a:rPr>
              <a:t> Learning Community Partnership:</a:t>
            </a:r>
          </a:p>
          <a:p>
            <a:r>
              <a:rPr lang="en-GB" sz="2400" dirty="0" smtClean="0">
                <a:latin typeface="Calibri" pitchFamily="34" charset="0"/>
              </a:rPr>
              <a:t>Whole town approach to improving health and wellbeing</a:t>
            </a:r>
          </a:p>
          <a:p>
            <a:pPr marL="114300" indent="0">
              <a:buNone/>
            </a:pPr>
            <a:r>
              <a:rPr lang="en-GB" sz="2400" b="1" dirty="0" smtClean="0">
                <a:latin typeface="Calibri" pitchFamily="34" charset="0"/>
              </a:rPr>
              <a:t>From HMIE inspection Sep 2017:</a:t>
            </a:r>
          </a:p>
          <a:p>
            <a:r>
              <a:rPr lang="en-GB" sz="2400" dirty="0" smtClean="0">
                <a:latin typeface="Calibri" pitchFamily="34" charset="0"/>
              </a:rPr>
              <a:t>Strengthen target setting, report on progress and analyse trends over time across the partnership</a:t>
            </a:r>
          </a:p>
          <a:p>
            <a:pPr marL="114300" indent="0">
              <a:buNone/>
            </a:pPr>
            <a:endParaRPr lang="en-GB" sz="2400" dirty="0" smtClean="0">
              <a:latin typeface="Calibri" pitchFamily="34" charset="0"/>
            </a:endParaRPr>
          </a:p>
          <a:p>
            <a:pPr marL="114300" indent="0">
              <a:buNone/>
            </a:pPr>
            <a:r>
              <a:rPr lang="en-GB" sz="2400" dirty="0" smtClean="0">
                <a:latin typeface="Calibri" pitchFamily="34" charset="0"/>
              </a:rPr>
              <a:t>Local Partnership enthusiastic and willing to take co-production approach to measuring impact on emotional wellbeing and resilience</a:t>
            </a:r>
          </a:p>
          <a:p>
            <a:endParaRPr lang="en-GB" dirty="0"/>
          </a:p>
        </p:txBody>
      </p:sp>
      <p:sp>
        <p:nvSpPr>
          <p:cNvPr id="3" name="Title 2"/>
          <p:cNvSpPr>
            <a:spLocks noGrp="1"/>
          </p:cNvSpPr>
          <p:nvPr>
            <p:ph type="title"/>
          </p:nvPr>
        </p:nvSpPr>
        <p:spPr/>
        <p:txBody>
          <a:bodyPr>
            <a:normAutofit/>
          </a:bodyPr>
          <a:lstStyle/>
          <a:p>
            <a:r>
              <a:rPr lang="en-GB" sz="4000" dirty="0" smtClean="0">
                <a:latin typeface="Calibri" pitchFamily="34" charset="0"/>
              </a:rPr>
              <a:t>Improvement priorities for 2018-21</a:t>
            </a:r>
            <a:endParaRPr lang="en-GB" dirty="0">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pPr>
              <a:buNone/>
            </a:pPr>
            <a:r>
              <a:rPr lang="en-GB" sz="4000" b="1" dirty="0" smtClean="0">
                <a:latin typeface="Calibri" pitchFamily="34" charset="0"/>
              </a:rPr>
              <a:t>SIMD data for the Teviot area:</a:t>
            </a:r>
          </a:p>
          <a:p>
            <a:r>
              <a:rPr lang="en-GB" sz="4000" dirty="0" smtClean="0">
                <a:latin typeface="Calibri" pitchFamily="34" charset="0"/>
              </a:rPr>
              <a:t>More mothers smoking during pregnancy</a:t>
            </a:r>
          </a:p>
          <a:p>
            <a:r>
              <a:rPr lang="en-GB" sz="4000" dirty="0" smtClean="0">
                <a:latin typeface="Calibri" pitchFamily="34" charset="0"/>
              </a:rPr>
              <a:t>Lowest proportion of babies that were exclusively breastfed at 6-8 weeks of all the localities</a:t>
            </a:r>
          </a:p>
          <a:p>
            <a:r>
              <a:rPr lang="en-GB" sz="4000" dirty="0" smtClean="0">
                <a:latin typeface="Calibri" pitchFamily="34" charset="0"/>
              </a:rPr>
              <a:t>Highest rate of hospitalisations and early deaths resulting from coronary heart disease of all the localities </a:t>
            </a:r>
          </a:p>
          <a:p>
            <a:r>
              <a:rPr lang="en-GB" sz="4000" dirty="0" smtClean="0">
                <a:latin typeface="Calibri" pitchFamily="34" charset="0"/>
              </a:rPr>
              <a:t>Higher rate of asthma hospitalisation</a:t>
            </a:r>
          </a:p>
          <a:p>
            <a:r>
              <a:rPr lang="en-GB" sz="4000" dirty="0" smtClean="0">
                <a:latin typeface="Calibri" pitchFamily="34" charset="0"/>
              </a:rPr>
              <a:t>Higher rate of emergency hospitalisations </a:t>
            </a:r>
          </a:p>
          <a:p>
            <a:r>
              <a:rPr lang="en-GB" sz="4000" dirty="0" smtClean="0">
                <a:latin typeface="Calibri" pitchFamily="34" charset="0"/>
              </a:rPr>
              <a:t>Higher rate of alcohol related hospitalisations</a:t>
            </a:r>
          </a:p>
          <a:p>
            <a:r>
              <a:rPr lang="en-GB" sz="4000" dirty="0" smtClean="0">
                <a:latin typeface="Calibri" pitchFamily="34" charset="0"/>
              </a:rPr>
              <a:t>Higher rate of psychiatric hospitalisations  </a:t>
            </a:r>
          </a:p>
          <a:p>
            <a:r>
              <a:rPr lang="en-GB" sz="4000" dirty="0" smtClean="0">
                <a:latin typeface="Calibri" pitchFamily="34" charset="0"/>
              </a:rPr>
              <a:t>Highest rate of people who felt lonely or isolated as a result of living in a rural area</a:t>
            </a:r>
          </a:p>
          <a:p>
            <a:r>
              <a:rPr lang="en-GB" sz="4000" dirty="0" smtClean="0">
                <a:latin typeface="Calibri" pitchFamily="34" charset="0"/>
              </a:rPr>
              <a:t>Lowest proportion of people who exercise daily</a:t>
            </a:r>
          </a:p>
          <a:p>
            <a:pPr>
              <a:buNone/>
            </a:pPr>
            <a:endParaRPr lang="en-GB" sz="4000" dirty="0" smtClean="0">
              <a:latin typeface="Calibri" pitchFamily="34" charset="0"/>
            </a:endParaRPr>
          </a:p>
          <a:p>
            <a:pPr>
              <a:buNone/>
            </a:pPr>
            <a:r>
              <a:rPr lang="en-GB" sz="4000" b="1" dirty="0" smtClean="0">
                <a:latin typeface="Calibri" pitchFamily="34" charset="0"/>
              </a:rPr>
              <a:t>Scottish Borders Household Survey 2018 - Teviot and </a:t>
            </a:r>
            <a:r>
              <a:rPr lang="en-GB" sz="4000" b="1" dirty="0" err="1" smtClean="0">
                <a:latin typeface="Calibri" pitchFamily="34" charset="0"/>
              </a:rPr>
              <a:t>Liddesdale</a:t>
            </a:r>
            <a:r>
              <a:rPr lang="en-GB" sz="4000" b="1" dirty="0" smtClean="0">
                <a:latin typeface="Calibri" pitchFamily="34" charset="0"/>
              </a:rPr>
              <a:t> area had the lowest proportion of respondents saying that they are in good health (64%) </a:t>
            </a:r>
          </a:p>
          <a:p>
            <a:endParaRPr lang="en-GB" dirty="0" smtClean="0"/>
          </a:p>
          <a:p>
            <a:endParaRPr lang="en-GB" dirty="0"/>
          </a:p>
        </p:txBody>
      </p:sp>
      <p:sp>
        <p:nvSpPr>
          <p:cNvPr id="3" name="Title 2"/>
          <p:cNvSpPr>
            <a:spLocks noGrp="1"/>
          </p:cNvSpPr>
          <p:nvPr>
            <p:ph type="title"/>
          </p:nvPr>
        </p:nvSpPr>
        <p:spPr/>
        <p:txBody>
          <a:bodyPr>
            <a:normAutofit/>
          </a:bodyPr>
          <a:lstStyle/>
          <a:p>
            <a:r>
              <a:rPr lang="en-GB" sz="3200" dirty="0" smtClean="0">
                <a:latin typeface="Calibri" pitchFamily="34" charset="0"/>
              </a:rPr>
              <a:t>Health and Wellbeing </a:t>
            </a:r>
            <a:br>
              <a:rPr lang="en-GB" sz="3200" dirty="0" smtClean="0">
                <a:latin typeface="Calibri" pitchFamily="34" charset="0"/>
              </a:rPr>
            </a:br>
            <a:r>
              <a:rPr lang="en-GB" sz="3200" dirty="0" smtClean="0">
                <a:latin typeface="Calibri" pitchFamily="34" charset="0"/>
              </a:rPr>
              <a:t>in Teviot and </a:t>
            </a:r>
            <a:r>
              <a:rPr lang="en-GB" sz="3200" dirty="0" err="1" smtClean="0">
                <a:latin typeface="Calibri" pitchFamily="34" charset="0"/>
              </a:rPr>
              <a:t>Liddesdale</a:t>
            </a:r>
            <a:r>
              <a:rPr lang="en-GB" sz="3200" dirty="0" smtClean="0">
                <a:latin typeface="Calibri" pitchFamily="34" charset="0"/>
              </a:rPr>
              <a:t> area</a:t>
            </a:r>
            <a:endParaRPr lang="en-GB" sz="3200" dirty="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GB" sz="2400" dirty="0" smtClean="0">
                <a:latin typeface="Calibri" pitchFamily="34" charset="0"/>
              </a:rPr>
              <a:t>Self evaluation – coming up with a ‘whole town approach’ to improving health and wellbeing by partners involved in the Learning Community Partnership. </a:t>
            </a:r>
          </a:p>
          <a:p>
            <a:r>
              <a:rPr lang="en-GB" sz="2400" dirty="0" smtClean="0">
                <a:latin typeface="Calibri" pitchFamily="34" charset="0"/>
              </a:rPr>
              <a:t>Initial scoping meeting in September 2017 </a:t>
            </a:r>
          </a:p>
          <a:p>
            <a:r>
              <a:rPr lang="en-GB" sz="2400" dirty="0" smtClean="0">
                <a:latin typeface="Calibri" pitchFamily="34" charset="0"/>
              </a:rPr>
              <a:t>Purpose of the approach  to encourage the creation of a healthy mindset in the town</a:t>
            </a:r>
          </a:p>
          <a:p>
            <a:r>
              <a:rPr lang="en-GB" sz="2400" dirty="0" smtClean="0">
                <a:latin typeface="Calibri" pitchFamily="34" charset="0"/>
              </a:rPr>
              <a:t>Three primary areas for improvement</a:t>
            </a:r>
          </a:p>
          <a:p>
            <a:r>
              <a:rPr lang="en-GB" sz="2400" dirty="0" smtClean="0">
                <a:latin typeface="Calibri" pitchFamily="34" charset="0"/>
              </a:rPr>
              <a:t>Better co-ordination amongst existing partners plus new partners joining up</a:t>
            </a:r>
          </a:p>
          <a:p>
            <a:r>
              <a:rPr lang="en-GB" sz="2400" dirty="0" smtClean="0">
                <a:latin typeface="Calibri" pitchFamily="34" charset="0"/>
              </a:rPr>
              <a:t>Mapping the learning opportunities related to health          and wellbeing activity across the life course</a:t>
            </a:r>
          </a:p>
          <a:p>
            <a:endParaRPr lang="en-GB" sz="2400" dirty="0" smtClean="0">
              <a:latin typeface="Calibri" pitchFamily="34" charset="0"/>
            </a:endParaRPr>
          </a:p>
        </p:txBody>
      </p:sp>
      <p:sp>
        <p:nvSpPr>
          <p:cNvPr id="4" name="Title 3"/>
          <p:cNvSpPr>
            <a:spLocks noGrp="1"/>
          </p:cNvSpPr>
          <p:nvPr>
            <p:ph type="title"/>
          </p:nvPr>
        </p:nvSpPr>
        <p:spPr/>
        <p:txBody>
          <a:bodyPr/>
          <a:lstStyle/>
          <a:p>
            <a:r>
              <a:rPr lang="en-GB" dirty="0" smtClean="0">
                <a:latin typeface="Calibri" pitchFamily="34" charset="0"/>
              </a:rPr>
              <a:t>Healthy Hawick - Stage 1</a:t>
            </a:r>
            <a:endParaRPr lang="en-GB" dirty="0">
              <a:latin typeface="Calibri" pitchFamily="34" charset="0"/>
            </a:endParaRPr>
          </a:p>
        </p:txBody>
      </p:sp>
      <p:pic>
        <p:nvPicPr>
          <p:cNvPr id="6" name="Picture 5" descr="Healthy Hawick Flower.jpg"/>
          <p:cNvPicPr>
            <a:picLocks noChangeAspect="1"/>
          </p:cNvPicPr>
          <p:nvPr/>
        </p:nvPicPr>
        <p:blipFill>
          <a:blip r:embed="rId2" cstate="print"/>
          <a:stretch>
            <a:fillRect/>
          </a:stretch>
        </p:blipFill>
        <p:spPr>
          <a:xfrm>
            <a:off x="7884368" y="5157193"/>
            <a:ext cx="1056007" cy="170080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7" name="Group 3"/>
          <p:cNvGrpSpPr>
            <a:grpSpLocks/>
          </p:cNvGrpSpPr>
          <p:nvPr/>
        </p:nvGrpSpPr>
        <p:grpSpPr bwMode="auto">
          <a:xfrm>
            <a:off x="179512" y="671686"/>
            <a:ext cx="8659812" cy="5047358"/>
            <a:chOff x="1753" y="2673"/>
            <a:chExt cx="13638" cy="7950"/>
          </a:xfrm>
        </p:grpSpPr>
        <p:sp>
          <p:nvSpPr>
            <p:cNvPr id="1028" name="Text Box 4"/>
            <p:cNvSpPr txBox="1">
              <a:spLocks noChangeArrowheads="1"/>
            </p:cNvSpPr>
            <p:nvPr/>
          </p:nvSpPr>
          <p:spPr bwMode="auto">
            <a:xfrm>
              <a:off x="1753" y="5928"/>
              <a:ext cx="3278" cy="1418"/>
            </a:xfrm>
            <a:prstGeom prst="rect">
              <a:avLst/>
            </a:prstGeom>
            <a:solidFill>
              <a:srgbClr val="92CDDC"/>
            </a:solidFill>
            <a:ln w="38100">
              <a:solidFill>
                <a:srgbClr val="F2F2F2"/>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800" b="1" i="0" u="none" strike="noStrike" cap="none" normalizeH="0" baseline="0" smtClean="0">
                  <a:ln>
                    <a:noFill/>
                  </a:ln>
                  <a:solidFill>
                    <a:schemeClr val="tx1"/>
                  </a:solidFill>
                  <a:effectLst/>
                  <a:latin typeface="Calibri" pitchFamily="34" charset="0"/>
                  <a:cs typeface="Arial" pitchFamily="34" charset="0"/>
                </a:rPr>
                <a:t>Creating a Healthy Mindset in Hawick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2582" y="2673"/>
              <a:ext cx="1576" cy="79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600" b="1" i="0" u="none" strike="noStrike" cap="none" normalizeH="0" baseline="0" dirty="0" smtClean="0">
                  <a:ln>
                    <a:noFill/>
                  </a:ln>
                  <a:solidFill>
                    <a:schemeClr val="tx1"/>
                  </a:solidFill>
                  <a:effectLst/>
                  <a:latin typeface="Calibri" pitchFamily="34" charset="0"/>
                  <a:cs typeface="Arial" pitchFamily="34" charset="0"/>
                </a:rPr>
                <a:t>Outcome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11279" y="2706"/>
              <a:ext cx="3969" cy="115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Calibri" pitchFamily="34" charset="0"/>
                  <a:cs typeface="Arial" pitchFamily="34" charset="0"/>
                </a:rPr>
                <a:t>Secondary Drivers</a:t>
              </a:r>
            </a:p>
          </p:txBody>
        </p:sp>
        <p:sp>
          <p:nvSpPr>
            <p:cNvPr id="1031" name="Text Box 7"/>
            <p:cNvSpPr txBox="1">
              <a:spLocks noChangeArrowheads="1"/>
            </p:cNvSpPr>
            <p:nvPr/>
          </p:nvSpPr>
          <p:spPr bwMode="auto">
            <a:xfrm>
              <a:off x="6617" y="2706"/>
              <a:ext cx="3369" cy="116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Calibri" pitchFamily="34" charset="0"/>
                  <a:cs typeface="Arial" pitchFamily="34" charset="0"/>
                </a:rPr>
                <a:t>Primary Drivers</a:t>
              </a:r>
            </a:p>
          </p:txBody>
        </p:sp>
        <p:sp>
          <p:nvSpPr>
            <p:cNvPr id="1032" name="Text Box 8"/>
            <p:cNvSpPr txBox="1">
              <a:spLocks noChangeArrowheads="1"/>
            </p:cNvSpPr>
            <p:nvPr/>
          </p:nvSpPr>
          <p:spPr bwMode="auto">
            <a:xfrm>
              <a:off x="6617" y="4133"/>
              <a:ext cx="3369" cy="196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Calibri" pitchFamily="34" charset="0"/>
                  <a:cs typeface="Arial" pitchFamily="34" charset="0"/>
                </a:rPr>
                <a:t>Network of partners working together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Calibri" pitchFamily="34" charset="0"/>
                  <a:cs typeface="Arial" pitchFamily="34" charset="0"/>
                </a:rPr>
                <a:t>Provide the means for partners to work together and for communities to be involved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6617" y="6358"/>
              <a:ext cx="3369" cy="187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Calibri" pitchFamily="34" charset="0"/>
                  <a:cs typeface="Arial" pitchFamily="34" charset="0"/>
                </a:rPr>
                <a:t>A common approach</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cs typeface="Arial" pitchFamily="34" charset="0"/>
                </a:rPr>
                <a:t>Develop a common approach to addressing issues relating to health and wellbeing, in a positive way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6617" y="8659"/>
              <a:ext cx="3369" cy="188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Calibri" pitchFamily="34" charset="0"/>
                  <a:cs typeface="Arial" pitchFamily="34" charset="0"/>
                </a:rPr>
                <a:t>A way to communicate</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Calibri" pitchFamily="34" charset="0"/>
                  <a:cs typeface="Arial" pitchFamily="34" charset="0"/>
                </a:rPr>
                <a:t>Develop a brand and communications channels that promote a healthy mindset in the town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AutoShape 11"/>
            <p:cNvSpPr>
              <a:spLocks noChangeArrowheads="1"/>
            </p:cNvSpPr>
            <p:nvPr/>
          </p:nvSpPr>
          <p:spPr bwMode="auto">
            <a:xfrm rot="-2087507">
              <a:off x="5233" y="5185"/>
              <a:ext cx="1355" cy="345"/>
            </a:xfrm>
            <a:prstGeom prst="leftArrow">
              <a:avLst>
                <a:gd name="adj1" fmla="val 50000"/>
                <a:gd name="adj2" fmla="val 98188"/>
              </a:avLst>
            </a:prstGeom>
            <a:solidFill>
              <a:srgbClr val="C0504D"/>
            </a:solidFill>
            <a:ln w="38100">
              <a:solidFill>
                <a:srgbClr val="F2F2F2"/>
              </a:solidFill>
              <a:miter lim="800000"/>
              <a:headEnd/>
              <a:tailEnd/>
            </a:ln>
            <a:effectLst/>
          </p:spPr>
          <p:txBody>
            <a:bodyPr vert="horz" wrap="square" lIns="91440" tIns="45720" rIns="91440" bIns="45720" numCol="1" anchor="t" anchorCtr="0" compatLnSpc="1">
              <a:prstTxWarp prst="textNoShape">
                <a:avLst/>
              </a:prstTxWarp>
            </a:bodyPr>
            <a:lstStyle/>
            <a:p>
              <a:endParaRPr lang="en-GB"/>
            </a:p>
          </p:txBody>
        </p:sp>
        <p:sp>
          <p:nvSpPr>
            <p:cNvPr id="1036" name="AutoShape 12"/>
            <p:cNvSpPr>
              <a:spLocks noChangeArrowheads="1"/>
            </p:cNvSpPr>
            <p:nvPr/>
          </p:nvSpPr>
          <p:spPr bwMode="auto">
            <a:xfrm rot="-124313">
              <a:off x="5165" y="6600"/>
              <a:ext cx="1355" cy="357"/>
            </a:xfrm>
            <a:prstGeom prst="leftArrow">
              <a:avLst>
                <a:gd name="adj1" fmla="val 50000"/>
                <a:gd name="adj2" fmla="val 94888"/>
              </a:avLst>
            </a:prstGeom>
            <a:solidFill>
              <a:srgbClr val="C0504D"/>
            </a:solidFill>
            <a:ln w="38100">
              <a:solidFill>
                <a:srgbClr val="F2F2F2"/>
              </a:solidFill>
              <a:miter lim="800000"/>
              <a:headEnd/>
              <a:tailEnd/>
            </a:ln>
            <a:effectLst/>
          </p:spPr>
          <p:txBody>
            <a:bodyPr vert="horz" wrap="square" lIns="91440" tIns="45720" rIns="91440" bIns="45720" numCol="1" anchor="t" anchorCtr="0" compatLnSpc="1">
              <a:prstTxWarp prst="textNoShape">
                <a:avLst/>
              </a:prstTxWarp>
            </a:bodyPr>
            <a:lstStyle/>
            <a:p>
              <a:endParaRPr lang="en-GB"/>
            </a:p>
          </p:txBody>
        </p:sp>
        <p:sp>
          <p:nvSpPr>
            <p:cNvPr id="1037" name="AutoShape 13"/>
            <p:cNvSpPr>
              <a:spLocks noChangeArrowheads="1"/>
            </p:cNvSpPr>
            <p:nvPr/>
          </p:nvSpPr>
          <p:spPr bwMode="auto">
            <a:xfrm rot="2539954">
              <a:off x="5106" y="7881"/>
              <a:ext cx="1355" cy="377"/>
            </a:xfrm>
            <a:prstGeom prst="leftArrow">
              <a:avLst>
                <a:gd name="adj1" fmla="val 50000"/>
                <a:gd name="adj2" fmla="val 89854"/>
              </a:avLst>
            </a:prstGeom>
            <a:solidFill>
              <a:srgbClr val="C0504D"/>
            </a:solidFill>
            <a:ln w="38100">
              <a:solidFill>
                <a:srgbClr val="F2F2F2"/>
              </a:solidFill>
              <a:miter lim="800000"/>
              <a:headEnd/>
              <a:tailEnd/>
            </a:ln>
            <a:effectLst/>
          </p:spPr>
          <p:txBody>
            <a:bodyPr vert="horz" wrap="square" lIns="91440" tIns="45720" rIns="91440" bIns="45720" numCol="1" anchor="t" anchorCtr="0" compatLnSpc="1">
              <a:prstTxWarp prst="textNoShape">
                <a:avLst/>
              </a:prstTxWarp>
            </a:bodyPr>
            <a:lstStyle/>
            <a:p>
              <a:endParaRPr lang="en-GB"/>
            </a:p>
          </p:txBody>
        </p:sp>
        <p:sp>
          <p:nvSpPr>
            <p:cNvPr id="1038" name="Text Box 14"/>
            <p:cNvSpPr txBox="1">
              <a:spLocks noChangeArrowheads="1"/>
            </p:cNvSpPr>
            <p:nvPr/>
          </p:nvSpPr>
          <p:spPr bwMode="auto">
            <a:xfrm>
              <a:off x="11333" y="6358"/>
              <a:ext cx="4058" cy="196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cs typeface="Arial" pitchFamily="34" charset="0"/>
                </a:rPr>
                <a:t>Theme 1: </a:t>
              </a:r>
              <a:r>
                <a:rPr kumimoji="0" lang="en-GB" sz="1200" b="1" i="0" u="none" strike="noStrike" cap="none" normalizeH="0" baseline="0" dirty="0" smtClean="0">
                  <a:ln>
                    <a:noFill/>
                  </a:ln>
                  <a:solidFill>
                    <a:schemeClr val="tx1"/>
                  </a:solidFill>
                  <a:effectLst/>
                  <a:latin typeface="Calibri" pitchFamily="34" charset="0"/>
                  <a:cs typeface="Arial" pitchFamily="34" charset="0"/>
                </a:rPr>
                <a:t>‘Nurture’</a:t>
              </a:r>
              <a:r>
                <a:rPr kumimoji="0" lang="en-GB" sz="1200" b="0" i="0" u="none" strike="noStrike" cap="none" normalizeH="0" baseline="0" dirty="0" smtClean="0">
                  <a:ln>
                    <a:noFill/>
                  </a:ln>
                  <a:solidFill>
                    <a:schemeClr val="tx1"/>
                  </a:solidFill>
                  <a:effectLst/>
                  <a:latin typeface="Calibri" pitchFamily="34" charset="0"/>
                  <a:cs typeface="Arial" pitchFamily="34" charset="0"/>
                </a:rPr>
                <a:t> Jan – June 2018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cs typeface="Arial" pitchFamily="34" charset="0"/>
                </a:rPr>
                <a:t>Theme 2: </a:t>
              </a:r>
              <a:r>
                <a:rPr kumimoji="0" lang="en-GB" sz="1200" b="1" i="0" u="none" strike="noStrike" cap="none" normalizeH="0" baseline="0" dirty="0" smtClean="0">
                  <a:ln>
                    <a:noFill/>
                  </a:ln>
                  <a:solidFill>
                    <a:schemeClr val="tx1"/>
                  </a:solidFill>
                  <a:effectLst/>
                  <a:latin typeface="Calibri" pitchFamily="34" charset="0"/>
                  <a:cs typeface="Arial" pitchFamily="34" charset="0"/>
                </a:rPr>
                <a:t>‘Belong’</a:t>
              </a:r>
              <a:r>
                <a:rPr kumimoji="0" lang="en-GB" sz="1200" b="0" i="0" u="none" strike="noStrike" cap="none" normalizeH="0" baseline="0" dirty="0" smtClean="0">
                  <a:ln>
                    <a:noFill/>
                  </a:ln>
                  <a:solidFill>
                    <a:schemeClr val="tx1"/>
                  </a:solidFill>
                  <a:effectLst/>
                  <a:latin typeface="Calibri" pitchFamily="34" charset="0"/>
                  <a:cs typeface="Arial" pitchFamily="34" charset="0"/>
                </a:rPr>
                <a:t> July – Dec 2018</a:t>
              </a:r>
              <a:endParaRPr kumimoji="0" lang="en-GB" sz="12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cs typeface="Arial" pitchFamily="34" charset="0"/>
                </a:rPr>
                <a:t>Theme 3: </a:t>
              </a:r>
              <a:r>
                <a:rPr kumimoji="0" lang="en-GB" sz="1200" b="1" i="0" u="none" strike="noStrike" cap="none" normalizeH="0" baseline="0" dirty="0" smtClean="0">
                  <a:ln>
                    <a:noFill/>
                  </a:ln>
                  <a:solidFill>
                    <a:schemeClr val="tx1"/>
                  </a:solidFill>
                  <a:effectLst/>
                  <a:latin typeface="Calibri" pitchFamily="34" charset="0"/>
                  <a:cs typeface="Arial" pitchFamily="34" charset="0"/>
                </a:rPr>
                <a:t>‘Be Active’ </a:t>
              </a:r>
              <a:r>
                <a:rPr kumimoji="0" lang="en-GB" sz="1200" b="0" i="0" u="none" strike="noStrike" cap="none" normalizeH="0" baseline="0" dirty="0" smtClean="0">
                  <a:ln>
                    <a:noFill/>
                  </a:ln>
                  <a:solidFill>
                    <a:schemeClr val="tx1"/>
                  </a:solidFill>
                  <a:effectLst/>
                  <a:latin typeface="Calibri" pitchFamily="34" charset="0"/>
                  <a:cs typeface="Arial" pitchFamily="34" charset="0"/>
                </a:rPr>
                <a:t>Jan – June 2019</a:t>
              </a:r>
            </a:p>
            <a:p>
              <a:pPr lvl="0" fontAlgn="base">
                <a:spcBef>
                  <a:spcPct val="0"/>
                </a:spcBef>
                <a:spcAft>
                  <a:spcPct val="0"/>
                </a:spcAft>
              </a:pPr>
              <a:r>
                <a:rPr kumimoji="0" lang="en-GB" sz="1200" b="0" i="0" u="none" strike="noStrike" cap="none" normalizeH="0" baseline="0" dirty="0" smtClean="0">
                  <a:ln>
                    <a:noFill/>
                  </a:ln>
                  <a:solidFill>
                    <a:schemeClr val="tx1"/>
                  </a:solidFill>
                  <a:effectLst/>
                  <a:latin typeface="Calibri" pitchFamily="34" charset="0"/>
                  <a:cs typeface="Arial" pitchFamily="34" charset="0"/>
                </a:rPr>
                <a:t>Theme 4: </a:t>
              </a:r>
              <a:r>
                <a:rPr lang="en-GB" sz="1200" b="1" dirty="0" smtClean="0">
                  <a:latin typeface="Calibri" pitchFamily="34" charset="0"/>
                  <a:cs typeface="Arial" pitchFamily="34" charset="0"/>
                </a:rPr>
                <a:t>‘Be Kind’ </a:t>
              </a:r>
              <a:r>
                <a:rPr kumimoji="0" lang="en-GB" sz="1200" b="0" i="0" u="none" strike="noStrike" cap="none" normalizeH="0" baseline="0" dirty="0" smtClean="0">
                  <a:ln>
                    <a:noFill/>
                  </a:ln>
                  <a:solidFill>
                    <a:schemeClr val="tx1"/>
                  </a:solidFill>
                  <a:effectLst/>
                  <a:latin typeface="Calibri" pitchFamily="34" charset="0"/>
                  <a:cs typeface="Arial" pitchFamily="34" charset="0"/>
                </a:rPr>
                <a:t>July – Dec 2019</a:t>
              </a:r>
            </a:p>
            <a:p>
              <a:pPr lvl="0" fontAlgn="base">
                <a:spcBef>
                  <a:spcPct val="0"/>
                </a:spcBef>
                <a:spcAft>
                  <a:spcPct val="0"/>
                </a:spcAft>
              </a:pPr>
              <a:r>
                <a:rPr lang="en-GB" sz="1200" dirty="0" smtClean="0">
                  <a:latin typeface="Calibri" pitchFamily="34" charset="0"/>
                  <a:cs typeface="Arial" pitchFamily="34" charset="0"/>
                </a:rPr>
                <a:t>Theme 5:</a:t>
              </a:r>
              <a:r>
                <a:rPr lang="en-GB" sz="1200" b="1" dirty="0" smtClean="0">
                  <a:latin typeface="Calibri" pitchFamily="34" charset="0"/>
                  <a:cs typeface="Arial" pitchFamily="34" charset="0"/>
                </a:rPr>
                <a:t> ‘Enjoy and Learn’</a:t>
              </a:r>
              <a:r>
                <a:rPr lang="en-GB" sz="1200" dirty="0" smtClean="0">
                  <a:latin typeface="Calibri" pitchFamily="34" charset="0"/>
                  <a:cs typeface="Arial" pitchFamily="34" charset="0"/>
                </a:rPr>
                <a:t> 2020</a:t>
              </a:r>
            </a:p>
            <a:p>
              <a:pPr lvl="0" fontAlgn="base">
                <a:spcBef>
                  <a:spcPct val="0"/>
                </a:spcBef>
                <a:spcAft>
                  <a:spcPct val="0"/>
                </a:spcAft>
              </a:pPr>
              <a:r>
                <a:rPr kumimoji="0" lang="en-GB" sz="1200" b="0" i="0" u="none" strike="noStrike" cap="none" normalizeH="0" baseline="0" dirty="0" smtClean="0">
                  <a:ln>
                    <a:noFill/>
                  </a:ln>
                  <a:solidFill>
                    <a:schemeClr val="tx1"/>
                  </a:solidFill>
                  <a:effectLst/>
                  <a:latin typeface="Calibri" pitchFamily="34" charset="0"/>
                  <a:cs typeface="Arial" pitchFamily="34" charset="0"/>
                </a:rPr>
                <a:t>Theme 6: </a:t>
              </a:r>
              <a:r>
                <a:rPr kumimoji="0" lang="en-GB" sz="1200" b="1" i="0" u="none" strike="noStrike" cap="none" normalizeH="0" baseline="0" dirty="0" smtClean="0">
                  <a:ln>
                    <a:noFill/>
                  </a:ln>
                  <a:solidFill>
                    <a:schemeClr val="tx1"/>
                  </a:solidFill>
                  <a:effectLst/>
                  <a:latin typeface="Calibri" pitchFamily="34" charset="0"/>
                  <a:cs typeface="Arial" pitchFamily="34" charset="0"/>
                </a:rPr>
                <a:t>‘Be Aware’ </a:t>
              </a:r>
              <a:r>
                <a:rPr kumimoji="0" lang="en-GB" sz="1200" i="0" u="none" strike="noStrike" cap="none" normalizeH="0" baseline="0" dirty="0" smtClean="0">
                  <a:ln>
                    <a:noFill/>
                  </a:ln>
                  <a:solidFill>
                    <a:schemeClr val="tx1"/>
                  </a:solidFill>
                  <a:effectLst/>
                  <a:latin typeface="Calibri" pitchFamily="34" charset="0"/>
                  <a:cs typeface="Arial" pitchFamily="34" charset="0"/>
                </a:rPr>
                <a:t>2020</a:t>
              </a:r>
              <a:endParaRPr kumimoji="0" lang="en-GB" sz="12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Text Box 15"/>
            <p:cNvSpPr txBox="1">
              <a:spLocks noChangeArrowheads="1"/>
            </p:cNvSpPr>
            <p:nvPr/>
          </p:nvSpPr>
          <p:spPr bwMode="auto">
            <a:xfrm>
              <a:off x="11333" y="4133"/>
              <a:ext cx="4058" cy="196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Calibri" pitchFamily="34" charset="0"/>
                  <a:cs typeface="Arial" pitchFamily="34" charset="0"/>
                </a:rPr>
                <a:t>Network meetings (LCP)</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Calibri" pitchFamily="34" charset="0"/>
                  <a:cs typeface="Arial" pitchFamily="34" charset="0"/>
                </a:rPr>
                <a:t>Healthy Hawick steering group</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Calibri" pitchFamily="34" charset="0"/>
                  <a:cs typeface="Arial" pitchFamily="34" charset="0"/>
                </a:rPr>
                <a:t>Partners embed themes in their work</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Calibri" pitchFamily="34" charset="0"/>
                  <a:cs typeface="Arial" pitchFamily="34" charset="0"/>
                </a:rPr>
                <a:t>Regular Pop-up ‘Wellbeing Point’ in town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0" name="Text Box 16"/>
            <p:cNvSpPr txBox="1">
              <a:spLocks noChangeArrowheads="1"/>
            </p:cNvSpPr>
            <p:nvPr/>
          </p:nvSpPr>
          <p:spPr bwMode="auto">
            <a:xfrm>
              <a:off x="11333" y="8659"/>
              <a:ext cx="4058" cy="196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Calibri" pitchFamily="34" charset="0"/>
                  <a:cs typeface="Arial" pitchFamily="34" charset="0"/>
                </a:rPr>
                <a:t>Brand - Six Ways windmill in Hawick colours</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Calibri" pitchFamily="34" charset="0"/>
                  <a:cs typeface="Arial" pitchFamily="34" charset="0"/>
                </a:rPr>
                <a:t>Facebook page</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Calibri" pitchFamily="34" charset="0"/>
                  <a:cs typeface="Arial" pitchFamily="34" charset="0"/>
                </a:rPr>
                <a:t>Twitter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Calibri" pitchFamily="34" charset="0"/>
                  <a:cs typeface="Arial" pitchFamily="34" charset="0"/>
                </a:rPr>
                <a:t>Newsletter every six months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AutoShape 17"/>
            <p:cNvSpPr>
              <a:spLocks noChangeArrowheads="1"/>
            </p:cNvSpPr>
            <p:nvPr/>
          </p:nvSpPr>
          <p:spPr bwMode="auto">
            <a:xfrm>
              <a:off x="10080" y="4860"/>
              <a:ext cx="1186" cy="357"/>
            </a:xfrm>
            <a:prstGeom prst="leftArrow">
              <a:avLst>
                <a:gd name="adj1" fmla="val 50000"/>
                <a:gd name="adj2" fmla="val 83053"/>
              </a:avLst>
            </a:prstGeom>
            <a:solidFill>
              <a:srgbClr val="C0504D"/>
            </a:solidFill>
            <a:ln w="38100">
              <a:solidFill>
                <a:srgbClr val="F2F2F2"/>
              </a:solidFill>
              <a:miter lim="800000"/>
              <a:headEnd/>
              <a:tailEnd/>
            </a:ln>
            <a:effectLst/>
          </p:spPr>
          <p:txBody>
            <a:bodyPr vert="horz" wrap="square" lIns="91440" tIns="45720" rIns="91440" bIns="45720" numCol="1" anchor="t" anchorCtr="0" compatLnSpc="1">
              <a:prstTxWarp prst="textNoShape">
                <a:avLst/>
              </a:prstTxWarp>
            </a:bodyPr>
            <a:lstStyle/>
            <a:p>
              <a:endParaRPr lang="en-GB"/>
            </a:p>
          </p:txBody>
        </p:sp>
        <p:sp>
          <p:nvSpPr>
            <p:cNvPr id="1042" name="AutoShape 18"/>
            <p:cNvSpPr>
              <a:spLocks noChangeArrowheads="1"/>
            </p:cNvSpPr>
            <p:nvPr/>
          </p:nvSpPr>
          <p:spPr bwMode="auto">
            <a:xfrm>
              <a:off x="10080" y="6989"/>
              <a:ext cx="1186" cy="357"/>
            </a:xfrm>
            <a:prstGeom prst="leftArrow">
              <a:avLst>
                <a:gd name="adj1" fmla="val 50000"/>
                <a:gd name="adj2" fmla="val 83053"/>
              </a:avLst>
            </a:prstGeom>
            <a:solidFill>
              <a:srgbClr val="C0504D"/>
            </a:solidFill>
            <a:ln w="38100">
              <a:solidFill>
                <a:srgbClr val="F2F2F2"/>
              </a:solidFill>
              <a:miter lim="800000"/>
              <a:headEnd/>
              <a:tailEnd/>
            </a:ln>
            <a:effectLst/>
          </p:spPr>
          <p:txBody>
            <a:bodyPr vert="horz" wrap="square" lIns="91440" tIns="45720" rIns="91440" bIns="45720" numCol="1" anchor="t" anchorCtr="0" compatLnSpc="1">
              <a:prstTxWarp prst="textNoShape">
                <a:avLst/>
              </a:prstTxWarp>
            </a:bodyPr>
            <a:lstStyle/>
            <a:p>
              <a:endParaRPr lang="en-GB"/>
            </a:p>
          </p:txBody>
        </p:sp>
        <p:sp>
          <p:nvSpPr>
            <p:cNvPr id="1043" name="AutoShape 19"/>
            <p:cNvSpPr>
              <a:spLocks noChangeArrowheads="1"/>
            </p:cNvSpPr>
            <p:nvPr/>
          </p:nvSpPr>
          <p:spPr bwMode="auto">
            <a:xfrm>
              <a:off x="10080" y="9086"/>
              <a:ext cx="1186" cy="357"/>
            </a:xfrm>
            <a:prstGeom prst="leftArrow">
              <a:avLst>
                <a:gd name="adj1" fmla="val 50000"/>
                <a:gd name="adj2" fmla="val 83053"/>
              </a:avLst>
            </a:prstGeom>
            <a:solidFill>
              <a:srgbClr val="C0504D"/>
            </a:solidFill>
            <a:ln w="38100">
              <a:solidFill>
                <a:srgbClr val="F2F2F2"/>
              </a:solidFill>
              <a:miter lim="800000"/>
              <a:headEnd/>
              <a:tailEnd/>
            </a:ln>
            <a:effectLst/>
          </p:spPr>
          <p:txBody>
            <a:bodyPr vert="horz" wrap="square" lIns="91440" tIns="45720" rIns="91440" bIns="45720" numCol="1" anchor="t" anchorCtr="0" compatLnSpc="1">
              <a:prstTxWarp prst="textNoShape">
                <a:avLst/>
              </a:prstTxWarp>
            </a:bodyPr>
            <a:lstStyle/>
            <a:p>
              <a:endParaRPr lang="en-GB"/>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latin typeface="Calibri" pitchFamily="34" charset="0"/>
              </a:rPr>
              <a:t>Longer term approach - three year action plan</a:t>
            </a:r>
          </a:p>
          <a:p>
            <a:r>
              <a:rPr lang="en-GB" dirty="0" smtClean="0">
                <a:latin typeface="Calibri" pitchFamily="34" charset="0"/>
              </a:rPr>
              <a:t>Strategic and local priority to improve emotional wellbeing and resilience</a:t>
            </a:r>
          </a:p>
          <a:p>
            <a:r>
              <a:rPr lang="en-GB" dirty="0" smtClean="0">
                <a:latin typeface="Calibri" pitchFamily="34" charset="0"/>
              </a:rPr>
              <a:t>Identifying how partners are currently measuring the impact of their activities</a:t>
            </a:r>
          </a:p>
          <a:p>
            <a:r>
              <a:rPr lang="en-GB" dirty="0" smtClean="0">
                <a:latin typeface="Calibri" pitchFamily="34" charset="0"/>
              </a:rPr>
              <a:t>Partners gathering lots of info, could this be better organised / co-ordinated?</a:t>
            </a:r>
          </a:p>
          <a:p>
            <a:r>
              <a:rPr lang="en-GB" dirty="0" smtClean="0">
                <a:latin typeface="Calibri" pitchFamily="34" charset="0"/>
              </a:rPr>
              <a:t>Trying to make sense of a complex picture</a:t>
            </a:r>
          </a:p>
          <a:p>
            <a:endParaRPr lang="en-GB" dirty="0"/>
          </a:p>
        </p:txBody>
      </p:sp>
      <p:sp>
        <p:nvSpPr>
          <p:cNvPr id="2" name="Title 1"/>
          <p:cNvSpPr>
            <a:spLocks noGrp="1"/>
          </p:cNvSpPr>
          <p:nvPr>
            <p:ph type="title"/>
          </p:nvPr>
        </p:nvSpPr>
        <p:spPr/>
        <p:txBody>
          <a:bodyPr>
            <a:normAutofit fontScale="90000"/>
          </a:bodyPr>
          <a:lstStyle/>
          <a:p>
            <a:r>
              <a:rPr lang="en-GB" dirty="0" smtClean="0">
                <a:latin typeface="Calibri" pitchFamily="34" charset="0"/>
              </a:rPr>
              <a:t>Stage 2 – </a:t>
            </a:r>
            <a:br>
              <a:rPr lang="en-GB" dirty="0" smtClean="0">
                <a:latin typeface="Calibri" pitchFamily="34" charset="0"/>
              </a:rPr>
            </a:br>
            <a:r>
              <a:rPr lang="en-GB" dirty="0" smtClean="0">
                <a:latin typeface="Calibri" pitchFamily="34" charset="0"/>
              </a:rPr>
              <a:t>assessing how we measure impact</a:t>
            </a:r>
            <a:endParaRPr lang="en-GB" dirty="0">
              <a:latin typeface="Calibri" pitchFamily="34" charset="0"/>
            </a:endParaRPr>
          </a:p>
        </p:txBody>
      </p:sp>
      <p:pic>
        <p:nvPicPr>
          <p:cNvPr id="4" name="Picture 3" descr="Healthy Hawick Flower.jpg"/>
          <p:cNvPicPr>
            <a:picLocks noChangeAspect="1"/>
          </p:cNvPicPr>
          <p:nvPr/>
        </p:nvPicPr>
        <p:blipFill>
          <a:blip r:embed="rId3" cstate="print"/>
          <a:stretch>
            <a:fillRect/>
          </a:stretch>
        </p:blipFill>
        <p:spPr>
          <a:xfrm>
            <a:off x="7884368" y="5157193"/>
            <a:ext cx="1056007" cy="170080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72817"/>
            <a:ext cx="8229600" cy="3960440"/>
          </a:xfrm>
        </p:spPr>
        <p:txBody>
          <a:bodyPr/>
          <a:lstStyle/>
          <a:p>
            <a:r>
              <a:rPr lang="en-GB" dirty="0" smtClean="0">
                <a:latin typeface="Calibri" pitchFamily="34" charset="0"/>
              </a:rPr>
              <a:t>Respecting the different needs of each partner organisation</a:t>
            </a:r>
          </a:p>
          <a:p>
            <a:r>
              <a:rPr lang="en-GB" dirty="0" smtClean="0">
                <a:latin typeface="Calibri" pitchFamily="34" charset="0"/>
              </a:rPr>
              <a:t>Key partners agreeing to measure more consistently</a:t>
            </a:r>
          </a:p>
          <a:p>
            <a:r>
              <a:rPr lang="en-GB" dirty="0" smtClean="0">
                <a:latin typeface="Calibri" pitchFamily="34" charset="0"/>
              </a:rPr>
              <a:t>Trialling self reported measures of mental wellbeing and resilience </a:t>
            </a:r>
          </a:p>
          <a:p>
            <a:r>
              <a:rPr lang="en-GB" dirty="0" smtClean="0">
                <a:latin typeface="Calibri" pitchFamily="34" charset="0"/>
              </a:rPr>
              <a:t>Number of indicators contributing to overall measure</a:t>
            </a:r>
          </a:p>
          <a:p>
            <a:r>
              <a:rPr lang="en-GB" dirty="0" smtClean="0">
                <a:latin typeface="Calibri" pitchFamily="34" charset="0"/>
              </a:rPr>
              <a:t>Using case studies where no indicators are being measured</a:t>
            </a:r>
            <a:endParaRPr lang="en-GB" dirty="0">
              <a:latin typeface="Calibri" pitchFamily="34" charset="0"/>
            </a:endParaRPr>
          </a:p>
        </p:txBody>
      </p:sp>
      <p:sp>
        <p:nvSpPr>
          <p:cNvPr id="2" name="Title 1"/>
          <p:cNvSpPr>
            <a:spLocks noGrp="1"/>
          </p:cNvSpPr>
          <p:nvPr>
            <p:ph type="title"/>
          </p:nvPr>
        </p:nvSpPr>
        <p:spPr/>
        <p:txBody>
          <a:bodyPr>
            <a:normAutofit fontScale="90000"/>
          </a:bodyPr>
          <a:lstStyle/>
          <a:p>
            <a:r>
              <a:rPr lang="en-GB" dirty="0" smtClean="0">
                <a:latin typeface="Calibri" pitchFamily="34" charset="0"/>
              </a:rPr>
              <a:t>Stage 3 – </a:t>
            </a:r>
            <a:br>
              <a:rPr lang="en-GB" dirty="0" smtClean="0">
                <a:latin typeface="Calibri" pitchFamily="34" charset="0"/>
              </a:rPr>
            </a:br>
            <a:r>
              <a:rPr lang="en-GB" dirty="0" smtClean="0">
                <a:latin typeface="Calibri" pitchFamily="34" charset="0"/>
              </a:rPr>
              <a:t>Co-producing a shared approach</a:t>
            </a:r>
            <a:endParaRPr lang="en-GB" dirty="0">
              <a:latin typeface="Calibri" pitchFamily="34" charset="0"/>
            </a:endParaRPr>
          </a:p>
        </p:txBody>
      </p:sp>
      <p:pic>
        <p:nvPicPr>
          <p:cNvPr id="4" name="Picture 3" descr="Healthy Hawick Flower.jpg"/>
          <p:cNvPicPr>
            <a:picLocks noChangeAspect="1"/>
          </p:cNvPicPr>
          <p:nvPr/>
        </p:nvPicPr>
        <p:blipFill>
          <a:blip r:embed="rId2" cstate="print"/>
          <a:stretch>
            <a:fillRect/>
          </a:stretch>
        </p:blipFill>
        <p:spPr>
          <a:xfrm>
            <a:off x="7884368" y="5157193"/>
            <a:ext cx="1056007" cy="1700807"/>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308</TotalTime>
  <Words>1467</Words>
  <Application>Microsoft Office PowerPoint</Application>
  <PresentationFormat>On-screen Show (4:3)</PresentationFormat>
  <Paragraphs>197</Paragraphs>
  <Slides>16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Lucida Sans Unicode</vt:lpstr>
      <vt:lpstr>Times New Roman</vt:lpstr>
      <vt:lpstr>Verdana</vt:lpstr>
      <vt:lpstr>Wingdings 2</vt:lpstr>
      <vt:lpstr>Wingdings 3</vt:lpstr>
      <vt:lpstr>Concourse</vt:lpstr>
      <vt:lpstr>Scottish Borders</vt:lpstr>
      <vt:lpstr>Scottish Borders CLD   Strategic Partnership</vt:lpstr>
      <vt:lpstr>CLD  Learning Community Partnerships</vt:lpstr>
      <vt:lpstr>Improvement priorities for 2018-21</vt:lpstr>
      <vt:lpstr>Health and Wellbeing  in Teviot and Liddesdale area</vt:lpstr>
      <vt:lpstr>Healthy Hawick - Stage 1</vt:lpstr>
      <vt:lpstr>PowerPoint Presentation</vt:lpstr>
      <vt:lpstr>Stage 2 –  assessing how we measure impact</vt:lpstr>
      <vt:lpstr>Stage 3 –  Co-producing a shared approach</vt:lpstr>
      <vt:lpstr>Partnership approach to measuring impact</vt:lpstr>
      <vt:lpstr>Stage 4- implementation </vt:lpstr>
      <vt:lpstr>New indicators</vt:lpstr>
      <vt:lpstr>What we’ve done</vt:lpstr>
      <vt:lpstr>Summer Programme</vt:lpstr>
      <vt:lpstr>Discussion / feedback</vt:lpstr>
      <vt:lpstr>Thank you for listening</vt:lpstr>
    </vt:vector>
  </TitlesOfParts>
  <Company>NHS Borders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Hawick</dc:title>
  <dc:creator>smackenzie3</dc:creator>
  <cp:lastModifiedBy>Govenlock, Diann</cp:lastModifiedBy>
  <cp:revision>33</cp:revision>
  <dcterms:created xsi:type="dcterms:W3CDTF">2019-01-23T09:30:22Z</dcterms:created>
  <dcterms:modified xsi:type="dcterms:W3CDTF">2019-02-19T13:41:56Z</dcterms:modified>
</cp:coreProperties>
</file>