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256" r:id="rId2"/>
    <p:sldId id="290" r:id="rId3"/>
    <p:sldId id="287" r:id="rId4"/>
    <p:sldId id="288" r:id="rId5"/>
    <p:sldId id="266" r:id="rId6"/>
    <p:sldId id="257" r:id="rId7"/>
    <p:sldId id="260" r:id="rId8"/>
    <p:sldId id="269" r:id="rId9"/>
    <p:sldId id="279" r:id="rId10"/>
    <p:sldId id="289" r:id="rId11"/>
    <p:sldId id="283"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206"/>
    <p:restoredTop sz="94599"/>
  </p:normalViewPr>
  <p:slideViewPr>
    <p:cSldViewPr snapToGrid="0" snapToObjects="1">
      <p:cViewPr varScale="1">
        <p:scale>
          <a:sx n="110" d="100"/>
          <a:sy n="110" d="100"/>
        </p:scale>
        <p:origin x="200" y="224"/>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D0F954-A0CD-BC42-B2DB-DE8BA66663B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A150831-E8B2-3143-B87D-48F64E825E7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A278C76-C484-1942-A0AE-F3F01BF888B2}" type="datetimeFigureOut">
              <a:rPr lang="en-US" smtClean="0"/>
              <a:t>2/19/19</a:t>
            </a:fld>
            <a:endParaRPr lang="en-US"/>
          </a:p>
        </p:txBody>
      </p:sp>
      <p:sp>
        <p:nvSpPr>
          <p:cNvPr id="4" name="Footer Placeholder 3">
            <a:extLst>
              <a:ext uri="{FF2B5EF4-FFF2-40B4-BE49-F238E27FC236}">
                <a16:creationId xmlns:a16="http://schemas.microsoft.com/office/drawing/2014/main" id="{0BA4C90E-3E00-F04F-8F75-0111DD6FFF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86FB513-F64A-5946-8FB2-8DA09708934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0C86039-7C56-2141-A2ED-D8F905D24BD7}" type="slidenum">
              <a:rPr lang="en-US" smtClean="0"/>
              <a:t>‹#›</a:t>
            </a:fld>
            <a:endParaRPr lang="en-US"/>
          </a:p>
        </p:txBody>
      </p:sp>
    </p:spTree>
    <p:extLst>
      <p:ext uri="{BB962C8B-B14F-4D97-AF65-F5344CB8AC3E}">
        <p14:creationId xmlns:p14="http://schemas.microsoft.com/office/powerpoint/2010/main" val="29889037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EF2FB7-C097-0749-A7A3-94272860EC72}" type="datetimeFigureOut">
              <a:rPr lang="en-US" smtClean="0"/>
              <a:t>2/19/19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3400FB-E70C-8943-AF27-88DDCDF37703}" type="slidenum">
              <a:rPr lang="en-US" smtClean="0"/>
              <a:t>‹#›</a:t>
            </a:fld>
            <a:endParaRPr lang="en-US"/>
          </a:p>
        </p:txBody>
      </p:sp>
    </p:spTree>
    <p:extLst>
      <p:ext uri="{BB962C8B-B14F-4D97-AF65-F5344CB8AC3E}">
        <p14:creationId xmlns:p14="http://schemas.microsoft.com/office/powerpoint/2010/main" val="4226576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a:extLst>
              <a:ext uri="{FF2B5EF4-FFF2-40B4-BE49-F238E27FC236}">
                <a16:creationId xmlns:a16="http://schemas.microsoft.com/office/drawing/2014/main" id="{E97A517F-8208-5446-A33C-FB145B968F7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A4043BB3-6E4B-974A-BA6A-A5DD67259F82}" type="slidenum">
              <a:rPr lang="en-US" altLang="en-US" sz="1200"/>
              <a:pPr/>
              <a:t>4</a:t>
            </a:fld>
            <a:endParaRPr lang="en-US" altLang="en-US" sz="1200"/>
          </a:p>
        </p:txBody>
      </p:sp>
      <p:sp>
        <p:nvSpPr>
          <p:cNvPr id="39938" name="Rectangle 2">
            <a:extLst>
              <a:ext uri="{FF2B5EF4-FFF2-40B4-BE49-F238E27FC236}">
                <a16:creationId xmlns:a16="http://schemas.microsoft.com/office/drawing/2014/main" id="{7B61A7B9-6097-0243-9DA8-E26D59E36C99}"/>
              </a:ext>
            </a:extLst>
          </p:cNvPr>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4819" name="Rectangle 3">
            <a:extLst>
              <a:ext uri="{FF2B5EF4-FFF2-40B4-BE49-F238E27FC236}">
                <a16:creationId xmlns:a16="http://schemas.microsoft.com/office/drawing/2014/main" id="{77BA217C-F5CA-5442-BCC3-CA1AD8D75A9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en-US" altLang="en-US">
              <a:latin typeface="Arial" panose="020B0604020202020204" pitchFamily="34" charset="0"/>
              <a:ea typeface="ヒラギノ角ゴ Pro W3" panose="020B0300000000000000" pitchFamily="34" charset="-128"/>
            </a:endParaRPr>
          </a:p>
        </p:txBody>
      </p:sp>
    </p:spTree>
    <p:extLst>
      <p:ext uri="{BB962C8B-B14F-4D97-AF65-F5344CB8AC3E}">
        <p14:creationId xmlns:p14="http://schemas.microsoft.com/office/powerpoint/2010/main" val="1263009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a:extLst>
              <a:ext uri="{FF2B5EF4-FFF2-40B4-BE49-F238E27FC236}">
                <a16:creationId xmlns:a16="http://schemas.microsoft.com/office/drawing/2014/main" id="{672552F5-64D9-AE42-8C63-81BD318D27A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4A2EB8CD-0768-1845-B707-FCBA179070DF}" type="slidenum">
              <a:rPr lang="en-US" altLang="en-US" sz="1200"/>
              <a:pPr/>
              <a:t>5</a:t>
            </a:fld>
            <a:endParaRPr lang="en-US" altLang="en-US" sz="1200"/>
          </a:p>
        </p:txBody>
      </p:sp>
      <p:sp>
        <p:nvSpPr>
          <p:cNvPr id="21506" name="Rectangle 2">
            <a:extLst>
              <a:ext uri="{FF2B5EF4-FFF2-40B4-BE49-F238E27FC236}">
                <a16:creationId xmlns:a16="http://schemas.microsoft.com/office/drawing/2014/main" id="{BE0A50F9-D08C-3647-B877-2328EF956CFB}"/>
              </a:ext>
            </a:extLst>
          </p:cNvPr>
          <p:cNvSpPr>
            <a:spLocks noGrp="1" noRot="1" noChangeAspect="1" noChangeArrowheads="1" noTextEdit="1"/>
          </p:cNvSpPr>
          <p:nvPr>
            <p:ph type="sldImg"/>
          </p:nvPr>
        </p:nvSpPr>
        <p:spPr>
          <a:ln/>
        </p:spPr>
      </p:sp>
      <p:sp>
        <p:nvSpPr>
          <p:cNvPr id="21507" name="Rectangle 3">
            <a:extLst>
              <a:ext uri="{FF2B5EF4-FFF2-40B4-BE49-F238E27FC236}">
                <a16:creationId xmlns:a16="http://schemas.microsoft.com/office/drawing/2014/main" id="{11757CA7-7AE6-4D40-9DB8-2F795ABB445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en-US" altLang="en-US">
              <a:latin typeface="Arial" panose="020B0604020202020204" pitchFamily="34" charset="0"/>
              <a:ea typeface="ヒラギノ角ゴ Pro W3" panose="020B0300000000000000" pitchFamily="34" charset="-128"/>
            </a:endParaRPr>
          </a:p>
        </p:txBody>
      </p:sp>
    </p:spTree>
    <p:extLst>
      <p:ext uri="{BB962C8B-B14F-4D97-AF65-F5344CB8AC3E}">
        <p14:creationId xmlns:p14="http://schemas.microsoft.com/office/powerpoint/2010/main" val="941522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a:extLst>
              <a:ext uri="{FF2B5EF4-FFF2-40B4-BE49-F238E27FC236}">
                <a16:creationId xmlns:a16="http://schemas.microsoft.com/office/drawing/2014/main" id="{6B23F0DF-1051-2540-9313-2F9B84CF3CF0}"/>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ヒラギノ角ゴ Pro W3" panose="020B0300000000000000" pitchFamily="34" charset="-128"/>
              </a:defRPr>
            </a:lvl1pPr>
            <a:lvl2pPr marL="742950" indent="-285750">
              <a:spcBef>
                <a:spcPct val="30000"/>
              </a:spcBef>
              <a:defRPr sz="1200">
                <a:solidFill>
                  <a:schemeClr val="tx1"/>
                </a:solidFill>
                <a:latin typeface="Arial" panose="020B0604020202020204" pitchFamily="34" charset="0"/>
                <a:ea typeface="ヒラギノ角ゴ Pro W3" panose="020B0300000000000000" pitchFamily="34" charset="-128"/>
              </a:defRPr>
            </a:lvl2pPr>
            <a:lvl3pPr marL="1143000" indent="-228600">
              <a:spcBef>
                <a:spcPct val="30000"/>
              </a:spcBef>
              <a:defRPr sz="1200">
                <a:solidFill>
                  <a:schemeClr val="tx1"/>
                </a:solidFill>
                <a:latin typeface="Arial" panose="020B0604020202020204" pitchFamily="34" charset="0"/>
                <a:ea typeface="ヒラギノ角ゴ Pro W3" panose="020B0300000000000000" pitchFamily="34" charset="-128"/>
              </a:defRPr>
            </a:lvl3pPr>
            <a:lvl4pPr marL="1600200" indent="-228600">
              <a:spcBef>
                <a:spcPct val="30000"/>
              </a:spcBef>
              <a:defRPr sz="1200">
                <a:solidFill>
                  <a:schemeClr val="tx1"/>
                </a:solidFill>
                <a:latin typeface="Arial" panose="020B0604020202020204" pitchFamily="34" charset="0"/>
                <a:ea typeface="ヒラギノ角ゴ Pro W3" panose="020B0300000000000000" pitchFamily="34" charset="-128"/>
              </a:defRPr>
            </a:lvl4pPr>
            <a:lvl5pPr marL="2057400" indent="-228600">
              <a:spcBef>
                <a:spcPct val="30000"/>
              </a:spcBef>
              <a:defRPr sz="12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ヒラギノ角ゴ Pro W3" panose="020B0300000000000000" pitchFamily="34" charset="-128"/>
              </a:defRPr>
            </a:lvl9pPr>
          </a:lstStyle>
          <a:p>
            <a:pPr>
              <a:spcBef>
                <a:spcPct val="0"/>
              </a:spcBef>
            </a:pPr>
            <a:fld id="{410D897D-534E-B64C-A7C4-999D807BE9B4}" type="slidenum">
              <a:rPr lang="en-US" altLang="en-US"/>
              <a:pPr>
                <a:spcBef>
                  <a:spcPct val="0"/>
                </a:spcBef>
              </a:pPr>
              <a:t>8</a:t>
            </a:fld>
            <a:endParaRPr lang="en-US" altLang="en-US"/>
          </a:p>
        </p:txBody>
      </p:sp>
      <p:sp>
        <p:nvSpPr>
          <p:cNvPr id="39938" name="Rectangle 2">
            <a:extLst>
              <a:ext uri="{FF2B5EF4-FFF2-40B4-BE49-F238E27FC236}">
                <a16:creationId xmlns:a16="http://schemas.microsoft.com/office/drawing/2014/main" id="{1444EC57-225D-BB4C-8ABB-43B8C79EEC5D}"/>
              </a:ext>
            </a:extLst>
          </p:cNvPr>
          <p:cNvSpPr>
            <a:spLocks noGrp="1" noRot="1" noChangeAspect="1" noChangeArrowheads="1" noTextEdit="1"/>
          </p:cNvSpPr>
          <p:nvPr>
            <p:ph type="sldImg"/>
          </p:nvPr>
        </p:nvSpPr>
        <p:spPr>
          <a:ln/>
        </p:spPr>
      </p:sp>
      <p:sp>
        <p:nvSpPr>
          <p:cNvPr id="39939" name="Rectangle 3">
            <a:extLst>
              <a:ext uri="{FF2B5EF4-FFF2-40B4-BE49-F238E27FC236}">
                <a16:creationId xmlns:a16="http://schemas.microsoft.com/office/drawing/2014/main" id="{E4E37D00-097E-8546-981E-B6FA5743097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en-US" altLang="en-US">
              <a:latin typeface="Arial" panose="020B0604020202020204" pitchFamily="34" charset="0"/>
              <a:ea typeface="ヒラギノ角ゴ Pro W3" panose="020B0300000000000000" pitchFamily="34" charset="-128"/>
            </a:endParaRPr>
          </a:p>
        </p:txBody>
      </p:sp>
    </p:spTree>
    <p:extLst>
      <p:ext uri="{BB962C8B-B14F-4D97-AF65-F5344CB8AC3E}">
        <p14:creationId xmlns:p14="http://schemas.microsoft.com/office/powerpoint/2010/main" val="2189891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a:extLst>
              <a:ext uri="{FF2B5EF4-FFF2-40B4-BE49-F238E27FC236}">
                <a16:creationId xmlns:a16="http://schemas.microsoft.com/office/drawing/2014/main" id="{30BB2AD3-6EE4-C84B-8E50-B87D1B31455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fld id="{46A1753F-24A7-1040-9AF5-7B91EDC641E1}" type="slidenum">
              <a:rPr lang="en-US" altLang="en-US" sz="1200"/>
              <a:pPr/>
              <a:t>9</a:t>
            </a:fld>
            <a:endParaRPr lang="en-US" altLang="en-US" sz="1200"/>
          </a:p>
        </p:txBody>
      </p:sp>
      <p:sp>
        <p:nvSpPr>
          <p:cNvPr id="9218" name="Rectangle 2">
            <a:extLst>
              <a:ext uri="{FF2B5EF4-FFF2-40B4-BE49-F238E27FC236}">
                <a16:creationId xmlns:a16="http://schemas.microsoft.com/office/drawing/2014/main" id="{8EEDFD28-95D6-AD45-87D3-80DF6AE46E79}"/>
              </a:ext>
            </a:extLst>
          </p:cNvPr>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27651" name="Rectangle 3">
            <a:extLst>
              <a:ext uri="{FF2B5EF4-FFF2-40B4-BE49-F238E27FC236}">
                <a16:creationId xmlns:a16="http://schemas.microsoft.com/office/drawing/2014/main" id="{D896318C-B386-A949-99D7-497CC0D1B3F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endParaRPr lang="en-US" altLang="en-US">
              <a:latin typeface="Arial" panose="020B0604020202020204" pitchFamily="34" charset="0"/>
              <a:ea typeface="ヒラギノ角ゴ Pro W3" panose="020B0300000000000000" pitchFamily="34" charset="-128"/>
            </a:endParaRPr>
          </a:p>
        </p:txBody>
      </p:sp>
    </p:spTree>
    <p:extLst>
      <p:ext uri="{BB962C8B-B14F-4D97-AF65-F5344CB8AC3E}">
        <p14:creationId xmlns:p14="http://schemas.microsoft.com/office/powerpoint/2010/main" val="4091441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B4594-FEE7-3941-AEA0-195DA0FD12B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F936757-6BE2-7543-98DD-4912CCE062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BAAC10D-0787-2D4A-84AA-B3C19ECEFE68}"/>
              </a:ext>
            </a:extLst>
          </p:cNvPr>
          <p:cNvSpPr>
            <a:spLocks noGrp="1"/>
          </p:cNvSpPr>
          <p:nvPr>
            <p:ph type="dt" sz="half" idx="10"/>
          </p:nvPr>
        </p:nvSpPr>
        <p:spPr/>
        <p:txBody>
          <a:bodyPr/>
          <a:lstStyle/>
          <a:p>
            <a:fld id="{D2A87464-FF34-1C44-8C10-C613BD357169}" type="datetimeFigureOut">
              <a:rPr lang="en-US" smtClean="0"/>
              <a:t>2/19/19</a:t>
            </a:fld>
            <a:endParaRPr lang="en-US"/>
          </a:p>
        </p:txBody>
      </p:sp>
      <p:sp>
        <p:nvSpPr>
          <p:cNvPr id="5" name="Footer Placeholder 4">
            <a:extLst>
              <a:ext uri="{FF2B5EF4-FFF2-40B4-BE49-F238E27FC236}">
                <a16:creationId xmlns:a16="http://schemas.microsoft.com/office/drawing/2014/main" id="{00839374-4DB3-8F42-B745-D664B72C43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5F97ED-1767-C34B-ADE1-498ABE90CA36}"/>
              </a:ext>
            </a:extLst>
          </p:cNvPr>
          <p:cNvSpPr>
            <a:spLocks noGrp="1"/>
          </p:cNvSpPr>
          <p:nvPr>
            <p:ph type="sldNum" sz="quarter" idx="12"/>
          </p:nvPr>
        </p:nvSpPr>
        <p:spPr/>
        <p:txBody>
          <a:bodyPr/>
          <a:lstStyle/>
          <a:p>
            <a:fld id="{78F2A1DE-77AA-F943-813F-E701A1E2AE7D}" type="slidenum">
              <a:rPr lang="en-US" smtClean="0"/>
              <a:t>‹#›</a:t>
            </a:fld>
            <a:endParaRPr lang="en-US"/>
          </a:p>
        </p:txBody>
      </p:sp>
    </p:spTree>
    <p:extLst>
      <p:ext uri="{BB962C8B-B14F-4D97-AF65-F5344CB8AC3E}">
        <p14:creationId xmlns:p14="http://schemas.microsoft.com/office/powerpoint/2010/main" val="2225306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711D9-9BEF-0F48-B345-B3AC12449C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EF2F890-59A2-3C4F-BDB9-65A1B0198B4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58332E-51BE-D142-BA6E-C3F7A77378DC}"/>
              </a:ext>
            </a:extLst>
          </p:cNvPr>
          <p:cNvSpPr>
            <a:spLocks noGrp="1"/>
          </p:cNvSpPr>
          <p:nvPr>
            <p:ph type="dt" sz="half" idx="10"/>
          </p:nvPr>
        </p:nvSpPr>
        <p:spPr/>
        <p:txBody>
          <a:bodyPr/>
          <a:lstStyle/>
          <a:p>
            <a:fld id="{D2A87464-FF34-1C44-8C10-C613BD357169}" type="datetimeFigureOut">
              <a:rPr lang="en-US" smtClean="0"/>
              <a:t>2/19/19</a:t>
            </a:fld>
            <a:endParaRPr lang="en-US"/>
          </a:p>
        </p:txBody>
      </p:sp>
      <p:sp>
        <p:nvSpPr>
          <p:cNvPr id="5" name="Footer Placeholder 4">
            <a:extLst>
              <a:ext uri="{FF2B5EF4-FFF2-40B4-BE49-F238E27FC236}">
                <a16:creationId xmlns:a16="http://schemas.microsoft.com/office/drawing/2014/main" id="{C2A838DB-0151-EE49-91DC-F33274A362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DFA7BB-CA9F-5D41-91E6-B8D201B7E38E}"/>
              </a:ext>
            </a:extLst>
          </p:cNvPr>
          <p:cNvSpPr>
            <a:spLocks noGrp="1"/>
          </p:cNvSpPr>
          <p:nvPr>
            <p:ph type="sldNum" sz="quarter" idx="12"/>
          </p:nvPr>
        </p:nvSpPr>
        <p:spPr/>
        <p:txBody>
          <a:bodyPr/>
          <a:lstStyle/>
          <a:p>
            <a:fld id="{78F2A1DE-77AA-F943-813F-E701A1E2AE7D}" type="slidenum">
              <a:rPr lang="en-US" smtClean="0"/>
              <a:t>‹#›</a:t>
            </a:fld>
            <a:endParaRPr lang="en-US"/>
          </a:p>
        </p:txBody>
      </p:sp>
    </p:spTree>
    <p:extLst>
      <p:ext uri="{BB962C8B-B14F-4D97-AF65-F5344CB8AC3E}">
        <p14:creationId xmlns:p14="http://schemas.microsoft.com/office/powerpoint/2010/main" val="4285289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4BF522-2FE5-4C45-99F9-8683B1274D1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241EF0C-0AD4-FB49-BEE5-31FE8946188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6551E7-AC76-A84E-81BE-D41429DCA74A}"/>
              </a:ext>
            </a:extLst>
          </p:cNvPr>
          <p:cNvSpPr>
            <a:spLocks noGrp="1"/>
          </p:cNvSpPr>
          <p:nvPr>
            <p:ph type="dt" sz="half" idx="10"/>
          </p:nvPr>
        </p:nvSpPr>
        <p:spPr/>
        <p:txBody>
          <a:bodyPr/>
          <a:lstStyle/>
          <a:p>
            <a:fld id="{D2A87464-FF34-1C44-8C10-C613BD357169}" type="datetimeFigureOut">
              <a:rPr lang="en-US" smtClean="0"/>
              <a:t>2/19/19</a:t>
            </a:fld>
            <a:endParaRPr lang="en-US"/>
          </a:p>
        </p:txBody>
      </p:sp>
      <p:sp>
        <p:nvSpPr>
          <p:cNvPr id="5" name="Footer Placeholder 4">
            <a:extLst>
              <a:ext uri="{FF2B5EF4-FFF2-40B4-BE49-F238E27FC236}">
                <a16:creationId xmlns:a16="http://schemas.microsoft.com/office/drawing/2014/main" id="{3CCD0AEF-D611-1C48-9D0B-B0D353619E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11A6EB-42A5-A044-8120-7953D3ADE7E8}"/>
              </a:ext>
            </a:extLst>
          </p:cNvPr>
          <p:cNvSpPr>
            <a:spLocks noGrp="1"/>
          </p:cNvSpPr>
          <p:nvPr>
            <p:ph type="sldNum" sz="quarter" idx="12"/>
          </p:nvPr>
        </p:nvSpPr>
        <p:spPr/>
        <p:txBody>
          <a:bodyPr/>
          <a:lstStyle/>
          <a:p>
            <a:fld id="{78F2A1DE-77AA-F943-813F-E701A1E2AE7D}" type="slidenum">
              <a:rPr lang="en-US" smtClean="0"/>
              <a:t>‹#›</a:t>
            </a:fld>
            <a:endParaRPr lang="en-US"/>
          </a:p>
        </p:txBody>
      </p:sp>
    </p:spTree>
    <p:extLst>
      <p:ext uri="{BB962C8B-B14F-4D97-AF65-F5344CB8AC3E}">
        <p14:creationId xmlns:p14="http://schemas.microsoft.com/office/powerpoint/2010/main" val="3301523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46673-E4E6-2843-8B84-DD0D9F6F12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696942-A53E-C248-A1B5-9CA9EC4329F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787A3A-192D-1548-B020-4BC1A7176FE5}"/>
              </a:ext>
            </a:extLst>
          </p:cNvPr>
          <p:cNvSpPr>
            <a:spLocks noGrp="1"/>
          </p:cNvSpPr>
          <p:nvPr>
            <p:ph type="dt" sz="half" idx="10"/>
          </p:nvPr>
        </p:nvSpPr>
        <p:spPr/>
        <p:txBody>
          <a:bodyPr/>
          <a:lstStyle/>
          <a:p>
            <a:fld id="{D2A87464-FF34-1C44-8C10-C613BD357169}" type="datetimeFigureOut">
              <a:rPr lang="en-US" smtClean="0"/>
              <a:t>2/19/19</a:t>
            </a:fld>
            <a:endParaRPr lang="en-US"/>
          </a:p>
        </p:txBody>
      </p:sp>
      <p:sp>
        <p:nvSpPr>
          <p:cNvPr id="5" name="Footer Placeholder 4">
            <a:extLst>
              <a:ext uri="{FF2B5EF4-FFF2-40B4-BE49-F238E27FC236}">
                <a16:creationId xmlns:a16="http://schemas.microsoft.com/office/drawing/2014/main" id="{2223ECBC-F5D1-8C4D-966F-AD128126CE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26EA15-09E1-5F46-AC8C-AA8419DDB9CF}"/>
              </a:ext>
            </a:extLst>
          </p:cNvPr>
          <p:cNvSpPr>
            <a:spLocks noGrp="1"/>
          </p:cNvSpPr>
          <p:nvPr>
            <p:ph type="sldNum" sz="quarter" idx="12"/>
          </p:nvPr>
        </p:nvSpPr>
        <p:spPr/>
        <p:txBody>
          <a:bodyPr/>
          <a:lstStyle/>
          <a:p>
            <a:fld id="{78F2A1DE-77AA-F943-813F-E701A1E2AE7D}" type="slidenum">
              <a:rPr lang="en-US" smtClean="0"/>
              <a:t>‹#›</a:t>
            </a:fld>
            <a:endParaRPr lang="en-US"/>
          </a:p>
        </p:txBody>
      </p:sp>
    </p:spTree>
    <p:extLst>
      <p:ext uri="{BB962C8B-B14F-4D97-AF65-F5344CB8AC3E}">
        <p14:creationId xmlns:p14="http://schemas.microsoft.com/office/powerpoint/2010/main" val="3018277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57DFA-8244-8D41-8E7E-D6C6EACA87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377F80-49AF-6E4C-A1A2-5E1200C5C0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F7C0FF0-9F1E-534E-B3DA-14C8672520B0}"/>
              </a:ext>
            </a:extLst>
          </p:cNvPr>
          <p:cNvSpPr>
            <a:spLocks noGrp="1"/>
          </p:cNvSpPr>
          <p:nvPr>
            <p:ph type="dt" sz="half" idx="10"/>
          </p:nvPr>
        </p:nvSpPr>
        <p:spPr/>
        <p:txBody>
          <a:bodyPr/>
          <a:lstStyle/>
          <a:p>
            <a:fld id="{D2A87464-FF34-1C44-8C10-C613BD357169}" type="datetimeFigureOut">
              <a:rPr lang="en-US" smtClean="0"/>
              <a:t>2/19/19</a:t>
            </a:fld>
            <a:endParaRPr lang="en-US"/>
          </a:p>
        </p:txBody>
      </p:sp>
      <p:sp>
        <p:nvSpPr>
          <p:cNvPr id="5" name="Footer Placeholder 4">
            <a:extLst>
              <a:ext uri="{FF2B5EF4-FFF2-40B4-BE49-F238E27FC236}">
                <a16:creationId xmlns:a16="http://schemas.microsoft.com/office/drawing/2014/main" id="{8CF119DF-284F-064A-9F98-4138484060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D0174D-8697-E44B-8A57-CEC717F793BA}"/>
              </a:ext>
            </a:extLst>
          </p:cNvPr>
          <p:cNvSpPr>
            <a:spLocks noGrp="1"/>
          </p:cNvSpPr>
          <p:nvPr>
            <p:ph type="sldNum" sz="quarter" idx="12"/>
          </p:nvPr>
        </p:nvSpPr>
        <p:spPr/>
        <p:txBody>
          <a:bodyPr/>
          <a:lstStyle/>
          <a:p>
            <a:fld id="{78F2A1DE-77AA-F943-813F-E701A1E2AE7D}" type="slidenum">
              <a:rPr lang="en-US" smtClean="0"/>
              <a:t>‹#›</a:t>
            </a:fld>
            <a:endParaRPr lang="en-US"/>
          </a:p>
        </p:txBody>
      </p:sp>
    </p:spTree>
    <p:extLst>
      <p:ext uri="{BB962C8B-B14F-4D97-AF65-F5344CB8AC3E}">
        <p14:creationId xmlns:p14="http://schemas.microsoft.com/office/powerpoint/2010/main" val="281469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8C5B7-C9D3-AD4F-B678-2A982173CF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9F77AC-90DF-3F4F-8225-5DAE584A4C8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DB4551B-4EDC-C342-BAB5-D82C35A9A2B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5F73AB5-03F7-114B-87FF-0C9911993FF0}"/>
              </a:ext>
            </a:extLst>
          </p:cNvPr>
          <p:cNvSpPr>
            <a:spLocks noGrp="1"/>
          </p:cNvSpPr>
          <p:nvPr>
            <p:ph type="dt" sz="half" idx="10"/>
          </p:nvPr>
        </p:nvSpPr>
        <p:spPr/>
        <p:txBody>
          <a:bodyPr/>
          <a:lstStyle/>
          <a:p>
            <a:fld id="{D2A87464-FF34-1C44-8C10-C613BD357169}" type="datetimeFigureOut">
              <a:rPr lang="en-US" smtClean="0"/>
              <a:t>2/19/19</a:t>
            </a:fld>
            <a:endParaRPr lang="en-US"/>
          </a:p>
        </p:txBody>
      </p:sp>
      <p:sp>
        <p:nvSpPr>
          <p:cNvPr id="6" name="Footer Placeholder 5">
            <a:extLst>
              <a:ext uri="{FF2B5EF4-FFF2-40B4-BE49-F238E27FC236}">
                <a16:creationId xmlns:a16="http://schemas.microsoft.com/office/drawing/2014/main" id="{AB269B66-7E56-FD43-AE41-3A2ACB74F1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244305-82D2-D541-B885-6EFB4747C316}"/>
              </a:ext>
            </a:extLst>
          </p:cNvPr>
          <p:cNvSpPr>
            <a:spLocks noGrp="1"/>
          </p:cNvSpPr>
          <p:nvPr>
            <p:ph type="sldNum" sz="quarter" idx="12"/>
          </p:nvPr>
        </p:nvSpPr>
        <p:spPr/>
        <p:txBody>
          <a:bodyPr/>
          <a:lstStyle/>
          <a:p>
            <a:fld id="{78F2A1DE-77AA-F943-813F-E701A1E2AE7D}" type="slidenum">
              <a:rPr lang="en-US" smtClean="0"/>
              <a:t>‹#›</a:t>
            </a:fld>
            <a:endParaRPr lang="en-US"/>
          </a:p>
        </p:txBody>
      </p:sp>
    </p:spTree>
    <p:extLst>
      <p:ext uri="{BB962C8B-B14F-4D97-AF65-F5344CB8AC3E}">
        <p14:creationId xmlns:p14="http://schemas.microsoft.com/office/powerpoint/2010/main" val="1557230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26F63-E288-D346-BB26-54E77C8186B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2ECCBC-B6AC-8848-BC1E-9C42BA80B9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1B5B69A-F19B-564D-9698-A909FFA58D4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E9DB1D8-D5D0-A249-BC98-109A6C633B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AA9DD6A-147C-8D40-BC7F-BF293A62FB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0D0A8D6-9BE5-8F4C-AC9F-F57F99CAF36E}"/>
              </a:ext>
            </a:extLst>
          </p:cNvPr>
          <p:cNvSpPr>
            <a:spLocks noGrp="1"/>
          </p:cNvSpPr>
          <p:nvPr>
            <p:ph type="dt" sz="half" idx="10"/>
          </p:nvPr>
        </p:nvSpPr>
        <p:spPr/>
        <p:txBody>
          <a:bodyPr/>
          <a:lstStyle/>
          <a:p>
            <a:fld id="{D2A87464-FF34-1C44-8C10-C613BD357169}" type="datetimeFigureOut">
              <a:rPr lang="en-US" smtClean="0"/>
              <a:t>2/19/19</a:t>
            </a:fld>
            <a:endParaRPr lang="en-US"/>
          </a:p>
        </p:txBody>
      </p:sp>
      <p:sp>
        <p:nvSpPr>
          <p:cNvPr id="8" name="Footer Placeholder 7">
            <a:extLst>
              <a:ext uri="{FF2B5EF4-FFF2-40B4-BE49-F238E27FC236}">
                <a16:creationId xmlns:a16="http://schemas.microsoft.com/office/drawing/2014/main" id="{1D35DF02-3C45-F943-B582-F43288B545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D124448-F0B0-4540-9572-7A2C2E595704}"/>
              </a:ext>
            </a:extLst>
          </p:cNvPr>
          <p:cNvSpPr>
            <a:spLocks noGrp="1"/>
          </p:cNvSpPr>
          <p:nvPr>
            <p:ph type="sldNum" sz="quarter" idx="12"/>
          </p:nvPr>
        </p:nvSpPr>
        <p:spPr/>
        <p:txBody>
          <a:bodyPr/>
          <a:lstStyle/>
          <a:p>
            <a:fld id="{78F2A1DE-77AA-F943-813F-E701A1E2AE7D}" type="slidenum">
              <a:rPr lang="en-US" smtClean="0"/>
              <a:t>‹#›</a:t>
            </a:fld>
            <a:endParaRPr lang="en-US"/>
          </a:p>
        </p:txBody>
      </p:sp>
    </p:spTree>
    <p:extLst>
      <p:ext uri="{BB962C8B-B14F-4D97-AF65-F5344CB8AC3E}">
        <p14:creationId xmlns:p14="http://schemas.microsoft.com/office/powerpoint/2010/main" val="1467274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50147-C029-C546-8F21-9981E8243FA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44FA83E-7F12-7C40-BF7C-AE34D544DFC5}"/>
              </a:ext>
            </a:extLst>
          </p:cNvPr>
          <p:cNvSpPr>
            <a:spLocks noGrp="1"/>
          </p:cNvSpPr>
          <p:nvPr>
            <p:ph type="dt" sz="half" idx="10"/>
          </p:nvPr>
        </p:nvSpPr>
        <p:spPr/>
        <p:txBody>
          <a:bodyPr/>
          <a:lstStyle/>
          <a:p>
            <a:fld id="{D2A87464-FF34-1C44-8C10-C613BD357169}" type="datetimeFigureOut">
              <a:rPr lang="en-US" smtClean="0"/>
              <a:t>2/19/19</a:t>
            </a:fld>
            <a:endParaRPr lang="en-US"/>
          </a:p>
        </p:txBody>
      </p:sp>
      <p:sp>
        <p:nvSpPr>
          <p:cNvPr id="4" name="Footer Placeholder 3">
            <a:extLst>
              <a:ext uri="{FF2B5EF4-FFF2-40B4-BE49-F238E27FC236}">
                <a16:creationId xmlns:a16="http://schemas.microsoft.com/office/drawing/2014/main" id="{76657EA6-8D8C-F34F-860C-5F2A351FE7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0816F28-6C62-AD41-97EC-0CDE5C6A344D}"/>
              </a:ext>
            </a:extLst>
          </p:cNvPr>
          <p:cNvSpPr>
            <a:spLocks noGrp="1"/>
          </p:cNvSpPr>
          <p:nvPr>
            <p:ph type="sldNum" sz="quarter" idx="12"/>
          </p:nvPr>
        </p:nvSpPr>
        <p:spPr/>
        <p:txBody>
          <a:bodyPr/>
          <a:lstStyle/>
          <a:p>
            <a:fld id="{78F2A1DE-77AA-F943-813F-E701A1E2AE7D}" type="slidenum">
              <a:rPr lang="en-US" smtClean="0"/>
              <a:t>‹#›</a:t>
            </a:fld>
            <a:endParaRPr lang="en-US"/>
          </a:p>
        </p:txBody>
      </p:sp>
    </p:spTree>
    <p:extLst>
      <p:ext uri="{BB962C8B-B14F-4D97-AF65-F5344CB8AC3E}">
        <p14:creationId xmlns:p14="http://schemas.microsoft.com/office/powerpoint/2010/main" val="3714742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161CF2-A254-4E44-A394-732B63A25921}"/>
              </a:ext>
            </a:extLst>
          </p:cNvPr>
          <p:cNvSpPr>
            <a:spLocks noGrp="1"/>
          </p:cNvSpPr>
          <p:nvPr>
            <p:ph type="dt" sz="half" idx="10"/>
          </p:nvPr>
        </p:nvSpPr>
        <p:spPr/>
        <p:txBody>
          <a:bodyPr/>
          <a:lstStyle/>
          <a:p>
            <a:fld id="{D2A87464-FF34-1C44-8C10-C613BD357169}" type="datetimeFigureOut">
              <a:rPr lang="en-US" smtClean="0"/>
              <a:t>2/19/19</a:t>
            </a:fld>
            <a:endParaRPr lang="en-US"/>
          </a:p>
        </p:txBody>
      </p:sp>
      <p:sp>
        <p:nvSpPr>
          <p:cNvPr id="3" name="Footer Placeholder 2">
            <a:extLst>
              <a:ext uri="{FF2B5EF4-FFF2-40B4-BE49-F238E27FC236}">
                <a16:creationId xmlns:a16="http://schemas.microsoft.com/office/drawing/2014/main" id="{9FD19E96-40E4-5248-901C-E2E80317E2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5AA2355-3FAA-0D46-8B0B-093A0F85757D}"/>
              </a:ext>
            </a:extLst>
          </p:cNvPr>
          <p:cNvSpPr>
            <a:spLocks noGrp="1"/>
          </p:cNvSpPr>
          <p:nvPr>
            <p:ph type="sldNum" sz="quarter" idx="12"/>
          </p:nvPr>
        </p:nvSpPr>
        <p:spPr/>
        <p:txBody>
          <a:bodyPr/>
          <a:lstStyle/>
          <a:p>
            <a:fld id="{78F2A1DE-77AA-F943-813F-E701A1E2AE7D}" type="slidenum">
              <a:rPr lang="en-US" smtClean="0"/>
              <a:t>‹#›</a:t>
            </a:fld>
            <a:endParaRPr lang="en-US"/>
          </a:p>
        </p:txBody>
      </p:sp>
    </p:spTree>
    <p:extLst>
      <p:ext uri="{BB962C8B-B14F-4D97-AF65-F5344CB8AC3E}">
        <p14:creationId xmlns:p14="http://schemas.microsoft.com/office/powerpoint/2010/main" val="1835120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1C725-31C3-1B4C-AB0A-07337661C0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BC9A74D-4AD3-F14A-88C9-B0FF9A40AF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9F024A7-234A-3944-BAD4-3C27D9C0C0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822B1C3-08B6-D449-8C6B-FA2AD31B183E}"/>
              </a:ext>
            </a:extLst>
          </p:cNvPr>
          <p:cNvSpPr>
            <a:spLocks noGrp="1"/>
          </p:cNvSpPr>
          <p:nvPr>
            <p:ph type="dt" sz="half" idx="10"/>
          </p:nvPr>
        </p:nvSpPr>
        <p:spPr/>
        <p:txBody>
          <a:bodyPr/>
          <a:lstStyle/>
          <a:p>
            <a:fld id="{D2A87464-FF34-1C44-8C10-C613BD357169}" type="datetimeFigureOut">
              <a:rPr lang="en-US" smtClean="0"/>
              <a:t>2/19/19</a:t>
            </a:fld>
            <a:endParaRPr lang="en-US"/>
          </a:p>
        </p:txBody>
      </p:sp>
      <p:sp>
        <p:nvSpPr>
          <p:cNvPr id="6" name="Footer Placeholder 5">
            <a:extLst>
              <a:ext uri="{FF2B5EF4-FFF2-40B4-BE49-F238E27FC236}">
                <a16:creationId xmlns:a16="http://schemas.microsoft.com/office/drawing/2014/main" id="{CC6746D0-66A7-2C42-B325-516B847C27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CC48B-8655-2C45-B15B-504F64232472}"/>
              </a:ext>
            </a:extLst>
          </p:cNvPr>
          <p:cNvSpPr>
            <a:spLocks noGrp="1"/>
          </p:cNvSpPr>
          <p:nvPr>
            <p:ph type="sldNum" sz="quarter" idx="12"/>
          </p:nvPr>
        </p:nvSpPr>
        <p:spPr/>
        <p:txBody>
          <a:bodyPr/>
          <a:lstStyle/>
          <a:p>
            <a:fld id="{78F2A1DE-77AA-F943-813F-E701A1E2AE7D}" type="slidenum">
              <a:rPr lang="en-US" smtClean="0"/>
              <a:t>‹#›</a:t>
            </a:fld>
            <a:endParaRPr lang="en-US"/>
          </a:p>
        </p:txBody>
      </p:sp>
    </p:spTree>
    <p:extLst>
      <p:ext uri="{BB962C8B-B14F-4D97-AF65-F5344CB8AC3E}">
        <p14:creationId xmlns:p14="http://schemas.microsoft.com/office/powerpoint/2010/main" val="364370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651B1-F30B-944A-980E-82D4CA714E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8E98A52-53F1-2943-839C-3C4090544F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85A5B9F-7198-CC49-B926-30B1EE3E4F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D5341B2-2EF9-7F42-8BDD-ABEB2819043E}"/>
              </a:ext>
            </a:extLst>
          </p:cNvPr>
          <p:cNvSpPr>
            <a:spLocks noGrp="1"/>
          </p:cNvSpPr>
          <p:nvPr>
            <p:ph type="dt" sz="half" idx="10"/>
          </p:nvPr>
        </p:nvSpPr>
        <p:spPr/>
        <p:txBody>
          <a:bodyPr/>
          <a:lstStyle/>
          <a:p>
            <a:fld id="{D2A87464-FF34-1C44-8C10-C613BD357169}" type="datetimeFigureOut">
              <a:rPr lang="en-US" smtClean="0"/>
              <a:t>2/19/19</a:t>
            </a:fld>
            <a:endParaRPr lang="en-US"/>
          </a:p>
        </p:txBody>
      </p:sp>
      <p:sp>
        <p:nvSpPr>
          <p:cNvPr id="6" name="Footer Placeholder 5">
            <a:extLst>
              <a:ext uri="{FF2B5EF4-FFF2-40B4-BE49-F238E27FC236}">
                <a16:creationId xmlns:a16="http://schemas.microsoft.com/office/drawing/2014/main" id="{0494E62B-A55C-FA45-868F-F8317C5A28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DF3A63-4D6C-B14D-8D97-058C8BBCED6E}"/>
              </a:ext>
            </a:extLst>
          </p:cNvPr>
          <p:cNvSpPr>
            <a:spLocks noGrp="1"/>
          </p:cNvSpPr>
          <p:nvPr>
            <p:ph type="sldNum" sz="quarter" idx="12"/>
          </p:nvPr>
        </p:nvSpPr>
        <p:spPr/>
        <p:txBody>
          <a:bodyPr/>
          <a:lstStyle/>
          <a:p>
            <a:fld id="{78F2A1DE-77AA-F943-813F-E701A1E2AE7D}" type="slidenum">
              <a:rPr lang="en-US" smtClean="0"/>
              <a:t>‹#›</a:t>
            </a:fld>
            <a:endParaRPr lang="en-US"/>
          </a:p>
        </p:txBody>
      </p:sp>
    </p:spTree>
    <p:extLst>
      <p:ext uri="{BB962C8B-B14F-4D97-AF65-F5344CB8AC3E}">
        <p14:creationId xmlns:p14="http://schemas.microsoft.com/office/powerpoint/2010/main" val="4222034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6D607B-2570-664B-9ED1-D2371334A8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956614-A7EB-9C41-90C1-D562318945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471ED0-B8BD-A54F-8E0F-3CF9604506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A87464-FF34-1C44-8C10-C613BD357169}" type="datetimeFigureOut">
              <a:rPr lang="en-US" smtClean="0"/>
              <a:t>2/19/19</a:t>
            </a:fld>
            <a:endParaRPr lang="en-US"/>
          </a:p>
        </p:txBody>
      </p:sp>
      <p:sp>
        <p:nvSpPr>
          <p:cNvPr id="5" name="Footer Placeholder 4">
            <a:extLst>
              <a:ext uri="{FF2B5EF4-FFF2-40B4-BE49-F238E27FC236}">
                <a16:creationId xmlns:a16="http://schemas.microsoft.com/office/drawing/2014/main" id="{81FFA20E-EF3F-A543-B187-1C3F2DE441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9FD205F-1CE2-BB4B-91B4-F120C4CA97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F2A1DE-77AA-F943-813F-E701A1E2AE7D}" type="slidenum">
              <a:rPr lang="en-US" smtClean="0"/>
              <a:t>‹#›</a:t>
            </a:fld>
            <a:endParaRPr lang="en-US"/>
          </a:p>
        </p:txBody>
      </p:sp>
    </p:spTree>
    <p:extLst>
      <p:ext uri="{BB962C8B-B14F-4D97-AF65-F5344CB8AC3E}">
        <p14:creationId xmlns:p14="http://schemas.microsoft.com/office/powerpoint/2010/main" val="3053767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048F0-D522-9C40-9201-A27530831A2B}"/>
              </a:ext>
            </a:extLst>
          </p:cNvPr>
          <p:cNvSpPr>
            <a:spLocks noGrp="1"/>
          </p:cNvSpPr>
          <p:nvPr>
            <p:ph type="ctrTitle"/>
          </p:nvPr>
        </p:nvSpPr>
        <p:spPr/>
        <p:txBody>
          <a:bodyPr>
            <a:normAutofit/>
          </a:bodyPr>
          <a:lstStyle/>
          <a:p>
            <a:r>
              <a:rPr lang="en-US" b="1" dirty="0"/>
              <a:t>Learn Well, Live Well, Be Well: The CLD Approach?</a:t>
            </a:r>
          </a:p>
        </p:txBody>
      </p:sp>
      <p:sp>
        <p:nvSpPr>
          <p:cNvPr id="3" name="Subtitle 2">
            <a:extLst>
              <a:ext uri="{FF2B5EF4-FFF2-40B4-BE49-F238E27FC236}">
                <a16:creationId xmlns:a16="http://schemas.microsoft.com/office/drawing/2014/main" id="{96FDB4F8-52F8-194B-9CAD-445BF74324BF}"/>
              </a:ext>
            </a:extLst>
          </p:cNvPr>
          <p:cNvSpPr>
            <a:spLocks noGrp="1"/>
          </p:cNvSpPr>
          <p:nvPr>
            <p:ph type="subTitle" idx="1"/>
          </p:nvPr>
        </p:nvSpPr>
        <p:spPr>
          <a:xfrm>
            <a:off x="1524000" y="5212080"/>
            <a:ext cx="91440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434645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329D8-D635-AD40-B87F-6EC0353A6746}"/>
              </a:ext>
            </a:extLst>
          </p:cNvPr>
          <p:cNvSpPr>
            <a:spLocks noGrp="1"/>
          </p:cNvSpPr>
          <p:nvPr>
            <p:ph type="title"/>
          </p:nvPr>
        </p:nvSpPr>
        <p:spPr>
          <a:xfrm>
            <a:off x="308810" y="365125"/>
            <a:ext cx="11044990" cy="701675"/>
          </a:xfrm>
        </p:spPr>
        <p:txBody>
          <a:bodyPr/>
          <a:lstStyle/>
          <a:p>
            <a:r>
              <a:rPr lang="en-US" b="1" dirty="0"/>
              <a:t>Assessing areas of relative autonomy </a:t>
            </a:r>
          </a:p>
        </p:txBody>
      </p:sp>
      <p:sp>
        <p:nvSpPr>
          <p:cNvPr id="3" name="Content Placeholder 2">
            <a:extLst>
              <a:ext uri="{FF2B5EF4-FFF2-40B4-BE49-F238E27FC236}">
                <a16:creationId xmlns:a16="http://schemas.microsoft.com/office/drawing/2014/main" id="{6CCCD2BE-3B0E-0541-B005-997835ED8AC9}"/>
              </a:ext>
            </a:extLst>
          </p:cNvPr>
          <p:cNvSpPr>
            <a:spLocks noGrp="1"/>
          </p:cNvSpPr>
          <p:nvPr>
            <p:ph idx="1"/>
          </p:nvPr>
        </p:nvSpPr>
        <p:spPr>
          <a:xfrm>
            <a:off x="308810" y="1323475"/>
            <a:ext cx="11289631" cy="5040496"/>
          </a:xfrm>
        </p:spPr>
        <p:txBody>
          <a:bodyPr>
            <a:normAutofit fontScale="85000" lnSpcReduction="20000"/>
          </a:bodyPr>
          <a:lstStyle/>
          <a:p>
            <a:pPr marL="0" indent="0">
              <a:buNone/>
            </a:pPr>
            <a:endParaRPr lang="en-US" dirty="0"/>
          </a:p>
          <a:p>
            <a:pPr marL="0" indent="0">
              <a:buNone/>
            </a:pPr>
            <a:r>
              <a:rPr lang="en-US" dirty="0"/>
              <a:t>Professional status/legitimacy</a:t>
            </a:r>
          </a:p>
          <a:p>
            <a:pPr marL="0" indent="0">
              <a:buNone/>
            </a:pPr>
            <a:r>
              <a:rPr lang="en-US" dirty="0"/>
              <a:t>Job Description/clarity about role</a:t>
            </a:r>
          </a:p>
          <a:p>
            <a:pPr marL="0" indent="0">
              <a:buNone/>
            </a:pPr>
            <a:r>
              <a:rPr lang="en-US" dirty="0"/>
              <a:t>Management requirements/relationships/colleagues</a:t>
            </a:r>
          </a:p>
          <a:p>
            <a:pPr marL="0" indent="0">
              <a:buNone/>
            </a:pPr>
            <a:r>
              <a:rPr lang="en-US" dirty="0"/>
              <a:t>Policy documents</a:t>
            </a:r>
          </a:p>
          <a:p>
            <a:pPr marL="0" indent="0">
              <a:buNone/>
            </a:pPr>
            <a:r>
              <a:rPr lang="en-US" dirty="0"/>
              <a:t>Press reports</a:t>
            </a:r>
          </a:p>
          <a:p>
            <a:pPr marL="0" indent="0">
              <a:buNone/>
            </a:pPr>
            <a:r>
              <a:rPr lang="en-US" dirty="0"/>
              <a:t>Local political culture</a:t>
            </a:r>
          </a:p>
          <a:p>
            <a:pPr marL="0" indent="0">
              <a:buNone/>
            </a:pPr>
            <a:r>
              <a:rPr lang="en-US" dirty="0"/>
              <a:t>Local relationships </a:t>
            </a:r>
          </a:p>
          <a:p>
            <a:pPr marL="0" indent="0">
              <a:buNone/>
            </a:pPr>
            <a:r>
              <a:rPr lang="en-US" dirty="0"/>
              <a:t>Links elsewhere</a:t>
            </a:r>
          </a:p>
          <a:p>
            <a:pPr marL="0" indent="0">
              <a:buNone/>
            </a:pPr>
            <a:r>
              <a:rPr lang="en-US" dirty="0"/>
              <a:t>Possible Alliances</a:t>
            </a:r>
          </a:p>
          <a:p>
            <a:pPr marL="0" indent="0">
              <a:buNone/>
            </a:pPr>
            <a:r>
              <a:rPr lang="en-US" dirty="0"/>
              <a:t>Political/theoretical analysis of ‘problems’</a:t>
            </a:r>
          </a:p>
          <a:p>
            <a:pPr marL="0" indent="0">
              <a:buNone/>
            </a:pPr>
            <a:r>
              <a:rPr lang="en-US" dirty="0"/>
              <a:t>Spaces for political/theoretical discussions/contestation</a:t>
            </a:r>
          </a:p>
          <a:p>
            <a:pPr marL="0" indent="0">
              <a:buNone/>
            </a:pPr>
            <a:r>
              <a:rPr lang="en-US" dirty="0"/>
              <a:t>Other???</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Content Placeholder 2">
            <a:extLst>
              <a:ext uri="{FF2B5EF4-FFF2-40B4-BE49-F238E27FC236}">
                <a16:creationId xmlns:a16="http://schemas.microsoft.com/office/drawing/2014/main" id="{7906C978-FC33-8F4C-9339-810E7D0EEF45}"/>
              </a:ext>
            </a:extLst>
          </p:cNvPr>
          <p:cNvSpPr txBox="1">
            <a:spLocks/>
          </p:cNvSpPr>
          <p:nvPr/>
        </p:nvSpPr>
        <p:spPr>
          <a:xfrm>
            <a:off x="508000" y="1323476"/>
            <a:ext cx="10845800" cy="504049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198465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2F912609-DA11-0C4A-9C0F-795AAB6F5E4E}"/>
              </a:ext>
            </a:extLst>
          </p:cNvPr>
          <p:cNvSpPr>
            <a:spLocks noGrp="1" noChangeArrowheads="1"/>
          </p:cNvSpPr>
          <p:nvPr>
            <p:ph type="title"/>
          </p:nvPr>
        </p:nvSpPr>
        <p:spPr bwMode="auto">
          <a:xfrm>
            <a:off x="264160" y="-635001"/>
            <a:ext cx="11076243" cy="116840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anchor="b" anchorCtr="0" compatLnSpc="1">
            <a:prstTxWarp prst="textNoShape">
              <a:avLst/>
            </a:prstTxWarp>
            <a:normAutofit/>
          </a:bodyPr>
          <a:lstStyle/>
          <a:p>
            <a:r>
              <a:rPr lang="en-US" sz="2400" b="1" dirty="0"/>
              <a:t>Clarity through specificity: working both sides of the equation? Double conversations?</a:t>
            </a:r>
          </a:p>
        </p:txBody>
      </p:sp>
      <p:sp>
        <p:nvSpPr>
          <p:cNvPr id="3" name="Content Placeholder 2">
            <a:extLst>
              <a:ext uri="{FF2B5EF4-FFF2-40B4-BE49-F238E27FC236}">
                <a16:creationId xmlns:a16="http://schemas.microsoft.com/office/drawing/2014/main" id="{4632594B-1D48-F847-A4D8-83B7EE428DF3}"/>
              </a:ext>
            </a:extLst>
          </p:cNvPr>
          <p:cNvSpPr>
            <a:spLocks noGrp="1"/>
          </p:cNvSpPr>
          <p:nvPr>
            <p:ph idx="1"/>
          </p:nvPr>
        </p:nvSpPr>
        <p:spPr>
          <a:xfrm>
            <a:off x="8566150" y="3136900"/>
            <a:ext cx="2774253" cy="3077633"/>
          </a:xfrm>
        </p:spPr>
        <p:txBody>
          <a:bodyPr>
            <a:normAutofit/>
          </a:bodyPr>
          <a:lstStyle/>
          <a:p>
            <a:endParaRPr lang="en-US" sz="1800" dirty="0"/>
          </a:p>
          <a:p>
            <a:endParaRPr lang="en-US" sz="1800" dirty="0"/>
          </a:p>
        </p:txBody>
      </p:sp>
      <p:graphicFrame>
        <p:nvGraphicFramePr>
          <p:cNvPr id="4" name="Table 3">
            <a:extLst>
              <a:ext uri="{FF2B5EF4-FFF2-40B4-BE49-F238E27FC236}">
                <a16:creationId xmlns:a16="http://schemas.microsoft.com/office/drawing/2014/main" id="{57C09B44-7239-AA44-BDD8-68549C976815}"/>
              </a:ext>
            </a:extLst>
          </p:cNvPr>
          <p:cNvGraphicFramePr>
            <a:graphicFrameLocks noGrp="1"/>
          </p:cNvGraphicFramePr>
          <p:nvPr>
            <p:extLst>
              <p:ext uri="{D42A27DB-BD31-4B8C-83A1-F6EECF244321}">
                <p14:modId xmlns:p14="http://schemas.microsoft.com/office/powerpoint/2010/main" val="3528664775"/>
              </p:ext>
            </p:extLst>
          </p:nvPr>
        </p:nvGraphicFramePr>
        <p:xfrm>
          <a:off x="46299" y="533401"/>
          <a:ext cx="12145702" cy="6301274"/>
        </p:xfrm>
        <a:graphic>
          <a:graphicData uri="http://schemas.openxmlformats.org/drawingml/2006/table">
            <a:tbl>
              <a:tblPr firstRow="1" firstCol="1" bandRow="1">
                <a:noFill/>
                <a:tableStyleId>{5C22544A-7EE6-4342-B048-85BDC9FD1C3A}</a:tableStyleId>
              </a:tblPr>
              <a:tblGrid>
                <a:gridCol w="5798916">
                  <a:extLst>
                    <a:ext uri="{9D8B030D-6E8A-4147-A177-3AD203B41FA5}">
                      <a16:colId xmlns:a16="http://schemas.microsoft.com/office/drawing/2014/main" val="276411009"/>
                    </a:ext>
                  </a:extLst>
                </a:gridCol>
                <a:gridCol w="6346786">
                  <a:extLst>
                    <a:ext uri="{9D8B030D-6E8A-4147-A177-3AD203B41FA5}">
                      <a16:colId xmlns:a16="http://schemas.microsoft.com/office/drawing/2014/main" val="772957377"/>
                    </a:ext>
                  </a:extLst>
                </a:gridCol>
              </a:tblGrid>
              <a:tr h="695807">
                <a:tc>
                  <a:txBody>
                    <a:bodyPr/>
                    <a:lstStyle/>
                    <a:p>
                      <a:pPr marL="0" marR="0">
                        <a:spcBef>
                          <a:spcPts val="0"/>
                        </a:spcBef>
                        <a:spcAft>
                          <a:spcPts val="0"/>
                        </a:spcAft>
                      </a:pPr>
                      <a:r>
                        <a:rPr lang="en-US" sz="1800" b="0" cap="all" spc="150" dirty="0">
                          <a:solidFill>
                            <a:schemeClr val="lt1"/>
                          </a:solidFill>
                          <a:effectLst/>
                        </a:rPr>
                        <a:t>Strategic participation: the invited spaces of policy</a:t>
                      </a:r>
                      <a:endParaRPr lang="en-GB" sz="1800" b="0" cap="all" spc="150" dirty="0">
                        <a:solidFill>
                          <a:schemeClr val="lt1"/>
                        </a:solidFill>
                        <a:effectLst/>
                        <a:latin typeface="Cambria" panose="02040503050406030204" pitchFamily="18" charset="0"/>
                        <a:ea typeface="ＭＳ 明朝" panose="02020609040205080304" pitchFamily="49" charset="-128"/>
                        <a:cs typeface="Times New Roman" panose="02020603050405020304" pitchFamily="18" charset="0"/>
                      </a:endParaRPr>
                    </a:p>
                  </a:txBody>
                  <a:tcPr marL="92180" marR="92180" marT="92180" marB="92180">
                    <a:lnL w="12700" cmpd="sng">
                      <a:noFill/>
                    </a:lnL>
                    <a:lnR w="12700" cmpd="sng">
                      <a:noFill/>
                    </a:lnR>
                    <a:lnT w="12700" cmpd="sng">
                      <a:noFill/>
                    </a:lnT>
                    <a:lnB w="38100" cmpd="sng">
                      <a:noFill/>
                    </a:lnB>
                    <a:solidFill>
                      <a:srgbClr val="505356"/>
                    </a:solidFill>
                  </a:tcPr>
                </a:tc>
                <a:tc>
                  <a:txBody>
                    <a:bodyPr/>
                    <a:lstStyle/>
                    <a:p>
                      <a:pPr marL="0" marR="0">
                        <a:spcBef>
                          <a:spcPts val="0"/>
                        </a:spcBef>
                        <a:spcAft>
                          <a:spcPts val="0"/>
                        </a:spcAft>
                      </a:pPr>
                      <a:r>
                        <a:rPr lang="en-US" sz="1800" b="0" cap="all" spc="150" dirty="0">
                          <a:solidFill>
                            <a:schemeClr val="lt1"/>
                          </a:solidFill>
                          <a:effectLst/>
                        </a:rPr>
                        <a:t>Strategic non-participation: the demanded spaces of politics</a:t>
                      </a:r>
                      <a:endParaRPr lang="en-GB" sz="1800" b="0" cap="all" spc="150" dirty="0">
                        <a:solidFill>
                          <a:schemeClr val="lt1"/>
                        </a:solidFill>
                        <a:effectLst/>
                        <a:latin typeface="Cambria" panose="02040503050406030204" pitchFamily="18" charset="0"/>
                        <a:ea typeface="ＭＳ 明朝" panose="02020609040205080304" pitchFamily="49" charset="-128"/>
                        <a:cs typeface="Times New Roman" panose="02020603050405020304" pitchFamily="18" charset="0"/>
                      </a:endParaRPr>
                    </a:p>
                  </a:txBody>
                  <a:tcPr marL="92180" marR="92180" marT="92180" marB="92180">
                    <a:lnL w="12700" cmpd="sng">
                      <a:noFill/>
                    </a:lnL>
                    <a:lnR w="12700" cmpd="sng">
                      <a:noFill/>
                    </a:lnR>
                    <a:lnT w="12700" cmpd="sng">
                      <a:noFill/>
                    </a:lnT>
                    <a:lnB w="38100" cmpd="sng">
                      <a:noFill/>
                    </a:lnB>
                    <a:solidFill>
                      <a:srgbClr val="505356"/>
                    </a:solidFill>
                  </a:tcPr>
                </a:tc>
                <a:extLst>
                  <a:ext uri="{0D108BD9-81ED-4DB2-BD59-A6C34878D82A}">
                    <a16:rowId xmlns:a16="http://schemas.microsoft.com/office/drawing/2014/main" val="1065174670"/>
                  </a:ext>
                </a:extLst>
              </a:tr>
              <a:tr h="695807">
                <a:tc>
                  <a:txBody>
                    <a:bodyPr/>
                    <a:lstStyle/>
                    <a:p>
                      <a:pPr marL="0" marR="0">
                        <a:spcBef>
                          <a:spcPts val="0"/>
                        </a:spcBef>
                        <a:spcAft>
                          <a:spcPts val="0"/>
                        </a:spcAft>
                      </a:pPr>
                      <a:r>
                        <a:rPr lang="en-US" sz="1800" b="0" cap="none" spc="0" dirty="0">
                          <a:solidFill>
                            <a:schemeClr val="tx1"/>
                          </a:solidFill>
                          <a:effectLst/>
                        </a:rPr>
                        <a:t>Making structures, processes and policies work more democratically and effectively within their own terms</a:t>
                      </a:r>
                      <a:endParaRPr lang="en-GB" sz="1800" b="0" cap="none" spc="0" dirty="0">
                        <a:solidFill>
                          <a:schemeClr val="tx1"/>
                        </a:solidFill>
                        <a:effectLst/>
                        <a:latin typeface="Cambria" panose="02040503050406030204" pitchFamily="18" charset="0"/>
                        <a:ea typeface="ＭＳ 明朝" panose="02020609040205080304" pitchFamily="49" charset="-128"/>
                        <a:cs typeface="Times New Roman" panose="02020603050405020304" pitchFamily="18" charset="0"/>
                      </a:endParaRPr>
                    </a:p>
                  </a:txBody>
                  <a:tcPr marL="92180" marR="92180" marT="92180" marB="92180">
                    <a:lnL w="12700" cmpd="sng">
                      <a:noFill/>
                      <a:prstDash val="solid"/>
                    </a:lnL>
                    <a:lnR w="12700" cmpd="sng">
                      <a:noFill/>
                      <a:prstDash val="solid"/>
                    </a:lnR>
                    <a:lnT w="38100" cmpd="sng">
                      <a:noFill/>
                    </a:lnT>
                    <a:lnB w="12700" cmpd="sng">
                      <a:noFill/>
                      <a:prstDash val="solid"/>
                    </a:lnB>
                    <a:noFill/>
                  </a:tcPr>
                </a:tc>
                <a:tc>
                  <a:txBody>
                    <a:bodyPr/>
                    <a:lstStyle/>
                    <a:p>
                      <a:pPr marL="0" marR="0">
                        <a:spcBef>
                          <a:spcPts val="0"/>
                        </a:spcBef>
                        <a:spcAft>
                          <a:spcPts val="0"/>
                        </a:spcAft>
                      </a:pPr>
                      <a:r>
                        <a:rPr lang="en-US" sz="1800" cap="none" spc="0" dirty="0">
                          <a:solidFill>
                            <a:schemeClr val="tx1"/>
                          </a:solidFill>
                          <a:effectLst/>
                        </a:rPr>
                        <a:t>Strengthening democratic processes outside of governance structures and mechanisms to challenge undemocratic processes</a:t>
                      </a:r>
                      <a:endParaRPr lang="en-GB" sz="1800" cap="none" spc="0" dirty="0">
                        <a:solidFill>
                          <a:schemeClr val="tx1"/>
                        </a:solidFill>
                        <a:effectLst/>
                        <a:latin typeface="Cambria" panose="02040503050406030204" pitchFamily="18" charset="0"/>
                        <a:ea typeface="ＭＳ 明朝" panose="02020609040205080304" pitchFamily="49" charset="-128"/>
                        <a:cs typeface="Times New Roman" panose="02020603050405020304" pitchFamily="18" charset="0"/>
                      </a:endParaRPr>
                    </a:p>
                  </a:txBody>
                  <a:tcPr marL="92180" marR="92180" marT="92180" marB="92180">
                    <a:lnL w="12700" cmpd="sng">
                      <a:noFill/>
                      <a:prstDash val="solid"/>
                    </a:lnL>
                    <a:lnR w="12700" cmpd="sng">
                      <a:noFill/>
                      <a:prstDash val="solid"/>
                    </a:lnR>
                    <a:lnT w="38100" cmpd="sng">
                      <a:noFill/>
                    </a:lnT>
                    <a:lnB w="12700" cmpd="sng">
                      <a:noFill/>
                      <a:prstDash val="solid"/>
                    </a:lnB>
                    <a:noFill/>
                  </a:tcPr>
                </a:tc>
                <a:extLst>
                  <a:ext uri="{0D108BD9-81ED-4DB2-BD59-A6C34878D82A}">
                    <a16:rowId xmlns:a16="http://schemas.microsoft.com/office/drawing/2014/main" val="1127966770"/>
                  </a:ext>
                </a:extLst>
              </a:tr>
              <a:tr h="956208">
                <a:tc>
                  <a:txBody>
                    <a:bodyPr/>
                    <a:lstStyle/>
                    <a:p>
                      <a:pPr marL="0" marR="0">
                        <a:spcBef>
                          <a:spcPts val="0"/>
                        </a:spcBef>
                        <a:spcAft>
                          <a:spcPts val="0"/>
                        </a:spcAft>
                      </a:pPr>
                      <a:r>
                        <a:rPr lang="en-US" sz="1800" b="0" cap="none" spc="0" dirty="0">
                          <a:solidFill>
                            <a:schemeClr val="tx1"/>
                          </a:solidFill>
                          <a:effectLst/>
                        </a:rPr>
                        <a:t>Holding politicians and institutions to account</a:t>
                      </a:r>
                    </a:p>
                    <a:p>
                      <a:pPr marL="0" marR="0">
                        <a:spcBef>
                          <a:spcPts val="0"/>
                        </a:spcBef>
                        <a:spcAft>
                          <a:spcPts val="0"/>
                        </a:spcAft>
                      </a:pPr>
                      <a:r>
                        <a:rPr lang="en-US" sz="1800" b="0" cap="none" spc="0" dirty="0">
                          <a:solidFill>
                            <a:schemeClr val="tx1"/>
                          </a:solidFill>
                          <a:effectLst/>
                          <a:latin typeface="Cambria" panose="02040503050406030204" pitchFamily="18" charset="0"/>
                          <a:ea typeface="ＭＳ 明朝" panose="02020609040205080304" pitchFamily="49" charset="-128"/>
                          <a:cs typeface="Times New Roman" panose="02020603050405020304" pitchFamily="18" charset="0"/>
                        </a:rPr>
                        <a:t>Translating between policy and politics</a:t>
                      </a:r>
                      <a:endParaRPr lang="en-GB" sz="1800" b="0" cap="none" spc="0" dirty="0">
                        <a:solidFill>
                          <a:schemeClr val="tx1"/>
                        </a:solidFill>
                        <a:effectLst/>
                        <a:latin typeface="Cambria" panose="02040503050406030204" pitchFamily="18" charset="0"/>
                        <a:ea typeface="ＭＳ 明朝" panose="02020609040205080304" pitchFamily="49" charset="-128"/>
                        <a:cs typeface="Times New Roman" panose="02020603050405020304" pitchFamily="18" charset="0"/>
                      </a:endParaRPr>
                    </a:p>
                  </a:txBody>
                  <a:tcPr marL="92180" marR="92180" marT="92180" marB="92180">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marL="0" marR="0">
                        <a:spcBef>
                          <a:spcPts val="0"/>
                        </a:spcBef>
                        <a:spcAft>
                          <a:spcPts val="0"/>
                        </a:spcAft>
                      </a:pPr>
                      <a:r>
                        <a:rPr lang="en-US" sz="1800" cap="none" spc="0" dirty="0">
                          <a:solidFill>
                            <a:schemeClr val="tx1"/>
                          </a:solidFill>
                          <a:effectLst/>
                        </a:rPr>
                        <a:t>Encouraging and resourcing community participation based on local concerns (arising from or raised in invited spaces as appropriate)</a:t>
                      </a:r>
                      <a:endParaRPr lang="en-GB" sz="1800" cap="none" spc="0" dirty="0">
                        <a:solidFill>
                          <a:schemeClr val="tx1"/>
                        </a:solidFill>
                        <a:effectLst/>
                        <a:latin typeface="Cambria" panose="02040503050406030204" pitchFamily="18" charset="0"/>
                        <a:ea typeface="ＭＳ 明朝" panose="02020609040205080304" pitchFamily="49" charset="-128"/>
                        <a:cs typeface="Times New Roman" panose="02020603050405020304" pitchFamily="18" charset="0"/>
                      </a:endParaRPr>
                    </a:p>
                  </a:txBody>
                  <a:tcPr marL="92180" marR="92180" marT="92180" marB="92180">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extLst>
                  <a:ext uri="{0D108BD9-81ED-4DB2-BD59-A6C34878D82A}">
                    <a16:rowId xmlns:a16="http://schemas.microsoft.com/office/drawing/2014/main" val="3493393301"/>
                  </a:ext>
                </a:extLst>
              </a:tr>
              <a:tr h="814477">
                <a:tc>
                  <a:txBody>
                    <a:bodyPr/>
                    <a:lstStyle/>
                    <a:p>
                      <a:pPr marL="0" marR="0">
                        <a:spcBef>
                          <a:spcPts val="0"/>
                        </a:spcBef>
                        <a:spcAft>
                          <a:spcPts val="0"/>
                        </a:spcAft>
                      </a:pPr>
                      <a:r>
                        <a:rPr lang="en-US" sz="1800" b="0" cap="none" spc="0" dirty="0">
                          <a:solidFill>
                            <a:schemeClr val="tx1"/>
                          </a:solidFill>
                          <a:effectLst/>
                        </a:rPr>
                        <a:t>Ensuring processes have grassroots support: maintaining local relationships; broadening support base</a:t>
                      </a:r>
                      <a:endParaRPr lang="en-GB" sz="1800" b="0" cap="none" spc="0" dirty="0">
                        <a:solidFill>
                          <a:schemeClr val="tx1"/>
                        </a:solidFill>
                        <a:effectLst/>
                        <a:latin typeface="Cambria" panose="02040503050406030204" pitchFamily="18" charset="0"/>
                        <a:ea typeface="ＭＳ 明朝" panose="02020609040205080304" pitchFamily="49" charset="-128"/>
                        <a:cs typeface="Times New Roman" panose="02020603050405020304" pitchFamily="18" charset="0"/>
                      </a:endParaRPr>
                    </a:p>
                  </a:txBody>
                  <a:tcPr marL="92180" marR="92180" marT="92180" marB="92180">
                    <a:lnL w="12700" cmpd="sng">
                      <a:noFill/>
                      <a:prstDash val="solid"/>
                    </a:lnL>
                    <a:lnR w="12700" cmpd="sng">
                      <a:noFill/>
                      <a:prstDash val="solid"/>
                    </a:lnR>
                    <a:lnT w="12700" cmpd="sng">
                      <a:noFill/>
                      <a:prstDash val="solid"/>
                    </a:lnT>
                    <a:lnB w="12700" cmpd="sng">
                      <a:noFill/>
                      <a:prstDash val="solid"/>
                    </a:lnB>
                    <a:noFill/>
                  </a:tcPr>
                </a:tc>
                <a:tc>
                  <a:txBody>
                    <a:bodyPr/>
                    <a:lstStyle/>
                    <a:p>
                      <a:pPr marL="0" marR="0">
                        <a:spcBef>
                          <a:spcPts val="0"/>
                        </a:spcBef>
                        <a:spcAft>
                          <a:spcPts val="0"/>
                        </a:spcAft>
                      </a:pPr>
                      <a:r>
                        <a:rPr lang="en-US" sz="1800" cap="none" spc="0" dirty="0">
                          <a:solidFill>
                            <a:schemeClr val="tx1"/>
                          </a:solidFill>
                          <a:effectLst/>
                        </a:rPr>
                        <a:t>Challenging the ways in which problems are framed in policy and practice</a:t>
                      </a:r>
                      <a:endParaRPr lang="en-GB" sz="1800" cap="none" spc="0" dirty="0">
                        <a:solidFill>
                          <a:schemeClr val="tx1"/>
                        </a:solidFill>
                        <a:effectLst/>
                        <a:latin typeface="Cambria" panose="02040503050406030204" pitchFamily="18" charset="0"/>
                        <a:ea typeface="ＭＳ 明朝" panose="02020609040205080304" pitchFamily="49" charset="-128"/>
                        <a:cs typeface="Times New Roman" panose="02020603050405020304" pitchFamily="18" charset="0"/>
                      </a:endParaRPr>
                    </a:p>
                  </a:txBody>
                  <a:tcPr marL="92180" marR="92180" marT="92180" marB="92180">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1848029454"/>
                  </a:ext>
                </a:extLst>
              </a:tr>
              <a:tr h="219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cap="none" spc="0" dirty="0">
                          <a:solidFill>
                            <a:schemeClr val="tx1"/>
                          </a:solidFill>
                          <a:effectLst/>
                        </a:rPr>
                        <a:t>Capacity building for challenging problem definitions and articulating alternatives</a:t>
                      </a:r>
                      <a:endParaRPr lang="en-GB" sz="1800" b="0" cap="none" spc="0" dirty="0">
                        <a:solidFill>
                          <a:schemeClr val="tx1"/>
                        </a:solidFill>
                        <a:effectLst/>
                        <a:latin typeface="Cambria" panose="02040503050406030204" pitchFamily="18" charset="0"/>
                        <a:ea typeface="ＭＳ 明朝" panose="02020609040205080304" pitchFamily="49" charset="-128"/>
                        <a:cs typeface="Times New Roman" panose="02020603050405020304" pitchFamily="18" charset="0"/>
                      </a:endParaRPr>
                    </a:p>
                  </a:txBody>
                  <a:tcPr marL="92180" marR="92180" marT="92180" marB="92180">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cap="none" spc="0" dirty="0">
                          <a:solidFill>
                            <a:schemeClr val="tx1"/>
                          </a:solidFill>
                          <a:effectLst/>
                        </a:rPr>
                        <a:t>Developing counter-information which challenge official stories; constructing new forms of knowledge </a:t>
                      </a:r>
                      <a:endParaRPr lang="en-GB" sz="1800" cap="none" spc="0" dirty="0">
                        <a:solidFill>
                          <a:schemeClr val="tx1"/>
                        </a:solidFill>
                        <a:effectLst/>
                        <a:latin typeface="Cambria" panose="02040503050406030204" pitchFamily="18" charset="0"/>
                        <a:ea typeface="ＭＳ 明朝" panose="02020609040205080304" pitchFamily="49" charset="-128"/>
                        <a:cs typeface="Times New Roman" panose="02020603050405020304" pitchFamily="18" charset="0"/>
                      </a:endParaRPr>
                    </a:p>
                  </a:txBody>
                  <a:tcPr marL="92180" marR="92180" marT="92180" marB="92180">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extLst>
                  <a:ext uri="{0D108BD9-81ED-4DB2-BD59-A6C34878D82A}">
                    <a16:rowId xmlns:a16="http://schemas.microsoft.com/office/drawing/2014/main" val="338213547"/>
                  </a:ext>
                </a:extLst>
              </a:tr>
              <a:tr h="695807">
                <a:tc>
                  <a:txBody>
                    <a:bodyPr/>
                    <a:lstStyle/>
                    <a:p>
                      <a:pPr marL="0" marR="0">
                        <a:spcBef>
                          <a:spcPts val="0"/>
                        </a:spcBef>
                        <a:spcAft>
                          <a:spcPts val="0"/>
                        </a:spcAft>
                      </a:pPr>
                      <a:r>
                        <a:rPr lang="en-US" sz="1800" b="0" cap="none" spc="0" dirty="0">
                          <a:solidFill>
                            <a:schemeClr val="tx1"/>
                          </a:solidFill>
                          <a:effectLst/>
                        </a:rPr>
                        <a:t>Challenging manipulative or tokenistic procedures or practices</a:t>
                      </a:r>
                      <a:endParaRPr lang="en-GB" sz="1800" b="0" cap="none" spc="0" dirty="0">
                        <a:solidFill>
                          <a:schemeClr val="tx1"/>
                        </a:solidFill>
                        <a:effectLst/>
                        <a:latin typeface="Cambria" panose="02040503050406030204" pitchFamily="18" charset="0"/>
                        <a:ea typeface="ＭＳ 明朝" panose="02020609040205080304" pitchFamily="49" charset="-128"/>
                        <a:cs typeface="Times New Roman" panose="02020603050405020304" pitchFamily="18" charset="0"/>
                      </a:endParaRPr>
                    </a:p>
                  </a:txBody>
                  <a:tcPr marL="92180" marR="92180" marT="92180" marB="92180">
                    <a:lnL w="12700" cmpd="sng">
                      <a:noFill/>
                      <a:prstDash val="solid"/>
                    </a:lnL>
                    <a:lnR w="12700" cmpd="sng">
                      <a:noFill/>
                      <a:prstDash val="solid"/>
                    </a:lnR>
                    <a:lnT w="12700" cmpd="sng">
                      <a:noFill/>
                      <a:prstDash val="solid"/>
                    </a:lnT>
                    <a:lnB w="12700" cmpd="sng">
                      <a:noFill/>
                      <a:prstDash val="soli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cap="none" spc="0" dirty="0">
                          <a:solidFill>
                            <a:schemeClr val="tx1"/>
                          </a:solidFill>
                          <a:effectLst/>
                        </a:rPr>
                        <a:t>Making democratic demands on the state</a:t>
                      </a:r>
                      <a:endParaRPr lang="en-GB" sz="1800" cap="none" spc="0" dirty="0">
                        <a:solidFill>
                          <a:schemeClr val="tx1"/>
                        </a:solidFill>
                        <a:effectLst/>
                        <a:latin typeface="Cambria" panose="02040503050406030204" pitchFamily="18" charset="0"/>
                        <a:ea typeface="ＭＳ 明朝" panose="02020609040205080304" pitchFamily="49" charset="-128"/>
                        <a:cs typeface="Times New Roman" panose="02020603050405020304" pitchFamily="18" charset="0"/>
                      </a:endParaRPr>
                    </a:p>
                    <a:p>
                      <a:pPr marL="0" marR="0">
                        <a:spcBef>
                          <a:spcPts val="0"/>
                        </a:spcBef>
                        <a:spcAft>
                          <a:spcPts val="0"/>
                        </a:spcAft>
                      </a:pPr>
                      <a:endParaRPr lang="en-GB" sz="1800" cap="none" spc="0" dirty="0">
                        <a:solidFill>
                          <a:schemeClr val="tx1"/>
                        </a:solidFill>
                        <a:effectLst/>
                        <a:latin typeface="Cambria" panose="02040503050406030204" pitchFamily="18" charset="0"/>
                        <a:ea typeface="ＭＳ 明朝" panose="02020609040205080304" pitchFamily="49" charset="-128"/>
                        <a:cs typeface="Times New Roman" panose="02020603050405020304" pitchFamily="18" charset="0"/>
                      </a:endParaRPr>
                    </a:p>
                  </a:txBody>
                  <a:tcPr marL="92180" marR="92180" marT="92180" marB="92180">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2895894205"/>
                  </a:ext>
                </a:extLst>
              </a:tr>
              <a:tr h="814477">
                <a:tc>
                  <a:txBody>
                    <a:bodyPr/>
                    <a:lstStyle/>
                    <a:p>
                      <a:pPr marL="0" marR="0">
                        <a:spcBef>
                          <a:spcPts val="0"/>
                        </a:spcBef>
                        <a:spcAft>
                          <a:spcPts val="0"/>
                        </a:spcAft>
                      </a:pPr>
                      <a:r>
                        <a:rPr lang="en-US" sz="1800" b="0" cap="none" spc="0" dirty="0">
                          <a:solidFill>
                            <a:schemeClr val="tx1"/>
                          </a:solidFill>
                          <a:effectLst/>
                        </a:rPr>
                        <a:t>Sustaining representative groups; supporting groups and individual interactions with officials; preventing burnout</a:t>
                      </a:r>
                      <a:endParaRPr lang="en-GB" sz="1800" b="0" cap="none" spc="0" dirty="0">
                        <a:solidFill>
                          <a:schemeClr val="tx1"/>
                        </a:solidFill>
                        <a:effectLst/>
                        <a:latin typeface="Cambria" panose="02040503050406030204" pitchFamily="18" charset="0"/>
                        <a:ea typeface="ＭＳ 明朝" panose="02020609040205080304" pitchFamily="49" charset="-128"/>
                        <a:cs typeface="Times New Roman" panose="02020603050405020304" pitchFamily="18" charset="0"/>
                      </a:endParaRPr>
                    </a:p>
                  </a:txBody>
                  <a:tcPr marL="92180" marR="92180" marT="92180" marB="92180">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pPr marL="0" marR="0">
                        <a:spcBef>
                          <a:spcPts val="0"/>
                        </a:spcBef>
                        <a:spcAft>
                          <a:spcPts val="0"/>
                        </a:spcAft>
                      </a:pPr>
                      <a:r>
                        <a:rPr lang="en-US" sz="1800" cap="none" spc="0" dirty="0">
                          <a:solidFill>
                            <a:schemeClr val="tx1"/>
                          </a:solidFill>
                          <a:effectLst/>
                        </a:rPr>
                        <a:t>Providing a convivial forum for making relationships, building collective arguments and support, solidarity and identity </a:t>
                      </a:r>
                      <a:endParaRPr lang="en-GB" sz="1800" cap="none" spc="0" dirty="0">
                        <a:solidFill>
                          <a:schemeClr val="tx1"/>
                        </a:solidFill>
                        <a:effectLst/>
                        <a:latin typeface="Cambria" panose="02040503050406030204" pitchFamily="18" charset="0"/>
                        <a:ea typeface="ＭＳ 明朝" panose="02020609040205080304" pitchFamily="49" charset="-128"/>
                        <a:cs typeface="Times New Roman" panose="02020603050405020304" pitchFamily="18" charset="0"/>
                      </a:endParaRPr>
                    </a:p>
                  </a:txBody>
                  <a:tcPr marL="92180" marR="92180" marT="92180" marB="92180">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extLst>
                  <a:ext uri="{0D108BD9-81ED-4DB2-BD59-A6C34878D82A}">
                    <a16:rowId xmlns:a16="http://schemas.microsoft.com/office/drawing/2014/main" val="545372519"/>
                  </a:ext>
                </a:extLst>
              </a:tr>
              <a:tr h="695807">
                <a:tc>
                  <a:txBody>
                    <a:bodyPr/>
                    <a:lstStyle/>
                    <a:p>
                      <a:pPr marL="0" marR="0">
                        <a:spcBef>
                          <a:spcPts val="0"/>
                        </a:spcBef>
                        <a:spcAft>
                          <a:spcPts val="0"/>
                        </a:spcAft>
                      </a:pPr>
                      <a:r>
                        <a:rPr lang="en-US" sz="1800" b="0" cap="none" spc="0" dirty="0">
                          <a:solidFill>
                            <a:schemeClr val="tx1"/>
                          </a:solidFill>
                          <a:effectLst/>
                        </a:rPr>
                        <a:t>Testing the claims and limits of policy</a:t>
                      </a:r>
                    </a:p>
                    <a:p>
                      <a:pPr marL="0" marR="0">
                        <a:spcBef>
                          <a:spcPts val="0"/>
                        </a:spcBef>
                        <a:spcAft>
                          <a:spcPts val="0"/>
                        </a:spcAft>
                      </a:pPr>
                      <a:endParaRPr lang="en-GB" sz="1800" b="0" cap="none" spc="0" dirty="0">
                        <a:solidFill>
                          <a:schemeClr val="tx1"/>
                        </a:solidFill>
                        <a:effectLst/>
                        <a:latin typeface="Cambria" panose="02040503050406030204" pitchFamily="18" charset="0"/>
                        <a:ea typeface="ＭＳ 明朝" panose="02020609040205080304" pitchFamily="49" charset="-128"/>
                        <a:cs typeface="Times New Roman" panose="02020603050405020304" pitchFamily="18" charset="0"/>
                      </a:endParaRPr>
                    </a:p>
                  </a:txBody>
                  <a:tcPr marL="92180" marR="92180" marT="92180" marB="92180">
                    <a:lnL w="12700" cmpd="sng">
                      <a:noFill/>
                      <a:prstDash val="solid"/>
                    </a:lnL>
                    <a:lnR w="12700" cmpd="sng">
                      <a:noFill/>
                      <a:prstDash val="solid"/>
                    </a:lnR>
                    <a:lnT w="12700" cmpd="sng">
                      <a:noFill/>
                      <a:prstDash val="solid"/>
                    </a:lnT>
                    <a:lnB w="12700" cmpd="sng">
                      <a:noFill/>
                      <a:prstDash val="solid"/>
                    </a:lnB>
                    <a:noFill/>
                  </a:tcPr>
                </a:tc>
                <a:tc>
                  <a:txBody>
                    <a:bodyPr/>
                    <a:lstStyle/>
                    <a:p>
                      <a:pPr marL="0" marR="0">
                        <a:spcBef>
                          <a:spcPts val="0"/>
                        </a:spcBef>
                        <a:spcAft>
                          <a:spcPts val="0"/>
                        </a:spcAft>
                      </a:pPr>
                      <a:r>
                        <a:rPr lang="en-US" sz="1800" cap="none" spc="0" dirty="0">
                          <a:solidFill>
                            <a:schemeClr val="tx1"/>
                          </a:solidFill>
                          <a:effectLst/>
                        </a:rPr>
                        <a:t>Developing and articulating alternative points of view where and when appropriate</a:t>
                      </a:r>
                      <a:endParaRPr lang="en-GB" sz="1800" cap="none" spc="0" dirty="0">
                        <a:solidFill>
                          <a:schemeClr val="tx1"/>
                        </a:solidFill>
                        <a:effectLst/>
                        <a:latin typeface="Cambria" panose="02040503050406030204" pitchFamily="18" charset="0"/>
                        <a:ea typeface="ＭＳ 明朝" panose="02020609040205080304" pitchFamily="49" charset="-128"/>
                        <a:cs typeface="Times New Roman" panose="02020603050405020304" pitchFamily="18" charset="0"/>
                      </a:endParaRPr>
                    </a:p>
                  </a:txBody>
                  <a:tcPr marL="92180" marR="92180" marT="92180" marB="92180">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1737704207"/>
                  </a:ext>
                </a:extLst>
              </a:tr>
            </a:tbl>
          </a:graphicData>
        </a:graphic>
      </p:graphicFrame>
    </p:spTree>
    <p:extLst>
      <p:ext uri="{BB962C8B-B14F-4D97-AF65-F5344CB8AC3E}">
        <p14:creationId xmlns:p14="http://schemas.microsoft.com/office/powerpoint/2010/main" val="1568889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The cracks and the light?</a:t>
            </a:r>
          </a:p>
        </p:txBody>
      </p:sp>
      <p:sp>
        <p:nvSpPr>
          <p:cNvPr id="3" name="Content Placeholder 2"/>
          <p:cNvSpPr>
            <a:spLocks noGrp="1"/>
          </p:cNvSpPr>
          <p:nvPr>
            <p:ph idx="1"/>
          </p:nvPr>
        </p:nvSpPr>
        <p:spPr/>
        <p:txBody>
          <a:bodyPr>
            <a:normAutofit/>
          </a:bodyPr>
          <a:lstStyle/>
          <a:p>
            <a:pPr>
              <a:lnSpc>
                <a:spcPct val="100000"/>
              </a:lnSpc>
              <a:spcBef>
                <a:spcPts val="0"/>
              </a:spcBef>
            </a:pPr>
            <a:r>
              <a:rPr lang="en-US" sz="3200" dirty="0"/>
              <a:t>Maintaining critical distance and skepticism</a:t>
            </a:r>
          </a:p>
          <a:p>
            <a:pPr>
              <a:lnSpc>
                <a:spcPct val="100000"/>
              </a:lnSpc>
              <a:spcBef>
                <a:spcPts val="0"/>
              </a:spcBef>
            </a:pPr>
            <a:endParaRPr lang="en-US" sz="3200" dirty="0"/>
          </a:p>
          <a:p>
            <a:pPr>
              <a:lnSpc>
                <a:spcPct val="100000"/>
              </a:lnSpc>
              <a:spcBef>
                <a:spcPts val="0"/>
              </a:spcBef>
            </a:pPr>
            <a:r>
              <a:rPr lang="en-US" sz="3200" dirty="0"/>
              <a:t>Keeping contestation alive</a:t>
            </a:r>
          </a:p>
          <a:p>
            <a:pPr>
              <a:lnSpc>
                <a:spcPct val="100000"/>
              </a:lnSpc>
              <a:spcBef>
                <a:spcPts val="0"/>
              </a:spcBef>
            </a:pPr>
            <a:endParaRPr lang="en-US" sz="3200" dirty="0"/>
          </a:p>
          <a:p>
            <a:pPr>
              <a:lnSpc>
                <a:spcPct val="100000"/>
              </a:lnSpc>
              <a:spcBef>
                <a:spcPts val="0"/>
              </a:spcBef>
            </a:pPr>
            <a:r>
              <a:rPr lang="en-US" sz="3200" dirty="0"/>
              <a:t>Seeking alliances with like-minded individuals and groups</a:t>
            </a:r>
          </a:p>
          <a:p>
            <a:pPr>
              <a:lnSpc>
                <a:spcPct val="100000"/>
              </a:lnSpc>
              <a:spcBef>
                <a:spcPts val="0"/>
              </a:spcBef>
            </a:pPr>
            <a:endParaRPr lang="en-US" sz="3200" dirty="0"/>
          </a:p>
          <a:p>
            <a:pPr>
              <a:lnSpc>
                <a:spcPct val="100000"/>
              </a:lnSpc>
              <a:spcBef>
                <a:spcPts val="0"/>
              </a:spcBef>
            </a:pPr>
            <a:r>
              <a:rPr lang="en-US" sz="3200" dirty="0"/>
              <a:t>Reviving educational role </a:t>
            </a:r>
          </a:p>
          <a:p>
            <a:pPr marL="0" indent="0">
              <a:lnSpc>
                <a:spcPct val="100000"/>
              </a:lnSpc>
              <a:spcBef>
                <a:spcPts val="0"/>
              </a:spcBef>
              <a:buNone/>
            </a:pPr>
            <a:endParaRPr lang="en-US" sz="3200" dirty="0"/>
          </a:p>
        </p:txBody>
      </p:sp>
    </p:spTree>
    <p:extLst>
      <p:ext uri="{BB962C8B-B14F-4D97-AF65-F5344CB8AC3E}">
        <p14:creationId xmlns:p14="http://schemas.microsoft.com/office/powerpoint/2010/main" val="1406605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595A8-5519-0D47-8226-F7F8B3DBA88F}"/>
              </a:ext>
            </a:extLst>
          </p:cNvPr>
          <p:cNvSpPr>
            <a:spLocks noGrp="1"/>
          </p:cNvSpPr>
          <p:nvPr>
            <p:ph type="title"/>
          </p:nvPr>
        </p:nvSpPr>
        <p:spPr>
          <a:xfrm>
            <a:off x="2847372" y="-394324"/>
            <a:ext cx="8506428" cy="1366597"/>
          </a:xfrm>
        </p:spPr>
        <p:txBody>
          <a:bodyPr>
            <a:normAutofit/>
          </a:bodyPr>
          <a:lstStyle/>
          <a:p>
            <a:r>
              <a:rPr lang="en-US" sz="1400" b="1" dirty="0"/>
              <a:t>The Liaison Co-Ordinator</a:t>
            </a:r>
            <a:br>
              <a:rPr lang="en-US" sz="1400" b="1" dirty="0"/>
            </a:br>
            <a:r>
              <a:rPr lang="en-US" sz="1400" b="1" dirty="0"/>
              <a:t>Tom Leonard</a:t>
            </a:r>
          </a:p>
        </p:txBody>
      </p:sp>
      <p:sp>
        <p:nvSpPr>
          <p:cNvPr id="3" name="Content Placeholder 2">
            <a:extLst>
              <a:ext uri="{FF2B5EF4-FFF2-40B4-BE49-F238E27FC236}">
                <a16:creationId xmlns:a16="http://schemas.microsoft.com/office/drawing/2014/main" id="{639323C7-7BFB-D34C-AAEE-5805882E32E2}"/>
              </a:ext>
            </a:extLst>
          </p:cNvPr>
          <p:cNvSpPr>
            <a:spLocks noGrp="1"/>
          </p:cNvSpPr>
          <p:nvPr>
            <p:ph idx="1"/>
          </p:nvPr>
        </p:nvSpPr>
        <p:spPr>
          <a:xfrm>
            <a:off x="2847372" y="763929"/>
            <a:ext cx="8506427" cy="5995687"/>
          </a:xfrm>
        </p:spPr>
        <p:txBody>
          <a:bodyPr>
            <a:normAutofit fontScale="62500" lnSpcReduction="20000"/>
          </a:bodyPr>
          <a:lstStyle/>
          <a:p>
            <a:pPr marL="0" indent="0">
              <a:buNone/>
            </a:pPr>
            <a:r>
              <a:rPr lang="en-US" sz="1400" dirty="0" err="1"/>
              <a:t>efturryd</a:t>
            </a:r>
            <a:r>
              <a:rPr lang="en-US" sz="1400" dirty="0"/>
              <a:t> </a:t>
            </a:r>
            <a:r>
              <a:rPr lang="en-US" sz="1400" dirty="0" err="1"/>
              <a:t>geenuz</a:t>
            </a:r>
            <a:r>
              <a:rPr lang="en-US" sz="1400" dirty="0"/>
              <a:t> </a:t>
            </a:r>
            <a:r>
              <a:rPr lang="en-US" sz="1400" dirty="0" err="1"/>
              <a:t>iz</a:t>
            </a:r>
            <a:r>
              <a:rPr lang="en-US" sz="1400" dirty="0"/>
              <a:t> </a:t>
            </a:r>
            <a:r>
              <a:rPr lang="en-US" sz="1400" dirty="0" err="1"/>
              <a:t>speel</a:t>
            </a:r>
            <a:r>
              <a:rPr lang="en-US" sz="1400" dirty="0"/>
              <a:t>		</a:t>
            </a:r>
          </a:p>
          <a:p>
            <a:pPr marL="0" indent="0">
              <a:buNone/>
            </a:pPr>
            <a:r>
              <a:rPr lang="en-US" sz="1400" dirty="0" err="1"/>
              <a:t>iboot</a:t>
            </a:r>
            <a:r>
              <a:rPr lang="en-US" sz="1400" dirty="0"/>
              <a:t> </a:t>
            </a:r>
            <a:r>
              <a:rPr lang="en-US" sz="1400" dirty="0" err="1"/>
              <a:t>whut</a:t>
            </a:r>
            <a:r>
              <a:rPr lang="en-US" sz="1400" dirty="0"/>
              <a:t> </a:t>
            </a:r>
            <a:r>
              <a:rPr lang="en-US" sz="1400" dirty="0" err="1"/>
              <a:t>wuz</a:t>
            </a:r>
            <a:r>
              <a:rPr lang="en-US" sz="1400" dirty="0"/>
              <a:t> right</a:t>
            </a:r>
          </a:p>
          <a:p>
            <a:pPr marL="0" indent="0">
              <a:buNone/>
            </a:pPr>
            <a:r>
              <a:rPr lang="en-US" sz="1400" dirty="0" err="1"/>
              <a:t>nwhat</a:t>
            </a:r>
            <a:r>
              <a:rPr lang="en-US" sz="1400" dirty="0"/>
              <a:t> </a:t>
            </a:r>
            <a:r>
              <a:rPr lang="en-US" sz="1400" dirty="0" err="1"/>
              <a:t>wuz</a:t>
            </a:r>
            <a:r>
              <a:rPr lang="en-US" sz="1400" dirty="0"/>
              <a:t> rang</a:t>
            </a:r>
          </a:p>
          <a:p>
            <a:pPr marL="0" indent="0">
              <a:buNone/>
            </a:pPr>
            <a:r>
              <a:rPr lang="en-US" sz="1400" dirty="0"/>
              <a:t>boot this </a:t>
            </a:r>
            <a:r>
              <a:rPr lang="en-US" sz="1400" dirty="0" err="1"/>
              <a:t>nthat</a:t>
            </a:r>
            <a:endParaRPr lang="en-US" sz="1400" dirty="0"/>
          </a:p>
          <a:p>
            <a:pPr marL="0" indent="0">
              <a:buNone/>
            </a:pPr>
            <a:r>
              <a:rPr lang="en-US" sz="1400" dirty="0" err="1"/>
              <a:t>nthi</a:t>
            </a:r>
            <a:r>
              <a:rPr lang="en-US" sz="1400" dirty="0"/>
              <a:t> nix thing</a:t>
            </a:r>
          </a:p>
          <a:p>
            <a:pPr marL="0" indent="0">
              <a:buNone/>
            </a:pPr>
            <a:endParaRPr lang="en-US" sz="1400" dirty="0"/>
          </a:p>
          <a:p>
            <a:pPr marL="0" indent="0">
              <a:buNone/>
            </a:pPr>
            <a:r>
              <a:rPr lang="en-US" sz="1400" dirty="0"/>
              <a:t>a </a:t>
            </a:r>
            <a:r>
              <a:rPr lang="en-US" sz="1400" dirty="0" err="1"/>
              <a:t>sayzti</a:t>
            </a:r>
            <a:r>
              <a:rPr lang="en-US" sz="1400" dirty="0"/>
              <a:t> </a:t>
            </a:r>
            <a:r>
              <a:rPr lang="en-US" sz="1400" dirty="0" err="1"/>
              <a:t>thi</a:t>
            </a:r>
            <a:r>
              <a:rPr lang="en-US" sz="1400" dirty="0"/>
              <a:t> bloke</a:t>
            </a:r>
          </a:p>
          <a:p>
            <a:pPr marL="0" indent="0">
              <a:buNone/>
            </a:pPr>
            <a:r>
              <a:rPr lang="en-US" sz="1400" dirty="0" err="1"/>
              <a:t>nwhut</a:t>
            </a:r>
            <a:r>
              <a:rPr lang="en-US" sz="1400" dirty="0"/>
              <a:t> </a:t>
            </a:r>
            <a:r>
              <a:rPr lang="en-US" sz="1400" dirty="0" err="1"/>
              <a:t>izzit</a:t>
            </a:r>
            <a:r>
              <a:rPr lang="en-US" sz="1400" dirty="0"/>
              <a:t> </a:t>
            </a:r>
            <a:r>
              <a:rPr lang="en-US" sz="1400" dirty="0" err="1"/>
              <a:t>yi</a:t>
            </a:r>
            <a:r>
              <a:rPr lang="en-US" sz="1400" dirty="0"/>
              <a:t> caw</a:t>
            </a:r>
          </a:p>
          <a:p>
            <a:pPr marL="0" indent="0">
              <a:buNone/>
            </a:pPr>
            <a:r>
              <a:rPr lang="en-US" sz="1400" dirty="0" err="1"/>
              <a:t>yir</a:t>
            </a:r>
            <a:r>
              <a:rPr lang="en-US" sz="1400" dirty="0"/>
              <a:t> </a:t>
            </a:r>
            <a:r>
              <a:rPr lang="en-US" sz="1400" dirty="0" err="1"/>
              <a:t>joab</a:t>
            </a:r>
            <a:r>
              <a:rPr lang="en-US" sz="1400" dirty="0"/>
              <a:t> jimmy</a:t>
            </a:r>
          </a:p>
          <a:p>
            <a:pPr marL="0" indent="0">
              <a:buNone/>
            </a:pPr>
            <a:endParaRPr lang="en-US" sz="1400" dirty="0"/>
          </a:p>
          <a:p>
            <a:pPr marL="0" indent="0">
              <a:buNone/>
            </a:pPr>
            <a:r>
              <a:rPr lang="en-US" sz="1400" dirty="0"/>
              <a:t>am a liaison co-Ordinator</a:t>
            </a:r>
          </a:p>
          <a:p>
            <a:pPr marL="0" indent="0">
              <a:buNone/>
            </a:pPr>
            <a:r>
              <a:rPr lang="en-US" sz="1400" dirty="0"/>
              <a:t>hi </a:t>
            </a:r>
            <a:r>
              <a:rPr lang="en-US" sz="1400" dirty="0" err="1"/>
              <a:t>sayz</a:t>
            </a:r>
            <a:r>
              <a:rPr lang="en-US" sz="1400" dirty="0"/>
              <a:t> oh good ah </a:t>
            </a:r>
            <a:r>
              <a:rPr lang="en-US" sz="1400" dirty="0" err="1"/>
              <a:t>sayz</a:t>
            </a:r>
            <a:endParaRPr lang="en-US" sz="1400" dirty="0"/>
          </a:p>
          <a:p>
            <a:pPr marL="0" indent="0">
              <a:buNone/>
            </a:pPr>
            <a:r>
              <a:rPr lang="en-US" sz="1400" dirty="0"/>
              <a:t>a liaison co-Ordinator</a:t>
            </a:r>
          </a:p>
          <a:p>
            <a:pPr marL="0" indent="0">
              <a:buNone/>
            </a:pPr>
            <a:endParaRPr lang="en-US" sz="1400" dirty="0"/>
          </a:p>
          <a:p>
            <a:pPr marL="0" indent="0">
              <a:buNone/>
            </a:pPr>
            <a:r>
              <a:rPr lang="en-US" sz="1400" dirty="0"/>
              <a:t>just what this </a:t>
            </a:r>
            <a:r>
              <a:rPr lang="en-US" sz="1400" dirty="0" err="1"/>
              <a:t>erria</a:t>
            </a:r>
            <a:r>
              <a:rPr lang="en-US" sz="1400" dirty="0"/>
              <a:t> needs</a:t>
            </a:r>
          </a:p>
          <a:p>
            <a:pPr marL="0" indent="0">
              <a:buNone/>
            </a:pPr>
            <a:r>
              <a:rPr lang="en-US" sz="1400" dirty="0" err="1"/>
              <a:t>whut</a:t>
            </a:r>
            <a:r>
              <a:rPr lang="en-US" sz="1400" dirty="0"/>
              <a:t> way aw </a:t>
            </a:r>
            <a:r>
              <a:rPr lang="en-US" sz="1400" dirty="0" err="1"/>
              <a:t>thi</a:t>
            </a:r>
            <a:r>
              <a:rPr lang="en-US" sz="1400" dirty="0"/>
              <a:t> unemployment</a:t>
            </a:r>
          </a:p>
          <a:p>
            <a:pPr marL="0" indent="0">
              <a:buNone/>
            </a:pPr>
            <a:r>
              <a:rPr lang="en-US" sz="1400" dirty="0"/>
              <a:t>inaw </a:t>
            </a:r>
            <a:r>
              <a:rPr lang="en-US" sz="1400" dirty="0" err="1"/>
              <a:t>thi</a:t>
            </a:r>
            <a:r>
              <a:rPr lang="en-US" sz="1400" dirty="0"/>
              <a:t> </a:t>
            </a:r>
            <a:r>
              <a:rPr lang="en-US" sz="1400" dirty="0" err="1"/>
              <a:t>bevvying</a:t>
            </a:r>
            <a:endParaRPr lang="en-US" sz="1400" dirty="0"/>
          </a:p>
          <a:p>
            <a:pPr marL="0" indent="0">
              <a:buNone/>
            </a:pPr>
            <a:r>
              <a:rPr lang="en-US" sz="1400" dirty="0" err="1"/>
              <a:t>nthiboyz</a:t>
            </a:r>
            <a:r>
              <a:rPr lang="en-US" sz="1400" dirty="0"/>
              <a:t> </a:t>
            </a:r>
            <a:r>
              <a:rPr lang="en-US" sz="1400" dirty="0" err="1"/>
              <a:t>runnin</a:t>
            </a:r>
            <a:r>
              <a:rPr lang="en-US" sz="1400" dirty="0"/>
              <a:t> </a:t>
            </a:r>
            <a:r>
              <a:rPr lang="en-US" sz="1400" dirty="0" err="1"/>
              <a:t>amock</a:t>
            </a:r>
            <a:endParaRPr lang="en-US" sz="1400" dirty="0"/>
          </a:p>
          <a:p>
            <a:pPr marL="0" indent="0">
              <a:buNone/>
            </a:pPr>
            <a:r>
              <a:rPr lang="en-US" sz="1400" dirty="0" err="1"/>
              <a:t>nthi</a:t>
            </a:r>
            <a:r>
              <a:rPr lang="en-US" sz="1400" dirty="0"/>
              <a:t> </a:t>
            </a:r>
            <a:r>
              <a:rPr lang="en-US" sz="1400" dirty="0" err="1"/>
              <a:t>hoossyz</a:t>
            </a:r>
            <a:r>
              <a:rPr lang="en-US" sz="1400" dirty="0"/>
              <a:t> </a:t>
            </a:r>
            <a:r>
              <a:rPr lang="en-US" sz="1400" dirty="0" err="1"/>
              <a:t>fawnty</a:t>
            </a:r>
            <a:r>
              <a:rPr lang="en-US" sz="1400" dirty="0"/>
              <a:t> bits</a:t>
            </a:r>
          </a:p>
          <a:p>
            <a:pPr marL="0" indent="0">
              <a:buNone/>
            </a:pPr>
            <a:r>
              <a:rPr lang="en-US" sz="1400" dirty="0" err="1"/>
              <a:t>nthi</a:t>
            </a:r>
            <a:r>
              <a:rPr lang="en-US" sz="1400" dirty="0"/>
              <a:t> </a:t>
            </a:r>
            <a:r>
              <a:rPr lang="en-US" sz="1400" dirty="0" err="1"/>
              <a:t>wummin</a:t>
            </a:r>
            <a:r>
              <a:rPr lang="en-US" sz="1400" dirty="0"/>
              <a:t> n </a:t>
            </a:r>
            <a:r>
              <a:rPr lang="en-US" sz="1400" dirty="0" err="1"/>
              <a:t>tranquilisers</a:t>
            </a:r>
            <a:endParaRPr lang="en-US" sz="1400" dirty="0"/>
          </a:p>
          <a:p>
            <a:pPr marL="0" indent="0">
              <a:buNone/>
            </a:pPr>
            <a:r>
              <a:rPr lang="en-US" sz="1400" dirty="0"/>
              <a:t>it last </a:t>
            </a:r>
            <a:r>
              <a:rPr lang="en-US" sz="1400" dirty="0" err="1"/>
              <a:t>thiv</a:t>
            </a:r>
            <a:r>
              <a:rPr lang="en-US" sz="1400" dirty="0"/>
              <a:t> sent </a:t>
            </a:r>
            <a:r>
              <a:rPr lang="en-US" sz="1400" dirty="0" err="1"/>
              <a:t>uz</a:t>
            </a:r>
            <a:endParaRPr lang="en-US" sz="1400" dirty="0"/>
          </a:p>
          <a:p>
            <a:pPr marL="0" indent="0">
              <a:buNone/>
            </a:pPr>
            <a:r>
              <a:rPr lang="en-US" sz="1400" dirty="0"/>
              <a:t>a liaison co-Ordinator</a:t>
            </a:r>
          </a:p>
          <a:p>
            <a:pPr marL="0" indent="0">
              <a:buNone/>
            </a:pPr>
            <a:endParaRPr lang="en-US" sz="1400" dirty="0"/>
          </a:p>
          <a:p>
            <a:pPr marL="0" indent="0">
              <a:buNone/>
            </a:pPr>
            <a:r>
              <a:rPr lang="en-US" sz="1400" dirty="0" err="1"/>
              <a:t>sumdy</a:t>
            </a:r>
            <a:r>
              <a:rPr lang="en-US" sz="1400" dirty="0"/>
              <a:t> </a:t>
            </a:r>
            <a:r>
              <a:rPr lang="en-US" sz="1400" dirty="0" err="1"/>
              <a:t>wia</a:t>
            </a:r>
            <a:r>
              <a:rPr lang="en-US" sz="1400" dirty="0"/>
              <a:t> degree</a:t>
            </a:r>
          </a:p>
          <a:p>
            <a:pPr marL="0" indent="0">
              <a:buNone/>
            </a:pPr>
            <a:r>
              <a:rPr lang="en-US" sz="1400" dirty="0"/>
              <a:t>in fuck knows </a:t>
            </a:r>
            <a:r>
              <a:rPr lang="en-US" sz="1400" dirty="0" err="1"/>
              <a:t>whut</a:t>
            </a:r>
            <a:endParaRPr lang="en-US" sz="1400" dirty="0"/>
          </a:p>
          <a:p>
            <a:pPr marL="0" indent="0">
              <a:buNone/>
            </a:pPr>
            <a:r>
              <a:rPr lang="en-US" sz="1400" dirty="0" err="1"/>
              <a:t>getn</a:t>
            </a:r>
            <a:r>
              <a:rPr lang="en-US" sz="1400" dirty="0"/>
              <a:t> </a:t>
            </a:r>
            <a:r>
              <a:rPr lang="en-US" sz="1400" dirty="0" err="1"/>
              <a:t>peyd</a:t>
            </a:r>
            <a:r>
              <a:rPr lang="en-US" sz="1400" dirty="0"/>
              <a:t> fur no known</a:t>
            </a:r>
          </a:p>
          <a:p>
            <a:pPr marL="0" indent="0">
              <a:buNone/>
            </a:pPr>
            <a:r>
              <a:rPr lang="en-US" sz="1400" dirty="0" err="1"/>
              <a:t>whut</a:t>
            </a:r>
            <a:r>
              <a:rPr lang="en-US" sz="1400" dirty="0"/>
              <a:t> </a:t>
            </a:r>
            <a:r>
              <a:rPr lang="en-US" sz="1400" dirty="0" err="1"/>
              <a:t>thi</a:t>
            </a:r>
            <a:r>
              <a:rPr lang="en-US" sz="1400" dirty="0"/>
              <a:t> fuck </a:t>
            </a:r>
            <a:r>
              <a:rPr lang="en-US" sz="1400" dirty="0" err="1"/>
              <a:t>ti</a:t>
            </a:r>
            <a:r>
              <a:rPr lang="en-US" sz="1400" dirty="0"/>
              <a:t> day way it</a:t>
            </a:r>
          </a:p>
          <a:p>
            <a:pPr marL="0" indent="0">
              <a:buNone/>
            </a:pPr>
            <a:endParaRPr lang="en-US" sz="1400" dirty="0"/>
          </a:p>
        </p:txBody>
      </p:sp>
    </p:spTree>
    <p:extLst>
      <p:ext uri="{BB962C8B-B14F-4D97-AF65-F5344CB8AC3E}">
        <p14:creationId xmlns:p14="http://schemas.microsoft.com/office/powerpoint/2010/main" val="1061439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961BC-FEC4-2447-8BCF-2A28F3759107}"/>
              </a:ext>
            </a:extLst>
          </p:cNvPr>
          <p:cNvSpPr>
            <a:spLocks noGrp="1"/>
          </p:cNvSpPr>
          <p:nvPr>
            <p:ph type="title"/>
          </p:nvPr>
        </p:nvSpPr>
        <p:spPr/>
        <p:txBody>
          <a:bodyPr>
            <a:normAutofit/>
          </a:bodyPr>
          <a:lstStyle/>
          <a:p>
            <a:r>
              <a:rPr lang="en-US" sz="2800" b="1" dirty="0"/>
              <a:t>Poverty Safari: the argument</a:t>
            </a:r>
          </a:p>
        </p:txBody>
      </p:sp>
      <p:sp>
        <p:nvSpPr>
          <p:cNvPr id="3" name="Content Placeholder 2">
            <a:extLst>
              <a:ext uri="{FF2B5EF4-FFF2-40B4-BE49-F238E27FC236}">
                <a16:creationId xmlns:a16="http://schemas.microsoft.com/office/drawing/2014/main" id="{9526FD50-7E8C-CC40-82AB-4C80FD64141A}"/>
              </a:ext>
            </a:extLst>
          </p:cNvPr>
          <p:cNvSpPr>
            <a:spLocks noGrp="1"/>
          </p:cNvSpPr>
          <p:nvPr>
            <p:ph idx="1"/>
          </p:nvPr>
        </p:nvSpPr>
        <p:spPr>
          <a:xfrm>
            <a:off x="347240" y="1027906"/>
            <a:ext cx="10844514" cy="5830094"/>
          </a:xfrm>
        </p:spPr>
        <p:txBody>
          <a:bodyPr>
            <a:normAutofit fontScale="92500" lnSpcReduction="20000"/>
          </a:bodyPr>
          <a:lstStyle/>
          <a:p>
            <a:pPr marL="0" indent="0">
              <a:buNone/>
            </a:pPr>
            <a:endParaRPr lang="en-US" sz="2000" dirty="0"/>
          </a:p>
          <a:p>
            <a:pPr marL="0" indent="0">
              <a:buNone/>
            </a:pPr>
            <a:r>
              <a:rPr lang="en-US" sz="2400" dirty="0"/>
              <a:t>‘…. You are no use to any family, community, cause or movement unless you are first able to manage, maintain and operate the machinery of your own life.  … This doesn’t mean resistance has to stop.  Nor does it mean power, corruption and injustice shouldn’t be challenged, it simply means that </a:t>
            </a:r>
            <a:r>
              <a:rPr lang="en-US" sz="2400" b="1" dirty="0"/>
              <a:t>running parallel </a:t>
            </a:r>
            <a:r>
              <a:rPr lang="en-US" sz="2400" dirty="0"/>
              <a:t>to all of that necessary action must be a willingness to subject one’s own thinking and behavior to a similar quality of scrutiny.  That’s not a cop out; that’s radicalism in the 21</a:t>
            </a:r>
            <a:r>
              <a:rPr lang="en-US" sz="2400" baseline="30000" dirty="0"/>
              <a:t>st</a:t>
            </a:r>
            <a:r>
              <a:rPr lang="en-US" sz="2400" dirty="0"/>
              <a:t> century’.</a:t>
            </a:r>
          </a:p>
          <a:p>
            <a:pPr marL="0" indent="0">
              <a:buNone/>
            </a:pPr>
            <a:r>
              <a:rPr lang="en-US" sz="2400" dirty="0"/>
              <a:t>… how do we radically transform the system, but </a:t>
            </a:r>
            <a:r>
              <a:rPr lang="en-US" sz="2400" b="1" dirty="0"/>
              <a:t>also</a:t>
            </a:r>
            <a:r>
              <a:rPr lang="en-US" sz="2400" dirty="0"/>
              <a:t>, how do we radically transform ourselves?’ (McGarvey, 2017)</a:t>
            </a:r>
          </a:p>
          <a:p>
            <a:pPr marL="0" indent="0">
              <a:buNone/>
            </a:pPr>
            <a:r>
              <a:rPr lang="en-US" sz="2400" dirty="0"/>
              <a:t>The language of personal development cannot be left to one set of advocates and interests alone </a:t>
            </a:r>
            <a:r>
              <a:rPr lang="en-US" sz="2400" dirty="0" err="1"/>
              <a:t>eg</a:t>
            </a:r>
            <a:r>
              <a:rPr lang="en-US" sz="2400" dirty="0"/>
              <a:t> Follow your dreams; you’re worth it; Live in the moment; The body achieves what the mind believes!!!</a:t>
            </a:r>
          </a:p>
          <a:p>
            <a:r>
              <a:rPr lang="en-US" sz="2400" dirty="0"/>
              <a:t>	The political is personal and the personal is political</a:t>
            </a:r>
          </a:p>
          <a:p>
            <a:r>
              <a:rPr lang="en-US" sz="2400" dirty="0"/>
              <a:t>	Private troubles and public issues are interconnected</a:t>
            </a:r>
          </a:p>
          <a:p>
            <a:r>
              <a:rPr lang="en-US" sz="2400" dirty="0"/>
              <a:t>	Problem definitions and available solutions are interrelated</a:t>
            </a:r>
          </a:p>
          <a:p>
            <a:r>
              <a:rPr lang="en-US" sz="2400" dirty="0"/>
              <a:t>           Possibilities for action are always mediated by and through structural factors</a:t>
            </a:r>
          </a:p>
          <a:p>
            <a:pPr marL="457200" lvl="1" indent="0">
              <a:buNone/>
            </a:pPr>
            <a:r>
              <a:rPr lang="en-US" sz="2000" dirty="0"/>
              <a:t>         </a:t>
            </a:r>
          </a:p>
          <a:p>
            <a:pPr marL="0" indent="0">
              <a:buNone/>
            </a:pPr>
            <a:r>
              <a:rPr lang="en-US" sz="2400" dirty="0"/>
              <a:t>	</a:t>
            </a:r>
          </a:p>
          <a:p>
            <a:pPr marL="0" indent="0">
              <a:buNone/>
            </a:pPr>
            <a:r>
              <a:rPr lang="en-US" sz="2000" dirty="0"/>
              <a:t> </a:t>
            </a:r>
          </a:p>
          <a:p>
            <a:pPr marL="0" indent="0">
              <a:buNone/>
            </a:pPr>
            <a:endParaRPr lang="en-US" sz="2000" dirty="0"/>
          </a:p>
          <a:p>
            <a:pPr marL="0" indent="0">
              <a:buNone/>
            </a:pPr>
            <a:endParaRPr lang="en-US" sz="2000" dirty="0"/>
          </a:p>
          <a:p>
            <a:pPr marL="0" indent="0">
              <a:buNone/>
            </a:pPr>
            <a:endParaRPr lang="en-US" sz="2000" dirty="0"/>
          </a:p>
          <a:p>
            <a:pPr marL="0" indent="0">
              <a:buNone/>
            </a:pPr>
            <a:endParaRPr lang="en-US" dirty="0"/>
          </a:p>
        </p:txBody>
      </p:sp>
    </p:spTree>
    <p:extLst>
      <p:ext uri="{BB962C8B-B14F-4D97-AF65-F5344CB8AC3E}">
        <p14:creationId xmlns:p14="http://schemas.microsoft.com/office/powerpoint/2010/main" val="3720421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4E2E9D2E-D31A-0A4D-8AD3-AA49A279982A}"/>
              </a:ext>
            </a:extLst>
          </p:cNvPr>
          <p:cNvSpPr>
            <a:spLocks noGrp="1" noChangeArrowheads="1"/>
          </p:cNvSpPr>
          <p:nvPr>
            <p:ph type="title"/>
          </p:nvPr>
        </p:nvSpPr>
        <p:spPr>
          <a:xfrm>
            <a:off x="838200" y="365126"/>
            <a:ext cx="10515600" cy="928688"/>
          </a:xfrm>
        </p:spPr>
        <p:txBody>
          <a:bodyPr>
            <a:normAutofit/>
          </a:bodyPr>
          <a:lstStyle/>
          <a:p>
            <a:pPr eaLnBrk="1" hangingPunct="1">
              <a:defRPr/>
            </a:pPr>
            <a:r>
              <a:rPr lang="en-US" b="1" dirty="0">
                <a:cs typeface="+mj-cs"/>
              </a:rPr>
              <a:t>Live well, Be well?</a:t>
            </a:r>
          </a:p>
        </p:txBody>
      </p:sp>
      <p:sp>
        <p:nvSpPr>
          <p:cNvPr id="30723" name="Rectangle 3">
            <a:extLst>
              <a:ext uri="{FF2B5EF4-FFF2-40B4-BE49-F238E27FC236}">
                <a16:creationId xmlns:a16="http://schemas.microsoft.com/office/drawing/2014/main" id="{7DFB26BF-A692-6C40-9B13-9AC634A2960E}"/>
              </a:ext>
            </a:extLst>
          </p:cNvPr>
          <p:cNvSpPr>
            <a:spLocks noGrp="1" noChangeArrowheads="1"/>
          </p:cNvSpPr>
          <p:nvPr>
            <p:ph type="body" idx="1"/>
          </p:nvPr>
        </p:nvSpPr>
        <p:spPr>
          <a:xfrm>
            <a:off x="838200" y="1598612"/>
            <a:ext cx="10515600" cy="5032375"/>
          </a:xfrm>
        </p:spPr>
        <p:txBody>
          <a:bodyPr>
            <a:normAutofit fontScale="85000" lnSpcReduction="20000"/>
          </a:bodyPr>
          <a:lstStyle/>
          <a:p>
            <a:pPr eaLnBrk="1" hangingPunct="1">
              <a:lnSpc>
                <a:spcPct val="90000"/>
              </a:lnSpc>
              <a:buFont typeface="Wingdings" charset="0"/>
              <a:buNone/>
              <a:defRPr/>
            </a:pPr>
            <a:r>
              <a:rPr lang="en-GB" dirty="0">
                <a:latin typeface="Times" charset="0"/>
                <a:cs typeface="+mn-cs"/>
              </a:rPr>
              <a:t>						</a:t>
            </a:r>
            <a:r>
              <a:rPr lang="en-GB" sz="2000" dirty="0">
                <a:latin typeface="Times" charset="0"/>
              </a:rPr>
              <a:t>Agency (action)</a:t>
            </a:r>
          </a:p>
          <a:p>
            <a:pPr eaLnBrk="1" hangingPunct="1">
              <a:lnSpc>
                <a:spcPct val="90000"/>
              </a:lnSpc>
              <a:buFont typeface="Wingdings" charset="0"/>
              <a:buNone/>
              <a:defRPr/>
            </a:pPr>
            <a:r>
              <a:rPr lang="en-GB" sz="2000" dirty="0">
                <a:latin typeface="Times" charset="0"/>
              </a:rPr>
              <a:t>	</a:t>
            </a:r>
          </a:p>
          <a:p>
            <a:pPr eaLnBrk="1" hangingPunct="1">
              <a:lnSpc>
                <a:spcPct val="90000"/>
              </a:lnSpc>
              <a:buFont typeface="Wingdings" charset="0"/>
              <a:buNone/>
              <a:defRPr/>
            </a:pPr>
            <a:r>
              <a:rPr lang="en-GB" sz="2000" dirty="0">
                <a:latin typeface="Times" charset="0"/>
              </a:rPr>
              <a:t>				Personal troubles</a:t>
            </a:r>
          </a:p>
          <a:p>
            <a:pPr eaLnBrk="1" hangingPunct="1">
              <a:lnSpc>
                <a:spcPct val="90000"/>
              </a:lnSpc>
              <a:buFont typeface="Wingdings" charset="0"/>
              <a:buNone/>
              <a:defRPr/>
            </a:pPr>
            <a:r>
              <a:rPr lang="en-GB" sz="2000" dirty="0">
                <a:latin typeface="Times" charset="0"/>
              </a:rPr>
              <a:t>				(private remedy)</a:t>
            </a:r>
          </a:p>
          <a:p>
            <a:pPr eaLnBrk="1" hangingPunct="1">
              <a:lnSpc>
                <a:spcPct val="90000"/>
              </a:lnSpc>
              <a:buFont typeface="Wingdings" charset="0"/>
              <a:buNone/>
              <a:defRPr/>
            </a:pPr>
            <a:endParaRPr lang="en-GB" sz="2000" dirty="0">
              <a:latin typeface="Times" charset="0"/>
            </a:endParaRPr>
          </a:p>
          <a:p>
            <a:pPr eaLnBrk="1" hangingPunct="1">
              <a:lnSpc>
                <a:spcPct val="90000"/>
              </a:lnSpc>
              <a:buFont typeface="Wingdings" charset="0"/>
              <a:buNone/>
              <a:defRPr/>
            </a:pPr>
            <a:endParaRPr lang="en-GB" sz="2000" dirty="0">
              <a:latin typeface="Times" charset="0"/>
            </a:endParaRPr>
          </a:p>
          <a:p>
            <a:pPr eaLnBrk="1" hangingPunct="1">
              <a:lnSpc>
                <a:spcPct val="90000"/>
              </a:lnSpc>
              <a:buFont typeface="Wingdings" charset="0"/>
              <a:buNone/>
              <a:defRPr/>
            </a:pPr>
            <a:r>
              <a:rPr lang="en-GB" sz="2000" dirty="0">
                <a:latin typeface="Times" charset="0"/>
              </a:rPr>
              <a:t>		</a:t>
            </a:r>
          </a:p>
          <a:p>
            <a:pPr eaLnBrk="1" hangingPunct="1">
              <a:lnSpc>
                <a:spcPct val="90000"/>
              </a:lnSpc>
              <a:buFont typeface="Wingdings" charset="0"/>
              <a:buNone/>
              <a:defRPr/>
            </a:pPr>
            <a:r>
              <a:rPr lang="en-GB" sz="2000" dirty="0">
                <a:latin typeface="Times" charset="0"/>
              </a:rPr>
              <a:t>			    Micro (individual)				        Macro (social)</a:t>
            </a:r>
          </a:p>
          <a:p>
            <a:pPr eaLnBrk="1" hangingPunct="1">
              <a:lnSpc>
                <a:spcPct val="90000"/>
              </a:lnSpc>
              <a:buFont typeface="Wingdings" charset="0"/>
              <a:buNone/>
              <a:defRPr/>
            </a:pPr>
            <a:endParaRPr lang="en-GB" sz="2000" dirty="0">
              <a:latin typeface="Times" charset="0"/>
            </a:endParaRPr>
          </a:p>
          <a:p>
            <a:pPr eaLnBrk="1" hangingPunct="1">
              <a:lnSpc>
                <a:spcPct val="90000"/>
              </a:lnSpc>
              <a:buFont typeface="Wingdings" charset="0"/>
              <a:buNone/>
              <a:defRPr/>
            </a:pPr>
            <a:r>
              <a:rPr lang="en-GB" sz="2000" dirty="0">
                <a:latin typeface="Times" charset="0"/>
              </a:rPr>
              <a:t>							</a:t>
            </a:r>
          </a:p>
          <a:p>
            <a:pPr eaLnBrk="1" hangingPunct="1">
              <a:lnSpc>
                <a:spcPct val="90000"/>
              </a:lnSpc>
              <a:buFont typeface="Wingdings" charset="0"/>
              <a:buNone/>
              <a:defRPr/>
            </a:pPr>
            <a:endParaRPr lang="en-GB" sz="2000" dirty="0">
              <a:latin typeface="Times" charset="0"/>
            </a:endParaRPr>
          </a:p>
          <a:p>
            <a:pPr eaLnBrk="1" hangingPunct="1">
              <a:lnSpc>
                <a:spcPct val="90000"/>
              </a:lnSpc>
              <a:buFont typeface="Wingdings" charset="0"/>
              <a:buNone/>
              <a:defRPr/>
            </a:pPr>
            <a:r>
              <a:rPr lang="en-GB" sz="2000" dirty="0">
                <a:latin typeface="Times" charset="0"/>
              </a:rPr>
              <a:t>							Public issues</a:t>
            </a:r>
          </a:p>
          <a:p>
            <a:pPr lvl="4" eaLnBrk="1" hangingPunct="1">
              <a:lnSpc>
                <a:spcPct val="90000"/>
              </a:lnSpc>
              <a:buFontTx/>
              <a:buNone/>
              <a:defRPr/>
            </a:pPr>
            <a:r>
              <a:rPr lang="en-GB" sz="1400" dirty="0">
                <a:latin typeface="Times" charset="0"/>
              </a:rPr>
              <a:t>					</a:t>
            </a:r>
            <a:r>
              <a:rPr lang="en-GB" dirty="0">
                <a:latin typeface="Times" charset="0"/>
              </a:rPr>
              <a:t>(public remedy)</a:t>
            </a:r>
          </a:p>
          <a:p>
            <a:pPr eaLnBrk="1" hangingPunct="1">
              <a:lnSpc>
                <a:spcPct val="90000"/>
              </a:lnSpc>
              <a:buFont typeface="Wingdings" charset="0"/>
              <a:buNone/>
              <a:defRPr/>
            </a:pPr>
            <a:r>
              <a:rPr lang="en-GB" dirty="0">
                <a:latin typeface="Times" charset="0"/>
                <a:cs typeface="+mn-cs"/>
              </a:rPr>
              <a:t>				</a:t>
            </a:r>
          </a:p>
          <a:p>
            <a:pPr eaLnBrk="1" hangingPunct="1">
              <a:lnSpc>
                <a:spcPct val="90000"/>
              </a:lnSpc>
              <a:buFont typeface="Wingdings" charset="0"/>
              <a:buNone/>
              <a:defRPr/>
            </a:pPr>
            <a:r>
              <a:rPr lang="en-GB" sz="2000" dirty="0">
                <a:latin typeface="Times" charset="0"/>
              </a:rPr>
              <a:t>						Structure (constraint)</a:t>
            </a:r>
            <a:endParaRPr lang="en-US" sz="2000" dirty="0">
              <a:latin typeface="Times" charset="0"/>
            </a:endParaRPr>
          </a:p>
        </p:txBody>
      </p:sp>
      <p:sp>
        <p:nvSpPr>
          <p:cNvPr id="33795" name="Oval 4">
            <a:extLst>
              <a:ext uri="{FF2B5EF4-FFF2-40B4-BE49-F238E27FC236}">
                <a16:creationId xmlns:a16="http://schemas.microsoft.com/office/drawing/2014/main" id="{FC18D881-D970-5D4C-8620-6044D59386BB}"/>
              </a:ext>
            </a:extLst>
          </p:cNvPr>
          <p:cNvSpPr>
            <a:spLocks noChangeArrowheads="1"/>
          </p:cNvSpPr>
          <p:nvPr/>
        </p:nvSpPr>
        <p:spPr bwMode="auto">
          <a:xfrm>
            <a:off x="4724400" y="3048000"/>
            <a:ext cx="2667000" cy="1600200"/>
          </a:xfrm>
          <a:prstGeom prst="ellipse">
            <a:avLst/>
          </a:prstGeom>
          <a:solidFill>
            <a:schemeClr val="accent1"/>
          </a:solidFill>
          <a:ln w="9525">
            <a:solidFill>
              <a:schemeClr val="tx1"/>
            </a:solidFill>
            <a:round/>
            <a:headEnd/>
            <a:tailEnd/>
          </a:ln>
        </p:spPr>
        <p:txBody>
          <a:bodyPr wrap="none" anchor="ctr"/>
          <a:lstStyle>
            <a:lvl1pPr>
              <a:defRPr sz="2400">
                <a:solidFill>
                  <a:schemeClr val="tx1"/>
                </a:solidFill>
                <a:latin typeface="Arial" panose="020B0604020202020204" pitchFamily="34" charset="0"/>
                <a:ea typeface="ヒラギノ角ゴ Pro W3" panose="020B0300000000000000" pitchFamily="34" charset="-128"/>
              </a:defRPr>
            </a:lvl1pPr>
            <a:lvl2pPr marL="742950" indent="-285750">
              <a:defRPr sz="2400">
                <a:solidFill>
                  <a:schemeClr val="tx1"/>
                </a:solidFill>
                <a:latin typeface="Arial" panose="020B0604020202020204" pitchFamily="34" charset="0"/>
                <a:ea typeface="ヒラギノ角ゴ Pro W3" panose="020B0300000000000000" pitchFamily="34" charset="-128"/>
              </a:defRPr>
            </a:lvl2pPr>
            <a:lvl3pPr marL="1143000" indent="-228600">
              <a:defRPr sz="2400">
                <a:solidFill>
                  <a:schemeClr val="tx1"/>
                </a:solidFill>
                <a:latin typeface="Arial" panose="020B0604020202020204" pitchFamily="34" charset="0"/>
                <a:ea typeface="ヒラギノ角ゴ Pro W3" panose="020B0300000000000000" pitchFamily="34" charset="-128"/>
              </a:defRPr>
            </a:lvl3pPr>
            <a:lvl4pPr marL="1600200" indent="-228600">
              <a:defRPr sz="2400">
                <a:solidFill>
                  <a:schemeClr val="tx1"/>
                </a:solidFill>
                <a:latin typeface="Arial" panose="020B0604020202020204" pitchFamily="34" charset="0"/>
                <a:ea typeface="ヒラギノ角ゴ Pro W3" panose="020B0300000000000000" pitchFamily="34" charset="-128"/>
              </a:defRPr>
            </a:lvl4pPr>
            <a:lvl5pPr marL="2057400" indent="-228600">
              <a:defRPr sz="2400">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anose="020B0300000000000000" pitchFamily="34" charset="-128"/>
              </a:defRPr>
            </a:lvl9pPr>
          </a:lstStyle>
          <a:p>
            <a:pPr algn="ctr"/>
            <a:r>
              <a:rPr lang="ja-JP" altLang="en-US" sz="1600">
                <a:latin typeface="Times" pitchFamily="2" charset="0"/>
              </a:rPr>
              <a:t>‘</a:t>
            </a:r>
            <a:r>
              <a:rPr lang="en-US" altLang="ja-JP" sz="1600">
                <a:latin typeface="Times" pitchFamily="2" charset="0"/>
              </a:rPr>
              <a:t>Community</a:t>
            </a:r>
            <a:r>
              <a:rPr lang="ja-JP" altLang="en-US" sz="1600">
                <a:latin typeface="Times" pitchFamily="2" charset="0"/>
              </a:rPr>
              <a:t>’</a:t>
            </a:r>
            <a:endParaRPr lang="en-US" altLang="ja-JP" sz="1600">
              <a:latin typeface="Times" pitchFamily="2" charset="0"/>
            </a:endParaRPr>
          </a:p>
          <a:p>
            <a:pPr algn="ctr"/>
            <a:r>
              <a:rPr lang="en-US" altLang="en-US" sz="1600">
                <a:latin typeface="Times" pitchFamily="2" charset="0"/>
              </a:rPr>
              <a:t>Shared/collective</a:t>
            </a:r>
          </a:p>
          <a:p>
            <a:pPr algn="ctr"/>
            <a:r>
              <a:rPr lang="en-US" altLang="en-US" sz="1600">
                <a:latin typeface="Times" pitchFamily="2" charset="0"/>
              </a:rPr>
              <a:t>Identities/interests</a:t>
            </a:r>
            <a:endParaRPr lang="en-US" altLang="en-US"/>
          </a:p>
        </p:txBody>
      </p:sp>
      <p:sp>
        <p:nvSpPr>
          <p:cNvPr id="33796" name="Line 5">
            <a:extLst>
              <a:ext uri="{FF2B5EF4-FFF2-40B4-BE49-F238E27FC236}">
                <a16:creationId xmlns:a16="http://schemas.microsoft.com/office/drawing/2014/main" id="{3D87592A-23D3-6E47-8FD6-453918D3DB52}"/>
              </a:ext>
            </a:extLst>
          </p:cNvPr>
          <p:cNvSpPr>
            <a:spLocks noChangeShapeType="1"/>
          </p:cNvSpPr>
          <p:nvPr/>
        </p:nvSpPr>
        <p:spPr bwMode="auto">
          <a:xfrm>
            <a:off x="6096000" y="2362200"/>
            <a:ext cx="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797" name="Line 6">
            <a:extLst>
              <a:ext uri="{FF2B5EF4-FFF2-40B4-BE49-F238E27FC236}">
                <a16:creationId xmlns:a16="http://schemas.microsoft.com/office/drawing/2014/main" id="{B7A984D9-2A5F-D645-A5C8-69AF6F778E04}"/>
              </a:ext>
            </a:extLst>
          </p:cNvPr>
          <p:cNvSpPr>
            <a:spLocks noChangeShapeType="1"/>
          </p:cNvSpPr>
          <p:nvPr/>
        </p:nvSpPr>
        <p:spPr bwMode="auto">
          <a:xfrm>
            <a:off x="4419600" y="41148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798" name="Line 7">
            <a:extLst>
              <a:ext uri="{FF2B5EF4-FFF2-40B4-BE49-F238E27FC236}">
                <a16:creationId xmlns:a16="http://schemas.microsoft.com/office/drawing/2014/main" id="{AED4B2A6-C286-DC4B-BD7D-997753BC290A}"/>
              </a:ext>
            </a:extLst>
          </p:cNvPr>
          <p:cNvSpPr>
            <a:spLocks noChangeShapeType="1"/>
          </p:cNvSpPr>
          <p:nvPr/>
        </p:nvSpPr>
        <p:spPr bwMode="auto">
          <a:xfrm flipH="1">
            <a:off x="7315200" y="4114800"/>
            <a:ext cx="762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799" name="Line 8">
            <a:extLst>
              <a:ext uri="{FF2B5EF4-FFF2-40B4-BE49-F238E27FC236}">
                <a16:creationId xmlns:a16="http://schemas.microsoft.com/office/drawing/2014/main" id="{8D525B4F-C5B5-3440-86B0-2A7DFD4FC738}"/>
              </a:ext>
            </a:extLst>
          </p:cNvPr>
          <p:cNvSpPr>
            <a:spLocks noChangeShapeType="1"/>
          </p:cNvSpPr>
          <p:nvPr/>
        </p:nvSpPr>
        <p:spPr bwMode="auto">
          <a:xfrm flipH="1" flipV="1">
            <a:off x="6118860" y="4648200"/>
            <a:ext cx="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3800" name="Line 9">
            <a:extLst>
              <a:ext uri="{FF2B5EF4-FFF2-40B4-BE49-F238E27FC236}">
                <a16:creationId xmlns:a16="http://schemas.microsoft.com/office/drawing/2014/main" id="{BEC1248E-69F9-3446-A4B2-19D28485298A}"/>
              </a:ext>
            </a:extLst>
          </p:cNvPr>
          <p:cNvSpPr>
            <a:spLocks noChangeShapeType="1"/>
          </p:cNvSpPr>
          <p:nvPr/>
        </p:nvSpPr>
        <p:spPr bwMode="auto">
          <a:xfrm>
            <a:off x="4569460" y="2895600"/>
            <a:ext cx="3429000" cy="1905000"/>
          </a:xfrm>
          <a:prstGeom prst="line">
            <a:avLst/>
          </a:prstGeom>
          <a:noFill/>
          <a:ln w="9525">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50882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759E0AE-8F14-DA42-AC57-81811D350703}"/>
              </a:ext>
            </a:extLst>
          </p:cNvPr>
          <p:cNvSpPr>
            <a:spLocks noGrp="1" noChangeArrowheads="1"/>
          </p:cNvSpPr>
          <p:nvPr>
            <p:ph type="title"/>
          </p:nvPr>
        </p:nvSpPr>
        <p:spPr/>
        <p:txBody>
          <a:bodyPr>
            <a:normAutofit/>
          </a:bodyPr>
          <a:lstStyle/>
          <a:p>
            <a:pPr eaLnBrk="1" hangingPunct="1">
              <a:defRPr/>
            </a:pPr>
            <a:r>
              <a:rPr lang="en-GB" b="1" dirty="0">
                <a:latin typeface="Times New Roman" charset="0"/>
              </a:rPr>
              <a:t>Learning well?</a:t>
            </a:r>
            <a:endParaRPr lang="en-US" b="1" dirty="0">
              <a:latin typeface="Times New Roman" charset="0"/>
              <a:cs typeface="+mj-cs"/>
            </a:endParaRPr>
          </a:p>
        </p:txBody>
      </p:sp>
      <p:sp>
        <p:nvSpPr>
          <p:cNvPr id="15363" name="Rectangle 3">
            <a:extLst>
              <a:ext uri="{FF2B5EF4-FFF2-40B4-BE49-F238E27FC236}">
                <a16:creationId xmlns:a16="http://schemas.microsoft.com/office/drawing/2014/main" id="{E6DE0B32-6FCB-6947-86BE-368F70FDFA10}"/>
              </a:ext>
            </a:extLst>
          </p:cNvPr>
          <p:cNvSpPr>
            <a:spLocks noGrp="1" noChangeArrowheads="1"/>
          </p:cNvSpPr>
          <p:nvPr>
            <p:ph type="body" idx="1"/>
          </p:nvPr>
        </p:nvSpPr>
        <p:spPr>
          <a:xfrm>
            <a:off x="2438400" y="1905000"/>
            <a:ext cx="8110538" cy="4191000"/>
          </a:xfrm>
        </p:spPr>
        <p:txBody>
          <a:bodyPr/>
          <a:lstStyle/>
          <a:p>
            <a:pPr eaLnBrk="1" hangingPunct="1">
              <a:buFont typeface="Wingdings" charset="0"/>
              <a:buNone/>
              <a:defRPr/>
            </a:pPr>
            <a:endParaRPr lang="en-GB">
              <a:latin typeface="Times New Roman" charset="0"/>
              <a:cs typeface="+mn-cs"/>
            </a:endParaRPr>
          </a:p>
          <a:p>
            <a:pPr eaLnBrk="1" hangingPunct="1">
              <a:buFont typeface="Wingdings" charset="0"/>
              <a:buNone/>
              <a:defRPr/>
            </a:pPr>
            <a:endParaRPr lang="en-US">
              <a:cs typeface="+mn-cs"/>
            </a:endParaRPr>
          </a:p>
        </p:txBody>
      </p:sp>
      <p:graphicFrame>
        <p:nvGraphicFramePr>
          <p:cNvPr id="15396" name="Group 36">
            <a:extLst>
              <a:ext uri="{FF2B5EF4-FFF2-40B4-BE49-F238E27FC236}">
                <a16:creationId xmlns:a16="http://schemas.microsoft.com/office/drawing/2014/main" id="{CB5AFBD7-45A2-464D-A0D0-AD500F05A6B5}"/>
              </a:ext>
            </a:extLst>
          </p:cNvPr>
          <p:cNvGraphicFramePr>
            <a:graphicFrameLocks noGrp="1"/>
          </p:cNvGraphicFramePr>
          <p:nvPr>
            <p:extLst>
              <p:ext uri="{D42A27DB-BD31-4B8C-83A1-F6EECF244321}">
                <p14:modId xmlns:p14="http://schemas.microsoft.com/office/powerpoint/2010/main" val="2266165318"/>
              </p:ext>
            </p:extLst>
          </p:nvPr>
        </p:nvGraphicFramePr>
        <p:xfrm>
          <a:off x="2743200" y="1905000"/>
          <a:ext cx="6858000" cy="4267200"/>
        </p:xfrm>
        <a:graphic>
          <a:graphicData uri="http://schemas.openxmlformats.org/drawingml/2006/table">
            <a:tbl>
              <a:tblPr/>
              <a:tblGrid>
                <a:gridCol w="3217762">
                  <a:extLst>
                    <a:ext uri="{9D8B030D-6E8A-4147-A177-3AD203B41FA5}">
                      <a16:colId xmlns:a16="http://schemas.microsoft.com/office/drawing/2014/main" val="20000"/>
                    </a:ext>
                  </a:extLst>
                </a:gridCol>
                <a:gridCol w="3640238">
                  <a:extLst>
                    <a:ext uri="{9D8B030D-6E8A-4147-A177-3AD203B41FA5}">
                      <a16:colId xmlns:a16="http://schemas.microsoft.com/office/drawing/2014/main" val="20001"/>
                    </a:ext>
                  </a:extLst>
                </a:gridCol>
              </a:tblGrid>
              <a:tr h="18415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charset="0"/>
                        <a:buNone/>
                        <a:tabLst/>
                      </a:pPr>
                      <a:endParaRPr kumimoji="0" lang="en-GB" sz="2800" b="1" i="0" u="none" strike="noStrike" cap="none" normalizeH="0" baseline="0">
                        <a:ln>
                          <a:noFill/>
                        </a:ln>
                        <a:solidFill>
                          <a:schemeClr val="tx1"/>
                        </a:solidFill>
                        <a:effectLst/>
                        <a:latin typeface="Times New Roman" charset="0"/>
                        <a:ea typeface="ＭＳ Ｐゴシック" charset="0"/>
                      </a:endParaRPr>
                    </a:p>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charset="0"/>
                        <a:buNone/>
                        <a:tabLst/>
                      </a:pPr>
                      <a:r>
                        <a:rPr kumimoji="0" lang="en-GB" sz="2800" b="1" i="0" u="none" strike="noStrike" cap="none" normalizeH="0" baseline="0">
                          <a:ln>
                            <a:noFill/>
                          </a:ln>
                          <a:solidFill>
                            <a:schemeClr val="tx1"/>
                          </a:solidFill>
                          <a:effectLst/>
                          <a:latin typeface="Times New Roman" charset="0"/>
                          <a:ea typeface="ＭＳ Ｐゴシック" charset="0"/>
                        </a:rPr>
                        <a:t>Recognition of need for wider change</a:t>
                      </a:r>
                      <a:endParaRPr kumimoji="0" lang="en-US" sz="2800" b="0" i="0" u="none" strike="noStrike" cap="none" normalizeH="0" baseline="0">
                        <a:ln>
                          <a:noFill/>
                        </a:ln>
                        <a:solidFill>
                          <a:schemeClr val="tx1"/>
                        </a:solidFill>
                        <a:effectLst/>
                        <a:latin typeface="Helvetica" charset="0"/>
                        <a:ea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charset="0"/>
                        <a:buNone/>
                        <a:tabLst/>
                      </a:pPr>
                      <a:endParaRPr kumimoji="0" lang="en-GB" sz="2800" b="1" i="0" u="none" strike="noStrike" cap="none" normalizeH="0" baseline="0" dirty="0">
                        <a:ln>
                          <a:noFill/>
                        </a:ln>
                        <a:solidFill>
                          <a:schemeClr val="tx1"/>
                        </a:solidFill>
                        <a:effectLst/>
                        <a:latin typeface="Times New Roman" charset="0"/>
                        <a:ea typeface="ＭＳ Ｐゴシック" charset="0"/>
                      </a:endParaRPr>
                    </a:p>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charset="0"/>
                        <a:buNone/>
                        <a:tabLst/>
                      </a:pPr>
                      <a:r>
                        <a:rPr kumimoji="0" lang="en-GB" sz="2800" b="1" i="0" u="none" strike="noStrike" cap="none" normalizeH="0" baseline="0" dirty="0">
                          <a:ln>
                            <a:noFill/>
                          </a:ln>
                          <a:solidFill>
                            <a:schemeClr val="tx1"/>
                          </a:solidFill>
                          <a:effectLst/>
                          <a:latin typeface="Times New Roman" charset="0"/>
                          <a:ea typeface="ＭＳ Ｐゴシック" charset="0"/>
                        </a:rPr>
                        <a:t>Collective action for social change</a:t>
                      </a:r>
                      <a:endParaRPr kumimoji="0" lang="en-US" sz="2800" b="0" i="0" u="none" strike="noStrike" cap="none" normalizeH="0" baseline="0" dirty="0">
                        <a:ln>
                          <a:noFill/>
                        </a:ln>
                        <a:solidFill>
                          <a:schemeClr val="tx1"/>
                        </a:solidFill>
                        <a:effectLst/>
                        <a:latin typeface="Helvetica"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25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charset="0"/>
                        <a:buNone/>
                        <a:tabLst/>
                      </a:pPr>
                      <a:endParaRPr kumimoji="0" lang="en-GB" sz="2800" b="0" i="0" u="none" strike="noStrike" cap="none" normalizeH="0" baseline="0">
                        <a:ln>
                          <a:noFill/>
                        </a:ln>
                        <a:solidFill>
                          <a:schemeClr val="tx1"/>
                        </a:solidFill>
                        <a:effectLst/>
                        <a:latin typeface="Times New Roman" charset="0"/>
                        <a:ea typeface="ＭＳ Ｐゴシック" charset="0"/>
                      </a:endParaRPr>
                    </a:p>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charset="0"/>
                        <a:buNone/>
                        <a:tabLst/>
                      </a:pPr>
                      <a:r>
                        <a:rPr kumimoji="0" lang="en-GB" sz="2800" b="1" i="0" u="none" strike="noStrike" cap="none" normalizeH="0" baseline="0">
                          <a:ln>
                            <a:noFill/>
                          </a:ln>
                          <a:solidFill>
                            <a:schemeClr val="tx1"/>
                          </a:solidFill>
                          <a:effectLst/>
                          <a:latin typeface="Times New Roman" charset="0"/>
                          <a:ea typeface="ＭＳ Ｐゴシック" charset="0"/>
                        </a:rPr>
                        <a:t>Recognition of need for personal change</a:t>
                      </a:r>
                      <a:endParaRPr kumimoji="0" lang="en-US" sz="2800" b="0" i="0" u="none" strike="noStrike" cap="none" normalizeH="0" baseline="0">
                        <a:ln>
                          <a:noFill/>
                        </a:ln>
                        <a:solidFill>
                          <a:schemeClr val="tx1"/>
                        </a:solidFill>
                        <a:effectLst/>
                        <a:latin typeface="Helvetica" charset="0"/>
                        <a:ea typeface="ＭＳ Ｐゴシック"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charset="0"/>
                        <a:buNone/>
                        <a:tabLst/>
                      </a:pPr>
                      <a:endParaRPr kumimoji="0" lang="en-GB" sz="2800" b="0" i="0" u="none" strike="noStrike" cap="none" normalizeH="0" baseline="0" dirty="0">
                        <a:ln>
                          <a:noFill/>
                        </a:ln>
                        <a:solidFill>
                          <a:schemeClr val="tx1"/>
                        </a:solidFill>
                        <a:effectLst/>
                        <a:latin typeface="Times New Roman" charset="0"/>
                        <a:ea typeface="ＭＳ Ｐゴシック" charset="0"/>
                      </a:endParaRPr>
                    </a:p>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charset="0"/>
                        <a:buNone/>
                        <a:tabLst/>
                      </a:pPr>
                      <a:r>
                        <a:rPr kumimoji="0" lang="en-GB" sz="2800" b="1" i="0" u="none" strike="noStrike" cap="none" normalizeH="0" baseline="0" dirty="0">
                          <a:ln>
                            <a:noFill/>
                          </a:ln>
                          <a:solidFill>
                            <a:schemeClr val="tx1"/>
                          </a:solidFill>
                          <a:effectLst/>
                          <a:latin typeface="Times New Roman" charset="0"/>
                          <a:ea typeface="ＭＳ Ｐゴシック" charset="0"/>
                        </a:rPr>
                        <a:t>Passive/inactive/</a:t>
                      </a:r>
                    </a:p>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charset="0"/>
                        <a:buNone/>
                        <a:tabLst/>
                      </a:pPr>
                      <a:r>
                        <a:rPr kumimoji="0" lang="en-GB" sz="2800" b="1" i="0" u="none" strike="noStrike" cap="none" normalizeH="0" baseline="0" dirty="0">
                          <a:ln>
                            <a:noFill/>
                          </a:ln>
                          <a:solidFill>
                            <a:schemeClr val="tx1"/>
                          </a:solidFill>
                          <a:effectLst/>
                          <a:latin typeface="Times New Roman" charset="0"/>
                          <a:ea typeface="ＭＳ Ｐゴシック" charset="0"/>
                        </a:rPr>
                        <a:t>unhappy….</a:t>
                      </a:r>
                      <a:endParaRPr kumimoji="0" lang="en-US" sz="2800" b="0" i="0" u="none" strike="noStrike" cap="none" normalizeH="0" baseline="0" dirty="0">
                        <a:ln>
                          <a:noFill/>
                        </a:ln>
                        <a:solidFill>
                          <a:schemeClr val="tx1"/>
                        </a:solidFill>
                        <a:effectLst/>
                        <a:latin typeface="Helvetica" charset="0"/>
                        <a:ea typeface="ＭＳ Ｐゴシック"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228674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99ECB-0117-154B-B1C4-BA348367F68D}"/>
              </a:ext>
            </a:extLst>
          </p:cNvPr>
          <p:cNvSpPr>
            <a:spLocks noGrp="1"/>
          </p:cNvSpPr>
          <p:nvPr>
            <p:ph type="title"/>
          </p:nvPr>
        </p:nvSpPr>
        <p:spPr/>
        <p:txBody>
          <a:bodyPr/>
          <a:lstStyle/>
          <a:p>
            <a:r>
              <a:rPr lang="en-US" b="1" dirty="0"/>
              <a:t>Poverty Safari: Chapter 13 The Outsiders</a:t>
            </a:r>
          </a:p>
        </p:txBody>
      </p:sp>
      <p:sp>
        <p:nvSpPr>
          <p:cNvPr id="3" name="Content Placeholder 2">
            <a:extLst>
              <a:ext uri="{FF2B5EF4-FFF2-40B4-BE49-F238E27FC236}">
                <a16:creationId xmlns:a16="http://schemas.microsoft.com/office/drawing/2014/main" id="{8259084E-E642-4F4D-B22C-4C0CE7CCC298}"/>
              </a:ext>
            </a:extLst>
          </p:cNvPr>
          <p:cNvSpPr>
            <a:spLocks noGrp="1"/>
          </p:cNvSpPr>
          <p:nvPr>
            <p:ph idx="1"/>
          </p:nvPr>
        </p:nvSpPr>
        <p:spPr/>
        <p:txBody>
          <a:bodyPr/>
          <a:lstStyle/>
          <a:p>
            <a:endParaRPr lang="en-US" dirty="0"/>
          </a:p>
          <a:p>
            <a:r>
              <a:rPr lang="en-US" dirty="0"/>
              <a:t>What are the key themes and ideas?</a:t>
            </a:r>
          </a:p>
          <a:p>
            <a:r>
              <a:rPr lang="en-US" dirty="0"/>
              <a:t>In what ways is it relevant to your context of practice?</a:t>
            </a:r>
          </a:p>
          <a:p>
            <a:r>
              <a:rPr lang="en-US" dirty="0"/>
              <a:t>What did you find yourself agreeing with or wanting to challenge?</a:t>
            </a:r>
          </a:p>
          <a:p>
            <a:r>
              <a:rPr lang="en-US" dirty="0"/>
              <a:t>What questions did you find yourself asking after you had read it?</a:t>
            </a:r>
          </a:p>
          <a:p>
            <a:r>
              <a:rPr lang="en-US" dirty="0"/>
              <a:t>How does it help you in asserting some degree of autonomy as a practitioner?</a:t>
            </a:r>
          </a:p>
          <a:p>
            <a:pPr marL="0" indent="0">
              <a:buNone/>
            </a:pPr>
            <a:endParaRPr lang="en-US" dirty="0"/>
          </a:p>
        </p:txBody>
      </p:sp>
    </p:spTree>
    <p:extLst>
      <p:ext uri="{BB962C8B-B14F-4D97-AF65-F5344CB8AC3E}">
        <p14:creationId xmlns:p14="http://schemas.microsoft.com/office/powerpoint/2010/main" val="2624379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072B4-6F60-E34B-970E-B0D1CED2BFC7}"/>
              </a:ext>
            </a:extLst>
          </p:cNvPr>
          <p:cNvSpPr>
            <a:spLocks noGrp="1"/>
          </p:cNvSpPr>
          <p:nvPr>
            <p:ph type="title"/>
          </p:nvPr>
        </p:nvSpPr>
        <p:spPr/>
        <p:txBody>
          <a:bodyPr/>
          <a:lstStyle/>
          <a:p>
            <a:r>
              <a:rPr lang="en-US" b="1" dirty="0"/>
              <a:t>The Outsiders: Challenges for practitioners</a:t>
            </a:r>
          </a:p>
        </p:txBody>
      </p:sp>
      <p:sp>
        <p:nvSpPr>
          <p:cNvPr id="3" name="Content Placeholder 2">
            <a:extLst>
              <a:ext uri="{FF2B5EF4-FFF2-40B4-BE49-F238E27FC236}">
                <a16:creationId xmlns:a16="http://schemas.microsoft.com/office/drawing/2014/main" id="{61E02CB4-E379-9E4E-B3BA-AFA2713DECA1}"/>
              </a:ext>
            </a:extLst>
          </p:cNvPr>
          <p:cNvSpPr>
            <a:spLocks noGrp="1"/>
          </p:cNvSpPr>
          <p:nvPr>
            <p:ph idx="1"/>
          </p:nvPr>
        </p:nvSpPr>
        <p:spPr>
          <a:xfrm>
            <a:off x="428625" y="1514475"/>
            <a:ext cx="11287125" cy="5100638"/>
          </a:xfrm>
        </p:spPr>
        <p:txBody>
          <a:bodyPr>
            <a:normAutofit fontScale="85000" lnSpcReduction="20000"/>
          </a:bodyPr>
          <a:lstStyle/>
          <a:p>
            <a:r>
              <a:rPr lang="en-US" dirty="0"/>
              <a:t>Importance of relationships: quality, nature and quantity of local relationships?</a:t>
            </a:r>
          </a:p>
          <a:p>
            <a:r>
              <a:rPr lang="en-US" dirty="0"/>
              <a:t>Regeneration ‘a byword for opportunism, mismanagement and exploitation’: Empowerment/Place-making/Co-production: Community as resource for government?</a:t>
            </a:r>
          </a:p>
          <a:p>
            <a:r>
              <a:rPr lang="en-US" dirty="0"/>
              <a:t>Decision-making ‘a messy, top-down business, conducted over the heads of the people who live there’: Participation as process for legitimating policy?</a:t>
            </a:r>
          </a:p>
          <a:p>
            <a:r>
              <a:rPr lang="en-US" dirty="0"/>
              <a:t>Criticism ‘carefully managed; fed into an evaluation process, which, like the planning process, often leaves local people locked out or invited to take part in some contrived or tokenistic way’ ‘told to be more constructive’: Democracy as approval? </a:t>
            </a:r>
          </a:p>
          <a:p>
            <a:r>
              <a:rPr lang="en-US" dirty="0"/>
              <a:t>Projects that are ‘rolled out …less about identifying the community’s shared aspiration than about deciding what the community needs and then corralling, manipulating or compelling people towards it’: Empowerment as managerial procedure?</a:t>
            </a:r>
          </a:p>
          <a:p>
            <a:r>
              <a:rPr lang="en-US" dirty="0"/>
              <a:t>Multi-agency structures: ‘a problematic industry in themselves …. [becoming] such vast bureaucracies that they are rendered inflexible and unresponsive’: </a:t>
            </a:r>
            <a:r>
              <a:rPr lang="en-US" dirty="0" err="1"/>
              <a:t>Decentralisation</a:t>
            </a:r>
            <a:r>
              <a:rPr lang="en-US" dirty="0"/>
              <a:t> of responsibility rather than power?</a:t>
            </a:r>
          </a:p>
          <a:p>
            <a:r>
              <a:rPr lang="en-US" dirty="0"/>
              <a:t>Identity crisis within community learning and development: Values, claims, skills, loyalties, resources????</a:t>
            </a:r>
          </a:p>
          <a:p>
            <a:pPr marL="0" indent="0">
              <a:buNone/>
            </a:pPr>
            <a:endParaRPr lang="en-US" dirty="0"/>
          </a:p>
        </p:txBody>
      </p:sp>
    </p:spTree>
    <p:extLst>
      <p:ext uri="{BB962C8B-B14F-4D97-AF65-F5344CB8AC3E}">
        <p14:creationId xmlns:p14="http://schemas.microsoft.com/office/powerpoint/2010/main" val="640577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1F4A44DF-2F1F-8448-A83F-AAE0D7CABF29}"/>
              </a:ext>
            </a:extLst>
          </p:cNvPr>
          <p:cNvSpPr>
            <a:spLocks noGrp="1" noChangeArrowheads="1"/>
          </p:cNvSpPr>
          <p:nvPr>
            <p:ph type="title"/>
          </p:nvPr>
        </p:nvSpPr>
        <p:spPr>
          <a:xfrm>
            <a:off x="254000" y="0"/>
            <a:ext cx="11099800" cy="944380"/>
          </a:xfrm>
        </p:spPr>
        <p:txBody>
          <a:bodyPr/>
          <a:lstStyle/>
          <a:p>
            <a:pPr eaLnBrk="1" hangingPunct="1">
              <a:defRPr/>
            </a:pPr>
            <a:r>
              <a:rPr lang="en-US" b="1" dirty="0">
                <a:latin typeface="+mn-lt"/>
              </a:rPr>
              <a:t>CLD: Contradictory intentions</a:t>
            </a:r>
            <a:endParaRPr lang="en-US" dirty="0">
              <a:latin typeface="+mn-lt"/>
              <a:cs typeface="+mj-cs"/>
            </a:endParaRPr>
          </a:p>
        </p:txBody>
      </p:sp>
      <p:sp>
        <p:nvSpPr>
          <p:cNvPr id="38914" name="Rectangle 3">
            <a:extLst>
              <a:ext uri="{FF2B5EF4-FFF2-40B4-BE49-F238E27FC236}">
                <a16:creationId xmlns:a16="http://schemas.microsoft.com/office/drawing/2014/main" id="{9D390770-6006-2242-9BBD-844BC81C76BD}"/>
              </a:ext>
            </a:extLst>
          </p:cNvPr>
          <p:cNvSpPr>
            <a:spLocks noGrp="1" noChangeArrowheads="1"/>
          </p:cNvSpPr>
          <p:nvPr>
            <p:ph type="body" idx="1"/>
          </p:nvPr>
        </p:nvSpPr>
        <p:spPr>
          <a:xfrm>
            <a:off x="-1" y="734518"/>
            <a:ext cx="11227633" cy="5951095"/>
          </a:xfrm>
        </p:spPr>
        <p:txBody>
          <a:bodyPr>
            <a:normAutofit/>
          </a:bodyPr>
          <a:lstStyle/>
          <a:p>
            <a:pPr>
              <a:buNone/>
              <a:defRPr/>
            </a:pPr>
            <a:r>
              <a:rPr lang="en-GB" altLang="en-US" sz="1200" dirty="0">
                <a:latin typeface="Times" pitchFamily="2" charset="0"/>
              </a:rPr>
              <a:t>	</a:t>
            </a:r>
          </a:p>
          <a:p>
            <a:pPr>
              <a:buNone/>
              <a:defRPr/>
            </a:pPr>
            <a:r>
              <a:rPr lang="en-GB" sz="1200" dirty="0">
                <a:latin typeface="Times" pitchFamily="2" charset="0"/>
              </a:rPr>
              <a:t>	</a:t>
            </a:r>
            <a:r>
              <a:rPr lang="en-US" sz="2400" dirty="0"/>
              <a:t>Whilst from one side community work is concerned with the encouragement of local initiative and decision-making, from the other it is a means of implementing national policies at the local level. (Jones, 1980)</a:t>
            </a:r>
          </a:p>
          <a:p>
            <a:pPr>
              <a:buNone/>
              <a:defRPr/>
            </a:pPr>
            <a:r>
              <a:rPr lang="en-US" sz="2400" dirty="0"/>
              <a:t>	</a:t>
            </a:r>
            <a:r>
              <a:rPr lang="en-GB" altLang="en-US" sz="2400" dirty="0"/>
              <a:t>Community workers are often called on by government to contribute to the peaceful management of the process of economic change … to help people adjust to the insecurity and fragmentation of their lives.  To what extent [is community development] concerned with social justice, with respecting the dignity and humanity of all, with their right to participate in decisions which affect them, with mutuality, or equality?  Or are they in reality … advocating community work as a means of helping people to adapt their way of life to the changes they have had imposed on them by wider economic and political forces little concerned with their needs and desires? (Craig, (1998) ‘Community development in a global context’, </a:t>
            </a:r>
            <a:r>
              <a:rPr lang="en-GB" altLang="en-US" sz="2400" i="1" dirty="0"/>
              <a:t>Community Development Journal</a:t>
            </a:r>
            <a:r>
              <a:rPr lang="en-GB" altLang="en-US" sz="2400" dirty="0"/>
              <a:t> 33 (1).</a:t>
            </a:r>
          </a:p>
          <a:p>
            <a:pPr>
              <a:buNone/>
              <a:defRPr/>
            </a:pPr>
            <a:r>
              <a:rPr lang="en-GB" altLang="en-US" sz="2400" dirty="0"/>
              <a:t>	NB Relationship between context, purpose and practice </a:t>
            </a:r>
          </a:p>
          <a:p>
            <a:pPr>
              <a:buNone/>
              <a:defRPr/>
            </a:pPr>
            <a:endParaRPr lang="en-GB" altLang="en-US" dirty="0"/>
          </a:p>
          <a:p>
            <a:pPr>
              <a:buNone/>
              <a:defRPr/>
            </a:pPr>
            <a:endParaRPr lang="en-GB" altLang="en-US" sz="2800" dirty="0"/>
          </a:p>
          <a:p>
            <a:pPr>
              <a:buFont typeface="Times" charset="0"/>
              <a:buChar char="•"/>
              <a:defRPr/>
            </a:pPr>
            <a:endParaRPr lang="en-US" dirty="0">
              <a:latin typeface="Times" charset="0"/>
            </a:endParaRPr>
          </a:p>
          <a:p>
            <a:pPr>
              <a:buNone/>
              <a:defRPr/>
            </a:pPr>
            <a:endParaRPr lang="en-US" altLang="en-US" sz="2800" dirty="0"/>
          </a:p>
        </p:txBody>
      </p:sp>
    </p:spTree>
    <p:extLst>
      <p:ext uri="{BB962C8B-B14F-4D97-AF65-F5344CB8AC3E}">
        <p14:creationId xmlns:p14="http://schemas.microsoft.com/office/powerpoint/2010/main" val="2109159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FF3D6EE1-B370-B643-8288-93AE0C71F4A7}"/>
              </a:ext>
            </a:extLst>
          </p:cNvPr>
          <p:cNvSpPr>
            <a:spLocks noGrp="1" noChangeArrowheads="1"/>
          </p:cNvSpPr>
          <p:nvPr>
            <p:ph type="title"/>
          </p:nvPr>
        </p:nvSpPr>
        <p:spPr>
          <a:xfrm>
            <a:off x="2395539" y="713158"/>
            <a:ext cx="8162925" cy="875561"/>
          </a:xfrm>
        </p:spPr>
        <p:txBody>
          <a:bodyPr>
            <a:spAutoFit/>
          </a:bodyPr>
          <a:lstStyle/>
          <a:p>
            <a:pPr>
              <a:defRPr/>
            </a:pPr>
            <a:r>
              <a:rPr lang="en-US" sz="2800" b="1" dirty="0" err="1">
                <a:latin typeface="Times" charset="0"/>
              </a:rPr>
              <a:t>Maximising</a:t>
            </a:r>
            <a:r>
              <a:rPr lang="en-US" sz="2800" b="1" dirty="0">
                <a:latin typeface="Times" charset="0"/>
              </a:rPr>
              <a:t> professional agency: managing competing demands</a:t>
            </a:r>
            <a:endParaRPr lang="en-US" dirty="0"/>
          </a:p>
        </p:txBody>
      </p:sp>
      <p:sp>
        <p:nvSpPr>
          <p:cNvPr id="5123" name="Rectangle 3">
            <a:extLst>
              <a:ext uri="{FF2B5EF4-FFF2-40B4-BE49-F238E27FC236}">
                <a16:creationId xmlns:a16="http://schemas.microsoft.com/office/drawing/2014/main" id="{69C9B717-0742-5A41-AAF1-0F511EA34946}"/>
              </a:ext>
            </a:extLst>
          </p:cNvPr>
          <p:cNvSpPr>
            <a:spLocks noGrp="1" noChangeArrowheads="1"/>
          </p:cNvSpPr>
          <p:nvPr>
            <p:ph type="body" idx="1"/>
          </p:nvPr>
        </p:nvSpPr>
        <p:spPr>
          <a:effectLst>
            <a:outerShdw blurRad="63500" dist="38099" dir="2700000" algn="ctr" rotWithShape="0">
              <a:schemeClr val="hlink">
                <a:alpha val="74997"/>
              </a:schemeClr>
            </a:outerShdw>
          </a:effectLst>
        </p:spPr>
        <p:txBody>
          <a:bodyPr/>
          <a:lstStyle/>
          <a:p>
            <a:pPr algn="ctr">
              <a:lnSpc>
                <a:spcPct val="90000"/>
              </a:lnSpc>
              <a:buFont typeface="Wingdings" charset="0"/>
              <a:buNone/>
              <a:defRPr/>
            </a:pPr>
            <a:r>
              <a:rPr lang="en-US" sz="1800" dirty="0"/>
              <a:t>Policy</a:t>
            </a:r>
          </a:p>
          <a:p>
            <a:pPr algn="ctr">
              <a:lnSpc>
                <a:spcPct val="90000"/>
              </a:lnSpc>
              <a:buFont typeface="Wingdings" charset="0"/>
              <a:buNone/>
              <a:defRPr/>
            </a:pPr>
            <a:r>
              <a:rPr lang="en-US" sz="1800" dirty="0"/>
              <a:t>Top-down</a:t>
            </a:r>
          </a:p>
          <a:p>
            <a:pPr algn="ctr">
              <a:lnSpc>
                <a:spcPct val="90000"/>
              </a:lnSpc>
              <a:buFont typeface="Wingdings" charset="0"/>
              <a:buNone/>
              <a:defRPr/>
            </a:pPr>
            <a:r>
              <a:rPr lang="en-US" sz="1800" dirty="0"/>
              <a:t>Managerial procedure</a:t>
            </a:r>
          </a:p>
          <a:p>
            <a:pPr algn="ctr">
              <a:lnSpc>
                <a:spcPct val="90000"/>
              </a:lnSpc>
              <a:buFont typeface="Wingdings" charset="0"/>
              <a:buNone/>
              <a:defRPr/>
            </a:pPr>
            <a:r>
              <a:rPr lang="en-US" sz="1800" dirty="0"/>
              <a:t>Provided/invited political spaces</a:t>
            </a:r>
          </a:p>
          <a:p>
            <a:pPr algn="ctr">
              <a:lnSpc>
                <a:spcPct val="90000"/>
              </a:lnSpc>
              <a:buFont typeface="Wingdings" charset="0"/>
              <a:buNone/>
              <a:defRPr/>
            </a:pPr>
            <a:endParaRPr lang="en-US" sz="1800" dirty="0"/>
          </a:p>
          <a:p>
            <a:pPr algn="ctr">
              <a:lnSpc>
                <a:spcPct val="90000"/>
              </a:lnSpc>
              <a:buFont typeface="Wingdings" charset="0"/>
              <a:buNone/>
              <a:defRPr/>
            </a:pPr>
            <a:r>
              <a:rPr lang="en-US" sz="1800" dirty="0"/>
              <a:t>Community learning and development</a:t>
            </a:r>
          </a:p>
          <a:p>
            <a:pPr algn="ctr">
              <a:lnSpc>
                <a:spcPct val="90000"/>
              </a:lnSpc>
              <a:buFont typeface="Wingdings" charset="0"/>
              <a:buNone/>
              <a:defRPr/>
            </a:pPr>
            <a:endParaRPr lang="en-US" sz="1800" dirty="0"/>
          </a:p>
          <a:p>
            <a:pPr algn="ctr">
              <a:lnSpc>
                <a:spcPct val="90000"/>
              </a:lnSpc>
              <a:buFont typeface="Wingdings" charset="0"/>
              <a:buNone/>
              <a:defRPr/>
            </a:pPr>
            <a:r>
              <a:rPr lang="en-US" sz="1800" dirty="0"/>
              <a:t>Bottom-up</a:t>
            </a:r>
          </a:p>
          <a:p>
            <a:pPr algn="ctr">
              <a:lnSpc>
                <a:spcPct val="90000"/>
              </a:lnSpc>
              <a:buFont typeface="Wingdings" charset="0"/>
              <a:buNone/>
              <a:defRPr/>
            </a:pPr>
            <a:r>
              <a:rPr lang="en-US" sz="1800" dirty="0"/>
              <a:t>Democratic process</a:t>
            </a:r>
          </a:p>
          <a:p>
            <a:pPr algn="ctr">
              <a:lnSpc>
                <a:spcPct val="90000"/>
              </a:lnSpc>
              <a:buFont typeface="Wingdings" charset="0"/>
              <a:buNone/>
              <a:defRPr/>
            </a:pPr>
            <a:r>
              <a:rPr lang="en-US" sz="1800" dirty="0"/>
              <a:t>Demanded political spaces</a:t>
            </a:r>
          </a:p>
          <a:p>
            <a:pPr algn="ctr">
              <a:lnSpc>
                <a:spcPct val="90000"/>
              </a:lnSpc>
              <a:buFont typeface="Wingdings" charset="0"/>
              <a:buNone/>
              <a:defRPr/>
            </a:pPr>
            <a:r>
              <a:rPr lang="en-US" sz="1800" dirty="0"/>
              <a:t>Politics</a:t>
            </a:r>
          </a:p>
          <a:p>
            <a:pPr>
              <a:lnSpc>
                <a:spcPct val="90000"/>
              </a:lnSpc>
              <a:buFont typeface="Wingdings" charset="0"/>
              <a:buNone/>
              <a:defRPr/>
            </a:pPr>
            <a:endParaRPr lang="en-US" dirty="0"/>
          </a:p>
        </p:txBody>
      </p:sp>
      <p:sp>
        <p:nvSpPr>
          <p:cNvPr id="26627" name="Line 6">
            <a:extLst>
              <a:ext uri="{FF2B5EF4-FFF2-40B4-BE49-F238E27FC236}">
                <a16:creationId xmlns:a16="http://schemas.microsoft.com/office/drawing/2014/main" id="{319131EC-B3BD-5049-925D-43184EC3525D}"/>
              </a:ext>
            </a:extLst>
          </p:cNvPr>
          <p:cNvSpPr>
            <a:spLocks noChangeShapeType="1"/>
          </p:cNvSpPr>
          <p:nvPr/>
        </p:nvSpPr>
        <p:spPr bwMode="auto">
          <a:xfrm>
            <a:off x="6217920" y="3256280"/>
            <a:ext cx="0" cy="3810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6628" name="Line 16">
            <a:extLst>
              <a:ext uri="{FF2B5EF4-FFF2-40B4-BE49-F238E27FC236}">
                <a16:creationId xmlns:a16="http://schemas.microsoft.com/office/drawing/2014/main" id="{7C3D8A80-9E70-1347-980D-D0286FB4C4E8}"/>
              </a:ext>
            </a:extLst>
          </p:cNvPr>
          <p:cNvSpPr>
            <a:spLocks noChangeShapeType="1"/>
          </p:cNvSpPr>
          <p:nvPr/>
        </p:nvSpPr>
        <p:spPr bwMode="auto">
          <a:xfrm>
            <a:off x="6217920" y="4003040"/>
            <a:ext cx="0" cy="38100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7355230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931</TotalTime>
  <Words>801</Words>
  <Application>Microsoft Macintosh PowerPoint</Application>
  <PresentationFormat>Widescreen</PresentationFormat>
  <Paragraphs>156</Paragraphs>
  <Slides>12</Slides>
  <Notes>4</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12</vt:i4>
      </vt:variant>
    </vt:vector>
  </HeadingPairs>
  <TitlesOfParts>
    <vt:vector size="24" baseType="lpstr">
      <vt:lpstr>ＭＳ 明朝</vt:lpstr>
      <vt:lpstr>ＭＳ Ｐゴシック</vt:lpstr>
      <vt:lpstr>ヒラギノ角ゴ Pro W3</vt:lpstr>
      <vt:lpstr>Arial</vt:lpstr>
      <vt:lpstr>Calibri</vt:lpstr>
      <vt:lpstr>Calibri Light</vt:lpstr>
      <vt:lpstr>Cambria</vt:lpstr>
      <vt:lpstr>Helvetica</vt:lpstr>
      <vt:lpstr>Times</vt:lpstr>
      <vt:lpstr>Times New Roman</vt:lpstr>
      <vt:lpstr>Wingdings</vt:lpstr>
      <vt:lpstr>Office Theme</vt:lpstr>
      <vt:lpstr>Learn Well, Live Well, Be Well: The CLD Approach?</vt:lpstr>
      <vt:lpstr>The Liaison Co-Ordinator Tom Leonard</vt:lpstr>
      <vt:lpstr>Poverty Safari: the argument</vt:lpstr>
      <vt:lpstr>Live well, Be well?</vt:lpstr>
      <vt:lpstr>Learning well?</vt:lpstr>
      <vt:lpstr>Poverty Safari: Chapter 13 The Outsiders</vt:lpstr>
      <vt:lpstr>The Outsiders: Challenges for practitioners</vt:lpstr>
      <vt:lpstr>CLD: Contradictory intentions</vt:lpstr>
      <vt:lpstr>Maximising professional agency: managing competing demands</vt:lpstr>
      <vt:lpstr>Assessing areas of relative autonomy </vt:lpstr>
      <vt:lpstr>Clarity through specificity: working both sides of the equation? Double conversations?</vt:lpstr>
      <vt:lpstr>The cracks and the light?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current politics of community work</dc:title>
  <dc:creator>SHAW Mae</dc:creator>
  <cp:lastModifiedBy>SHAW Mae</cp:lastModifiedBy>
  <cp:revision>50</cp:revision>
  <cp:lastPrinted>2019-02-19T10:21:07Z</cp:lastPrinted>
  <dcterms:created xsi:type="dcterms:W3CDTF">2019-02-11T14:24:22Z</dcterms:created>
  <dcterms:modified xsi:type="dcterms:W3CDTF">2019-02-19T14:40:00Z</dcterms:modified>
</cp:coreProperties>
</file>