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71" r:id="rId4"/>
    <p:sldId id="264" r:id="rId5"/>
    <p:sldId id="257" r:id="rId6"/>
    <p:sldId id="268" r:id="rId7"/>
    <p:sldId id="269" r:id="rId8"/>
    <p:sldId id="270" r:id="rId9"/>
    <p:sldId id="267"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711" autoAdjust="0"/>
  </p:normalViewPr>
  <p:slideViewPr>
    <p:cSldViewPr snapToGrid="0">
      <p:cViewPr>
        <p:scale>
          <a:sx n="76" d="100"/>
          <a:sy n="76" d="100"/>
        </p:scale>
        <p:origin x="-96" y="-684"/>
      </p:cViewPr>
      <p:guideLst>
        <p:guide orient="horz" pos="2160"/>
        <p:guide pos="3840"/>
      </p:guideLst>
    </p:cSldViewPr>
  </p:slid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C603A2-A017-48AE-966F-C8A70539E942}" type="datetimeFigureOut">
              <a:rPr lang="en-GB" smtClean="0"/>
              <a:t>22/02/2019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8EB92D-BADA-4FA4-8FC9-3F988F48C7EB}" type="slidenum">
              <a:rPr lang="en-GB" smtClean="0"/>
              <a:t>‹#›</a:t>
            </a:fld>
            <a:endParaRPr lang="en-GB"/>
          </a:p>
        </p:txBody>
      </p:sp>
    </p:spTree>
    <p:extLst>
      <p:ext uri="{BB962C8B-B14F-4D97-AF65-F5344CB8AC3E}">
        <p14:creationId xmlns:p14="http://schemas.microsoft.com/office/powerpoint/2010/main" val="1716957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short </a:t>
            </a:r>
            <a:r>
              <a:rPr lang="en-GB" dirty="0" err="1" smtClean="0"/>
              <a:t>Powerpoint</a:t>
            </a:r>
            <a:r>
              <a:rPr lang="en-GB" dirty="0" smtClean="0"/>
              <a:t> will allow an insight into why and how the course has been developed and what it contains and involves to allow participants to make an informed decision about this being the correct learning opportunity for them</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1</a:t>
            </a:fld>
            <a:endParaRPr lang="en-GB"/>
          </a:p>
        </p:txBody>
      </p:sp>
    </p:spTree>
    <p:extLst>
      <p:ext uri="{BB962C8B-B14F-4D97-AF65-F5344CB8AC3E}">
        <p14:creationId xmlns:p14="http://schemas.microsoft.com/office/powerpoint/2010/main" val="285621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91025"/>
            <a:ext cx="5486400" cy="3600450"/>
          </a:xfrm>
        </p:spPr>
        <p:txBody>
          <a:bodyPr/>
          <a:lstStyle/>
          <a:p>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10</a:t>
            </a:fld>
            <a:endParaRPr lang="en-GB"/>
          </a:p>
        </p:txBody>
      </p:sp>
    </p:spTree>
    <p:extLst>
      <p:ext uri="{BB962C8B-B14F-4D97-AF65-F5344CB8AC3E}">
        <p14:creationId xmlns:p14="http://schemas.microsoft.com/office/powerpoint/2010/main" val="3372213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2</a:t>
            </a:fld>
            <a:endParaRPr lang="en-GB"/>
          </a:p>
        </p:txBody>
      </p:sp>
    </p:spTree>
    <p:extLst>
      <p:ext uri="{BB962C8B-B14F-4D97-AF65-F5344CB8AC3E}">
        <p14:creationId xmlns:p14="http://schemas.microsoft.com/office/powerpoint/2010/main" val="965406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3</a:t>
            </a:fld>
            <a:endParaRPr lang="en-GB"/>
          </a:p>
        </p:txBody>
      </p:sp>
    </p:spTree>
    <p:extLst>
      <p:ext uri="{BB962C8B-B14F-4D97-AF65-F5344CB8AC3E}">
        <p14:creationId xmlns:p14="http://schemas.microsoft.com/office/powerpoint/2010/main" val="3904030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4</a:t>
            </a:fld>
            <a:endParaRPr lang="en-GB"/>
          </a:p>
        </p:txBody>
      </p:sp>
    </p:spTree>
    <p:extLst>
      <p:ext uri="{BB962C8B-B14F-4D97-AF65-F5344CB8AC3E}">
        <p14:creationId xmlns:p14="http://schemas.microsoft.com/office/powerpoint/2010/main" val="3715330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5</a:t>
            </a:fld>
            <a:endParaRPr lang="en-GB"/>
          </a:p>
        </p:txBody>
      </p:sp>
    </p:spTree>
    <p:extLst>
      <p:ext uri="{BB962C8B-B14F-4D97-AF65-F5344CB8AC3E}">
        <p14:creationId xmlns:p14="http://schemas.microsoft.com/office/powerpoint/2010/main" val="1979207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6</a:t>
            </a:fld>
            <a:endParaRPr lang="en-GB"/>
          </a:p>
        </p:txBody>
      </p:sp>
    </p:spTree>
    <p:extLst>
      <p:ext uri="{BB962C8B-B14F-4D97-AF65-F5344CB8AC3E}">
        <p14:creationId xmlns:p14="http://schemas.microsoft.com/office/powerpoint/2010/main" val="96030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7</a:t>
            </a:fld>
            <a:endParaRPr lang="en-GB"/>
          </a:p>
        </p:txBody>
      </p:sp>
    </p:spTree>
    <p:extLst>
      <p:ext uri="{BB962C8B-B14F-4D97-AF65-F5344CB8AC3E}">
        <p14:creationId xmlns:p14="http://schemas.microsoft.com/office/powerpoint/2010/main" val="270578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8</a:t>
            </a:fld>
            <a:endParaRPr lang="en-GB"/>
          </a:p>
        </p:txBody>
      </p:sp>
    </p:spTree>
    <p:extLst>
      <p:ext uri="{BB962C8B-B14F-4D97-AF65-F5344CB8AC3E}">
        <p14:creationId xmlns:p14="http://schemas.microsoft.com/office/powerpoint/2010/main" val="1418399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9</a:t>
            </a:fld>
            <a:endParaRPr lang="en-GB"/>
          </a:p>
        </p:txBody>
      </p:sp>
    </p:spTree>
    <p:extLst>
      <p:ext uri="{BB962C8B-B14F-4D97-AF65-F5344CB8AC3E}">
        <p14:creationId xmlns:p14="http://schemas.microsoft.com/office/powerpoint/2010/main" val="257495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B06EBA7-D287-4483-85FF-757439C16C3D}" type="datetime1">
              <a:rPr lang="en-GB" smtClean="0"/>
              <a:t>22/02/2019</a:t>
            </a:fld>
            <a:endParaRPr lang="en-GB"/>
          </a:p>
        </p:txBody>
      </p:sp>
      <p:sp>
        <p:nvSpPr>
          <p:cNvPr id="5" name="Footer Placeholder 4"/>
          <p:cNvSpPr>
            <a:spLocks noGrp="1"/>
          </p:cNvSpPr>
          <p:nvPr>
            <p:ph type="ftr" sz="quarter" idx="11"/>
          </p:nvPr>
        </p:nvSpPr>
        <p:spPr/>
        <p:txBody>
          <a:bodyPr/>
          <a:lstStyle/>
          <a:p>
            <a:r>
              <a:rPr lang="en-GB" smtClean="0"/>
              <a:t>Pre- course information session</a:t>
            </a:r>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3274870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AF04388-6FDF-498C-8C39-8B6F4F00428A}" type="datetime1">
              <a:rPr lang="en-GB" smtClean="0"/>
              <a:t>22/02/2019</a:t>
            </a:fld>
            <a:endParaRPr lang="en-GB"/>
          </a:p>
        </p:txBody>
      </p:sp>
      <p:sp>
        <p:nvSpPr>
          <p:cNvPr id="5" name="Footer Placeholder 4"/>
          <p:cNvSpPr>
            <a:spLocks noGrp="1"/>
          </p:cNvSpPr>
          <p:nvPr>
            <p:ph type="ftr" sz="quarter" idx="11"/>
          </p:nvPr>
        </p:nvSpPr>
        <p:spPr/>
        <p:txBody>
          <a:bodyPr/>
          <a:lstStyle/>
          <a:p>
            <a:r>
              <a:rPr lang="en-GB" smtClean="0"/>
              <a:t>Pre- course information session</a:t>
            </a:r>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1118396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BC9B552-1349-44A3-9264-D0865C7ABF25}" type="datetime1">
              <a:rPr lang="en-GB" smtClean="0"/>
              <a:t>22/02/2019</a:t>
            </a:fld>
            <a:endParaRPr lang="en-GB"/>
          </a:p>
        </p:txBody>
      </p:sp>
      <p:sp>
        <p:nvSpPr>
          <p:cNvPr id="5" name="Footer Placeholder 4"/>
          <p:cNvSpPr>
            <a:spLocks noGrp="1"/>
          </p:cNvSpPr>
          <p:nvPr>
            <p:ph type="ftr" sz="quarter" idx="11"/>
          </p:nvPr>
        </p:nvSpPr>
        <p:spPr/>
        <p:txBody>
          <a:bodyPr/>
          <a:lstStyle/>
          <a:p>
            <a:r>
              <a:rPr lang="en-GB" smtClean="0"/>
              <a:t>Pre- course information session</a:t>
            </a:r>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67156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854B84-58F7-4C6D-BA71-01EA7BFF5915}" type="datetime1">
              <a:rPr lang="en-GB" smtClean="0"/>
              <a:t>22/02/2019</a:t>
            </a:fld>
            <a:endParaRPr lang="en-GB"/>
          </a:p>
        </p:txBody>
      </p:sp>
      <p:sp>
        <p:nvSpPr>
          <p:cNvPr id="5" name="Footer Placeholder 4"/>
          <p:cNvSpPr>
            <a:spLocks noGrp="1"/>
          </p:cNvSpPr>
          <p:nvPr>
            <p:ph type="ftr" sz="quarter" idx="11"/>
          </p:nvPr>
        </p:nvSpPr>
        <p:spPr/>
        <p:txBody>
          <a:bodyPr/>
          <a:lstStyle/>
          <a:p>
            <a:r>
              <a:rPr lang="en-GB" smtClean="0"/>
              <a:t>Pre- course information session</a:t>
            </a:r>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1150296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62E34D-C53D-4B08-B3E8-D905036D5FC5}" type="datetime1">
              <a:rPr lang="en-GB" smtClean="0"/>
              <a:t>22/02/2019</a:t>
            </a:fld>
            <a:endParaRPr lang="en-GB"/>
          </a:p>
        </p:txBody>
      </p:sp>
      <p:sp>
        <p:nvSpPr>
          <p:cNvPr id="5" name="Footer Placeholder 4"/>
          <p:cNvSpPr>
            <a:spLocks noGrp="1"/>
          </p:cNvSpPr>
          <p:nvPr>
            <p:ph type="ftr" sz="quarter" idx="11"/>
          </p:nvPr>
        </p:nvSpPr>
        <p:spPr/>
        <p:txBody>
          <a:bodyPr/>
          <a:lstStyle/>
          <a:p>
            <a:r>
              <a:rPr lang="en-GB" smtClean="0"/>
              <a:t>Pre- course information session</a:t>
            </a:r>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2164741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5C24C50-1A23-43B2-8AD2-65387CE4B3C4}" type="datetime1">
              <a:rPr lang="en-GB" smtClean="0"/>
              <a:t>22/02/2019</a:t>
            </a:fld>
            <a:endParaRPr lang="en-GB"/>
          </a:p>
        </p:txBody>
      </p:sp>
      <p:sp>
        <p:nvSpPr>
          <p:cNvPr id="6" name="Footer Placeholder 5"/>
          <p:cNvSpPr>
            <a:spLocks noGrp="1"/>
          </p:cNvSpPr>
          <p:nvPr>
            <p:ph type="ftr" sz="quarter" idx="11"/>
          </p:nvPr>
        </p:nvSpPr>
        <p:spPr/>
        <p:txBody>
          <a:bodyPr/>
          <a:lstStyle/>
          <a:p>
            <a:r>
              <a:rPr lang="en-GB" smtClean="0"/>
              <a:t>Pre- course information session</a:t>
            </a:r>
            <a:endParaRPr lang="en-GB"/>
          </a:p>
        </p:txBody>
      </p:sp>
      <p:sp>
        <p:nvSpPr>
          <p:cNvPr id="7" name="Slide Number Placeholder 6"/>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3137590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2B37BE1-D088-45BD-A01F-5353F728DE86}" type="datetime1">
              <a:rPr lang="en-GB" smtClean="0"/>
              <a:t>22/02/2019</a:t>
            </a:fld>
            <a:endParaRPr lang="en-GB"/>
          </a:p>
        </p:txBody>
      </p:sp>
      <p:sp>
        <p:nvSpPr>
          <p:cNvPr id="8" name="Footer Placeholder 7"/>
          <p:cNvSpPr>
            <a:spLocks noGrp="1"/>
          </p:cNvSpPr>
          <p:nvPr>
            <p:ph type="ftr" sz="quarter" idx="11"/>
          </p:nvPr>
        </p:nvSpPr>
        <p:spPr/>
        <p:txBody>
          <a:bodyPr/>
          <a:lstStyle/>
          <a:p>
            <a:r>
              <a:rPr lang="en-GB" smtClean="0"/>
              <a:t>Pre- course information session</a:t>
            </a:r>
            <a:endParaRPr lang="en-GB"/>
          </a:p>
        </p:txBody>
      </p:sp>
      <p:sp>
        <p:nvSpPr>
          <p:cNvPr id="9" name="Slide Number Placeholder 8"/>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3325260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A083124-6823-4F97-906D-3CEFD1367F08}" type="datetime1">
              <a:rPr lang="en-GB" smtClean="0"/>
              <a:t>22/02/2019</a:t>
            </a:fld>
            <a:endParaRPr lang="en-GB"/>
          </a:p>
        </p:txBody>
      </p:sp>
      <p:sp>
        <p:nvSpPr>
          <p:cNvPr id="4" name="Footer Placeholder 3"/>
          <p:cNvSpPr>
            <a:spLocks noGrp="1"/>
          </p:cNvSpPr>
          <p:nvPr>
            <p:ph type="ftr" sz="quarter" idx="11"/>
          </p:nvPr>
        </p:nvSpPr>
        <p:spPr/>
        <p:txBody>
          <a:bodyPr/>
          <a:lstStyle/>
          <a:p>
            <a:r>
              <a:rPr lang="en-GB" smtClean="0"/>
              <a:t>Pre- course information session</a:t>
            </a:r>
            <a:endParaRPr lang="en-GB"/>
          </a:p>
        </p:txBody>
      </p:sp>
      <p:sp>
        <p:nvSpPr>
          <p:cNvPr id="5" name="Slide Number Placeholder 4"/>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21683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D82484-E763-43C2-AABC-125C1AA14FFE}" type="datetime1">
              <a:rPr lang="en-GB" smtClean="0"/>
              <a:t>22/02/2019</a:t>
            </a:fld>
            <a:endParaRPr lang="en-GB"/>
          </a:p>
        </p:txBody>
      </p:sp>
      <p:sp>
        <p:nvSpPr>
          <p:cNvPr id="3" name="Footer Placeholder 2"/>
          <p:cNvSpPr>
            <a:spLocks noGrp="1"/>
          </p:cNvSpPr>
          <p:nvPr>
            <p:ph type="ftr" sz="quarter" idx="11"/>
          </p:nvPr>
        </p:nvSpPr>
        <p:spPr/>
        <p:txBody>
          <a:bodyPr/>
          <a:lstStyle/>
          <a:p>
            <a:r>
              <a:rPr lang="en-GB" smtClean="0"/>
              <a:t>Pre- course information session</a:t>
            </a:r>
            <a:endParaRPr lang="en-GB"/>
          </a:p>
        </p:txBody>
      </p:sp>
      <p:sp>
        <p:nvSpPr>
          <p:cNvPr id="4" name="Slide Number Placeholder 3"/>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1052367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DAAD54-CB72-489E-8E27-DD878F6CE9B1}" type="datetime1">
              <a:rPr lang="en-GB" smtClean="0"/>
              <a:t>22/02/2019</a:t>
            </a:fld>
            <a:endParaRPr lang="en-GB"/>
          </a:p>
        </p:txBody>
      </p:sp>
      <p:sp>
        <p:nvSpPr>
          <p:cNvPr id="6" name="Footer Placeholder 5"/>
          <p:cNvSpPr>
            <a:spLocks noGrp="1"/>
          </p:cNvSpPr>
          <p:nvPr>
            <p:ph type="ftr" sz="quarter" idx="11"/>
          </p:nvPr>
        </p:nvSpPr>
        <p:spPr/>
        <p:txBody>
          <a:bodyPr/>
          <a:lstStyle/>
          <a:p>
            <a:r>
              <a:rPr lang="en-GB" smtClean="0"/>
              <a:t>Pre- course information session</a:t>
            </a:r>
            <a:endParaRPr lang="en-GB"/>
          </a:p>
        </p:txBody>
      </p:sp>
      <p:sp>
        <p:nvSpPr>
          <p:cNvPr id="7" name="Slide Number Placeholder 6"/>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519178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7E0DE5-9870-4AB4-B90B-9B64E5B52D81}" type="datetime1">
              <a:rPr lang="en-GB" smtClean="0"/>
              <a:t>22/02/2019</a:t>
            </a:fld>
            <a:endParaRPr lang="en-GB"/>
          </a:p>
        </p:txBody>
      </p:sp>
      <p:sp>
        <p:nvSpPr>
          <p:cNvPr id="6" name="Footer Placeholder 5"/>
          <p:cNvSpPr>
            <a:spLocks noGrp="1"/>
          </p:cNvSpPr>
          <p:nvPr>
            <p:ph type="ftr" sz="quarter" idx="11"/>
          </p:nvPr>
        </p:nvSpPr>
        <p:spPr/>
        <p:txBody>
          <a:bodyPr/>
          <a:lstStyle/>
          <a:p>
            <a:r>
              <a:rPr lang="en-GB" smtClean="0"/>
              <a:t>Pre- course information session</a:t>
            </a:r>
            <a:endParaRPr lang="en-GB"/>
          </a:p>
        </p:txBody>
      </p:sp>
      <p:sp>
        <p:nvSpPr>
          <p:cNvPr id="7" name="Slide Number Placeholder 6"/>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2862812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4DC8B5-6649-4490-8B50-86CA1D090105}" type="datetime1">
              <a:rPr lang="en-GB" smtClean="0"/>
              <a:t>22/02/2019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Pre- course information session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E465EF-70E7-4BCC-984F-B7C847D1E9E6}" type="slidenum">
              <a:rPr lang="en-GB" smtClean="0"/>
              <a:t>‹#›</a:t>
            </a:fld>
            <a:endParaRPr lang="en-GB"/>
          </a:p>
        </p:txBody>
      </p:sp>
    </p:spTree>
    <p:extLst>
      <p:ext uri="{BB962C8B-B14F-4D97-AF65-F5344CB8AC3E}">
        <p14:creationId xmlns:p14="http://schemas.microsoft.com/office/powerpoint/2010/main" val="3134977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hyperlink" Target="mailto:dgovenlock@eastlothian.gov.uk" TargetMode="External"/><Relationship Id="rId4" Type="http://schemas.openxmlformats.org/officeDocument/2006/relationships/hyperlink" Target="mailto:cldeastlothian@eastlothian.gov.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b="1" dirty="0" smtClean="0">
                <a:solidFill>
                  <a:schemeClr val="accent1">
                    <a:lumMod val="50000"/>
                  </a:schemeClr>
                </a:solidFill>
              </a:rPr>
              <a:t>Learn Well, Live Well, Be Well: the CLD approach</a:t>
            </a:r>
            <a:endParaRPr lang="en-GB" b="1" dirty="0">
              <a:solidFill>
                <a:schemeClr val="accent1">
                  <a:lumMod val="50000"/>
                </a:schemeClr>
              </a:solidFill>
            </a:endParaRPr>
          </a:p>
        </p:txBody>
      </p:sp>
      <p:pic>
        <p:nvPicPr>
          <p:cNvPr id="4" name="Picture 3"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7288" y="4686300"/>
            <a:ext cx="4874712" cy="1562100"/>
          </a:xfrm>
          <a:prstGeom prst="rect">
            <a:avLst/>
          </a:prstGeom>
          <a:noFill/>
          <a:ln>
            <a:noFill/>
          </a:ln>
        </p:spPr>
      </p:pic>
      <p:sp>
        <p:nvSpPr>
          <p:cNvPr id="5" name="Slide Number Placeholder 4"/>
          <p:cNvSpPr>
            <a:spLocks noGrp="1"/>
          </p:cNvSpPr>
          <p:nvPr>
            <p:ph type="sldNum" sz="quarter" idx="12"/>
          </p:nvPr>
        </p:nvSpPr>
        <p:spPr/>
        <p:txBody>
          <a:bodyPr/>
          <a:lstStyle/>
          <a:p>
            <a:fld id="{46E465EF-70E7-4BCC-984F-B7C847D1E9E6}" type="slidenum">
              <a:rPr lang="en-GB" smtClean="0"/>
              <a:t>1</a:t>
            </a:fld>
            <a:endParaRPr lang="en-GB"/>
          </a:p>
        </p:txBody>
      </p:sp>
    </p:spTree>
    <p:extLst>
      <p:ext uri="{BB962C8B-B14F-4D97-AF65-F5344CB8AC3E}">
        <p14:creationId xmlns:p14="http://schemas.microsoft.com/office/powerpoint/2010/main" val="211787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solidFill>
                  <a:schemeClr val="accent1">
                    <a:lumMod val="50000"/>
                  </a:schemeClr>
                </a:solidFill>
              </a:rPr>
              <a:t>EVALUATION AND WHAT NEXT?</a:t>
            </a:r>
            <a:endParaRPr lang="en-GB" b="1" dirty="0">
              <a:solidFill>
                <a:schemeClr val="accent1">
                  <a:lumMod val="50000"/>
                </a:schemeClr>
              </a:solidFill>
            </a:endParaRPr>
          </a:p>
        </p:txBody>
      </p:sp>
      <p:sp>
        <p:nvSpPr>
          <p:cNvPr id="2" name="Content Placeholder 1"/>
          <p:cNvSpPr>
            <a:spLocks noGrp="1"/>
          </p:cNvSpPr>
          <p:nvPr>
            <p:ph idx="1"/>
          </p:nvPr>
        </p:nvSpPr>
        <p:spPr>
          <a:xfrm>
            <a:off x="838200" y="1825624"/>
            <a:ext cx="10515600" cy="4181475"/>
          </a:xfrm>
        </p:spPr>
        <p:txBody>
          <a:bodyPr>
            <a:noAutofit/>
          </a:bodyPr>
          <a:lstStyle/>
          <a:p>
            <a:pPr marL="0" indent="0">
              <a:buNone/>
            </a:pPr>
            <a:r>
              <a:rPr lang="en-GB" sz="2400" dirty="0" smtClean="0">
                <a:solidFill>
                  <a:schemeClr val="accent1">
                    <a:lumMod val="50000"/>
                  </a:schemeClr>
                </a:solidFill>
              </a:rPr>
              <a:t>Please complete your EVALUATION FORM </a:t>
            </a:r>
            <a:endParaRPr lang="en-GB" sz="2400" dirty="0">
              <a:solidFill>
                <a:schemeClr val="accent1">
                  <a:lumMod val="50000"/>
                </a:schemeClr>
              </a:solidFill>
            </a:endParaRPr>
          </a:p>
          <a:p>
            <a:pPr marL="0" indent="0">
              <a:buNone/>
            </a:pPr>
            <a:r>
              <a:rPr lang="en-GB" sz="2400" dirty="0" smtClean="0">
                <a:solidFill>
                  <a:schemeClr val="accent1">
                    <a:lumMod val="50000"/>
                  </a:schemeClr>
                </a:solidFill>
              </a:rPr>
              <a:t>Adding any suggestions for future CPD events</a:t>
            </a:r>
            <a:endParaRPr lang="en-GB" sz="2400" dirty="0">
              <a:solidFill>
                <a:schemeClr val="accent1">
                  <a:lumMod val="50000"/>
                </a:schemeClr>
              </a:solidFill>
            </a:endParaRPr>
          </a:p>
          <a:p>
            <a:pPr marL="0" indent="0">
              <a:buNone/>
            </a:pPr>
            <a:endParaRPr lang="en-GB" sz="2400" dirty="0" smtClean="0">
              <a:solidFill>
                <a:schemeClr val="accent1">
                  <a:lumMod val="50000"/>
                </a:schemeClr>
              </a:solidFill>
            </a:endParaRPr>
          </a:p>
          <a:p>
            <a:pPr marL="0" indent="0">
              <a:buNone/>
            </a:pPr>
            <a:r>
              <a:rPr lang="en-GB" sz="2400" dirty="0" smtClean="0">
                <a:solidFill>
                  <a:schemeClr val="accent1">
                    <a:lumMod val="50000"/>
                  </a:schemeClr>
                </a:solidFill>
              </a:rPr>
              <a:t>Our thanks to CLD Standards Council for Scotland </a:t>
            </a:r>
          </a:p>
          <a:p>
            <a:pPr marL="0" indent="0">
              <a:buNone/>
            </a:pPr>
            <a:r>
              <a:rPr lang="en-GB" sz="2400" dirty="0" smtClean="0">
                <a:solidFill>
                  <a:schemeClr val="accent1">
                    <a:lumMod val="50000"/>
                  </a:schemeClr>
                </a:solidFill>
              </a:rPr>
              <a:t>Edinburgh University</a:t>
            </a:r>
          </a:p>
          <a:p>
            <a:pPr marL="0" indent="0">
              <a:buNone/>
            </a:pPr>
            <a:r>
              <a:rPr lang="en-GB" sz="2400" dirty="0" smtClean="0">
                <a:solidFill>
                  <a:schemeClr val="accent1">
                    <a:lumMod val="50000"/>
                  </a:schemeClr>
                </a:solidFill>
              </a:rPr>
              <a:t>All the workshop and table top facilitators</a:t>
            </a:r>
          </a:p>
          <a:p>
            <a:pPr marL="0" indent="0">
              <a:buNone/>
            </a:pPr>
            <a:r>
              <a:rPr lang="en-GB" sz="2400" dirty="0" smtClean="0">
                <a:solidFill>
                  <a:schemeClr val="accent1">
                    <a:lumMod val="50000"/>
                  </a:schemeClr>
                </a:solidFill>
              </a:rPr>
              <a:t>Finally thank you </a:t>
            </a:r>
            <a:r>
              <a:rPr lang="en-GB" sz="2400" dirty="0">
                <a:solidFill>
                  <a:schemeClr val="accent1">
                    <a:lumMod val="50000"/>
                  </a:schemeClr>
                </a:solidFill>
              </a:rPr>
              <a:t>for your participation </a:t>
            </a:r>
            <a:endParaRPr lang="en-GB" sz="2400" dirty="0" smtClean="0">
              <a:solidFill>
                <a:schemeClr val="accent1">
                  <a:lumMod val="50000"/>
                </a:schemeClr>
              </a:solidFill>
            </a:endParaRPr>
          </a:p>
          <a:p>
            <a:pPr marL="0" indent="0">
              <a:buNone/>
            </a:pPr>
            <a:endParaRPr lang="en-GB" sz="2400" dirty="0">
              <a:solidFill>
                <a:schemeClr val="accent1">
                  <a:lumMod val="50000"/>
                </a:schemeClr>
              </a:solidFill>
            </a:endParaRPr>
          </a:p>
          <a:p>
            <a:pPr marL="0" indent="0">
              <a:buNone/>
            </a:pPr>
            <a:r>
              <a:rPr lang="en-GB" sz="2400" dirty="0" smtClean="0">
                <a:solidFill>
                  <a:schemeClr val="accent1">
                    <a:lumMod val="50000"/>
                  </a:schemeClr>
                </a:solidFill>
              </a:rPr>
              <a:t>If you wish to carry on the conversation </a:t>
            </a:r>
            <a:r>
              <a:rPr lang="en-GB" sz="2400" dirty="0" err="1" smtClean="0">
                <a:solidFill>
                  <a:schemeClr val="accent1">
                    <a:lumMod val="50000"/>
                  </a:schemeClr>
                </a:solidFill>
              </a:rPr>
              <a:t>Tolbooth</a:t>
            </a:r>
            <a:r>
              <a:rPr lang="en-GB" sz="2400" dirty="0" smtClean="0">
                <a:solidFill>
                  <a:schemeClr val="accent1">
                    <a:lumMod val="50000"/>
                  </a:schemeClr>
                </a:solidFill>
              </a:rPr>
              <a:t> </a:t>
            </a:r>
            <a:r>
              <a:rPr lang="en-GB" sz="2400" dirty="0">
                <a:solidFill>
                  <a:schemeClr val="accent1">
                    <a:lumMod val="50000"/>
                  </a:schemeClr>
                </a:solidFill>
              </a:rPr>
              <a:t>Tavern </a:t>
            </a:r>
            <a:r>
              <a:rPr lang="en-GB" sz="2400" dirty="0" smtClean="0">
                <a:solidFill>
                  <a:schemeClr val="accent1">
                    <a:lumMod val="50000"/>
                  </a:schemeClr>
                </a:solidFill>
              </a:rPr>
              <a:t>167 Canongate</a:t>
            </a:r>
            <a:endParaRPr lang="en-GB" sz="2400" dirty="0">
              <a:solidFill>
                <a:schemeClr val="accent1">
                  <a:lumMod val="50000"/>
                </a:schemeClr>
              </a:solidFill>
            </a:endParaRPr>
          </a:p>
          <a:p>
            <a:pPr marL="0" indent="0">
              <a:buNone/>
            </a:pPr>
            <a:endParaRPr lang="en-GB" sz="2400"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5" name="Slide Number Placeholder 4"/>
          <p:cNvSpPr>
            <a:spLocks noGrp="1"/>
          </p:cNvSpPr>
          <p:nvPr>
            <p:ph type="sldNum" sz="quarter" idx="12"/>
          </p:nvPr>
        </p:nvSpPr>
        <p:spPr/>
        <p:txBody>
          <a:bodyPr/>
          <a:lstStyle/>
          <a:p>
            <a:fld id="{46E465EF-70E7-4BCC-984F-B7C847D1E9E6}" type="slidenum">
              <a:rPr lang="en-GB" smtClean="0"/>
              <a:t>10</a:t>
            </a:fld>
            <a:endParaRPr lang="en-GB"/>
          </a:p>
        </p:txBody>
      </p:sp>
    </p:spTree>
    <p:extLst>
      <p:ext uri="{BB962C8B-B14F-4D97-AF65-F5344CB8AC3E}">
        <p14:creationId xmlns:p14="http://schemas.microsoft.com/office/powerpoint/2010/main" val="1063047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1" y="4928838"/>
            <a:ext cx="1615068" cy="1048216"/>
          </a:xfrm>
          <a:prstGeom prst="rect">
            <a:avLst/>
          </a:prstGeom>
        </p:spPr>
      </p:pic>
      <p:sp>
        <p:nvSpPr>
          <p:cNvPr id="2" name="Title 1"/>
          <p:cNvSpPr>
            <a:spLocks noGrp="1"/>
          </p:cNvSpPr>
          <p:nvPr>
            <p:ph type="title"/>
          </p:nvPr>
        </p:nvSpPr>
        <p:spPr>
          <a:xfrm>
            <a:off x="396000" y="298217"/>
            <a:ext cx="10515600" cy="5879559"/>
          </a:xfrm>
        </p:spPr>
        <p:txBody>
          <a:bodyPr>
            <a:normAutofit fontScale="90000"/>
          </a:bodyPr>
          <a:lstStyle/>
          <a:p>
            <a:r>
              <a:rPr lang="en-GB" b="1" dirty="0" smtClean="0">
                <a:solidFill>
                  <a:schemeClr val="accent1">
                    <a:lumMod val="50000"/>
                  </a:schemeClr>
                </a:solidFill>
              </a:rPr>
              <a:t/>
            </a:r>
            <a:br>
              <a:rPr lang="en-GB" b="1" dirty="0" smtClean="0">
                <a:solidFill>
                  <a:schemeClr val="accent1">
                    <a:lumMod val="50000"/>
                  </a:schemeClr>
                </a:solidFill>
              </a:rPr>
            </a:br>
            <a:r>
              <a:rPr lang="en-GB" b="1" dirty="0">
                <a:solidFill>
                  <a:schemeClr val="accent1">
                    <a:lumMod val="50000"/>
                  </a:schemeClr>
                </a:solidFill>
              </a:rPr>
              <a:t/>
            </a:r>
            <a:br>
              <a:rPr lang="en-GB" b="1" dirty="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r>
              <a:rPr lang="en-GB" b="1" dirty="0">
                <a:solidFill>
                  <a:schemeClr val="accent1">
                    <a:lumMod val="50000"/>
                  </a:schemeClr>
                </a:solidFill>
              </a:rPr>
              <a:t/>
            </a:r>
            <a:br>
              <a:rPr lang="en-GB" b="1" dirty="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r>
              <a:rPr lang="en-GB" b="1" dirty="0">
                <a:solidFill>
                  <a:schemeClr val="accent1">
                    <a:lumMod val="50000"/>
                  </a:schemeClr>
                </a:solidFill>
              </a:rPr>
              <a:t/>
            </a:r>
            <a:br>
              <a:rPr lang="en-GB" b="1" dirty="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r>
              <a:rPr lang="en-GB" b="1" dirty="0">
                <a:solidFill>
                  <a:schemeClr val="accent1">
                    <a:lumMod val="50000"/>
                  </a:schemeClr>
                </a:solidFill>
              </a:rPr>
              <a:t/>
            </a:r>
            <a:br>
              <a:rPr lang="en-GB" b="1" dirty="0">
                <a:solidFill>
                  <a:schemeClr val="accent1">
                    <a:lumMod val="50000"/>
                  </a:schemeClr>
                </a:solidFill>
              </a:rPr>
            </a:br>
            <a:r>
              <a:rPr lang="en-GB" b="1" dirty="0">
                <a:solidFill>
                  <a:schemeClr val="accent1">
                    <a:lumMod val="50000"/>
                  </a:schemeClr>
                </a:solidFill>
              </a:rPr>
              <a:t/>
            </a:r>
            <a:br>
              <a:rPr lang="en-GB" b="1" dirty="0">
                <a:solidFill>
                  <a:schemeClr val="accent1">
                    <a:lumMod val="50000"/>
                  </a:schemeClr>
                </a:solidFill>
              </a:rPr>
            </a:br>
            <a:r>
              <a:rPr lang="en-GB" b="1" dirty="0" smtClean="0">
                <a:solidFill>
                  <a:srgbClr val="5B9BD5">
                    <a:lumMod val="50000"/>
                  </a:srgbClr>
                </a:solidFill>
              </a:rPr>
              <a:t>HOUSE-KEEPING</a:t>
            </a:r>
            <a:r>
              <a:rPr lang="en-GB" b="1" dirty="0" smtClean="0">
                <a:solidFill>
                  <a:schemeClr val="accent1">
                    <a:lumMod val="50000"/>
                  </a:schemeClr>
                </a:solidFill>
              </a:rPr>
              <a:t/>
            </a:r>
            <a:br>
              <a:rPr lang="en-GB" b="1" dirty="0" smtClean="0">
                <a:solidFill>
                  <a:schemeClr val="accent1">
                    <a:lumMod val="50000"/>
                  </a:schemeClr>
                </a:solidFill>
              </a:rPr>
            </a:br>
            <a:r>
              <a:rPr lang="en-GB" b="1" dirty="0">
                <a:solidFill>
                  <a:schemeClr val="accent1">
                    <a:lumMod val="50000"/>
                  </a:schemeClr>
                </a:solidFill>
              </a:rPr>
              <a:t/>
            </a:r>
            <a:br>
              <a:rPr lang="en-GB" b="1" dirty="0">
                <a:solidFill>
                  <a:schemeClr val="accent1">
                    <a:lumMod val="50000"/>
                  </a:schemeClr>
                </a:solidFill>
              </a:rPr>
            </a:br>
            <a:r>
              <a:rPr lang="en-GB" sz="3600" b="1" dirty="0" smtClean="0">
                <a:solidFill>
                  <a:schemeClr val="accent1">
                    <a:lumMod val="50000"/>
                  </a:schemeClr>
                </a:solidFill>
              </a:rPr>
              <a:t>Fire Alarm</a:t>
            </a:r>
            <a:br>
              <a:rPr lang="en-GB" sz="3600" b="1" dirty="0" smtClean="0">
                <a:solidFill>
                  <a:schemeClr val="accent1">
                    <a:lumMod val="50000"/>
                  </a:schemeClr>
                </a:solidFill>
              </a:rPr>
            </a:br>
            <a:r>
              <a:rPr lang="en-GB" sz="3600" b="1" dirty="0" smtClean="0">
                <a:solidFill>
                  <a:schemeClr val="accent1">
                    <a:lumMod val="50000"/>
                  </a:schemeClr>
                </a:solidFill>
              </a:rPr>
              <a:t>Toilets</a:t>
            </a:r>
            <a:br>
              <a:rPr lang="en-GB" sz="3600" b="1" dirty="0" smtClean="0">
                <a:solidFill>
                  <a:schemeClr val="accent1">
                    <a:lumMod val="50000"/>
                  </a:schemeClr>
                </a:solidFill>
              </a:rPr>
            </a:br>
            <a:r>
              <a:rPr lang="en-GB" sz="3600" b="1" dirty="0" smtClean="0">
                <a:solidFill>
                  <a:schemeClr val="accent1">
                    <a:lumMod val="50000"/>
                  </a:schemeClr>
                </a:solidFill>
              </a:rPr>
              <a:t>Smoking area</a:t>
            </a:r>
            <a:br>
              <a:rPr lang="en-GB" sz="3600" b="1" dirty="0" smtClean="0">
                <a:solidFill>
                  <a:schemeClr val="accent1">
                    <a:lumMod val="50000"/>
                  </a:schemeClr>
                </a:solidFill>
              </a:rPr>
            </a:br>
            <a:r>
              <a:rPr lang="en-GB" sz="3600" b="1" dirty="0" smtClean="0">
                <a:solidFill>
                  <a:schemeClr val="accent1">
                    <a:lumMod val="50000"/>
                  </a:schemeClr>
                </a:solidFill>
              </a:rPr>
              <a:t>Mobiles</a:t>
            </a:r>
            <a:br>
              <a:rPr lang="en-GB" sz="3600" b="1" dirty="0" smtClean="0">
                <a:solidFill>
                  <a:schemeClr val="accent1">
                    <a:lumMod val="50000"/>
                  </a:schemeClr>
                </a:solidFill>
              </a:rPr>
            </a:br>
            <a:r>
              <a:rPr lang="en-GB" sz="3600" b="1" dirty="0" smtClean="0">
                <a:solidFill>
                  <a:schemeClr val="accent1">
                    <a:lumMod val="50000"/>
                  </a:schemeClr>
                </a:solidFill>
              </a:rPr>
              <a:t>Photographs</a:t>
            </a:r>
            <a:r>
              <a:rPr lang="en-GB" b="1" dirty="0" smtClean="0">
                <a:solidFill>
                  <a:schemeClr val="accent1">
                    <a:lumMod val="50000"/>
                  </a:schemeClr>
                </a:solidFill>
              </a:rPr>
              <a:t/>
            </a:r>
            <a:br>
              <a:rPr lang="en-GB" b="1" dirty="0" smtClean="0">
                <a:solidFill>
                  <a:schemeClr val="accent1">
                    <a:lumMod val="50000"/>
                  </a:schemeClr>
                </a:solidFill>
              </a:rPr>
            </a:br>
            <a:r>
              <a:rPr lang="en-GB" b="1" dirty="0">
                <a:solidFill>
                  <a:schemeClr val="accent1">
                    <a:lumMod val="50000"/>
                  </a:schemeClr>
                </a:solidFill>
              </a:rPr>
              <a:t>@</a:t>
            </a:r>
            <a:r>
              <a:rPr lang="en-GB" b="1" dirty="0" err="1">
                <a:solidFill>
                  <a:schemeClr val="accent1">
                    <a:lumMod val="50000"/>
                  </a:schemeClr>
                </a:solidFill>
              </a:rPr>
              <a:t>sec_cld</a:t>
            </a:r>
            <a:r>
              <a:rPr lang="en-GB" b="1" dirty="0">
                <a:solidFill>
                  <a:schemeClr val="accent1">
                    <a:lumMod val="50000"/>
                  </a:schemeClr>
                </a:solidFill>
              </a:rPr>
              <a:t/>
            </a:r>
            <a:br>
              <a:rPr lang="en-GB" b="1" dirty="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r>
              <a:rPr lang="en-GB" b="1" dirty="0">
                <a:solidFill>
                  <a:schemeClr val="accent1">
                    <a:lumMod val="50000"/>
                  </a:schemeClr>
                </a:solidFill>
              </a:rPr>
              <a:t/>
            </a:r>
            <a:br>
              <a:rPr lang="en-GB" b="1" dirty="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r>
              <a:rPr lang="en-GB" b="1" dirty="0">
                <a:solidFill>
                  <a:schemeClr val="accent1">
                    <a:lumMod val="50000"/>
                  </a:schemeClr>
                </a:solidFill>
              </a:rPr>
              <a:t/>
            </a:r>
            <a:br>
              <a:rPr lang="en-GB" b="1" dirty="0">
                <a:solidFill>
                  <a:schemeClr val="accent1">
                    <a:lumMod val="50000"/>
                  </a:schemeClr>
                </a:solidFill>
              </a:rPr>
            </a:br>
            <a:r>
              <a:rPr lang="en-GB" b="1" dirty="0"/>
              <a:t/>
            </a:r>
            <a:br>
              <a:rPr lang="en-GB" b="1" dirty="0"/>
            </a:br>
            <a:r>
              <a:rPr lang="en-GB" b="1" dirty="0">
                <a:solidFill>
                  <a:schemeClr val="accent1">
                    <a:lumMod val="50000"/>
                  </a:schemeClr>
                </a:solidFill>
              </a:rPr>
              <a:t/>
            </a:r>
            <a:br>
              <a:rPr lang="en-GB" b="1" dirty="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endParaRPr lang="en-GB" b="1"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5" name="Slide Number Placeholder 4"/>
          <p:cNvSpPr>
            <a:spLocks noGrp="1"/>
          </p:cNvSpPr>
          <p:nvPr>
            <p:ph type="sldNum" sz="quarter" idx="12"/>
          </p:nvPr>
        </p:nvSpPr>
        <p:spPr/>
        <p:txBody>
          <a:bodyPr/>
          <a:lstStyle/>
          <a:p>
            <a:fld id="{46E465EF-70E7-4BCC-984F-B7C847D1E9E6}" type="slidenum">
              <a:rPr lang="en-GB" smtClean="0"/>
              <a:t>2</a:t>
            </a:fld>
            <a:endParaRPr lang="en-GB"/>
          </a:p>
        </p:txBody>
      </p:sp>
    </p:spTree>
    <p:extLst>
      <p:ext uri="{BB962C8B-B14F-4D97-AF65-F5344CB8AC3E}">
        <p14:creationId xmlns:p14="http://schemas.microsoft.com/office/powerpoint/2010/main" val="3044334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1075"/>
          </a:xfrm>
        </p:spPr>
        <p:txBody>
          <a:bodyPr>
            <a:normAutofit fontScale="90000"/>
          </a:bodyPr>
          <a:lstStyle/>
          <a:p>
            <a:r>
              <a:rPr lang="en-GB" b="1" dirty="0" smtClean="0">
                <a:solidFill>
                  <a:schemeClr val="accent1">
                    <a:lumMod val="50000"/>
                  </a:schemeClr>
                </a:solidFill>
              </a:rPr>
              <a:t/>
            </a:r>
            <a:br>
              <a:rPr lang="en-GB" b="1" dirty="0" smtClean="0">
                <a:solidFill>
                  <a:schemeClr val="accent1">
                    <a:lumMod val="50000"/>
                  </a:schemeClr>
                </a:solidFill>
              </a:rPr>
            </a:br>
            <a:r>
              <a:rPr lang="en-GB" b="1" dirty="0">
                <a:solidFill>
                  <a:schemeClr val="accent1">
                    <a:lumMod val="50000"/>
                  </a:schemeClr>
                </a:solidFill>
              </a:rPr>
              <a:t/>
            </a:r>
            <a:br>
              <a:rPr lang="en-GB" b="1" dirty="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r>
              <a:rPr lang="en-GB" b="1" dirty="0">
                <a:solidFill>
                  <a:schemeClr val="accent1">
                    <a:lumMod val="50000"/>
                  </a:schemeClr>
                </a:solidFill>
              </a:rPr>
              <a:t/>
            </a:r>
            <a:br>
              <a:rPr lang="en-GB" b="1" dirty="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r>
              <a:rPr lang="en-GB" b="1" dirty="0">
                <a:solidFill>
                  <a:schemeClr val="accent1">
                    <a:lumMod val="50000"/>
                  </a:schemeClr>
                </a:solidFill>
              </a:rPr>
              <a:t/>
            </a:r>
            <a:br>
              <a:rPr lang="en-GB" b="1" dirty="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r>
              <a:rPr lang="en-GB" b="1" dirty="0">
                <a:solidFill>
                  <a:schemeClr val="accent1">
                    <a:lumMod val="50000"/>
                  </a:schemeClr>
                </a:solidFill>
              </a:rPr>
              <a:t/>
            </a:r>
            <a:br>
              <a:rPr lang="en-GB" b="1" dirty="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r>
              <a:rPr lang="en-GB" b="1" dirty="0">
                <a:solidFill>
                  <a:schemeClr val="accent1">
                    <a:lumMod val="50000"/>
                  </a:schemeClr>
                </a:solidFill>
              </a:rPr>
              <a:t/>
            </a:r>
            <a:br>
              <a:rPr lang="en-GB" b="1" dirty="0">
                <a:solidFill>
                  <a:schemeClr val="accent1">
                    <a:lumMod val="50000"/>
                  </a:schemeClr>
                </a:solidFill>
              </a:rPr>
            </a:br>
            <a:r>
              <a:rPr lang="en-GB" b="1" dirty="0" smtClean="0">
                <a:solidFill>
                  <a:schemeClr val="accent1">
                    <a:lumMod val="50000"/>
                  </a:schemeClr>
                </a:solidFill>
              </a:rPr>
              <a:t>EVENT LEARNING </a:t>
            </a:r>
            <a:r>
              <a:rPr lang="en-GB" b="1" dirty="0">
                <a:solidFill>
                  <a:schemeClr val="accent1">
                    <a:lumMod val="50000"/>
                  </a:schemeClr>
                </a:solidFill>
              </a:rPr>
              <a:t>OUTCOMES</a:t>
            </a:r>
            <a:r>
              <a:rPr lang="en-GB" b="1" dirty="0" smtClean="0">
                <a:solidFill>
                  <a:schemeClr val="accent1">
                    <a:lumMod val="50000"/>
                  </a:schemeClr>
                </a:solidFill>
              </a:rPr>
              <a:t/>
            </a:r>
            <a:br>
              <a:rPr lang="en-GB" b="1" dirty="0" smtClean="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r>
              <a:rPr lang="en-GB" b="1" dirty="0">
                <a:solidFill>
                  <a:schemeClr val="accent1">
                    <a:lumMod val="50000"/>
                  </a:schemeClr>
                </a:solidFill>
              </a:rPr>
              <a:t/>
            </a:r>
            <a:br>
              <a:rPr lang="en-GB" b="1" dirty="0">
                <a:solidFill>
                  <a:schemeClr val="accent1">
                    <a:lumMod val="50000"/>
                  </a:schemeClr>
                </a:solidFill>
              </a:rPr>
            </a:br>
            <a:r>
              <a:rPr lang="en-GB" sz="3600" b="1" dirty="0">
                <a:solidFill>
                  <a:schemeClr val="accent1">
                    <a:lumMod val="50000"/>
                  </a:schemeClr>
                </a:solidFill>
              </a:rPr>
              <a:t>To highlight the work of the South East &amp; Central Consortium, its member representatives, CLD Standards Council and Edinburgh </a:t>
            </a:r>
            <a:r>
              <a:rPr lang="en-GB" sz="3600" b="1" dirty="0" smtClean="0">
                <a:solidFill>
                  <a:schemeClr val="accent1">
                    <a:lumMod val="50000"/>
                  </a:schemeClr>
                </a:solidFill>
              </a:rPr>
              <a:t>University</a:t>
            </a:r>
            <a:br>
              <a:rPr lang="en-GB" sz="3600" b="1" dirty="0" smtClean="0">
                <a:solidFill>
                  <a:schemeClr val="accent1">
                    <a:lumMod val="50000"/>
                  </a:schemeClr>
                </a:solidFill>
              </a:rPr>
            </a:br>
            <a:r>
              <a:rPr lang="en-GB" sz="3600" b="1" dirty="0">
                <a:solidFill>
                  <a:schemeClr val="accent1">
                    <a:lumMod val="50000"/>
                  </a:schemeClr>
                </a:solidFill>
              </a:rPr>
              <a:t/>
            </a:r>
            <a:br>
              <a:rPr lang="en-GB" sz="3600" b="1" dirty="0">
                <a:solidFill>
                  <a:schemeClr val="accent1">
                    <a:lumMod val="50000"/>
                  </a:schemeClr>
                </a:solidFill>
              </a:rPr>
            </a:br>
            <a:r>
              <a:rPr lang="en-GB" sz="3600" b="1" dirty="0">
                <a:solidFill>
                  <a:schemeClr val="accent1">
                    <a:lumMod val="50000"/>
                  </a:schemeClr>
                </a:solidFill>
              </a:rPr>
              <a:t>To provide the opportunity to discuss, reflect and network with colleagues in the CLD </a:t>
            </a:r>
            <a:r>
              <a:rPr lang="en-GB" sz="3600" b="1" dirty="0" smtClean="0">
                <a:solidFill>
                  <a:schemeClr val="accent1">
                    <a:lumMod val="50000"/>
                  </a:schemeClr>
                </a:solidFill>
              </a:rPr>
              <a:t>field</a:t>
            </a:r>
            <a:br>
              <a:rPr lang="en-GB" sz="3600" b="1" dirty="0" smtClean="0">
                <a:solidFill>
                  <a:schemeClr val="accent1">
                    <a:lumMod val="50000"/>
                  </a:schemeClr>
                </a:solidFill>
              </a:rPr>
            </a:br>
            <a:r>
              <a:rPr lang="en-GB" sz="3600" b="1" dirty="0">
                <a:solidFill>
                  <a:schemeClr val="accent1">
                    <a:lumMod val="50000"/>
                  </a:schemeClr>
                </a:solidFill>
              </a:rPr>
              <a:t/>
            </a:r>
            <a:br>
              <a:rPr lang="en-GB" sz="3600" b="1" dirty="0">
                <a:solidFill>
                  <a:schemeClr val="accent1">
                    <a:lumMod val="50000"/>
                  </a:schemeClr>
                </a:solidFill>
              </a:rPr>
            </a:br>
            <a:r>
              <a:rPr lang="en-GB" sz="3600" b="1" dirty="0">
                <a:solidFill>
                  <a:schemeClr val="accent1">
                    <a:lumMod val="50000"/>
                  </a:schemeClr>
                </a:solidFill>
              </a:rPr>
              <a:t>To share practice, resources and inspiration across boundaries</a:t>
            </a:r>
            <a:r>
              <a:rPr lang="en-GB" b="1" dirty="0"/>
              <a:t/>
            </a:r>
            <a:br>
              <a:rPr lang="en-GB" b="1" dirty="0"/>
            </a:br>
            <a:r>
              <a:rPr lang="en-GB" b="1" dirty="0">
                <a:solidFill>
                  <a:schemeClr val="accent1">
                    <a:lumMod val="50000"/>
                  </a:schemeClr>
                </a:solidFill>
              </a:rPr>
              <a:t/>
            </a:r>
            <a:br>
              <a:rPr lang="en-GB" b="1" dirty="0">
                <a:solidFill>
                  <a:schemeClr val="accent1">
                    <a:lumMod val="50000"/>
                  </a:schemeClr>
                </a:solidFill>
              </a:rPr>
            </a:br>
            <a:r>
              <a:rPr lang="en-GB" b="1" dirty="0" smtClean="0">
                <a:solidFill>
                  <a:schemeClr val="accent1">
                    <a:lumMod val="50000"/>
                  </a:schemeClr>
                </a:solidFill>
              </a:rPr>
              <a:t/>
            </a:r>
            <a:br>
              <a:rPr lang="en-GB" b="1" dirty="0" smtClean="0">
                <a:solidFill>
                  <a:schemeClr val="accent1">
                    <a:lumMod val="50000"/>
                  </a:schemeClr>
                </a:solidFill>
              </a:rPr>
            </a:br>
            <a:endParaRPr lang="en-GB" b="1"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5" name="Slide Number Placeholder 4"/>
          <p:cNvSpPr>
            <a:spLocks noGrp="1"/>
          </p:cNvSpPr>
          <p:nvPr>
            <p:ph type="sldNum" sz="quarter" idx="12"/>
          </p:nvPr>
        </p:nvSpPr>
        <p:spPr/>
        <p:txBody>
          <a:bodyPr/>
          <a:lstStyle/>
          <a:p>
            <a:fld id="{46E465EF-70E7-4BCC-984F-B7C847D1E9E6}" type="slidenum">
              <a:rPr lang="en-GB" smtClean="0"/>
              <a:t>3</a:t>
            </a:fld>
            <a:endParaRPr lang="en-GB"/>
          </a:p>
        </p:txBody>
      </p:sp>
    </p:spTree>
    <p:extLst>
      <p:ext uri="{BB962C8B-B14F-4D97-AF65-F5344CB8AC3E}">
        <p14:creationId xmlns:p14="http://schemas.microsoft.com/office/powerpoint/2010/main" val="1164077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a:solidFill>
                  <a:schemeClr val="accent1">
                    <a:lumMod val="50000"/>
                  </a:schemeClr>
                </a:solidFill>
              </a:rPr>
              <a:t>WHAT’S IN YOUR </a:t>
            </a:r>
            <a:r>
              <a:rPr lang="en-GB" b="1" dirty="0" smtClean="0">
                <a:solidFill>
                  <a:schemeClr val="accent1">
                    <a:lumMod val="50000"/>
                  </a:schemeClr>
                </a:solidFill>
              </a:rPr>
              <a:t>FOLDER?</a:t>
            </a:r>
            <a:r>
              <a:rPr lang="en-GB" b="1" dirty="0">
                <a:solidFill>
                  <a:schemeClr val="accent1">
                    <a:lumMod val="50000"/>
                  </a:schemeClr>
                </a:solidFill>
              </a:rPr>
              <a:t/>
            </a:r>
            <a:br>
              <a:rPr lang="en-GB" b="1" dirty="0">
                <a:solidFill>
                  <a:schemeClr val="accent1">
                    <a:lumMod val="50000"/>
                  </a:schemeClr>
                </a:solidFill>
              </a:rPr>
            </a:br>
            <a:endParaRPr lang="en-GB" b="1" dirty="0">
              <a:solidFill>
                <a:schemeClr val="accent1">
                  <a:lumMod val="50000"/>
                </a:schemeClr>
              </a:solidFill>
            </a:endParaRPr>
          </a:p>
        </p:txBody>
      </p:sp>
      <p:sp>
        <p:nvSpPr>
          <p:cNvPr id="2" name="Content Placeholder 1"/>
          <p:cNvSpPr>
            <a:spLocks noGrp="1"/>
          </p:cNvSpPr>
          <p:nvPr>
            <p:ph idx="1"/>
          </p:nvPr>
        </p:nvSpPr>
        <p:spPr>
          <a:xfrm>
            <a:off x="838200" y="1168400"/>
            <a:ext cx="10515600" cy="5008563"/>
          </a:xfrm>
        </p:spPr>
        <p:txBody>
          <a:bodyPr>
            <a:normAutofit lnSpcReduction="10000"/>
          </a:bodyPr>
          <a:lstStyle/>
          <a:p>
            <a:endParaRPr lang="en-GB" dirty="0"/>
          </a:p>
          <a:p>
            <a:pPr marL="457200" indent="-457200"/>
            <a:r>
              <a:rPr lang="en-GB" dirty="0" smtClean="0">
                <a:solidFill>
                  <a:schemeClr val="accent1">
                    <a:lumMod val="50000"/>
                  </a:schemeClr>
                </a:solidFill>
              </a:rPr>
              <a:t>Event Programme</a:t>
            </a:r>
            <a:endParaRPr lang="en-GB" dirty="0">
              <a:solidFill>
                <a:schemeClr val="accent1">
                  <a:lumMod val="50000"/>
                </a:schemeClr>
              </a:solidFill>
            </a:endParaRPr>
          </a:p>
          <a:p>
            <a:pPr marL="457200" indent="-457200"/>
            <a:r>
              <a:rPr lang="en-GB" dirty="0" smtClean="0">
                <a:solidFill>
                  <a:schemeClr val="accent1">
                    <a:lumMod val="50000"/>
                  </a:schemeClr>
                </a:solidFill>
              </a:rPr>
              <a:t>Anne </a:t>
            </a:r>
            <a:r>
              <a:rPr lang="en-GB" dirty="0">
                <a:solidFill>
                  <a:schemeClr val="accent1">
                    <a:lumMod val="50000"/>
                  </a:schemeClr>
                </a:solidFill>
              </a:rPr>
              <a:t>O’ </a:t>
            </a:r>
            <a:r>
              <a:rPr lang="en-GB" dirty="0" smtClean="0">
                <a:solidFill>
                  <a:schemeClr val="accent1">
                    <a:lumMod val="50000"/>
                  </a:schemeClr>
                </a:solidFill>
              </a:rPr>
              <a:t>Donnell’s </a:t>
            </a:r>
            <a:r>
              <a:rPr lang="en-GB" dirty="0">
                <a:solidFill>
                  <a:schemeClr val="accent1">
                    <a:lumMod val="50000"/>
                  </a:schemeClr>
                </a:solidFill>
              </a:rPr>
              <a:t>Biography </a:t>
            </a:r>
          </a:p>
          <a:p>
            <a:pPr marL="457200" indent="-457200"/>
            <a:r>
              <a:rPr lang="en-GB" dirty="0" smtClean="0">
                <a:solidFill>
                  <a:schemeClr val="accent1">
                    <a:lumMod val="50000"/>
                  </a:schemeClr>
                </a:solidFill>
              </a:rPr>
              <a:t>South </a:t>
            </a:r>
            <a:r>
              <a:rPr lang="en-GB" dirty="0">
                <a:solidFill>
                  <a:schemeClr val="accent1">
                    <a:lumMod val="50000"/>
                  </a:schemeClr>
                </a:solidFill>
              </a:rPr>
              <a:t>East &amp; Central CLD Workforce Development </a:t>
            </a:r>
            <a:r>
              <a:rPr lang="en-GB" dirty="0" smtClean="0">
                <a:solidFill>
                  <a:schemeClr val="accent1">
                    <a:lumMod val="50000"/>
                  </a:schemeClr>
                </a:solidFill>
              </a:rPr>
              <a:t>Consortium report</a:t>
            </a:r>
            <a:endParaRPr lang="en-GB" dirty="0">
              <a:solidFill>
                <a:schemeClr val="accent1">
                  <a:lumMod val="50000"/>
                </a:schemeClr>
              </a:solidFill>
            </a:endParaRPr>
          </a:p>
          <a:p>
            <a:pPr marL="457200" indent="-457200"/>
            <a:r>
              <a:rPr lang="en-GB" dirty="0">
                <a:solidFill>
                  <a:schemeClr val="accent1">
                    <a:lumMod val="50000"/>
                  </a:schemeClr>
                </a:solidFill>
              </a:rPr>
              <a:t>Evaluation </a:t>
            </a:r>
            <a:r>
              <a:rPr lang="en-GB" dirty="0" smtClean="0">
                <a:solidFill>
                  <a:schemeClr val="accent1">
                    <a:lumMod val="50000"/>
                  </a:schemeClr>
                </a:solidFill>
              </a:rPr>
              <a:t>Form</a:t>
            </a:r>
          </a:p>
          <a:p>
            <a:pPr marL="457200" indent="-457200"/>
            <a:r>
              <a:rPr lang="en-GB" dirty="0" smtClean="0">
                <a:solidFill>
                  <a:schemeClr val="accent1">
                    <a:lumMod val="50000"/>
                  </a:schemeClr>
                </a:solidFill>
              </a:rPr>
              <a:t>Paper</a:t>
            </a:r>
            <a:endParaRPr lang="en-GB" dirty="0">
              <a:solidFill>
                <a:schemeClr val="accent1">
                  <a:lumMod val="50000"/>
                </a:schemeClr>
              </a:solidFill>
            </a:endParaRPr>
          </a:p>
          <a:p>
            <a:pPr marL="0" indent="0">
              <a:buNone/>
            </a:pPr>
            <a:r>
              <a:rPr lang="en-GB" dirty="0" smtClean="0">
                <a:solidFill>
                  <a:schemeClr val="accent1">
                    <a:lumMod val="50000"/>
                  </a:schemeClr>
                </a:solidFill>
              </a:rPr>
              <a:t>YOU </a:t>
            </a:r>
            <a:r>
              <a:rPr lang="en-GB" dirty="0">
                <a:solidFill>
                  <a:schemeClr val="accent1">
                    <a:lumMod val="50000"/>
                  </a:schemeClr>
                </a:solidFill>
              </a:rPr>
              <a:t>SHOULD HAVE SIGNED UP FOR YOUR WORKSHOP AND TABLE TOP EXERCISE 1 AND 2</a:t>
            </a:r>
            <a:r>
              <a:rPr lang="en-GB" dirty="0" smtClean="0">
                <a:solidFill>
                  <a:schemeClr val="accent1">
                    <a:lumMod val="50000"/>
                  </a:schemeClr>
                </a:solidFill>
              </a:rPr>
              <a:t>.</a:t>
            </a:r>
          </a:p>
          <a:p>
            <a:pPr marL="0" indent="0">
              <a:buNone/>
            </a:pPr>
            <a:r>
              <a:rPr lang="en-GB" dirty="0" smtClean="0">
                <a:solidFill>
                  <a:schemeClr val="accent1">
                    <a:lumMod val="50000"/>
                  </a:schemeClr>
                </a:solidFill>
              </a:rPr>
              <a:t>COMMENT WALL </a:t>
            </a:r>
            <a:r>
              <a:rPr lang="en-GB" dirty="0">
                <a:solidFill>
                  <a:schemeClr val="accent1">
                    <a:lumMod val="50000"/>
                  </a:schemeClr>
                </a:solidFill>
              </a:rPr>
              <a:t>WILL BE AVAILABLE FOR YOU TO POST YOUR COMMENTS OR </a:t>
            </a:r>
            <a:r>
              <a:rPr lang="en-GB" dirty="0" smtClean="0">
                <a:solidFill>
                  <a:schemeClr val="accent1">
                    <a:lumMod val="50000"/>
                  </a:schemeClr>
                </a:solidFill>
              </a:rPr>
              <a:t>THOUGHTS THROUGHOUT THE DAY</a:t>
            </a:r>
            <a:endParaRPr lang="en-GB" dirty="0">
              <a:solidFill>
                <a:schemeClr val="accent1">
                  <a:lumMod val="50000"/>
                </a:schemeClr>
              </a:solidFill>
            </a:endParaRPr>
          </a:p>
          <a:p>
            <a:pPr marL="0" indent="0">
              <a:buNone/>
            </a:pPr>
            <a:endParaRPr lang="en-GB" dirty="0" smtClean="0">
              <a:solidFill>
                <a:srgbClr val="002060"/>
              </a:solidFill>
            </a:endParaRPr>
          </a:p>
          <a:p>
            <a:pPr marL="0" indent="0">
              <a:buNone/>
            </a:pPr>
            <a:endParaRPr lang="en-GB" dirty="0">
              <a:solidFill>
                <a:srgbClr val="002060"/>
              </a:solidFill>
            </a:endParaRPr>
          </a:p>
          <a:p>
            <a:endParaRPr lang="en-GB"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5" name="Slide Number Placeholder 4"/>
          <p:cNvSpPr>
            <a:spLocks noGrp="1"/>
          </p:cNvSpPr>
          <p:nvPr>
            <p:ph type="sldNum" sz="quarter" idx="12"/>
          </p:nvPr>
        </p:nvSpPr>
        <p:spPr/>
        <p:txBody>
          <a:bodyPr/>
          <a:lstStyle/>
          <a:p>
            <a:fld id="{46E465EF-70E7-4BCC-984F-B7C847D1E9E6}" type="slidenum">
              <a:rPr lang="en-GB" smtClean="0"/>
              <a:t>4</a:t>
            </a:fld>
            <a:endParaRPr lang="en-GB"/>
          </a:p>
        </p:txBody>
      </p:sp>
    </p:spTree>
    <p:extLst>
      <p:ext uri="{BB962C8B-B14F-4D97-AF65-F5344CB8AC3E}">
        <p14:creationId xmlns:p14="http://schemas.microsoft.com/office/powerpoint/2010/main" val="2727760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50000"/>
                  </a:schemeClr>
                </a:solidFill>
              </a:rPr>
              <a:t>WHO ARE THE CONSORTIUM?</a:t>
            </a:r>
            <a:endParaRPr lang="en-GB" b="1"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9" name="TextBox 8"/>
          <p:cNvSpPr txBox="1"/>
          <p:nvPr/>
        </p:nvSpPr>
        <p:spPr>
          <a:xfrm>
            <a:off x="1684421" y="1957137"/>
            <a:ext cx="8855242" cy="4678204"/>
          </a:xfrm>
          <a:prstGeom prst="rect">
            <a:avLst/>
          </a:prstGeom>
          <a:noFill/>
        </p:spPr>
        <p:txBody>
          <a:bodyPr wrap="square" rtlCol="0">
            <a:spAutoFit/>
          </a:bodyPr>
          <a:lstStyle/>
          <a:p>
            <a:r>
              <a:rPr lang="en-GB" sz="2000" dirty="0" smtClean="0">
                <a:solidFill>
                  <a:schemeClr val="accent1">
                    <a:lumMod val="50000"/>
                  </a:schemeClr>
                </a:solidFill>
              </a:rPr>
              <a:t>Open to all CLD practitioners, the current representatives of Consortium are from:</a:t>
            </a:r>
          </a:p>
          <a:p>
            <a:endParaRPr lang="en-GB" sz="2000" dirty="0">
              <a:solidFill>
                <a:schemeClr val="accent1">
                  <a:lumMod val="50000"/>
                </a:schemeClr>
              </a:solidFill>
            </a:endParaRPr>
          </a:p>
          <a:p>
            <a:pPr marL="285750" indent="-285750">
              <a:buFont typeface="Arial" panose="020B0604020202020204" pitchFamily="34" charset="0"/>
              <a:buChar char="•"/>
            </a:pPr>
            <a:r>
              <a:rPr lang="en-GB" sz="2000" dirty="0" smtClean="0">
                <a:solidFill>
                  <a:schemeClr val="accent1">
                    <a:lumMod val="50000"/>
                  </a:schemeClr>
                </a:solidFill>
              </a:rPr>
              <a:t>Scottish Borders Council -  Oonagh McGarry</a:t>
            </a:r>
          </a:p>
          <a:p>
            <a:pPr marL="285750" indent="-285750">
              <a:buFont typeface="Arial" panose="020B0604020202020204" pitchFamily="34" charset="0"/>
              <a:buChar char="•"/>
            </a:pPr>
            <a:r>
              <a:rPr lang="en-GB" sz="2000" dirty="0" smtClean="0">
                <a:solidFill>
                  <a:schemeClr val="accent1">
                    <a:lumMod val="50000"/>
                  </a:schemeClr>
                </a:solidFill>
              </a:rPr>
              <a:t>City of Edinburgh Council -  David Hewitt / Vicky Petrie</a:t>
            </a:r>
          </a:p>
          <a:p>
            <a:pPr marL="285750" indent="-285750">
              <a:buFont typeface="Arial" panose="020B0604020202020204" pitchFamily="34" charset="0"/>
              <a:buChar char="•"/>
            </a:pPr>
            <a:r>
              <a:rPr lang="en-GB" sz="2000" dirty="0" smtClean="0">
                <a:solidFill>
                  <a:schemeClr val="accent1">
                    <a:lumMod val="50000"/>
                  </a:schemeClr>
                </a:solidFill>
              </a:rPr>
              <a:t>East Lothian Council - Diann Govenlock</a:t>
            </a:r>
          </a:p>
          <a:p>
            <a:pPr marL="285750" indent="-285750">
              <a:buFont typeface="Arial" panose="020B0604020202020204" pitchFamily="34" charset="0"/>
              <a:buChar char="•"/>
            </a:pPr>
            <a:r>
              <a:rPr lang="en-GB" sz="2000" dirty="0">
                <a:solidFill>
                  <a:schemeClr val="accent1">
                    <a:lumMod val="50000"/>
                  </a:schemeClr>
                </a:solidFill>
              </a:rPr>
              <a:t>West Lothian </a:t>
            </a:r>
            <a:r>
              <a:rPr lang="en-GB" sz="2000" dirty="0" smtClean="0">
                <a:solidFill>
                  <a:schemeClr val="accent1">
                    <a:lumMod val="50000"/>
                  </a:schemeClr>
                </a:solidFill>
              </a:rPr>
              <a:t>Council -  Derek Catto</a:t>
            </a:r>
          </a:p>
          <a:p>
            <a:pPr marL="285750" indent="-285750">
              <a:buFont typeface="Arial" panose="020B0604020202020204" pitchFamily="34" charset="0"/>
              <a:buChar char="•"/>
            </a:pPr>
            <a:r>
              <a:rPr lang="en-GB" sz="2000" dirty="0">
                <a:solidFill>
                  <a:schemeClr val="accent1">
                    <a:lumMod val="50000"/>
                  </a:schemeClr>
                </a:solidFill>
              </a:rPr>
              <a:t>Midlothian </a:t>
            </a:r>
            <a:r>
              <a:rPr lang="en-GB" sz="2000" dirty="0" smtClean="0">
                <a:solidFill>
                  <a:schemeClr val="accent1">
                    <a:lumMod val="50000"/>
                  </a:schemeClr>
                </a:solidFill>
              </a:rPr>
              <a:t>Council -  Karen McGowan</a:t>
            </a:r>
          </a:p>
          <a:p>
            <a:pPr marL="285750" indent="-285750">
              <a:buFont typeface="Arial" panose="020B0604020202020204" pitchFamily="34" charset="0"/>
              <a:buChar char="•"/>
            </a:pPr>
            <a:r>
              <a:rPr lang="en-GB" sz="2000" dirty="0" smtClean="0">
                <a:solidFill>
                  <a:schemeClr val="accent1">
                    <a:lumMod val="50000"/>
                  </a:schemeClr>
                </a:solidFill>
              </a:rPr>
              <a:t>Falkirk Council - Antony Beekman</a:t>
            </a:r>
          </a:p>
          <a:p>
            <a:pPr marL="285750" indent="-285750">
              <a:buFont typeface="Arial" panose="020B0604020202020204" pitchFamily="34" charset="0"/>
              <a:buChar char="•"/>
            </a:pPr>
            <a:r>
              <a:rPr lang="en-GB" sz="2000" dirty="0">
                <a:solidFill>
                  <a:schemeClr val="accent1">
                    <a:lumMod val="50000"/>
                  </a:schemeClr>
                </a:solidFill>
              </a:rPr>
              <a:t>Clackmannanshire </a:t>
            </a:r>
            <a:r>
              <a:rPr lang="en-GB" sz="2000" dirty="0" smtClean="0">
                <a:solidFill>
                  <a:schemeClr val="accent1">
                    <a:lumMod val="50000"/>
                  </a:schemeClr>
                </a:solidFill>
              </a:rPr>
              <a:t>Council -  Mary Fox</a:t>
            </a:r>
          </a:p>
          <a:p>
            <a:pPr marL="285750" indent="-285750">
              <a:buFont typeface="Arial" panose="020B0604020202020204" pitchFamily="34" charset="0"/>
              <a:buChar char="•"/>
            </a:pPr>
            <a:r>
              <a:rPr lang="en-GB" sz="2000" dirty="0" smtClean="0">
                <a:solidFill>
                  <a:schemeClr val="accent1">
                    <a:lumMod val="50000"/>
                  </a:schemeClr>
                </a:solidFill>
              </a:rPr>
              <a:t>Stirling Council -  Theresa Marsili</a:t>
            </a:r>
          </a:p>
          <a:p>
            <a:endParaRPr lang="en-GB" sz="2000" dirty="0" smtClean="0">
              <a:solidFill>
                <a:schemeClr val="accent1">
                  <a:lumMod val="50000"/>
                </a:schemeClr>
              </a:solidFill>
            </a:endParaRPr>
          </a:p>
          <a:p>
            <a:r>
              <a:rPr lang="en-GB" sz="2000" dirty="0" smtClean="0">
                <a:solidFill>
                  <a:schemeClr val="accent1">
                    <a:lumMod val="50000"/>
                  </a:schemeClr>
                </a:solidFill>
              </a:rPr>
              <a:t>We would welcome interest from the Third Sector, please get in touch via your representative or contact </a:t>
            </a:r>
            <a:r>
              <a:rPr lang="en-GB" sz="2000" dirty="0" smtClean="0">
                <a:solidFill>
                  <a:srgbClr val="002060"/>
                </a:solidFill>
                <a:hlinkClick r:id="rId4"/>
              </a:rPr>
              <a:t>cldeastlothian@eastlothian.gov.uk</a:t>
            </a:r>
            <a:r>
              <a:rPr lang="en-GB" sz="2000" dirty="0" smtClean="0">
                <a:solidFill>
                  <a:srgbClr val="002060"/>
                </a:solidFill>
              </a:rPr>
              <a:t> or </a:t>
            </a:r>
            <a:r>
              <a:rPr lang="en-GB" sz="2000" dirty="0" smtClean="0">
                <a:solidFill>
                  <a:srgbClr val="002060"/>
                </a:solidFill>
                <a:hlinkClick r:id="rId5"/>
              </a:rPr>
              <a:t>dgovenlock@eastlothian.gov.uk</a:t>
            </a:r>
            <a:endParaRPr lang="en-GB" sz="2000" dirty="0" smtClean="0">
              <a:solidFill>
                <a:srgbClr val="002060"/>
              </a:solidFill>
            </a:endParaRPr>
          </a:p>
          <a:p>
            <a:endParaRPr lang="en-GB" dirty="0" smtClean="0">
              <a:solidFill>
                <a:srgbClr val="002060"/>
              </a:solidFill>
            </a:endParaRPr>
          </a:p>
        </p:txBody>
      </p:sp>
      <p:sp>
        <p:nvSpPr>
          <p:cNvPr id="4" name="Slide Number Placeholder 3"/>
          <p:cNvSpPr>
            <a:spLocks noGrp="1"/>
          </p:cNvSpPr>
          <p:nvPr>
            <p:ph type="sldNum" sz="quarter" idx="12"/>
          </p:nvPr>
        </p:nvSpPr>
        <p:spPr/>
        <p:txBody>
          <a:bodyPr/>
          <a:lstStyle/>
          <a:p>
            <a:fld id="{46E465EF-70E7-4BCC-984F-B7C847D1E9E6}" type="slidenum">
              <a:rPr lang="en-GB" smtClean="0"/>
              <a:t>5</a:t>
            </a:fld>
            <a:endParaRPr lang="en-GB"/>
          </a:p>
        </p:txBody>
      </p:sp>
    </p:spTree>
    <p:extLst>
      <p:ext uri="{BB962C8B-B14F-4D97-AF65-F5344CB8AC3E}">
        <p14:creationId xmlns:p14="http://schemas.microsoft.com/office/powerpoint/2010/main" val="1598638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50000"/>
                  </a:schemeClr>
                </a:solidFill>
              </a:rPr>
              <a:t>WHAT WE DO AND HOW WE DO IT</a:t>
            </a:r>
            <a:endParaRPr lang="en-GB" b="1"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4" name="TextBox 3"/>
          <p:cNvSpPr txBox="1"/>
          <p:nvPr/>
        </p:nvSpPr>
        <p:spPr>
          <a:xfrm>
            <a:off x="465550" y="2231221"/>
            <a:ext cx="11260899" cy="3416320"/>
          </a:xfrm>
          <a:prstGeom prst="rect">
            <a:avLst/>
          </a:prstGeom>
          <a:noFill/>
        </p:spPr>
        <p:txBody>
          <a:bodyPr wrap="square" rtlCol="0">
            <a:spAutoFit/>
          </a:bodyPr>
          <a:lstStyle/>
          <a:p>
            <a:r>
              <a:rPr lang="en-GB" b="1" dirty="0" smtClean="0">
                <a:solidFill>
                  <a:schemeClr val="accent1">
                    <a:lumMod val="50000"/>
                  </a:schemeClr>
                </a:solidFill>
              </a:rPr>
              <a:t>Our </a:t>
            </a:r>
            <a:r>
              <a:rPr lang="en-GB" b="1" dirty="0">
                <a:solidFill>
                  <a:schemeClr val="accent1">
                    <a:lumMod val="50000"/>
                  </a:schemeClr>
                </a:solidFill>
              </a:rPr>
              <a:t>main aim is to improve continuous professional development </a:t>
            </a:r>
            <a:r>
              <a:rPr lang="en-GB" b="1" dirty="0" smtClean="0">
                <a:solidFill>
                  <a:schemeClr val="accent1">
                    <a:lumMod val="50000"/>
                  </a:schemeClr>
                </a:solidFill>
              </a:rPr>
              <a:t>(</a:t>
            </a:r>
            <a:r>
              <a:rPr lang="en-GB" b="1" dirty="0" err="1" smtClean="0">
                <a:solidFill>
                  <a:schemeClr val="accent1">
                    <a:lumMod val="50000"/>
                  </a:schemeClr>
                </a:solidFill>
              </a:rPr>
              <a:t>cpd</a:t>
            </a:r>
            <a:r>
              <a:rPr lang="en-GB" b="1" dirty="0" smtClean="0">
                <a:solidFill>
                  <a:schemeClr val="accent1">
                    <a:lumMod val="50000"/>
                  </a:schemeClr>
                </a:solidFill>
              </a:rPr>
              <a:t>) for </a:t>
            </a:r>
            <a:r>
              <a:rPr lang="en-GB" b="1" dirty="0">
                <a:solidFill>
                  <a:schemeClr val="accent1">
                    <a:lumMod val="50000"/>
                  </a:schemeClr>
                </a:solidFill>
              </a:rPr>
              <a:t>CLD practitioners across our partnership by promoting good practice and sharing of good quality training opportunities</a:t>
            </a:r>
          </a:p>
          <a:p>
            <a:endParaRPr lang="en-GB" b="1" dirty="0" smtClean="0">
              <a:solidFill>
                <a:schemeClr val="accent1">
                  <a:lumMod val="50000"/>
                </a:schemeClr>
              </a:solidFill>
            </a:endParaRPr>
          </a:p>
          <a:p>
            <a:pPr marL="285750" indent="-285750">
              <a:buFont typeface="Arial" panose="020B0604020202020204" pitchFamily="34" charset="0"/>
              <a:buChar char="•"/>
            </a:pPr>
            <a:r>
              <a:rPr lang="en-GB" b="1" dirty="0" smtClean="0">
                <a:solidFill>
                  <a:schemeClr val="accent1">
                    <a:lumMod val="50000"/>
                  </a:schemeClr>
                </a:solidFill>
              </a:rPr>
              <a:t>Individually and collectively offer a wide range of </a:t>
            </a:r>
            <a:r>
              <a:rPr lang="en-GB" b="1" dirty="0" err="1" smtClean="0">
                <a:solidFill>
                  <a:schemeClr val="accent1">
                    <a:lumMod val="50000"/>
                  </a:schemeClr>
                </a:solidFill>
              </a:rPr>
              <a:t>cpd</a:t>
            </a:r>
            <a:r>
              <a:rPr lang="en-GB" b="1" dirty="0" smtClean="0">
                <a:solidFill>
                  <a:schemeClr val="accent1">
                    <a:lumMod val="50000"/>
                  </a:schemeClr>
                </a:solidFill>
              </a:rPr>
              <a:t> opportunities including events, skills workshops, training courses and programmes, networking opportunities</a:t>
            </a:r>
          </a:p>
          <a:p>
            <a:endParaRPr lang="en-GB" b="1" dirty="0">
              <a:solidFill>
                <a:schemeClr val="accent1">
                  <a:lumMod val="50000"/>
                </a:schemeClr>
              </a:solidFill>
            </a:endParaRPr>
          </a:p>
          <a:p>
            <a:pPr marL="285750" indent="-285750">
              <a:buFont typeface="Arial" panose="020B0604020202020204" pitchFamily="34" charset="0"/>
              <a:buChar char="•"/>
            </a:pPr>
            <a:r>
              <a:rPr lang="en-GB" b="1" dirty="0" smtClean="0">
                <a:solidFill>
                  <a:schemeClr val="accent1">
                    <a:lumMod val="50000"/>
                  </a:schemeClr>
                </a:solidFill>
              </a:rPr>
              <a:t>Share materials and good practice across the areas and post on our group space on </a:t>
            </a:r>
            <a:r>
              <a:rPr lang="en-GB" b="1" dirty="0" err="1" smtClean="0">
                <a:solidFill>
                  <a:schemeClr val="accent1">
                    <a:lumMod val="50000"/>
                  </a:schemeClr>
                </a:solidFill>
              </a:rPr>
              <a:t>idevelop</a:t>
            </a:r>
            <a:endParaRPr lang="en-GB" b="1" dirty="0" smtClean="0">
              <a:solidFill>
                <a:schemeClr val="accent1">
                  <a:lumMod val="50000"/>
                </a:schemeClr>
              </a:solidFill>
            </a:endParaRPr>
          </a:p>
          <a:p>
            <a:pPr marL="285750" indent="-285750">
              <a:buFont typeface="Arial" panose="020B0604020202020204" pitchFamily="34" charset="0"/>
              <a:buChar char="•"/>
            </a:pPr>
            <a:endParaRPr lang="en-GB" b="1" dirty="0">
              <a:solidFill>
                <a:schemeClr val="accent1">
                  <a:lumMod val="50000"/>
                </a:schemeClr>
              </a:solidFill>
            </a:endParaRPr>
          </a:p>
          <a:p>
            <a:pPr marL="285750" indent="-285750">
              <a:buFont typeface="Arial" panose="020B0604020202020204" pitchFamily="34" charset="0"/>
              <a:buChar char="•"/>
            </a:pPr>
            <a:r>
              <a:rPr lang="en-GB" b="1" dirty="0" smtClean="0">
                <a:solidFill>
                  <a:schemeClr val="accent1">
                    <a:lumMod val="50000"/>
                  </a:schemeClr>
                </a:solidFill>
              </a:rPr>
              <a:t>Apply for funding as a consortium to support new initiatives and developments, currently supported by CLDSCS</a:t>
            </a:r>
          </a:p>
          <a:p>
            <a:pPr marL="285750" indent="-285750">
              <a:buFont typeface="Arial" panose="020B0604020202020204" pitchFamily="34" charset="0"/>
              <a:buChar char="•"/>
            </a:pPr>
            <a:endParaRPr lang="en-GB" b="1" dirty="0">
              <a:solidFill>
                <a:schemeClr val="accent1">
                  <a:lumMod val="50000"/>
                </a:schemeClr>
              </a:solidFill>
            </a:endParaRPr>
          </a:p>
          <a:p>
            <a:pPr marL="285750" indent="-285750">
              <a:buFont typeface="Arial" panose="020B0604020202020204" pitchFamily="34" charset="0"/>
              <a:buChar char="•"/>
            </a:pPr>
            <a:r>
              <a:rPr lang="en-GB" b="1" dirty="0" smtClean="0">
                <a:solidFill>
                  <a:schemeClr val="accent1">
                    <a:lumMod val="50000"/>
                  </a:schemeClr>
                </a:solidFill>
              </a:rPr>
              <a:t>Support and influence change in Workforce Development at a national level , active member of the Scottish Regional networks</a:t>
            </a:r>
            <a:endParaRPr lang="en-GB" b="1" dirty="0">
              <a:solidFill>
                <a:schemeClr val="accent1">
                  <a:lumMod val="50000"/>
                </a:schemeClr>
              </a:solidFill>
            </a:endParaRPr>
          </a:p>
        </p:txBody>
      </p:sp>
      <p:sp>
        <p:nvSpPr>
          <p:cNvPr id="5" name="Slide Number Placeholder 4"/>
          <p:cNvSpPr>
            <a:spLocks noGrp="1"/>
          </p:cNvSpPr>
          <p:nvPr>
            <p:ph type="sldNum" sz="quarter" idx="12"/>
          </p:nvPr>
        </p:nvSpPr>
        <p:spPr/>
        <p:txBody>
          <a:bodyPr/>
          <a:lstStyle/>
          <a:p>
            <a:fld id="{46E465EF-70E7-4BCC-984F-B7C847D1E9E6}" type="slidenum">
              <a:rPr lang="en-GB" smtClean="0"/>
              <a:t>6</a:t>
            </a:fld>
            <a:endParaRPr lang="en-GB"/>
          </a:p>
        </p:txBody>
      </p:sp>
    </p:spTree>
    <p:extLst>
      <p:ext uri="{BB962C8B-B14F-4D97-AF65-F5344CB8AC3E}">
        <p14:creationId xmlns:p14="http://schemas.microsoft.com/office/powerpoint/2010/main" val="43276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500"/>
                                        <p:tgtEl>
                                          <p:spTgt spid="4">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6" end="6"/>
                                            </p:txEl>
                                          </p:spTgt>
                                        </p:tgtEl>
                                        <p:attrNameLst>
                                          <p:attrName>style.visibility</p:attrName>
                                        </p:attrNameLst>
                                      </p:cBhvr>
                                      <p:to>
                                        <p:strVal val="visible"/>
                                      </p:to>
                                    </p:set>
                                    <p:animEffect transition="in" filter="fade">
                                      <p:cBhvr>
                                        <p:cTn id="18" dur="500"/>
                                        <p:tgtEl>
                                          <p:spTgt spid="4">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animEffect transition="in" filter="fade">
                                      <p:cBhvr>
                                        <p:cTn id="21"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50000"/>
                  </a:schemeClr>
                </a:solidFill>
              </a:rPr>
              <a:t>TODAY’S PROGRAMME</a:t>
            </a:r>
            <a:endParaRPr lang="en-GB" b="1"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4" name="TextBox 3"/>
          <p:cNvSpPr txBox="1"/>
          <p:nvPr/>
        </p:nvSpPr>
        <p:spPr>
          <a:xfrm>
            <a:off x="186672" y="1690688"/>
            <a:ext cx="11738627" cy="3785652"/>
          </a:xfrm>
          <a:prstGeom prst="rect">
            <a:avLst/>
          </a:prstGeom>
          <a:noFill/>
        </p:spPr>
        <p:txBody>
          <a:bodyPr wrap="square" rtlCol="0">
            <a:spAutoFit/>
          </a:bodyPr>
          <a:lstStyle/>
          <a:p>
            <a:r>
              <a:rPr lang="en-GB" sz="2400" dirty="0" smtClean="0">
                <a:solidFill>
                  <a:schemeClr val="accent1">
                    <a:lumMod val="50000"/>
                  </a:schemeClr>
                </a:solidFill>
              </a:rPr>
              <a:t>10.30am Welcome and Introduction</a:t>
            </a:r>
          </a:p>
          <a:p>
            <a:r>
              <a:rPr lang="en-GB" sz="2400" dirty="0" smtClean="0">
                <a:solidFill>
                  <a:schemeClr val="accent1">
                    <a:lumMod val="50000"/>
                  </a:schemeClr>
                </a:solidFill>
              </a:rPr>
              <a:t>10.40am Stuart Moir Edinburgh University</a:t>
            </a:r>
          </a:p>
          <a:p>
            <a:r>
              <a:rPr lang="en-GB" sz="2400" dirty="0" smtClean="0">
                <a:solidFill>
                  <a:schemeClr val="accent1">
                    <a:lumMod val="50000"/>
                  </a:schemeClr>
                </a:solidFill>
              </a:rPr>
              <a:t>10.50am Keynote Speaker Anne O’Donnell</a:t>
            </a:r>
          </a:p>
          <a:p>
            <a:r>
              <a:rPr lang="en-GB" sz="2400" dirty="0" smtClean="0">
                <a:solidFill>
                  <a:schemeClr val="accent1">
                    <a:lumMod val="50000"/>
                  </a:schemeClr>
                </a:solidFill>
              </a:rPr>
              <a:t>11.25am Morning Workshops</a:t>
            </a:r>
          </a:p>
          <a:p>
            <a:r>
              <a:rPr lang="en-GB" sz="2400" dirty="0" smtClean="0">
                <a:solidFill>
                  <a:schemeClr val="accent1">
                    <a:lumMod val="50000"/>
                  </a:schemeClr>
                </a:solidFill>
              </a:rPr>
              <a:t>12.30 Lunch will be in 1.18 directly above G21</a:t>
            </a:r>
          </a:p>
          <a:p>
            <a:r>
              <a:rPr lang="en-GB" sz="2400" dirty="0" smtClean="0">
                <a:solidFill>
                  <a:schemeClr val="accent1">
                    <a:lumMod val="50000"/>
                  </a:schemeClr>
                </a:solidFill>
              </a:rPr>
              <a:t>1.15pm Kirsty </a:t>
            </a:r>
            <a:r>
              <a:rPr lang="en-GB" sz="2400" dirty="0" err="1" smtClean="0">
                <a:solidFill>
                  <a:schemeClr val="accent1">
                    <a:lumMod val="50000"/>
                  </a:schemeClr>
                </a:solidFill>
              </a:rPr>
              <a:t>Gemmell</a:t>
            </a:r>
            <a:r>
              <a:rPr lang="en-GB" sz="2400" dirty="0" smtClean="0">
                <a:solidFill>
                  <a:schemeClr val="accent1">
                    <a:lumMod val="50000"/>
                  </a:schemeClr>
                </a:solidFill>
              </a:rPr>
              <a:t> CLD Standards Council for Scotland</a:t>
            </a:r>
          </a:p>
          <a:p>
            <a:r>
              <a:rPr lang="en-GB" sz="2400" dirty="0" smtClean="0">
                <a:solidFill>
                  <a:schemeClr val="accent1">
                    <a:lumMod val="50000"/>
                  </a:schemeClr>
                </a:solidFill>
              </a:rPr>
              <a:t>1.35pm Afternoon Table Top Sessions (2)</a:t>
            </a:r>
          </a:p>
          <a:p>
            <a:r>
              <a:rPr lang="en-GB" sz="2400" dirty="0" smtClean="0">
                <a:solidFill>
                  <a:schemeClr val="accent1">
                    <a:lumMod val="50000"/>
                  </a:schemeClr>
                </a:solidFill>
              </a:rPr>
              <a:t>3.00pm Reflection and Feedback</a:t>
            </a:r>
          </a:p>
          <a:p>
            <a:r>
              <a:rPr lang="en-GB" sz="2400" dirty="0" smtClean="0">
                <a:solidFill>
                  <a:schemeClr val="accent1">
                    <a:lumMod val="50000"/>
                  </a:schemeClr>
                </a:solidFill>
              </a:rPr>
              <a:t>3.30pm Evaluation and What next?</a:t>
            </a:r>
          </a:p>
          <a:p>
            <a:r>
              <a:rPr lang="en-GB" sz="2400" dirty="0" err="1" smtClean="0">
                <a:solidFill>
                  <a:schemeClr val="accent1">
                    <a:lumMod val="50000"/>
                  </a:schemeClr>
                </a:solidFill>
              </a:rPr>
              <a:t>Tolbooth</a:t>
            </a:r>
            <a:r>
              <a:rPr lang="en-GB" sz="2400" dirty="0" smtClean="0">
                <a:solidFill>
                  <a:schemeClr val="accent1">
                    <a:lumMod val="50000"/>
                  </a:schemeClr>
                </a:solidFill>
              </a:rPr>
              <a:t> Tavern </a:t>
            </a:r>
          </a:p>
        </p:txBody>
      </p:sp>
      <p:sp>
        <p:nvSpPr>
          <p:cNvPr id="5" name="Slide Number Placeholder 4"/>
          <p:cNvSpPr>
            <a:spLocks noGrp="1"/>
          </p:cNvSpPr>
          <p:nvPr>
            <p:ph type="sldNum" sz="quarter" idx="12"/>
          </p:nvPr>
        </p:nvSpPr>
        <p:spPr/>
        <p:txBody>
          <a:bodyPr/>
          <a:lstStyle/>
          <a:p>
            <a:fld id="{46E465EF-70E7-4BCC-984F-B7C847D1E9E6}" type="slidenum">
              <a:rPr lang="en-GB" smtClean="0"/>
              <a:t>7</a:t>
            </a:fld>
            <a:endParaRPr lang="en-GB"/>
          </a:p>
        </p:txBody>
      </p:sp>
    </p:spTree>
    <p:extLst>
      <p:ext uri="{BB962C8B-B14F-4D97-AF65-F5344CB8AC3E}">
        <p14:creationId xmlns:p14="http://schemas.microsoft.com/office/powerpoint/2010/main" val="119408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33475"/>
          </a:xfrm>
        </p:spPr>
        <p:txBody>
          <a:bodyPr/>
          <a:lstStyle/>
          <a:p>
            <a:r>
              <a:rPr lang="en-GB" b="1" dirty="0" smtClean="0">
                <a:solidFill>
                  <a:schemeClr val="accent1">
                    <a:lumMod val="50000"/>
                  </a:schemeClr>
                </a:solidFill>
              </a:rPr>
              <a:t>MORNING WORKSHOPS</a:t>
            </a:r>
            <a:endParaRPr lang="en-GB" b="1"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4" name="TextBox 3"/>
          <p:cNvSpPr txBox="1"/>
          <p:nvPr/>
        </p:nvSpPr>
        <p:spPr>
          <a:xfrm>
            <a:off x="869457" y="1367425"/>
            <a:ext cx="10020822" cy="4524315"/>
          </a:xfrm>
          <a:prstGeom prst="rect">
            <a:avLst/>
          </a:prstGeom>
          <a:noFill/>
        </p:spPr>
        <p:txBody>
          <a:bodyPr wrap="square" rtlCol="0">
            <a:spAutoFit/>
          </a:bodyPr>
          <a:lstStyle/>
          <a:p>
            <a:r>
              <a:rPr lang="en-GB" sz="2800" b="1" dirty="0" smtClean="0">
                <a:solidFill>
                  <a:schemeClr val="accent1">
                    <a:lumMod val="50000"/>
                  </a:schemeClr>
                </a:solidFill>
              </a:rPr>
              <a:t>G21  </a:t>
            </a:r>
          </a:p>
          <a:p>
            <a:r>
              <a:rPr lang="en-GB" sz="2400" b="1" dirty="0" smtClean="0">
                <a:solidFill>
                  <a:schemeClr val="accent1">
                    <a:lumMod val="50000"/>
                  </a:schemeClr>
                </a:solidFill>
              </a:rPr>
              <a:t>Poverty </a:t>
            </a:r>
            <a:r>
              <a:rPr lang="en-GB" sz="2400" b="1" dirty="0">
                <a:solidFill>
                  <a:schemeClr val="accent1">
                    <a:lumMod val="50000"/>
                  </a:schemeClr>
                </a:solidFill>
              </a:rPr>
              <a:t>Safari </a:t>
            </a:r>
          </a:p>
          <a:p>
            <a:r>
              <a:rPr lang="en-GB" sz="2400" b="1" dirty="0">
                <a:solidFill>
                  <a:schemeClr val="accent1">
                    <a:lumMod val="50000"/>
                  </a:schemeClr>
                </a:solidFill>
              </a:rPr>
              <a:t> </a:t>
            </a:r>
          </a:p>
          <a:p>
            <a:r>
              <a:rPr lang="en-GB" sz="2400" b="1" dirty="0">
                <a:solidFill>
                  <a:schemeClr val="accent1">
                    <a:lumMod val="50000"/>
                  </a:schemeClr>
                </a:solidFill>
              </a:rPr>
              <a:t>Mental Health – What Makes an Adult Education Approach Successful?</a:t>
            </a:r>
          </a:p>
          <a:p>
            <a:endParaRPr lang="en-GB" sz="2800" b="1" dirty="0" smtClean="0">
              <a:solidFill>
                <a:schemeClr val="accent1">
                  <a:lumMod val="50000"/>
                </a:schemeClr>
              </a:solidFill>
            </a:endParaRPr>
          </a:p>
          <a:p>
            <a:r>
              <a:rPr lang="en-GB" sz="2800" b="1" dirty="0" smtClean="0">
                <a:solidFill>
                  <a:schemeClr val="accent1">
                    <a:lumMod val="50000"/>
                  </a:schemeClr>
                </a:solidFill>
              </a:rPr>
              <a:t>G37</a:t>
            </a:r>
          </a:p>
          <a:p>
            <a:r>
              <a:rPr lang="en-GB" sz="2400" b="1" dirty="0" smtClean="0">
                <a:solidFill>
                  <a:schemeClr val="accent1">
                    <a:lumMod val="50000"/>
                  </a:schemeClr>
                </a:solidFill>
              </a:rPr>
              <a:t>Healthy </a:t>
            </a:r>
            <a:r>
              <a:rPr lang="en-GB" sz="2400" b="1" dirty="0">
                <a:solidFill>
                  <a:schemeClr val="accent1">
                    <a:lumMod val="50000"/>
                  </a:schemeClr>
                </a:solidFill>
              </a:rPr>
              <a:t>Hawick: a whole town approach to improving health</a:t>
            </a:r>
          </a:p>
          <a:p>
            <a:endParaRPr lang="en-GB" sz="2800" b="1" dirty="0" smtClean="0">
              <a:solidFill>
                <a:schemeClr val="accent1">
                  <a:lumMod val="50000"/>
                </a:schemeClr>
              </a:solidFill>
            </a:endParaRPr>
          </a:p>
          <a:p>
            <a:r>
              <a:rPr lang="en-GB" sz="2800" b="1" dirty="0" smtClean="0">
                <a:solidFill>
                  <a:schemeClr val="accent1">
                    <a:lumMod val="50000"/>
                  </a:schemeClr>
                </a:solidFill>
              </a:rPr>
              <a:t>G42</a:t>
            </a:r>
          </a:p>
          <a:p>
            <a:r>
              <a:rPr lang="en-GB" sz="2400" b="1" dirty="0" smtClean="0">
                <a:solidFill>
                  <a:schemeClr val="accent1">
                    <a:lumMod val="50000"/>
                  </a:schemeClr>
                </a:solidFill>
              </a:rPr>
              <a:t>Facing </a:t>
            </a:r>
            <a:r>
              <a:rPr lang="en-GB" sz="2400" b="1" dirty="0">
                <a:solidFill>
                  <a:schemeClr val="accent1">
                    <a:lumMod val="50000"/>
                  </a:schemeClr>
                </a:solidFill>
              </a:rPr>
              <a:t>up to Poverty on the Frontline: a CLD Approach</a:t>
            </a:r>
          </a:p>
          <a:p>
            <a:endParaRPr lang="en-GB" sz="2800" dirty="0" smtClean="0">
              <a:solidFill>
                <a:schemeClr val="accent1">
                  <a:lumMod val="50000"/>
                </a:schemeClr>
              </a:solidFill>
            </a:endParaRPr>
          </a:p>
        </p:txBody>
      </p:sp>
      <p:sp>
        <p:nvSpPr>
          <p:cNvPr id="5" name="Slide Number Placeholder 4"/>
          <p:cNvSpPr>
            <a:spLocks noGrp="1"/>
          </p:cNvSpPr>
          <p:nvPr>
            <p:ph type="sldNum" sz="quarter" idx="12"/>
          </p:nvPr>
        </p:nvSpPr>
        <p:spPr/>
        <p:txBody>
          <a:bodyPr/>
          <a:lstStyle/>
          <a:p>
            <a:fld id="{46E465EF-70E7-4BCC-984F-B7C847D1E9E6}" type="slidenum">
              <a:rPr lang="en-GB" smtClean="0"/>
              <a:t>8</a:t>
            </a:fld>
            <a:endParaRPr lang="en-GB"/>
          </a:p>
        </p:txBody>
      </p:sp>
    </p:spTree>
    <p:extLst>
      <p:ext uri="{BB962C8B-B14F-4D97-AF65-F5344CB8AC3E}">
        <p14:creationId xmlns:p14="http://schemas.microsoft.com/office/powerpoint/2010/main" val="3427092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50000"/>
                  </a:schemeClr>
                </a:solidFill>
              </a:rPr>
              <a:t>AFTERNOON TABLE TOP SESSIONS</a:t>
            </a:r>
            <a:endParaRPr lang="en-GB" b="1"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4" name="TextBox 3"/>
          <p:cNvSpPr txBox="1"/>
          <p:nvPr/>
        </p:nvSpPr>
        <p:spPr>
          <a:xfrm>
            <a:off x="516873" y="1185704"/>
            <a:ext cx="10020822" cy="4801314"/>
          </a:xfrm>
          <a:prstGeom prst="rect">
            <a:avLst/>
          </a:prstGeom>
          <a:noFill/>
        </p:spPr>
        <p:txBody>
          <a:bodyPr wrap="square" rtlCol="0">
            <a:spAutoFit/>
          </a:bodyPr>
          <a:lstStyle/>
          <a:p>
            <a:r>
              <a:rPr lang="en-GB" sz="2400" b="1" dirty="0">
                <a:solidFill>
                  <a:schemeClr val="accent1">
                    <a:lumMod val="50000"/>
                  </a:schemeClr>
                </a:solidFill>
              </a:rPr>
              <a:t>G21 </a:t>
            </a:r>
            <a:endParaRPr lang="en-GB" sz="2400" b="1" dirty="0" smtClean="0">
              <a:solidFill>
                <a:schemeClr val="accent1">
                  <a:lumMod val="50000"/>
                </a:schemeClr>
              </a:solidFill>
            </a:endParaRPr>
          </a:p>
          <a:p>
            <a:r>
              <a:rPr lang="en-GB" sz="2000" b="1" dirty="0" smtClean="0">
                <a:solidFill>
                  <a:schemeClr val="accent1">
                    <a:lumMod val="50000"/>
                  </a:schemeClr>
                </a:solidFill>
              </a:rPr>
              <a:t>A </a:t>
            </a:r>
            <a:r>
              <a:rPr lang="en-GB" sz="2000" b="1" dirty="0">
                <a:solidFill>
                  <a:schemeClr val="accent1">
                    <a:lumMod val="50000"/>
                  </a:schemeClr>
                </a:solidFill>
              </a:rPr>
              <a:t>Trusted Adult</a:t>
            </a:r>
          </a:p>
          <a:p>
            <a:r>
              <a:rPr lang="en-GB" sz="2000" b="1" dirty="0">
                <a:solidFill>
                  <a:schemeClr val="accent1">
                    <a:lumMod val="50000"/>
                  </a:schemeClr>
                </a:solidFill>
              </a:rPr>
              <a:t> </a:t>
            </a:r>
          </a:p>
          <a:p>
            <a:r>
              <a:rPr lang="en-GB" sz="2000" b="1" dirty="0">
                <a:solidFill>
                  <a:schemeClr val="accent1">
                    <a:lumMod val="50000"/>
                  </a:schemeClr>
                </a:solidFill>
              </a:rPr>
              <a:t>The Only Way is Ethics!</a:t>
            </a:r>
          </a:p>
          <a:p>
            <a:r>
              <a:rPr lang="en-GB" sz="2000" b="1" dirty="0">
                <a:solidFill>
                  <a:schemeClr val="accent1">
                    <a:lumMod val="50000"/>
                  </a:schemeClr>
                </a:solidFill>
              </a:rPr>
              <a:t> </a:t>
            </a:r>
          </a:p>
          <a:p>
            <a:r>
              <a:rPr lang="en-GB" sz="2000" b="1" dirty="0">
                <a:solidFill>
                  <a:schemeClr val="accent1">
                    <a:lumMod val="50000"/>
                  </a:schemeClr>
                </a:solidFill>
              </a:rPr>
              <a:t>Who’s in Control? The Role of Critical Education in Healthy Societies</a:t>
            </a:r>
          </a:p>
          <a:p>
            <a:r>
              <a:rPr lang="en-GB" sz="2000" b="1" dirty="0" smtClean="0">
                <a:solidFill>
                  <a:schemeClr val="accent1">
                    <a:lumMod val="50000"/>
                  </a:schemeClr>
                </a:solidFill>
              </a:rPr>
              <a:t> </a:t>
            </a:r>
            <a:endParaRPr lang="en-GB" sz="2000" b="1" dirty="0">
              <a:solidFill>
                <a:schemeClr val="accent1">
                  <a:lumMod val="50000"/>
                </a:schemeClr>
              </a:solidFill>
            </a:endParaRPr>
          </a:p>
          <a:p>
            <a:r>
              <a:rPr lang="en-GB" sz="2000" b="1" dirty="0" smtClean="0">
                <a:solidFill>
                  <a:schemeClr val="accent1">
                    <a:lumMod val="50000"/>
                  </a:schemeClr>
                </a:solidFill>
              </a:rPr>
              <a:t>G37</a:t>
            </a:r>
          </a:p>
          <a:p>
            <a:r>
              <a:rPr lang="en-GB" sz="2000" b="1" dirty="0" smtClean="0">
                <a:solidFill>
                  <a:schemeClr val="accent1">
                    <a:lumMod val="50000"/>
                  </a:schemeClr>
                </a:solidFill>
              </a:rPr>
              <a:t>Using </a:t>
            </a:r>
            <a:r>
              <a:rPr lang="en-GB" sz="2000" b="1" dirty="0">
                <a:solidFill>
                  <a:schemeClr val="accent1">
                    <a:lumMod val="50000"/>
                  </a:schemeClr>
                </a:solidFill>
              </a:rPr>
              <a:t>Ourselves in Our Work</a:t>
            </a:r>
          </a:p>
          <a:p>
            <a:endParaRPr lang="en-GB" sz="2000" b="1" dirty="0">
              <a:solidFill>
                <a:schemeClr val="accent1">
                  <a:lumMod val="50000"/>
                </a:schemeClr>
              </a:solidFill>
            </a:endParaRPr>
          </a:p>
          <a:p>
            <a:r>
              <a:rPr lang="en-GB" sz="2000" b="1" dirty="0" smtClean="0">
                <a:solidFill>
                  <a:schemeClr val="accent1">
                    <a:lumMod val="50000"/>
                  </a:schemeClr>
                </a:solidFill>
              </a:rPr>
              <a:t>G42</a:t>
            </a:r>
          </a:p>
          <a:p>
            <a:r>
              <a:rPr lang="en-GB" sz="2000" b="1" dirty="0" smtClean="0">
                <a:solidFill>
                  <a:schemeClr val="accent1">
                    <a:lumMod val="50000"/>
                  </a:schemeClr>
                </a:solidFill>
              </a:rPr>
              <a:t>The </a:t>
            </a:r>
            <a:r>
              <a:rPr lang="en-GB" sz="2000" b="1" dirty="0">
                <a:solidFill>
                  <a:schemeClr val="accent1">
                    <a:lumMod val="50000"/>
                  </a:schemeClr>
                </a:solidFill>
              </a:rPr>
              <a:t>Digital Kitchen – lessons to improve cooking and digital skills</a:t>
            </a:r>
          </a:p>
          <a:p>
            <a:r>
              <a:rPr lang="en-GB" sz="2000" b="1" dirty="0">
                <a:solidFill>
                  <a:schemeClr val="accent1">
                    <a:lumMod val="50000"/>
                  </a:schemeClr>
                </a:solidFill>
              </a:rPr>
              <a:t> </a:t>
            </a:r>
          </a:p>
          <a:p>
            <a:r>
              <a:rPr lang="en-GB" sz="2000" b="1" dirty="0">
                <a:solidFill>
                  <a:schemeClr val="accent1">
                    <a:lumMod val="50000"/>
                  </a:schemeClr>
                </a:solidFill>
              </a:rPr>
              <a:t>Mental Health </a:t>
            </a:r>
            <a:r>
              <a:rPr lang="en-GB" sz="2000" b="1" dirty="0" err="1">
                <a:solidFill>
                  <a:schemeClr val="accent1">
                    <a:lumMod val="50000"/>
                  </a:schemeClr>
                </a:solidFill>
              </a:rPr>
              <a:t>Civtech</a:t>
            </a:r>
            <a:r>
              <a:rPr lang="en-GB" sz="2000" b="1" dirty="0">
                <a:solidFill>
                  <a:schemeClr val="accent1">
                    <a:lumMod val="50000"/>
                  </a:schemeClr>
                </a:solidFill>
              </a:rPr>
              <a:t> Challenge – Starting the Mental Health Conversation</a:t>
            </a:r>
          </a:p>
          <a:p>
            <a:endParaRPr lang="en-GB" sz="2000" b="1" dirty="0">
              <a:solidFill>
                <a:schemeClr val="accent1">
                  <a:lumMod val="50000"/>
                </a:schemeClr>
              </a:solidFill>
            </a:endParaRPr>
          </a:p>
        </p:txBody>
      </p:sp>
      <p:sp>
        <p:nvSpPr>
          <p:cNvPr id="5" name="Slide Number Placeholder 4"/>
          <p:cNvSpPr>
            <a:spLocks noGrp="1"/>
          </p:cNvSpPr>
          <p:nvPr>
            <p:ph type="sldNum" sz="quarter" idx="12"/>
          </p:nvPr>
        </p:nvSpPr>
        <p:spPr/>
        <p:txBody>
          <a:bodyPr/>
          <a:lstStyle/>
          <a:p>
            <a:fld id="{46E465EF-70E7-4BCC-984F-B7C847D1E9E6}" type="slidenum">
              <a:rPr lang="en-GB" smtClean="0"/>
              <a:t>9</a:t>
            </a:fld>
            <a:endParaRPr lang="en-GB" dirty="0"/>
          </a:p>
        </p:txBody>
      </p:sp>
    </p:spTree>
    <p:extLst>
      <p:ext uri="{BB962C8B-B14F-4D97-AF65-F5344CB8AC3E}">
        <p14:creationId xmlns:p14="http://schemas.microsoft.com/office/powerpoint/2010/main" val="3985701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524</TotalTime>
  <Words>448</Words>
  <Application>Microsoft Office PowerPoint</Application>
  <PresentationFormat>Custom</PresentationFormat>
  <Paragraphs>104</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Learn Well, Live Well, Be Well: the CLD approach</vt:lpstr>
      <vt:lpstr>          HOUSE-KEEPING  Fire Alarm Toilets Smoking area Mobiles Photographs @sec_cld            </vt:lpstr>
      <vt:lpstr>          EVENT LEARNING OUTCOMES   To highlight the work of the South East &amp; Central Consortium, its member representatives, CLD Standards Council and Edinburgh University  To provide the opportunity to discuss, reflect and network with colleagues in the CLD field  To share practice, resources and inspiration across boundaries   </vt:lpstr>
      <vt:lpstr>WHAT’S IN YOUR FOLDER? </vt:lpstr>
      <vt:lpstr>WHO ARE THE CONSORTIUM?</vt:lpstr>
      <vt:lpstr>WHAT WE DO AND HOW WE DO IT</vt:lpstr>
      <vt:lpstr>TODAY’S PROGRAMME</vt:lpstr>
      <vt:lpstr>MORNING WORKSHOPS</vt:lpstr>
      <vt:lpstr>AFTERNOON TABLE TOP SESSIONS</vt:lpstr>
      <vt:lpstr>EVALUATION AND WHAT NEXT?</vt:lpstr>
    </vt:vector>
  </TitlesOfParts>
  <Company>Education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Activists Training Programme</dc:title>
  <dc:creator>Tricia Graham</dc:creator>
  <cp:lastModifiedBy>Catto, Derek</cp:lastModifiedBy>
  <cp:revision>64</cp:revision>
  <dcterms:created xsi:type="dcterms:W3CDTF">2015-03-18T10:37:47Z</dcterms:created>
  <dcterms:modified xsi:type="dcterms:W3CDTF">2019-02-22T08:44:36Z</dcterms:modified>
</cp:coreProperties>
</file>