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slideLayouts/slideLayout39.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slideMasters/slideMaster8.xml" ContentType="application/vnd.openxmlformats-officedocument.presentationml.slideMaster+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theme/theme10.xml" ContentType="application/vnd.openxmlformats-officedocument.theme+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49.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Override PartName="/ppt/notesSlides/notesSlide20.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4"/>
    <p:sldMasterId id="2147483691" r:id="rId5"/>
    <p:sldMasterId id="2147483703" r:id="rId6"/>
    <p:sldMasterId id="2147483739" r:id="rId7"/>
    <p:sldMasterId id="2147483742" r:id="rId8"/>
    <p:sldMasterId id="2147483820" r:id="rId9"/>
    <p:sldMasterId id="2147483824" r:id="rId10"/>
    <p:sldMasterId id="2147483852" r:id="rId11"/>
  </p:sldMasterIdLst>
  <p:notesMasterIdLst>
    <p:notesMasterId r:id="rId44"/>
  </p:notesMasterIdLst>
  <p:handoutMasterIdLst>
    <p:handoutMasterId r:id="rId45"/>
  </p:handoutMasterIdLst>
  <p:sldIdLst>
    <p:sldId id="256" r:id="rId12"/>
    <p:sldId id="387" r:id="rId13"/>
    <p:sldId id="389" r:id="rId14"/>
    <p:sldId id="390" r:id="rId15"/>
    <p:sldId id="397" r:id="rId16"/>
    <p:sldId id="416" r:id="rId17"/>
    <p:sldId id="417" r:id="rId18"/>
    <p:sldId id="312" r:id="rId19"/>
    <p:sldId id="317" r:id="rId20"/>
    <p:sldId id="339" r:id="rId21"/>
    <p:sldId id="344" r:id="rId22"/>
    <p:sldId id="354" r:id="rId23"/>
    <p:sldId id="372" r:id="rId24"/>
    <p:sldId id="418" r:id="rId25"/>
    <p:sldId id="419" r:id="rId26"/>
    <p:sldId id="420" r:id="rId27"/>
    <p:sldId id="421" r:id="rId28"/>
    <p:sldId id="422" r:id="rId29"/>
    <p:sldId id="423" r:id="rId30"/>
    <p:sldId id="424" r:id="rId31"/>
    <p:sldId id="379" r:id="rId32"/>
    <p:sldId id="380" r:id="rId33"/>
    <p:sldId id="383" r:id="rId34"/>
    <p:sldId id="382" r:id="rId35"/>
    <p:sldId id="377" r:id="rId36"/>
    <p:sldId id="376" r:id="rId37"/>
    <p:sldId id="406" r:id="rId38"/>
    <p:sldId id="428" r:id="rId39"/>
    <p:sldId id="427" r:id="rId40"/>
    <p:sldId id="429" r:id="rId41"/>
    <p:sldId id="430" r:id="rId42"/>
    <p:sldId id="426" r:id="rId43"/>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rina Reid" initials="K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51" autoAdjust="0"/>
    <p:restoredTop sz="86207" autoAdjust="0"/>
  </p:normalViewPr>
  <p:slideViewPr>
    <p:cSldViewPr snapToGrid="0" snapToObjects="1">
      <p:cViewPr varScale="1">
        <p:scale>
          <a:sx n="99" d="100"/>
          <a:sy n="99" d="100"/>
        </p:scale>
        <p:origin x="-196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varScale="1">
        <p:scale>
          <a:sx n="80" d="100"/>
          <a:sy n="80" d="100"/>
        </p:scale>
        <p:origin x="-3996" y="1764"/>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viewProps" Target="viewProps.xml"/><Relationship Id="rId8" Type="http://schemas.openxmlformats.org/officeDocument/2006/relationships/slideMaster" Target="slideMasters/slideMaster5.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6-06-14T15:33:09.359" idx="1">
    <p:pos x="10" y="10"/>
    <p:text>double check figures - doesnt read right</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875E1885-2C91-47D0-AE46-2E5B9A215629}" type="datetimeFigureOut">
              <a:rPr lang="en-GB" smtClean="0"/>
              <a:pPr/>
              <a:t>12/02/2019</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D66F7356-57B8-44C2-8E8F-0A1C85358ED1}" type="slidenum">
              <a:rPr lang="en-GB" smtClean="0"/>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6"/>
          </a:xfrm>
          <a:prstGeom prst="rect">
            <a:avLst/>
          </a:prstGeom>
        </p:spPr>
        <p:txBody>
          <a:bodyPr vert="horz" lIns="92190" tIns="46095" rIns="92190" bIns="46095" rtlCol="0"/>
          <a:lstStyle>
            <a:lvl1pPr algn="l">
              <a:defRPr sz="1200"/>
            </a:lvl1pPr>
          </a:lstStyle>
          <a:p>
            <a:endParaRPr lang="en-GB"/>
          </a:p>
        </p:txBody>
      </p:sp>
      <p:sp>
        <p:nvSpPr>
          <p:cNvPr id="3" name="Date Placeholder 2"/>
          <p:cNvSpPr>
            <a:spLocks noGrp="1"/>
          </p:cNvSpPr>
          <p:nvPr>
            <p:ph type="dt" idx="1"/>
          </p:nvPr>
        </p:nvSpPr>
        <p:spPr>
          <a:xfrm>
            <a:off x="3850443" y="0"/>
            <a:ext cx="2945659" cy="498136"/>
          </a:xfrm>
          <a:prstGeom prst="rect">
            <a:avLst/>
          </a:prstGeom>
        </p:spPr>
        <p:txBody>
          <a:bodyPr vert="horz" lIns="92190" tIns="46095" rIns="92190" bIns="46095" rtlCol="0"/>
          <a:lstStyle>
            <a:lvl1pPr algn="r">
              <a:defRPr sz="1200"/>
            </a:lvl1pPr>
          </a:lstStyle>
          <a:p>
            <a:fld id="{127FE895-1E9C-411E-B05B-46DBBF397A0D}" type="datetimeFigureOut">
              <a:rPr lang="en-GB" smtClean="0"/>
              <a:pPr/>
              <a:t>12/02/2019</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2190" tIns="46095" rIns="92190" bIns="46095"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2190" tIns="46095" rIns="92190" bIns="4609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2"/>
            <a:ext cx="2945659" cy="498135"/>
          </a:xfrm>
          <a:prstGeom prst="rect">
            <a:avLst/>
          </a:prstGeom>
        </p:spPr>
        <p:txBody>
          <a:bodyPr vert="horz" lIns="92190" tIns="46095" rIns="92190" bIns="46095"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2"/>
            <a:ext cx="2945659" cy="498135"/>
          </a:xfrm>
          <a:prstGeom prst="rect">
            <a:avLst/>
          </a:prstGeom>
        </p:spPr>
        <p:txBody>
          <a:bodyPr vert="horz" lIns="92190" tIns="46095" rIns="92190" bIns="46095" rtlCol="0" anchor="b"/>
          <a:lstStyle>
            <a:lvl1pPr algn="r">
              <a:defRPr sz="1200"/>
            </a:lvl1pPr>
          </a:lstStyle>
          <a:p>
            <a:fld id="{DEFA427D-61B9-4B28-99BA-CD248D9974A6}" type="slidenum">
              <a:rPr lang="en-GB" smtClean="0"/>
              <a:pPr/>
              <a:t>‹#›</a:t>
            </a:fld>
            <a:endParaRPr lang="en-GB"/>
          </a:p>
        </p:txBody>
      </p:sp>
    </p:spTree>
    <p:extLst>
      <p:ext uri="{BB962C8B-B14F-4D97-AF65-F5344CB8AC3E}">
        <p14:creationId xmlns="" xmlns:p14="http://schemas.microsoft.com/office/powerpoint/2010/main" val="94301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DEFA427D-61B9-4B28-99BA-CD248D9974A6}" type="slidenum">
              <a:rPr lang="en-GB" smtClean="0"/>
              <a:pPr/>
              <a:t>1</a:t>
            </a:fld>
            <a:endParaRPr lang="en-GB"/>
          </a:p>
        </p:txBody>
      </p:sp>
    </p:spTree>
    <p:extLst>
      <p:ext uri="{BB962C8B-B14F-4D97-AF65-F5344CB8AC3E}">
        <p14:creationId xmlns="" xmlns:p14="http://schemas.microsoft.com/office/powerpoint/2010/main" val="32953328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898" fontAlgn="base">
              <a:spcBef>
                <a:spcPct val="0"/>
              </a:spcBef>
              <a:spcAft>
                <a:spcPct val="0"/>
              </a:spcAft>
            </a:pPr>
            <a:r>
              <a:rPr lang="en-GB" dirty="0" smtClean="0"/>
              <a:t>In a similar</a:t>
            </a:r>
            <a:r>
              <a:rPr lang="en-GB" baseline="0" dirty="0" smtClean="0"/>
              <a:t> vein, </a:t>
            </a:r>
            <a:r>
              <a:rPr lang="en-GB" dirty="0" smtClean="0"/>
              <a:t>Paediatricians</a:t>
            </a:r>
            <a:r>
              <a:rPr lang="en-GB" baseline="0" dirty="0" smtClean="0"/>
              <a:t> from across the UK were surveyed on the impact of poverty in their hospital and clinic settings. They too reported seeing children impacted by </a:t>
            </a:r>
            <a:endParaRPr lang="en-GB" dirty="0" smtClean="0">
              <a:solidFill>
                <a:srgbClr val="000000"/>
              </a:solidFill>
              <a:latin typeface="Arial"/>
            </a:endParaRPr>
          </a:p>
          <a:p>
            <a:pPr marL="633805" lvl="1" indent="-172856" defTabSz="921898" fontAlgn="base">
              <a:spcBef>
                <a:spcPct val="0"/>
              </a:spcBef>
              <a:spcAft>
                <a:spcPct val="0"/>
              </a:spcAft>
              <a:buFont typeface="Arial" panose="020B0604020202020204" pitchFamily="34" charset="0"/>
              <a:buChar char="•"/>
            </a:pPr>
            <a:r>
              <a:rPr lang="en-GB" dirty="0" smtClean="0">
                <a:solidFill>
                  <a:srgbClr val="000000"/>
                </a:solidFill>
                <a:latin typeface="Arial"/>
              </a:rPr>
              <a:t>food insecurity </a:t>
            </a:r>
          </a:p>
          <a:p>
            <a:pPr marL="633805" lvl="1" indent="-172856" defTabSz="921898" fontAlgn="base">
              <a:spcBef>
                <a:spcPct val="0"/>
              </a:spcBef>
              <a:spcAft>
                <a:spcPct val="0"/>
              </a:spcAft>
              <a:buFont typeface="Arial" panose="020B0604020202020204" pitchFamily="34" charset="0"/>
              <a:buChar char="•"/>
            </a:pPr>
            <a:r>
              <a:rPr lang="en-GB" dirty="0" smtClean="0">
                <a:solidFill>
                  <a:srgbClr val="000000"/>
                </a:solidFill>
                <a:latin typeface="Arial"/>
              </a:rPr>
              <a:t>Financial stress and worry</a:t>
            </a:r>
          </a:p>
          <a:p>
            <a:pPr marL="633805" lvl="1" indent="-172856" defTabSz="921898" fontAlgn="base">
              <a:spcBef>
                <a:spcPct val="0"/>
              </a:spcBef>
              <a:spcAft>
                <a:spcPct val="0"/>
              </a:spcAft>
              <a:buFont typeface="Arial" panose="020B0604020202020204" pitchFamily="34" charset="0"/>
              <a:buChar char="•"/>
            </a:pPr>
            <a:r>
              <a:rPr lang="en-GB" dirty="0" smtClean="0">
                <a:solidFill>
                  <a:srgbClr val="000000"/>
                </a:solidFill>
                <a:latin typeface="Arial"/>
              </a:rPr>
              <a:t>Homelessness / poor housing</a:t>
            </a:r>
          </a:p>
          <a:p>
            <a:pPr marL="633805" lvl="1" indent="-172856" defTabSz="921898" fontAlgn="base">
              <a:spcBef>
                <a:spcPct val="0"/>
              </a:spcBef>
              <a:spcAft>
                <a:spcPct val="0"/>
              </a:spcAft>
              <a:buFont typeface="Arial" panose="020B0604020202020204" pitchFamily="34" charset="0"/>
              <a:buChar char="•"/>
            </a:pPr>
            <a:r>
              <a:rPr lang="en-GB" dirty="0" smtClean="0">
                <a:solidFill>
                  <a:srgbClr val="000000"/>
                </a:solidFill>
                <a:latin typeface="Arial"/>
              </a:rPr>
              <a:t>And poverty exacerbating poor health</a:t>
            </a:r>
          </a:p>
          <a:p>
            <a:pPr marL="460949" lvl="1" defTabSz="921898" fontAlgn="base">
              <a:spcBef>
                <a:spcPct val="0"/>
              </a:spcBef>
              <a:spcAft>
                <a:spcPct val="0"/>
              </a:spcAft>
            </a:pPr>
            <a:endParaRPr lang="en-GB" dirty="0" smtClean="0">
              <a:solidFill>
                <a:srgbClr val="000000"/>
              </a:solidFill>
              <a:latin typeface="Arial"/>
            </a:endParaRPr>
          </a:p>
          <a:p>
            <a:pPr marL="460949" lvl="1" defTabSz="921898" fontAlgn="base">
              <a:spcBef>
                <a:spcPct val="0"/>
              </a:spcBef>
              <a:spcAft>
                <a:spcPct val="0"/>
              </a:spcAft>
            </a:pPr>
            <a:r>
              <a:rPr lang="en-GB" dirty="0" smtClean="0">
                <a:solidFill>
                  <a:srgbClr val="000000"/>
                </a:solidFill>
                <a:latin typeface="Arial"/>
              </a:rPr>
              <a:t>One quote sums it up</a:t>
            </a:r>
            <a:r>
              <a:rPr lang="en-GB" sz="1400" dirty="0" smtClean="0">
                <a:solidFill>
                  <a:srgbClr val="000000"/>
                </a:solidFill>
                <a:latin typeface="Arial"/>
              </a:rPr>
              <a:t>:  </a:t>
            </a:r>
            <a:r>
              <a:rPr lang="en-GB" sz="1400" i="1" dirty="0" smtClean="0">
                <a:solidFill>
                  <a:srgbClr val="000000"/>
                </a:solidFill>
                <a:latin typeface="Arial"/>
              </a:rPr>
              <a:t>Poverty makes children sick</a:t>
            </a:r>
          </a:p>
          <a:p>
            <a:endParaRPr lang="en-GB" dirty="0"/>
          </a:p>
        </p:txBody>
      </p:sp>
      <p:sp>
        <p:nvSpPr>
          <p:cNvPr id="4" name="Slide Number Placeholder 3"/>
          <p:cNvSpPr>
            <a:spLocks noGrp="1"/>
          </p:cNvSpPr>
          <p:nvPr>
            <p:ph type="sldNum" sz="quarter" idx="10"/>
          </p:nvPr>
        </p:nvSpPr>
        <p:spPr/>
        <p:txBody>
          <a:bodyPr/>
          <a:lstStyle/>
          <a:p>
            <a:fld id="{DEFA427D-61B9-4B28-99BA-CD248D9974A6}" type="slidenum">
              <a:rPr lang="en-GB" smtClean="0"/>
              <a:pPr/>
              <a:t>11</a:t>
            </a:fld>
            <a:endParaRPr lang="en-GB"/>
          </a:p>
        </p:txBody>
      </p:sp>
    </p:spTree>
    <p:extLst>
      <p:ext uri="{BB962C8B-B14F-4D97-AF65-F5344CB8AC3E}">
        <p14:creationId xmlns="" xmlns:p14="http://schemas.microsoft.com/office/powerpoint/2010/main" val="982304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But back to educational attainment,</a:t>
            </a:r>
            <a:r>
              <a:rPr lang="en-GB" baseline="0" dirty="0" smtClean="0"/>
              <a:t>  differences in </a:t>
            </a:r>
            <a:r>
              <a:rPr lang="en-GB" dirty="0" smtClean="0"/>
              <a:t>educational attainment are both a </a:t>
            </a:r>
            <a:r>
              <a:rPr lang="en-GB" b="1" dirty="0" smtClean="0"/>
              <a:t>driver </a:t>
            </a:r>
            <a:r>
              <a:rPr lang="en-GB" dirty="0" smtClean="0"/>
              <a:t>and a </a:t>
            </a:r>
            <a:r>
              <a:rPr lang="en-GB" b="1" dirty="0" smtClean="0"/>
              <a:t>consequence</a:t>
            </a:r>
            <a:r>
              <a:rPr lang="en-GB" dirty="0" smtClean="0"/>
              <a:t> of poverty</a:t>
            </a:r>
          </a:p>
          <a:p>
            <a:endParaRPr lang="en-GB" dirty="0" smtClean="0"/>
          </a:p>
          <a:p>
            <a:pPr marL="460949" indent="-460949">
              <a:buFont typeface="Arial" panose="020B0604020202020204" pitchFamily="34" charset="0"/>
              <a:buChar char="•"/>
            </a:pPr>
            <a:r>
              <a:rPr lang="en-GB" dirty="0" smtClean="0"/>
              <a:t>Individuals with higher qualification levels and skills are much more likely to be in employment, and have better employment prospects and higher earnings. </a:t>
            </a:r>
          </a:p>
          <a:p>
            <a:pPr marL="460949" indent="-460949">
              <a:buFont typeface="Arial" panose="020B0604020202020204" pitchFamily="34" charset="0"/>
              <a:buChar char="•"/>
            </a:pPr>
            <a:r>
              <a:rPr lang="en-GB" dirty="0" smtClean="0"/>
              <a:t>This reduces the risk of poverty for more highly qualified individuals and their children</a:t>
            </a:r>
          </a:p>
          <a:p>
            <a:pPr marL="460949" indent="-460949">
              <a:buFont typeface="Arial" panose="020B0604020202020204" pitchFamily="34" charset="0"/>
              <a:buChar char="•"/>
            </a:pPr>
            <a:r>
              <a:rPr lang="en-GB" dirty="0" smtClean="0"/>
              <a:t>Evidence that increases in parental income levels directly leads to increases in educational attainment of children living in poverty, and contributes to a substantial narrowing of the attainment gap</a:t>
            </a:r>
          </a:p>
          <a:p>
            <a:pPr marL="460949" indent="-460949">
              <a:buFont typeface="Arial" panose="020B0604020202020204" pitchFamily="34" charset="0"/>
              <a:buChar char="•"/>
            </a:pPr>
            <a:r>
              <a:rPr lang="en-GB" b="1" dirty="0" smtClean="0">
                <a:solidFill>
                  <a:prstClr val="black"/>
                </a:solidFill>
              </a:rPr>
              <a:t>Income matters to educational outcomes</a:t>
            </a:r>
            <a:endParaRPr lang="en-GB" sz="1100" b="1" dirty="0" smtClean="0">
              <a:solidFill>
                <a:prstClr val="black"/>
              </a:solidFill>
            </a:endParaRPr>
          </a:p>
          <a:p>
            <a:endParaRPr lang="en-GB" dirty="0"/>
          </a:p>
        </p:txBody>
      </p:sp>
      <p:sp>
        <p:nvSpPr>
          <p:cNvPr id="4" name="Slide Number Placeholder 3"/>
          <p:cNvSpPr>
            <a:spLocks noGrp="1"/>
          </p:cNvSpPr>
          <p:nvPr>
            <p:ph type="sldNum" sz="quarter" idx="10"/>
          </p:nvPr>
        </p:nvSpPr>
        <p:spPr/>
        <p:txBody>
          <a:bodyPr/>
          <a:lstStyle/>
          <a:p>
            <a:fld id="{DEFA427D-61B9-4B28-99BA-CD248D9974A6}" type="slidenum">
              <a:rPr lang="en-GB" smtClean="0"/>
              <a:pPr/>
              <a:t>12</a:t>
            </a:fld>
            <a:endParaRPr lang="en-GB"/>
          </a:p>
        </p:txBody>
      </p:sp>
    </p:spTree>
    <p:extLst>
      <p:ext uri="{BB962C8B-B14F-4D97-AF65-F5344CB8AC3E}">
        <p14:creationId xmlns="" xmlns:p14="http://schemas.microsoft.com/office/powerpoint/2010/main" val="2667123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solidFill>
                  <a:prstClr val="black"/>
                </a:solidFill>
                <a:ea typeface="Calibri" panose="020F0502020204030204" pitchFamily="34" charset="0"/>
                <a:cs typeface="Times New Roman" panose="02020603050405020304" pitchFamily="18" charset="0"/>
              </a:rPr>
              <a:t> And, these messages will be familiar to you:</a:t>
            </a:r>
          </a:p>
          <a:p>
            <a:pPr marL="345712" indent="-345712">
              <a:buFont typeface="Arial" panose="020B0604020202020204" pitchFamily="34" charset="0"/>
              <a:buChar char="•"/>
            </a:pPr>
            <a:endParaRPr lang="en-GB" dirty="0" smtClean="0">
              <a:solidFill>
                <a:prstClr val="black"/>
              </a:solidFill>
              <a:ea typeface="Calibri" panose="020F0502020204030204" pitchFamily="34" charset="0"/>
              <a:cs typeface="Times New Roman" panose="02020603050405020304" pitchFamily="18" charset="0"/>
            </a:endParaRPr>
          </a:p>
          <a:p>
            <a:pPr marL="345712" indent="-345712">
              <a:buFont typeface="Arial" panose="020B0604020202020204" pitchFamily="34" charset="0"/>
              <a:buChar char="•"/>
            </a:pPr>
            <a:r>
              <a:rPr lang="en-GB" dirty="0" smtClean="0">
                <a:solidFill>
                  <a:prstClr val="black"/>
                </a:solidFill>
                <a:ea typeface="Calibri" panose="020F0502020204030204" pitchFamily="34" charset="0"/>
                <a:cs typeface="Times New Roman" panose="02020603050405020304" pitchFamily="18" charset="0"/>
              </a:rPr>
              <a:t>In general, children from poorer families have poorer educational outcomes compared to those from more affluent families</a:t>
            </a:r>
          </a:p>
          <a:p>
            <a:pPr marL="345712" indent="-345712">
              <a:buFont typeface="Arial" panose="020B0604020202020204" pitchFamily="34" charset="0"/>
              <a:buChar char="•"/>
            </a:pPr>
            <a:r>
              <a:rPr lang="en-GB" dirty="0" smtClean="0">
                <a:solidFill>
                  <a:prstClr val="black"/>
                </a:solidFill>
                <a:ea typeface="Calibri" panose="020F0502020204030204" pitchFamily="34" charset="0"/>
                <a:cs typeface="Times New Roman" panose="02020603050405020304" pitchFamily="18" charset="0"/>
              </a:rPr>
              <a:t>Pre-school children from low income families were about 13 months behind in vocabulary skills and 10 months behind in problem solving skills compared to their affluent peers (Growing Up in Scotland data)</a:t>
            </a:r>
          </a:p>
          <a:p>
            <a:pPr marL="345712" indent="-345712">
              <a:buFont typeface="Arial" panose="020B0604020202020204" pitchFamily="34" charset="0"/>
              <a:buChar char="•"/>
            </a:pPr>
            <a:r>
              <a:rPr lang="en-GB" dirty="0" smtClean="0">
                <a:solidFill>
                  <a:prstClr val="black"/>
                </a:solidFill>
                <a:ea typeface="Calibri" panose="020F0502020204030204" pitchFamily="34" charset="0"/>
                <a:cs typeface="Times New Roman" panose="02020603050405020304" pitchFamily="18" charset="0"/>
              </a:rPr>
              <a:t>Early cognitive development is linked with educational attainment, which, in turn, influences longer-term employment prospects</a:t>
            </a:r>
            <a:endParaRPr lang="en-GB" dirty="0">
              <a:solidFill>
                <a:prstClr val="black"/>
              </a:solidFill>
            </a:endParaRPr>
          </a:p>
        </p:txBody>
      </p:sp>
      <p:sp>
        <p:nvSpPr>
          <p:cNvPr id="4" name="Slide Number Placeholder 3"/>
          <p:cNvSpPr>
            <a:spLocks noGrp="1"/>
          </p:cNvSpPr>
          <p:nvPr>
            <p:ph type="sldNum" sz="quarter" idx="10"/>
          </p:nvPr>
        </p:nvSpPr>
        <p:spPr/>
        <p:txBody>
          <a:bodyPr/>
          <a:lstStyle/>
          <a:p>
            <a:fld id="{DEFA427D-61B9-4B28-99BA-CD248D9974A6}" type="slidenum">
              <a:rPr lang="en-GB" smtClean="0">
                <a:solidFill>
                  <a:prstClr val="black"/>
                </a:solidFill>
              </a:rPr>
              <a:pPr/>
              <a:t>13</a:t>
            </a:fld>
            <a:endParaRPr lang="en-GB">
              <a:solidFill>
                <a:prstClr val="black"/>
              </a:solidFill>
            </a:endParaRPr>
          </a:p>
        </p:txBody>
      </p:sp>
    </p:spTree>
    <p:extLst>
      <p:ext uri="{BB962C8B-B14F-4D97-AF65-F5344CB8AC3E}">
        <p14:creationId xmlns="" xmlns:p14="http://schemas.microsoft.com/office/powerpoint/2010/main" val="2687249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EFA427D-61B9-4B28-99BA-CD248D9974A6}" type="slidenum">
              <a:rPr lang="en-GB" smtClean="0"/>
              <a:pPr/>
              <a:t>14</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EFA427D-61B9-4B28-99BA-CD248D9974A6}" type="slidenum">
              <a:rPr lang="en-GB" smtClean="0"/>
              <a:pPr/>
              <a:t>16</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EFA427D-61B9-4B28-99BA-CD248D9974A6}" type="slidenum">
              <a:rPr lang="en-GB" smtClean="0"/>
              <a:pPr/>
              <a:t>18</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EFA427D-61B9-4B28-99BA-CD248D9974A6}" type="slidenum">
              <a:rPr lang="en-GB" smtClean="0"/>
              <a:pPr/>
              <a:t>20</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smtClean="0"/>
              <a:t>Stressful experiences during childhood that directly hurt a child or</a:t>
            </a:r>
            <a:r>
              <a:rPr lang="en-GB" b="0" baseline="0" dirty="0" smtClean="0"/>
              <a:t> can affect them through the environment they live in.</a:t>
            </a:r>
            <a:endParaRPr lang="en-GB" b="0" dirty="0" smtClean="0"/>
          </a:p>
          <a:p>
            <a:r>
              <a:rPr lang="en-GB" b="1" dirty="0" smtClean="0"/>
              <a:t>Categories of ACE</a:t>
            </a:r>
            <a:r>
              <a:rPr lang="en-GB" b="1" baseline="0" dirty="0" smtClean="0"/>
              <a:t> </a:t>
            </a:r>
          </a:p>
          <a:p>
            <a:r>
              <a:rPr lang="en-GB" baseline="0" dirty="0" smtClean="0"/>
              <a:t>Abuse (emotional, physical, sexual)</a:t>
            </a:r>
          </a:p>
          <a:p>
            <a:r>
              <a:rPr lang="en-GB" baseline="0" dirty="0" smtClean="0"/>
              <a:t>Neglect (emotional and physical)</a:t>
            </a:r>
          </a:p>
          <a:p>
            <a:r>
              <a:rPr lang="en-GB" baseline="0" dirty="0" err="1" smtClean="0"/>
              <a:t>Houshold</a:t>
            </a:r>
            <a:r>
              <a:rPr lang="en-GB" baseline="0" dirty="0" smtClean="0"/>
              <a:t> adversity (domestic violence, substance misuse, household mental ill health, criminality, separation, living in care)</a:t>
            </a:r>
            <a:endParaRPr lang="en-GB" dirty="0" smtClean="0"/>
          </a:p>
          <a:p>
            <a:endParaRPr lang="en-GB" dirty="0" smtClean="0"/>
          </a:p>
          <a:p>
            <a:r>
              <a:rPr lang="en-GB" dirty="0" smtClean="0"/>
              <a:t>In 1985, Vincent</a:t>
            </a:r>
            <a:r>
              <a:rPr lang="en-GB" baseline="0" dirty="0" smtClean="0"/>
              <a:t> </a:t>
            </a:r>
            <a:r>
              <a:rPr lang="en-GB" baseline="0" dirty="0" err="1" smtClean="0"/>
              <a:t>Felitti</a:t>
            </a:r>
            <a:r>
              <a:rPr lang="en-GB" baseline="0" dirty="0" smtClean="0"/>
              <a:t>, Chief of Kaiser Permanente Medical Care programme in San Diego noticed a pattern in patients in an obesity clinic – patients were losing significant amounts of weight but then withdrawing from the programme early – </a:t>
            </a:r>
            <a:r>
              <a:rPr lang="en-GB" baseline="0" dirty="0" err="1" smtClean="0"/>
              <a:t>Felitti</a:t>
            </a:r>
            <a:r>
              <a:rPr lang="en-GB" baseline="0" dirty="0" smtClean="0"/>
              <a:t> interviewed 286 patients and it turned out many had suffered childhood trauma, often sexual abuse, and eating soothed anxiety and depression whilst being overweight served as a shield against undesired attention.  </a:t>
            </a:r>
            <a:r>
              <a:rPr lang="en-GB" baseline="0" dirty="0" err="1" smtClean="0"/>
              <a:t>Felitti</a:t>
            </a:r>
            <a:r>
              <a:rPr lang="en-GB" baseline="0" dirty="0" smtClean="0"/>
              <a:t> joined forces with Robert </a:t>
            </a:r>
            <a:r>
              <a:rPr lang="en-GB" baseline="0" dirty="0" err="1" smtClean="0"/>
              <a:t>Anda</a:t>
            </a:r>
            <a:r>
              <a:rPr lang="en-GB" baseline="0" dirty="0" smtClean="0"/>
              <a:t>, Medical epidemiologist at CDC and set up a </a:t>
            </a:r>
            <a:r>
              <a:rPr lang="en-GB" b="1" baseline="0" dirty="0" smtClean="0"/>
              <a:t>national study with 17000 participants</a:t>
            </a:r>
            <a:r>
              <a:rPr lang="en-GB" baseline="0" dirty="0" smtClean="0"/>
              <a:t>.  Individuals were </a:t>
            </a:r>
            <a:r>
              <a:rPr lang="en-GB" b="1" baseline="0" dirty="0" smtClean="0"/>
              <a:t>surveyed</a:t>
            </a:r>
            <a:r>
              <a:rPr lang="en-GB" baseline="0" dirty="0" smtClean="0"/>
              <a:t> on different types of adversity.  Patients included were not troubled or disadvantaged, they were on average 57 and 75% had attended college – they were ‘successful’ men and women, mostly white, middle-class with stable jobs and health benefits.  </a:t>
            </a:r>
            <a:r>
              <a:rPr lang="en-GB" baseline="0" dirty="0" err="1" smtClean="0"/>
              <a:t>Felitti</a:t>
            </a:r>
            <a:r>
              <a:rPr lang="en-GB" baseline="0" dirty="0" smtClean="0"/>
              <a:t> and </a:t>
            </a:r>
            <a:r>
              <a:rPr lang="en-GB" baseline="0" dirty="0" err="1" smtClean="0"/>
              <a:t>Anda</a:t>
            </a:r>
            <a:r>
              <a:rPr lang="en-GB" baseline="0" dirty="0" smtClean="0"/>
              <a:t> were shocked </a:t>
            </a:r>
            <a:r>
              <a:rPr lang="en-GB" b="1" baseline="0" dirty="0" smtClean="0"/>
              <a:t>– </a:t>
            </a:r>
            <a:r>
              <a:rPr lang="en-GB" b="1" baseline="0" dirty="0" smtClean="0">
                <a:solidFill>
                  <a:srgbClr val="FF0000"/>
                </a:solidFill>
              </a:rPr>
              <a:t>64% of participants had experienced at least one adversity</a:t>
            </a:r>
            <a:r>
              <a:rPr lang="en-GB" baseline="0" dirty="0" smtClean="0">
                <a:solidFill>
                  <a:srgbClr val="FF0000"/>
                </a:solidFill>
              </a:rPr>
              <a:t>, with 87% of those having additional adversity. 40% had suffered two or more adversities and 12.5% had an ACE score greater than or equal to 4.</a:t>
            </a:r>
          </a:p>
          <a:p>
            <a:endParaRPr lang="en-GB" baseline="0" dirty="0" smtClean="0">
              <a:solidFill>
                <a:srgbClr val="FF0000"/>
              </a:solidFill>
            </a:endParaRPr>
          </a:p>
          <a:p>
            <a:r>
              <a:rPr lang="en-GB" baseline="0" dirty="0" smtClean="0">
                <a:solidFill>
                  <a:srgbClr val="FF0000"/>
                </a:solidFill>
              </a:rPr>
              <a:t>Questions to count an ACE score (Appendix 1 in report)</a:t>
            </a:r>
          </a:p>
          <a:p>
            <a:pPr marL="460949" indent="-460949">
              <a:buAutoNum type="arabicPeriod"/>
            </a:pPr>
            <a:r>
              <a:rPr lang="en-GB" dirty="0" smtClean="0"/>
              <a:t>Did you live with someone who was a problem drinker or alcoholic or who used street drugs?</a:t>
            </a:r>
          </a:p>
          <a:p>
            <a:pPr marL="460949" indent="-460949">
              <a:buAutoNum type="arabicPeriod"/>
            </a:pPr>
            <a:r>
              <a:rPr lang="en-GB" dirty="0" smtClean="0"/>
              <a:t>Was a household member depressed or mentally ill, or did a household member attempt suicide?</a:t>
            </a:r>
          </a:p>
          <a:p>
            <a:pPr marL="460949" indent="-460949">
              <a:buAutoNum type="arabicPeriod"/>
            </a:pPr>
            <a:r>
              <a:rPr lang="en-GB" dirty="0" smtClean="0"/>
              <a:t>Did a household member go to prison?</a:t>
            </a:r>
          </a:p>
          <a:p>
            <a:pPr marL="460949" indent="-460949">
              <a:buAutoNum type="arabicPeriod"/>
            </a:pPr>
            <a:r>
              <a:rPr lang="en-GB" dirty="0" smtClean="0"/>
              <a:t>Were your parents ever separated or divorced?</a:t>
            </a:r>
          </a:p>
          <a:p>
            <a:pPr marL="460949" indent="-460949">
              <a:buAutoNum type="arabicPeriod"/>
            </a:pPr>
            <a:r>
              <a:rPr lang="en-GB" dirty="0" smtClean="0"/>
              <a:t>Did a parent or other adult in the household often or very often swear at you, insult you, put you down or humiliate you/act in a</a:t>
            </a:r>
            <a:r>
              <a:rPr lang="en-GB" baseline="0" dirty="0" smtClean="0"/>
              <a:t> way that made you afraid that you might be physically hurt</a:t>
            </a:r>
            <a:r>
              <a:rPr lang="en-GB" dirty="0" smtClean="0"/>
              <a:t>?</a:t>
            </a:r>
          </a:p>
          <a:p>
            <a:pPr marL="460949" indent="-460949">
              <a:buAutoNum type="arabicPeriod"/>
            </a:pPr>
            <a:r>
              <a:rPr lang="en-GB" dirty="0" smtClean="0"/>
              <a:t>Did a parent or other adult in the household often or very often push, grab, slap or throw</a:t>
            </a:r>
            <a:r>
              <a:rPr lang="en-GB" baseline="0" dirty="0" smtClean="0"/>
              <a:t> something at you/ever hit you so </a:t>
            </a:r>
            <a:r>
              <a:rPr lang="en-GB" baseline="0" dirty="0" err="1" smtClean="0"/>
              <a:t>gard</a:t>
            </a:r>
            <a:r>
              <a:rPr lang="en-GB" baseline="0" dirty="0" smtClean="0"/>
              <a:t> that you had marks or were injured?</a:t>
            </a:r>
          </a:p>
          <a:p>
            <a:pPr marL="460949" indent="-460949">
              <a:buAutoNum type="arabicPeriod"/>
            </a:pPr>
            <a:r>
              <a:rPr lang="en-GB" baseline="0" dirty="0" smtClean="0"/>
              <a:t>Did an adult or person at least 5 years older than you ever touch or fondle you or have you touch body parts in a sexual way/attempt to actually have oral, anal or vaginal intercourse with you?</a:t>
            </a:r>
          </a:p>
          <a:p>
            <a:pPr marL="460949" indent="-460949">
              <a:buAutoNum type="arabicPeriod"/>
            </a:pPr>
            <a:r>
              <a:rPr lang="en-GB" baseline="0" dirty="0" smtClean="0"/>
              <a:t>Did you often or very often feel that no one in your family loved you or thought you were important or special/your family didn’t look out for each other, feel close to each other, or support each other?</a:t>
            </a:r>
          </a:p>
          <a:p>
            <a:pPr marL="460949" indent="-460949">
              <a:buAutoNum type="arabicPeriod"/>
            </a:pPr>
            <a:r>
              <a:rPr lang="en-GB" baseline="0" dirty="0" smtClean="0"/>
              <a:t>Did you often or very often feel that you didn’t have enough to eat, had to wear dirty clothes, and had no one to protect you/your parents were too drunk or high to take care of you or take you to the doctor if you needed it?</a:t>
            </a:r>
          </a:p>
          <a:p>
            <a:pPr marL="460949" indent="-460949">
              <a:buAutoNum type="arabicPeriod"/>
            </a:pPr>
            <a:r>
              <a:rPr lang="en-GB" baseline="0" dirty="0" smtClean="0"/>
              <a:t>Was your mother or stepmother often or very often pushed, grabbed, slapped or had something thrown at her/sometimes, often or very often kicked, bitten, hit with a fist, or hit with something hard/ever repeatedly hit at least a few times or threatened with a gun or knife?</a:t>
            </a:r>
          </a:p>
          <a:p>
            <a:endParaRPr lang="en-GB" baseline="0" dirty="0">
              <a:solidFill>
                <a:srgbClr val="FF0000"/>
              </a:solidFill>
            </a:endParaRPr>
          </a:p>
        </p:txBody>
      </p:sp>
      <p:sp>
        <p:nvSpPr>
          <p:cNvPr id="4" name="Slide Number Placeholder 3"/>
          <p:cNvSpPr>
            <a:spLocks noGrp="1"/>
          </p:cNvSpPr>
          <p:nvPr>
            <p:ph type="sldNum" sz="quarter" idx="10"/>
          </p:nvPr>
        </p:nvSpPr>
        <p:spPr/>
        <p:txBody>
          <a:bodyPr/>
          <a:lstStyle/>
          <a:p>
            <a:fld id="{53FF4F33-C769-478D-AA86-FE9DE2F1B502}" type="slidenum">
              <a:rPr lang="en-GB" smtClean="0"/>
              <a:pPr/>
              <a:t>21</a:t>
            </a:fld>
            <a:endParaRPr lang="en-GB"/>
          </a:p>
        </p:txBody>
      </p:sp>
    </p:spTree>
    <p:extLst>
      <p:ext uri="{BB962C8B-B14F-4D97-AF65-F5344CB8AC3E}">
        <p14:creationId xmlns:p14="http://schemas.microsoft.com/office/powerpoint/2010/main" xmlns="" val="40762302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Injury and death during childhood:</a:t>
            </a:r>
          </a:p>
          <a:p>
            <a:endParaRPr lang="en-GB" dirty="0" smtClean="0"/>
          </a:p>
          <a:p>
            <a:r>
              <a:rPr lang="en-GB" dirty="0" smtClean="0"/>
              <a:t>Injury rates in childhood have been shown to</a:t>
            </a:r>
            <a:r>
              <a:rPr lang="en-GB" baseline="0" dirty="0" smtClean="0"/>
              <a:t> be more common in areas in socioeconomic deprivation and therefore are also likely to be linked to the prevalence of ACEs.  However, these are speculative associations as there is a lack of data in this area.</a:t>
            </a:r>
          </a:p>
          <a:p>
            <a:endParaRPr lang="en-GB" baseline="0" dirty="0" smtClean="0"/>
          </a:p>
          <a:p>
            <a:r>
              <a:rPr lang="en-GB" b="1" baseline="0" dirty="0" smtClean="0"/>
              <a:t>Premature mortality and suicide:</a:t>
            </a:r>
          </a:p>
          <a:p>
            <a:endParaRPr lang="en-GB" baseline="0" dirty="0" smtClean="0"/>
          </a:p>
          <a:p>
            <a:r>
              <a:rPr lang="en-GB" baseline="0" dirty="0" smtClean="0"/>
              <a:t>In 1957 a British Cohort Study examined the relationship between ACEs and premature mortality.  Men who had experienced 2 or more ACEs had a 57% increased risk of death compared to men who have experienced no ACEs.  Women had a 60% increased risk with one ACE and an 80% increased risk with 2 or more ACEs.</a:t>
            </a:r>
          </a:p>
          <a:p>
            <a:r>
              <a:rPr lang="en-GB" baseline="0" dirty="0" smtClean="0"/>
              <a:t>An increased suicide risk has been shown to be linked to the presence of childhood adversity by the age of 7.</a:t>
            </a:r>
          </a:p>
          <a:p>
            <a:endParaRPr lang="en-GB" baseline="0" dirty="0" smtClean="0"/>
          </a:p>
          <a:p>
            <a:r>
              <a:rPr lang="en-GB" b="1" dirty="0" smtClean="0"/>
              <a:t>Disease and illness:</a:t>
            </a:r>
          </a:p>
          <a:p>
            <a:endParaRPr lang="en-GB" b="1" dirty="0" smtClean="0"/>
          </a:p>
          <a:p>
            <a:r>
              <a:rPr lang="en-GB" b="0" dirty="0" smtClean="0"/>
              <a:t>Experiencing ACEs has been linked to a number of health harming behaviours and illnesses e.g. alcoholism,</a:t>
            </a:r>
            <a:r>
              <a:rPr lang="en-GB" b="0" baseline="0" dirty="0" smtClean="0"/>
              <a:t> depression, illicit drug use, ischemic heart disease, sexually transmitted diseases, unintended pregnancies, smoking (graph on next slide).</a:t>
            </a:r>
          </a:p>
          <a:p>
            <a:endParaRPr lang="en-GB" b="0" baseline="0" dirty="0" smtClean="0"/>
          </a:p>
          <a:p>
            <a:r>
              <a:rPr lang="en-GB" b="1" baseline="0" dirty="0" smtClean="0"/>
              <a:t>Mental illness:</a:t>
            </a:r>
          </a:p>
          <a:p>
            <a:endParaRPr lang="en-GB" b="1" baseline="0" dirty="0" smtClean="0"/>
          </a:p>
          <a:p>
            <a:r>
              <a:rPr lang="en-GB" b="0" baseline="0" dirty="0" smtClean="0"/>
              <a:t>The impact of childhood adversity on the development of adult mental illness has been studied using data from WHO Mental Health Surveys (not including data from UK).  It was estimated that eradicating childhood adversity would result in a 23% reduction in mood disorders, 42% reduction in behaviour disorders, 31% in anxiety disorders and a 28% reduction in substance disorders.  ACEs have also been shown to have an impact on developing mental illness whilst still in childhood.  A study of 12-17 year olds in Washington showed that prevalence of mental health problems rose from 11% in children with no ACEs to 44% in those having experienced 5 or more ACEs.</a:t>
            </a:r>
          </a:p>
          <a:p>
            <a:endParaRPr lang="en-GB" b="0" baseline="0" dirty="0" smtClean="0"/>
          </a:p>
          <a:p>
            <a:endParaRPr lang="en-GB" b="0" baseline="0" dirty="0" smtClean="0"/>
          </a:p>
          <a:p>
            <a:r>
              <a:rPr lang="en-GB" b="1" dirty="0" smtClean="0"/>
              <a:t>Health harming behaviours:</a:t>
            </a:r>
          </a:p>
          <a:p>
            <a:endParaRPr lang="en-GB" dirty="0" smtClean="0"/>
          </a:p>
          <a:p>
            <a:r>
              <a:rPr lang="en-GB" dirty="0" smtClean="0"/>
              <a:t>Similar data in England</a:t>
            </a:r>
          </a:p>
          <a:p>
            <a:endParaRPr lang="en-GB" dirty="0" smtClean="0"/>
          </a:p>
          <a:p>
            <a:r>
              <a:rPr lang="en-GB" b="1" dirty="0" smtClean="0"/>
              <a:t>Social determinants of health:</a:t>
            </a:r>
          </a:p>
          <a:p>
            <a:endParaRPr lang="en-GB" b="1" dirty="0" smtClean="0"/>
          </a:p>
          <a:p>
            <a:r>
              <a:rPr lang="en-GB" b="0" dirty="0" smtClean="0"/>
              <a:t>ACEs have been shown to have a negative impact on</a:t>
            </a:r>
            <a:r>
              <a:rPr lang="en-GB" b="0" baseline="0" dirty="0" smtClean="0"/>
              <a:t> social determinants of health including income, education, employment, housing.</a:t>
            </a:r>
          </a:p>
          <a:p>
            <a:endParaRPr lang="en-GB" b="0" baseline="0" dirty="0" smtClean="0"/>
          </a:p>
          <a:p>
            <a:r>
              <a:rPr lang="en-GB" b="1" baseline="0" dirty="0" smtClean="0"/>
              <a:t>Neurological and genetic pathways:</a:t>
            </a:r>
          </a:p>
          <a:p>
            <a:endParaRPr lang="en-GB" b="0" baseline="0" dirty="0" smtClean="0"/>
          </a:p>
          <a:p>
            <a:r>
              <a:rPr lang="en-GB" b="0" baseline="0" dirty="0" smtClean="0"/>
              <a:t>Altered responses to stress can lead to physical changes in the way the brain develops.  This is often referred to as ‘toxic stress’ and is thought to have an impact on how someone adapts to future adverse experiences and in the chance of developing health harming behaviours.</a:t>
            </a:r>
          </a:p>
          <a:p>
            <a:endParaRPr lang="en-GB" b="0" baseline="0" dirty="0" smtClean="0"/>
          </a:p>
          <a:p>
            <a:endParaRPr lang="en-GB" b="1" baseline="0" dirty="0" smtClean="0"/>
          </a:p>
          <a:p>
            <a:endParaRPr lang="en-GB" b="1" baseline="0" dirty="0" smtClean="0"/>
          </a:p>
          <a:p>
            <a:r>
              <a:rPr lang="en-GB" sz="1600" b="1" dirty="0" smtClean="0"/>
              <a:t>How does being exposed to ACEs cause harm</a:t>
            </a:r>
            <a:r>
              <a:rPr lang="en-GB" dirty="0" smtClean="0"/>
              <a:t>?</a:t>
            </a:r>
            <a:endParaRPr lang="en-GB" b="1" baseline="0" dirty="0" smtClean="0"/>
          </a:p>
          <a:p>
            <a:endParaRPr lang="en-GB" b="0" baseline="0" dirty="0" smtClean="0"/>
          </a:p>
          <a:p>
            <a:endParaRPr lang="en-GB" b="0" dirty="0"/>
          </a:p>
        </p:txBody>
      </p:sp>
      <p:sp>
        <p:nvSpPr>
          <p:cNvPr id="4" name="Slide Number Placeholder 3"/>
          <p:cNvSpPr>
            <a:spLocks noGrp="1"/>
          </p:cNvSpPr>
          <p:nvPr>
            <p:ph type="sldNum" sz="quarter" idx="10"/>
          </p:nvPr>
        </p:nvSpPr>
        <p:spPr/>
        <p:txBody>
          <a:bodyPr/>
          <a:lstStyle/>
          <a:p>
            <a:fld id="{53FF4F33-C769-478D-AA86-FE9DE2F1B502}" type="slidenum">
              <a:rPr lang="en-GB" smtClean="0"/>
              <a:pPr/>
              <a:t>22</a:t>
            </a:fld>
            <a:endParaRPr lang="en-GB"/>
          </a:p>
        </p:txBody>
      </p:sp>
    </p:spTree>
    <p:extLst>
      <p:ext uri="{BB962C8B-B14F-4D97-AF65-F5344CB8AC3E}">
        <p14:creationId xmlns:p14="http://schemas.microsoft.com/office/powerpoint/2010/main" xmlns="" val="33370911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estimates from the work of Mark Bellis based on English</a:t>
            </a:r>
            <a:r>
              <a:rPr lang="en-GB" baseline="0" dirty="0" smtClean="0"/>
              <a:t> and Welsh survey data. Little UK data on exact impact of ACEs in society – but likely to be very large health and economic impacts form the prevention or reduction of aces.</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53FF4F33-C769-478D-AA86-FE9DE2F1B502}" type="slidenum">
              <a:rPr lang="en-GB" smtClean="0"/>
              <a:pPr/>
              <a:t>23</a:t>
            </a:fld>
            <a:endParaRPr lang="en-GB"/>
          </a:p>
        </p:txBody>
      </p:sp>
    </p:spTree>
    <p:extLst>
      <p:ext uri="{BB962C8B-B14F-4D97-AF65-F5344CB8AC3E}">
        <p14:creationId xmlns:p14="http://schemas.microsoft.com/office/powerpoint/2010/main" xmlns="" val="2571465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GB" dirty="0" smtClean="0">
                <a:solidFill>
                  <a:schemeClr val="bg1"/>
                </a:solidFill>
              </a:rPr>
              <a:t>Inequalities are </a:t>
            </a:r>
            <a:r>
              <a:rPr lang="en-GB" sz="1400" b="1" dirty="0" smtClean="0">
                <a:solidFill>
                  <a:srgbClr val="92D050"/>
                </a:solidFill>
              </a:rPr>
              <a:t>unfair</a:t>
            </a:r>
            <a:r>
              <a:rPr lang="en-GB" b="1" dirty="0" smtClean="0">
                <a:solidFill>
                  <a:schemeClr val="bg1"/>
                </a:solidFill>
              </a:rPr>
              <a:t> </a:t>
            </a:r>
            <a:r>
              <a:rPr lang="en-GB" dirty="0" smtClean="0">
                <a:solidFill>
                  <a:schemeClr val="bg1"/>
                </a:solidFill>
              </a:rPr>
              <a:t>because these inequalities do not occur randomly or by chance, but are socially determined by circumstances largely beyond an individual’s control. These circumstances disadvantage people and limit their chance to live a longer, healthier life. </a:t>
            </a:r>
          </a:p>
          <a:p>
            <a:pPr>
              <a:buNone/>
              <a:defRPr/>
            </a:pPr>
            <a:r>
              <a:rPr lang="en-GB" dirty="0" smtClean="0">
                <a:solidFill>
                  <a:schemeClr val="bg1"/>
                </a:solidFill>
              </a:rPr>
              <a:t> </a:t>
            </a:r>
          </a:p>
          <a:p>
            <a:pPr>
              <a:buNone/>
              <a:defRPr/>
            </a:pPr>
            <a:endParaRPr lang="en-GB" dirty="0" smtClean="0">
              <a:solidFill>
                <a:schemeClr val="bg1"/>
              </a:solidFill>
            </a:endParaRPr>
          </a:p>
          <a:p>
            <a:pPr>
              <a:defRPr/>
            </a:pPr>
            <a:r>
              <a:rPr lang="en-GB" dirty="0" smtClean="0">
                <a:solidFill>
                  <a:schemeClr val="bg1"/>
                </a:solidFill>
              </a:rPr>
              <a:t>Inequalities are </a:t>
            </a:r>
            <a:r>
              <a:rPr lang="en-GB" sz="1400" b="1" dirty="0" smtClean="0">
                <a:solidFill>
                  <a:srgbClr val="92D050"/>
                </a:solidFill>
              </a:rPr>
              <a:t>avoidable</a:t>
            </a:r>
            <a:r>
              <a:rPr lang="en-GB" b="1" dirty="0" smtClean="0">
                <a:solidFill>
                  <a:schemeClr val="bg1"/>
                </a:solidFill>
              </a:rPr>
              <a:t> </a:t>
            </a:r>
            <a:r>
              <a:rPr lang="en-GB" dirty="0" smtClean="0">
                <a:solidFill>
                  <a:schemeClr val="bg1"/>
                </a:solidFill>
              </a:rPr>
              <a:t>because they are rooted in political and social decisions and priorities that result in an unequal distribution of income, power and wealth across the population and between groups.</a:t>
            </a:r>
          </a:p>
          <a:p>
            <a:endParaRPr lang="en-GB" dirty="0"/>
          </a:p>
        </p:txBody>
      </p:sp>
      <p:sp>
        <p:nvSpPr>
          <p:cNvPr id="4" name="Slide Number Placeholder 3"/>
          <p:cNvSpPr>
            <a:spLocks noGrp="1"/>
          </p:cNvSpPr>
          <p:nvPr>
            <p:ph type="sldNum" sz="quarter" idx="10"/>
          </p:nvPr>
        </p:nvSpPr>
        <p:spPr/>
        <p:txBody>
          <a:bodyPr/>
          <a:lstStyle/>
          <a:p>
            <a:fld id="{AE4B3E92-017C-44C3-AA97-7F81CBA26661}" type="slidenum">
              <a:rPr lang="en-GB" smtClean="0"/>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Resilience defined</a:t>
            </a:r>
            <a:r>
              <a:rPr lang="en-GB" baseline="0" dirty="0" smtClean="0"/>
              <a:t> as ‘positive adaptive response in the face of significant adversity’.</a:t>
            </a:r>
          </a:p>
          <a:p>
            <a:endParaRPr lang="en-GB" baseline="0" dirty="0" smtClean="0"/>
          </a:p>
          <a:p>
            <a:r>
              <a:rPr lang="en-GB" baseline="0" dirty="0" smtClean="0"/>
              <a:t>Children with one stable relationship seem to build skills such as the ability to plan, monitor and regulate behaviour and adapt to changing circumstances.</a:t>
            </a:r>
          </a:p>
          <a:p>
            <a:endParaRPr lang="en-GB" baseline="0" dirty="0" smtClean="0"/>
          </a:p>
          <a:p>
            <a:r>
              <a:rPr lang="en-GB" baseline="0" dirty="0" smtClean="0"/>
              <a:t>Although there is data in Scotland about household dysfunction there is no published data on the prevalence of specific ACEs in the general population.  However, an English study has found that 50% of people had experienced at least one ACE and 8% experienced four or more.  A Welsh study suggest that 50% reported experiencing at least one ACE and 14% reported experiencing four or more.</a:t>
            </a:r>
          </a:p>
          <a:p>
            <a:endParaRPr lang="en-GB" baseline="0" dirty="0" smtClean="0"/>
          </a:p>
          <a:p>
            <a:endParaRPr lang="en-GB" baseline="0" dirty="0" smtClean="0"/>
          </a:p>
          <a:p>
            <a:r>
              <a:rPr lang="en-GB" dirty="0" smtClean="0"/>
              <a:t>This is about an “always</a:t>
            </a:r>
            <a:r>
              <a:rPr lang="en-GB" baseline="0" dirty="0" smtClean="0"/>
              <a:t> available adult” from work done by Mark </a:t>
            </a:r>
            <a:r>
              <a:rPr lang="en-GB" baseline="0" dirty="0" err="1" smtClean="0"/>
              <a:t>Bellis</a:t>
            </a:r>
            <a:r>
              <a:rPr lang="en-GB" baseline="0" dirty="0" smtClean="0"/>
              <a:t>. </a:t>
            </a:r>
            <a:endParaRPr lang="en-GB" dirty="0"/>
          </a:p>
        </p:txBody>
      </p:sp>
      <p:sp>
        <p:nvSpPr>
          <p:cNvPr id="4" name="Slide Number Placeholder 3"/>
          <p:cNvSpPr>
            <a:spLocks noGrp="1"/>
          </p:cNvSpPr>
          <p:nvPr>
            <p:ph type="sldNum" sz="quarter" idx="10"/>
          </p:nvPr>
        </p:nvSpPr>
        <p:spPr/>
        <p:txBody>
          <a:bodyPr/>
          <a:lstStyle/>
          <a:p>
            <a:fld id="{53FF4F33-C769-478D-AA86-FE9DE2F1B502}" type="slidenum">
              <a:rPr lang="en-GB" smtClean="0"/>
              <a:pPr/>
              <a:t>24</a:t>
            </a:fld>
            <a:endParaRPr lang="en-GB"/>
          </a:p>
        </p:txBody>
      </p:sp>
    </p:spTree>
    <p:extLst>
      <p:ext uri="{BB962C8B-B14F-4D97-AF65-F5344CB8AC3E}">
        <p14:creationId xmlns:p14="http://schemas.microsoft.com/office/powerpoint/2010/main" xmlns="" val="17035203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EFA427D-61B9-4B28-99BA-CD248D9974A6}" type="slidenum">
              <a:rPr lang="en-GB" smtClean="0"/>
              <a:pPr/>
              <a:t>25</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EFA427D-61B9-4B28-99BA-CD248D9974A6}" type="slidenum">
              <a:rPr lang="en-GB" smtClean="0"/>
              <a:pPr/>
              <a:t>26</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bwMode="auto">
          <a:xfrm>
            <a:off x="917575" y="744538"/>
            <a:ext cx="4964113" cy="3722687"/>
          </a:xfrm>
          <a:noFill/>
          <a:ln>
            <a:solidFill>
              <a:srgbClr val="000000"/>
            </a:solidFill>
            <a:miter lim="800000"/>
            <a:headEnd/>
            <a:tailEnd/>
          </a:ln>
        </p:spPr>
      </p:sp>
      <p:sp>
        <p:nvSpPr>
          <p:cNvPr id="911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a:p>
            <a:pPr eaLnBrk="1" hangingPunct="1">
              <a:spcBef>
                <a:spcPct val="0"/>
              </a:spcBef>
            </a:pPr>
            <a:endParaRPr lang="en-GB" dirty="0" smtClean="0"/>
          </a:p>
        </p:txBody>
      </p:sp>
      <p:sp>
        <p:nvSpPr>
          <p:cNvPr id="276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17B876-8ED1-4723-B7C0-2C2E95EC77FB}" type="slidenum">
              <a:rPr lang="en-GB"/>
              <a:pPr fontAlgn="base">
                <a:spcBef>
                  <a:spcPct val="0"/>
                </a:spcBef>
                <a:spcAft>
                  <a:spcPct val="0"/>
                </a:spcAft>
                <a:defRPr/>
              </a:pPr>
              <a:t>27</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EFA427D-61B9-4B28-99BA-CD248D9974A6}" type="slidenum">
              <a:rPr lang="en-GB" smtClean="0"/>
              <a:pPr/>
              <a:t>32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xfrm>
            <a:off x="917575" y="744538"/>
            <a:ext cx="4964113" cy="3722687"/>
          </a:xfrm>
          <a:noFill/>
          <a:ln>
            <a:solidFill>
              <a:srgbClr val="000000"/>
            </a:solidFill>
            <a:miter lim="800000"/>
            <a:headEnd/>
            <a:tailEnd/>
          </a:ln>
        </p:spPr>
      </p:sp>
      <p:sp>
        <p:nvSpPr>
          <p:cNvPr id="860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3B1ADFD-1476-4C27-9304-FC077EF018B1}" type="slidenum">
              <a:rPr lang="en-GB"/>
              <a:pPr fontAlgn="base">
                <a:spcBef>
                  <a:spcPct val="0"/>
                </a:spcBef>
                <a:spcAft>
                  <a:spcPct val="0"/>
                </a:spcAft>
                <a:defRPr/>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4113" cy="3722687"/>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E0419D73-AA18-4D4B-82BD-214246D4D9CF}" type="slidenum">
              <a:rPr lang="en-GB" smtClean="0"/>
              <a:pPr>
                <a:defRPr/>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err="1" smtClean="0"/>
              <a:t>Dalgren</a:t>
            </a:r>
            <a:r>
              <a:rPr lang="en-GB" dirty="0" smtClean="0"/>
              <a:t> and Whitehead – all the influences.</a:t>
            </a:r>
          </a:p>
          <a:p>
            <a:endParaRPr lang="en-GB" dirty="0"/>
          </a:p>
        </p:txBody>
      </p:sp>
      <p:sp>
        <p:nvSpPr>
          <p:cNvPr id="4" name="Slide Number Placeholder 3"/>
          <p:cNvSpPr>
            <a:spLocks noGrp="1"/>
          </p:cNvSpPr>
          <p:nvPr>
            <p:ph type="sldNum" sz="quarter" idx="10"/>
          </p:nvPr>
        </p:nvSpPr>
        <p:spPr/>
        <p:txBody>
          <a:bodyPr/>
          <a:lstStyle/>
          <a:p>
            <a:fld id="{AE4B3E92-017C-44C3-AA97-7F81CBA26661}"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E4B3E92-017C-44C3-AA97-7F81CBA26661}" type="slidenum">
              <a:rPr lang="en-GB" smtClean="0"/>
              <a:pPr/>
              <a:t>7</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FA427D-61B9-4B28-99BA-CD248D9974A6}" type="slidenum">
              <a:rPr lang="en-GB" smtClean="0">
                <a:solidFill>
                  <a:prstClr val="black"/>
                </a:solidFill>
              </a:rPr>
              <a:pPr/>
              <a:t>8</a:t>
            </a:fld>
            <a:endParaRPr lang="en-GB">
              <a:solidFill>
                <a:prstClr val="black"/>
              </a:solidFill>
            </a:endParaRPr>
          </a:p>
        </p:txBody>
      </p:sp>
    </p:spTree>
    <p:extLst>
      <p:ext uri="{BB962C8B-B14F-4D97-AF65-F5344CB8AC3E}">
        <p14:creationId xmlns="" xmlns:p14="http://schemas.microsoft.com/office/powerpoint/2010/main" val="3678805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FA427D-61B9-4B28-99BA-CD248D9974A6}" type="slidenum">
              <a:rPr lang="en-GB" smtClean="0">
                <a:solidFill>
                  <a:prstClr val="black"/>
                </a:solidFill>
              </a:rPr>
              <a:pPr/>
              <a:t>9</a:t>
            </a:fld>
            <a:endParaRPr lang="en-GB">
              <a:solidFill>
                <a:prstClr val="black"/>
              </a:solidFill>
            </a:endParaRPr>
          </a:p>
        </p:txBody>
      </p:sp>
    </p:spTree>
    <p:extLst>
      <p:ext uri="{BB962C8B-B14F-4D97-AF65-F5344CB8AC3E}">
        <p14:creationId xmlns="" xmlns:p14="http://schemas.microsoft.com/office/powerpoint/2010/main" val="4031690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EIS</a:t>
            </a:r>
            <a:r>
              <a:rPr lang="en-GB" baseline="0" dirty="0" smtClean="0"/>
              <a:t> surveyed their members last year on the impact of poverty that they were seeing in their schools.</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DEFA427D-61B9-4B28-99BA-CD248D9974A6}" type="slidenum">
              <a:rPr lang="en-GB" smtClean="0"/>
              <a:pPr/>
              <a:t>10</a:t>
            </a:fld>
            <a:endParaRPr lang="en-GB"/>
          </a:p>
        </p:txBody>
      </p:sp>
    </p:spTree>
    <p:extLst>
      <p:ext uri="{BB962C8B-B14F-4D97-AF65-F5344CB8AC3E}">
        <p14:creationId xmlns="" xmlns:p14="http://schemas.microsoft.com/office/powerpoint/2010/main" val="10404737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44035" name="Rectangle 3"/>
          <p:cNvSpPr>
            <a:spLocks noGrp="1" noChangeArrowheads="1"/>
          </p:cNvSpPr>
          <p:nvPr>
            <p:ph type="ctrTitle"/>
          </p:nvPr>
        </p:nvSpPr>
        <p:spPr>
          <a:xfrm>
            <a:off x="685800" y="2286000"/>
            <a:ext cx="7772400" cy="1143000"/>
          </a:xfrm>
        </p:spPr>
        <p:txBody>
          <a:bodyPr/>
          <a:lstStyle>
            <a:lvl1pPr>
              <a:defRPr>
                <a:solidFill>
                  <a:schemeClr val="tx1"/>
                </a:solidFill>
              </a:defRPr>
            </a:lvl1pPr>
          </a:lstStyle>
          <a:p>
            <a:pPr lvl="0"/>
            <a:r>
              <a:rPr lang="en-US" noProof="0" smtClean="0"/>
              <a:t>Click to edit Master title style</a:t>
            </a:r>
            <a:endParaRPr lang="en-GB" noProof="0" dirty="0" smtClean="0"/>
          </a:p>
        </p:txBody>
      </p:sp>
      <p:sp>
        <p:nvSpPr>
          <p:cNvPr id="44036" name="Rectangle 4"/>
          <p:cNvSpPr>
            <a:spLocks noGrp="1" noChangeArrowheads="1"/>
          </p:cNvSpPr>
          <p:nvPr>
            <p:ph type="subTitle" idx="1"/>
          </p:nvPr>
        </p:nvSpPr>
        <p:spPr>
          <a:xfrm>
            <a:off x="1371600" y="3886200"/>
            <a:ext cx="6400800" cy="1752600"/>
          </a:xfrm>
        </p:spPr>
        <p:txBody>
          <a:bodyPr/>
          <a:lstStyle>
            <a:lvl1pPr marL="0" indent="0" algn="ctr">
              <a:buFontTx/>
              <a:buNone/>
              <a:defRPr>
                <a:solidFill>
                  <a:schemeClr val="tx1"/>
                </a:solidFill>
              </a:defRPr>
            </a:lvl1pPr>
          </a:lstStyle>
          <a:p>
            <a:pPr lvl="0"/>
            <a:r>
              <a:rPr lang="en-US" noProof="0" smtClean="0"/>
              <a:t>Click to edit Master subtitle style</a:t>
            </a:r>
            <a:endParaRPr lang="en-GB" noProof="0" dirty="0" smtClean="0"/>
          </a:p>
        </p:txBody>
      </p:sp>
    </p:spTree>
    <p:extLst>
      <p:ext uri="{BB962C8B-B14F-4D97-AF65-F5344CB8AC3E}">
        <p14:creationId xmlns="" xmlns:p14="http://schemas.microsoft.com/office/powerpoint/2010/main" val="688525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0C60D6-F8D5-AD40-89AD-86F0BB2901F1}" type="datetimeFigureOut">
              <a:rPr lang="en-US" smtClean="0"/>
              <a:pPr/>
              <a:t>2/12/2019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CC9CBB-2F62-DC48-9194-4D46E5B2CE38}" type="slidenum">
              <a:rPr lang="en-US" smtClean="0"/>
              <a:pPr/>
              <a:t>‹#›</a:t>
            </a:fld>
            <a:endParaRPr lang="en-US"/>
          </a:p>
        </p:txBody>
      </p:sp>
    </p:spTree>
    <p:extLst>
      <p:ext uri="{BB962C8B-B14F-4D97-AF65-F5344CB8AC3E}">
        <p14:creationId xmlns="" xmlns:p14="http://schemas.microsoft.com/office/powerpoint/2010/main" val="1062959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0C60D6-F8D5-AD40-89AD-86F0BB2901F1}" type="datetimeFigureOut">
              <a:rPr lang="en-US" smtClean="0"/>
              <a:pPr/>
              <a:t>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CC9CBB-2F62-DC48-9194-4D46E5B2CE38}" type="slidenum">
              <a:rPr lang="en-US" smtClean="0"/>
              <a:pPr/>
              <a:t>‹#›</a:t>
            </a:fld>
            <a:endParaRPr lang="en-US"/>
          </a:p>
        </p:txBody>
      </p:sp>
    </p:spTree>
    <p:extLst>
      <p:ext uri="{BB962C8B-B14F-4D97-AF65-F5344CB8AC3E}">
        <p14:creationId xmlns="" xmlns:p14="http://schemas.microsoft.com/office/powerpoint/2010/main" val="14575004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0C60D6-F8D5-AD40-89AD-86F0BB2901F1}" type="datetimeFigureOut">
              <a:rPr lang="en-US" smtClean="0"/>
              <a:pPr/>
              <a:t>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CC9CBB-2F62-DC48-9194-4D46E5B2CE38}" type="slidenum">
              <a:rPr lang="en-US" smtClean="0"/>
              <a:pPr/>
              <a:t>‹#›</a:t>
            </a:fld>
            <a:endParaRPr lang="en-US"/>
          </a:p>
        </p:txBody>
      </p:sp>
    </p:spTree>
    <p:extLst>
      <p:ext uri="{BB962C8B-B14F-4D97-AF65-F5344CB8AC3E}">
        <p14:creationId xmlns="" xmlns:p14="http://schemas.microsoft.com/office/powerpoint/2010/main" val="24480699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0C60D6-F8D5-AD40-89AD-86F0BB2901F1}" type="datetimeFigureOut">
              <a:rPr lang="en-US" smtClean="0"/>
              <a:pPr/>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CC9CBB-2F62-DC48-9194-4D46E5B2CE38}" type="slidenum">
              <a:rPr lang="en-US" smtClean="0"/>
              <a:pPr/>
              <a:t>‹#›</a:t>
            </a:fld>
            <a:endParaRPr lang="en-US"/>
          </a:p>
        </p:txBody>
      </p:sp>
    </p:spTree>
    <p:extLst>
      <p:ext uri="{BB962C8B-B14F-4D97-AF65-F5344CB8AC3E}">
        <p14:creationId xmlns="" xmlns:p14="http://schemas.microsoft.com/office/powerpoint/2010/main" val="9581060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0C60D6-F8D5-AD40-89AD-86F0BB2901F1}" type="datetimeFigureOut">
              <a:rPr lang="en-US" smtClean="0"/>
              <a:pPr/>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CC9CBB-2F62-DC48-9194-4D46E5B2CE38}" type="slidenum">
              <a:rPr lang="en-US" smtClean="0"/>
              <a:pPr/>
              <a:t>‹#›</a:t>
            </a:fld>
            <a:endParaRPr lang="en-US"/>
          </a:p>
        </p:txBody>
      </p:sp>
    </p:spTree>
    <p:extLst>
      <p:ext uri="{BB962C8B-B14F-4D97-AF65-F5344CB8AC3E}">
        <p14:creationId xmlns="" xmlns:p14="http://schemas.microsoft.com/office/powerpoint/2010/main" val="3748468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0C60D6-F8D5-AD40-89AD-86F0BB2901F1}" type="datetimeFigureOut">
              <a:rPr lang="en-US" smtClean="0"/>
              <a:pPr/>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CC9CBB-2F62-DC48-9194-4D46E5B2CE38}" type="slidenum">
              <a:rPr lang="en-US" smtClean="0"/>
              <a:pPr/>
              <a:t>‹#›</a:t>
            </a:fld>
            <a:endParaRPr lang="en-US"/>
          </a:p>
        </p:txBody>
      </p:sp>
      <p:pic>
        <p:nvPicPr>
          <p:cNvPr id="7" name="Picture 6"/>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 xmlns:p14="http://schemas.microsoft.com/office/powerpoint/2010/main" val="37467536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0C60D6-F8D5-AD40-89AD-86F0BB2901F1}" type="datetimeFigureOut">
              <a:rPr lang="en-US" smtClean="0"/>
              <a:pPr/>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CC9CBB-2F62-DC48-9194-4D46E5B2CE38}" type="slidenum">
              <a:rPr lang="en-US" smtClean="0"/>
              <a:pPr/>
              <a:t>‹#›</a:t>
            </a:fld>
            <a:endParaRPr lang="en-US"/>
          </a:p>
        </p:txBody>
      </p:sp>
    </p:spTree>
    <p:extLst>
      <p:ext uri="{BB962C8B-B14F-4D97-AF65-F5344CB8AC3E}">
        <p14:creationId xmlns="" xmlns:p14="http://schemas.microsoft.com/office/powerpoint/2010/main" val="3684485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0C60D6-F8D5-AD40-89AD-86F0BB2901F1}" type="datetimeFigureOut">
              <a:rPr lang="en-US" smtClean="0"/>
              <a:pPr/>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CC9CBB-2F62-DC48-9194-4D46E5B2CE38}" type="slidenum">
              <a:rPr lang="en-US" smtClean="0"/>
              <a:pPr/>
              <a:t>‹#›</a:t>
            </a:fld>
            <a:endParaRPr lang="en-US"/>
          </a:p>
        </p:txBody>
      </p:sp>
    </p:spTree>
    <p:extLst>
      <p:ext uri="{BB962C8B-B14F-4D97-AF65-F5344CB8AC3E}">
        <p14:creationId xmlns="" xmlns:p14="http://schemas.microsoft.com/office/powerpoint/2010/main" val="13149868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0C60D6-F8D5-AD40-89AD-86F0BB2901F1}" type="datetimeFigureOut">
              <a:rPr lang="en-US" smtClean="0"/>
              <a:pPr/>
              <a:t>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CC9CBB-2F62-DC48-9194-4D46E5B2CE38}" type="slidenum">
              <a:rPr lang="en-US" smtClean="0"/>
              <a:pPr/>
              <a:t>‹#›</a:t>
            </a:fld>
            <a:endParaRPr lang="en-US"/>
          </a:p>
        </p:txBody>
      </p:sp>
    </p:spTree>
    <p:extLst>
      <p:ext uri="{BB962C8B-B14F-4D97-AF65-F5344CB8AC3E}">
        <p14:creationId xmlns="" xmlns:p14="http://schemas.microsoft.com/office/powerpoint/2010/main" val="27437431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0C60D6-F8D5-AD40-89AD-86F0BB2901F1}" type="datetimeFigureOut">
              <a:rPr lang="en-US" smtClean="0"/>
              <a:pPr/>
              <a:t>2/12/2019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CC9CBB-2F62-DC48-9194-4D46E5B2CE38}" type="slidenum">
              <a:rPr lang="en-US" smtClean="0"/>
              <a:pPr/>
              <a:t>‹#›</a:t>
            </a:fld>
            <a:endParaRPr lang="en-US"/>
          </a:p>
        </p:txBody>
      </p:sp>
    </p:spTree>
    <p:extLst>
      <p:ext uri="{BB962C8B-B14F-4D97-AF65-F5344CB8AC3E}">
        <p14:creationId xmlns="" xmlns:p14="http://schemas.microsoft.com/office/powerpoint/2010/main" val="2709191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591468"/>
            <a:ext cx="7772400" cy="1143000"/>
          </a:xfrm>
        </p:spPr>
        <p:txBody>
          <a:bodyPr/>
          <a:lstStyle/>
          <a:p>
            <a:r>
              <a:rPr lang="en-US" smtClean="0"/>
              <a:t>Click to edit Master title style</a:t>
            </a:r>
            <a:endParaRPr lang="en-GB"/>
          </a:p>
        </p:txBody>
      </p:sp>
      <p:sp>
        <p:nvSpPr>
          <p:cNvPr id="3" name="Content Placeholder 2"/>
          <p:cNvSpPr>
            <a:spLocks noGrp="1"/>
          </p:cNvSpPr>
          <p:nvPr>
            <p:ph idx="1"/>
          </p:nvPr>
        </p:nvSpPr>
        <p:spPr>
          <a:xfrm>
            <a:off x="685800" y="1834480"/>
            <a:ext cx="7772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 xmlns:p14="http://schemas.microsoft.com/office/powerpoint/2010/main" val="2945383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0C60D6-F8D5-AD40-89AD-86F0BB2901F1}" type="datetimeFigureOut">
              <a:rPr lang="en-US" smtClean="0"/>
              <a:pPr/>
              <a:t>2/12/2019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CC9CBB-2F62-DC48-9194-4D46E5B2CE38}" type="slidenum">
              <a:rPr lang="en-US" smtClean="0"/>
              <a:pPr/>
              <a:t>‹#›</a:t>
            </a:fld>
            <a:endParaRPr lang="en-US"/>
          </a:p>
        </p:txBody>
      </p:sp>
    </p:spTree>
    <p:extLst>
      <p:ext uri="{BB962C8B-B14F-4D97-AF65-F5344CB8AC3E}">
        <p14:creationId xmlns="" xmlns:p14="http://schemas.microsoft.com/office/powerpoint/2010/main" val="12093424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0C60D6-F8D5-AD40-89AD-86F0BB2901F1}" type="datetimeFigureOut">
              <a:rPr lang="en-US" smtClean="0"/>
              <a:pPr/>
              <a:t>2/12/2019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CC9CBB-2F62-DC48-9194-4D46E5B2CE38}" type="slidenum">
              <a:rPr lang="en-US" smtClean="0"/>
              <a:pPr/>
              <a:t>‹#›</a:t>
            </a:fld>
            <a:endParaRPr lang="en-US"/>
          </a:p>
        </p:txBody>
      </p:sp>
    </p:spTree>
    <p:extLst>
      <p:ext uri="{BB962C8B-B14F-4D97-AF65-F5344CB8AC3E}">
        <p14:creationId xmlns="" xmlns:p14="http://schemas.microsoft.com/office/powerpoint/2010/main" val="22906193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0C60D6-F8D5-AD40-89AD-86F0BB2901F1}" type="datetimeFigureOut">
              <a:rPr lang="en-US" smtClean="0"/>
              <a:pPr/>
              <a:t>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CC9CBB-2F62-DC48-9194-4D46E5B2CE38}" type="slidenum">
              <a:rPr lang="en-US" smtClean="0"/>
              <a:pPr/>
              <a:t>‹#›</a:t>
            </a:fld>
            <a:endParaRPr lang="en-US"/>
          </a:p>
        </p:txBody>
      </p:sp>
    </p:spTree>
    <p:extLst>
      <p:ext uri="{BB962C8B-B14F-4D97-AF65-F5344CB8AC3E}">
        <p14:creationId xmlns="" xmlns:p14="http://schemas.microsoft.com/office/powerpoint/2010/main" val="24142488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0C60D6-F8D5-AD40-89AD-86F0BB2901F1}" type="datetimeFigureOut">
              <a:rPr lang="en-US" smtClean="0"/>
              <a:pPr/>
              <a:t>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CC9CBB-2F62-DC48-9194-4D46E5B2CE38}" type="slidenum">
              <a:rPr lang="en-US" smtClean="0"/>
              <a:pPr/>
              <a:t>‹#›</a:t>
            </a:fld>
            <a:endParaRPr lang="en-US"/>
          </a:p>
        </p:txBody>
      </p:sp>
    </p:spTree>
    <p:extLst>
      <p:ext uri="{BB962C8B-B14F-4D97-AF65-F5344CB8AC3E}">
        <p14:creationId xmlns="" xmlns:p14="http://schemas.microsoft.com/office/powerpoint/2010/main" val="19827947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0C60D6-F8D5-AD40-89AD-86F0BB2901F1}" type="datetimeFigureOut">
              <a:rPr lang="en-US" smtClean="0"/>
              <a:pPr/>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CC9CBB-2F62-DC48-9194-4D46E5B2CE38}" type="slidenum">
              <a:rPr lang="en-US" smtClean="0"/>
              <a:pPr/>
              <a:t>‹#›</a:t>
            </a:fld>
            <a:endParaRPr lang="en-US"/>
          </a:p>
        </p:txBody>
      </p:sp>
    </p:spTree>
    <p:extLst>
      <p:ext uri="{BB962C8B-B14F-4D97-AF65-F5344CB8AC3E}">
        <p14:creationId xmlns="" xmlns:p14="http://schemas.microsoft.com/office/powerpoint/2010/main" val="15981114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0C60D6-F8D5-AD40-89AD-86F0BB2901F1}" type="datetimeFigureOut">
              <a:rPr lang="en-US" smtClean="0"/>
              <a:pPr/>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CC9CBB-2F62-DC48-9194-4D46E5B2CE38}" type="slidenum">
              <a:rPr lang="en-US" smtClean="0"/>
              <a:pPr/>
              <a:t>‹#›</a:t>
            </a:fld>
            <a:endParaRPr lang="en-US"/>
          </a:p>
        </p:txBody>
      </p:sp>
    </p:spTree>
    <p:extLst>
      <p:ext uri="{BB962C8B-B14F-4D97-AF65-F5344CB8AC3E}">
        <p14:creationId xmlns="" xmlns:p14="http://schemas.microsoft.com/office/powerpoint/2010/main" val="3965528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3CBB16-7256-4AB3-8974-35D249860648}" type="datetimeFigureOut">
              <a:rPr lang="en-GB" smtClean="0"/>
              <a:pPr/>
              <a:t>12/02/2019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D2471-1243-48BB-B781-E49AC64C8055}" type="slidenum">
              <a:rPr lang="en-GB" smtClean="0"/>
              <a:pPr/>
              <a:t>‹#›</a:t>
            </a:fld>
            <a:endParaRPr lang="en-GB"/>
          </a:p>
        </p:txBody>
      </p:sp>
    </p:spTree>
    <p:extLst>
      <p:ext uri="{BB962C8B-B14F-4D97-AF65-F5344CB8AC3E}">
        <p14:creationId xmlns="" xmlns:p14="http://schemas.microsoft.com/office/powerpoint/2010/main" val="11011217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3CBB16-7256-4AB3-8974-35D249860648}" type="datetimeFigureOut">
              <a:rPr lang="en-GB" smtClean="0"/>
              <a:pPr/>
              <a:t>12/02/2019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D2471-1243-48BB-B781-E49AC64C8055}" type="slidenum">
              <a:rPr lang="en-GB" smtClean="0"/>
              <a:pPr/>
              <a:t>‹#›</a:t>
            </a:fld>
            <a:endParaRPr lang="en-GB"/>
          </a:p>
        </p:txBody>
      </p:sp>
    </p:spTree>
    <p:extLst>
      <p:ext uri="{BB962C8B-B14F-4D97-AF65-F5344CB8AC3E}">
        <p14:creationId xmlns="" xmlns:p14="http://schemas.microsoft.com/office/powerpoint/2010/main" val="17888991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algn="l">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xfrm>
            <a:off x="3124200" y="6245225"/>
            <a:ext cx="2895600" cy="476250"/>
          </a:xfrm>
          <a:prstGeom prst="rect">
            <a:avLst/>
          </a:prstGeom>
        </p:spPr>
        <p:txBody>
          <a:bodyPr/>
          <a:lstStyle>
            <a:lvl1pPr algn="l">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xfrm>
            <a:off x="6553200" y="6245225"/>
            <a:ext cx="2133600" cy="476250"/>
          </a:xfrm>
          <a:prstGeom prst="rect">
            <a:avLst/>
          </a:prstGeom>
        </p:spPr>
        <p:txBody>
          <a:bodyPr/>
          <a:lstStyle>
            <a:lvl1pPr algn="l">
              <a:defRPr/>
            </a:lvl1pPr>
          </a:lstStyle>
          <a:p>
            <a:pPr>
              <a:defRPr/>
            </a:pPr>
            <a:fld id="{CDF7C040-114D-438D-A5EC-ABBCE22E2EA6}" type="slidenum">
              <a:rPr lang="en-GB">
                <a:solidFill>
                  <a:srgbClr val="000000"/>
                </a:solidFill>
              </a:rPr>
              <a:pPr>
                <a:defRPr/>
              </a:pPr>
              <a:t>‹#›</a:t>
            </a:fld>
            <a:endParaRPr lang="en-GB">
              <a:solidFill>
                <a:srgbClr val="000000"/>
              </a:solidFill>
            </a:endParaRPr>
          </a:p>
        </p:txBody>
      </p:sp>
    </p:spTree>
    <p:extLst>
      <p:ext uri="{BB962C8B-B14F-4D97-AF65-F5344CB8AC3E}">
        <p14:creationId xmlns="" xmlns:p14="http://schemas.microsoft.com/office/powerpoint/2010/main" val="3376351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51F1E00-8BF8-4EDA-A012-B91C1A5199B4}" type="datetimeFigureOut">
              <a:rPr lang="en-GB" smtClean="0"/>
              <a:pPr/>
              <a:t>12/02/2019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841DE94-671A-4516-B8F3-09E2281B5A43}" type="slidenum">
              <a:rPr lang="en-GB" smtClean="0"/>
              <a:pPr/>
              <a:t>‹#›</a:t>
            </a:fld>
            <a:endParaRPr lang="en-GB"/>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620688"/>
            <a:ext cx="7772400" cy="1143000"/>
          </a:xfrm>
        </p:spPr>
        <p:txBody>
          <a:bodyPr/>
          <a:lstStyle/>
          <a:p>
            <a:r>
              <a:rPr lang="en-US" smtClean="0"/>
              <a:t>Click to edit Master title style</a:t>
            </a:r>
            <a:endParaRPr lang="en-GB"/>
          </a:p>
        </p:txBody>
      </p:sp>
    </p:spTree>
    <p:extLst>
      <p:ext uri="{BB962C8B-B14F-4D97-AF65-F5344CB8AC3E}">
        <p14:creationId xmlns="" xmlns:p14="http://schemas.microsoft.com/office/powerpoint/2010/main" val="30278167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44035" name="Rectangle 3"/>
          <p:cNvSpPr>
            <a:spLocks noGrp="1" noChangeArrowheads="1"/>
          </p:cNvSpPr>
          <p:nvPr>
            <p:ph type="ctrTitle"/>
          </p:nvPr>
        </p:nvSpPr>
        <p:spPr>
          <a:xfrm>
            <a:off x="685800" y="2286000"/>
            <a:ext cx="7772400" cy="1143000"/>
          </a:xfrm>
        </p:spPr>
        <p:txBody>
          <a:bodyPr/>
          <a:lstStyle>
            <a:lvl1pPr>
              <a:defRPr>
                <a:solidFill>
                  <a:schemeClr val="tx1"/>
                </a:solidFill>
              </a:defRPr>
            </a:lvl1pPr>
          </a:lstStyle>
          <a:p>
            <a:pPr lvl="0"/>
            <a:r>
              <a:rPr lang="en-US" noProof="0" smtClean="0"/>
              <a:t>Click to edit Master title style</a:t>
            </a:r>
            <a:endParaRPr lang="en-GB" noProof="0" dirty="0" smtClean="0"/>
          </a:p>
        </p:txBody>
      </p:sp>
      <p:sp>
        <p:nvSpPr>
          <p:cNvPr id="44036" name="Rectangle 4"/>
          <p:cNvSpPr>
            <a:spLocks noGrp="1" noChangeArrowheads="1"/>
          </p:cNvSpPr>
          <p:nvPr>
            <p:ph type="subTitle" idx="1"/>
          </p:nvPr>
        </p:nvSpPr>
        <p:spPr>
          <a:xfrm>
            <a:off x="1371600" y="3886200"/>
            <a:ext cx="6400800" cy="1752600"/>
          </a:xfrm>
        </p:spPr>
        <p:txBody>
          <a:bodyPr/>
          <a:lstStyle>
            <a:lvl1pPr marL="0" indent="0" algn="ctr">
              <a:buFontTx/>
              <a:buNone/>
              <a:defRPr>
                <a:solidFill>
                  <a:schemeClr val="tx1"/>
                </a:solidFill>
              </a:defRPr>
            </a:lvl1pPr>
          </a:lstStyle>
          <a:p>
            <a:pPr lvl="0"/>
            <a:r>
              <a:rPr lang="en-US" noProof="0" smtClean="0"/>
              <a:t>Click to edit Master subtitle style</a:t>
            </a:r>
            <a:endParaRPr lang="en-GB" noProof="0" dirty="0" smtClean="0"/>
          </a:p>
        </p:txBody>
      </p:sp>
    </p:spTree>
    <p:extLst>
      <p:ext uri="{BB962C8B-B14F-4D97-AF65-F5344CB8AC3E}">
        <p14:creationId xmlns="" xmlns:p14="http://schemas.microsoft.com/office/powerpoint/2010/main" val="29525236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591468"/>
            <a:ext cx="7772400" cy="1143000"/>
          </a:xfrm>
        </p:spPr>
        <p:txBody>
          <a:bodyPr/>
          <a:lstStyle/>
          <a:p>
            <a:r>
              <a:rPr lang="en-US" smtClean="0"/>
              <a:t>Click to edit Master title style</a:t>
            </a:r>
            <a:endParaRPr lang="en-GB"/>
          </a:p>
        </p:txBody>
      </p:sp>
      <p:sp>
        <p:nvSpPr>
          <p:cNvPr id="3" name="Content Placeholder 2"/>
          <p:cNvSpPr>
            <a:spLocks noGrp="1"/>
          </p:cNvSpPr>
          <p:nvPr>
            <p:ph idx="1"/>
          </p:nvPr>
        </p:nvSpPr>
        <p:spPr>
          <a:xfrm>
            <a:off x="685800" y="1834480"/>
            <a:ext cx="7772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 xmlns:p14="http://schemas.microsoft.com/office/powerpoint/2010/main" val="9072690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620688"/>
            <a:ext cx="7772400" cy="1143000"/>
          </a:xfrm>
        </p:spPr>
        <p:txBody>
          <a:bodyPr/>
          <a:lstStyle/>
          <a:p>
            <a:r>
              <a:rPr lang="en-US" smtClean="0"/>
              <a:t>Click to edit Master title style</a:t>
            </a:r>
            <a:endParaRPr lang="en-GB"/>
          </a:p>
        </p:txBody>
      </p:sp>
    </p:spTree>
    <p:extLst>
      <p:ext uri="{BB962C8B-B14F-4D97-AF65-F5344CB8AC3E}">
        <p14:creationId xmlns="" xmlns:p14="http://schemas.microsoft.com/office/powerpoint/2010/main" val="8129788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44035" name="Rectangle 3"/>
          <p:cNvSpPr>
            <a:spLocks noGrp="1" noChangeArrowheads="1"/>
          </p:cNvSpPr>
          <p:nvPr>
            <p:ph type="ctrTitle"/>
          </p:nvPr>
        </p:nvSpPr>
        <p:spPr>
          <a:xfrm>
            <a:off x="685800" y="2286000"/>
            <a:ext cx="7772400" cy="1143000"/>
          </a:xfrm>
        </p:spPr>
        <p:txBody>
          <a:bodyPr/>
          <a:lstStyle>
            <a:lvl1pPr>
              <a:defRPr>
                <a:solidFill>
                  <a:schemeClr val="tx1"/>
                </a:solidFill>
              </a:defRPr>
            </a:lvl1pPr>
          </a:lstStyle>
          <a:p>
            <a:pPr lvl="0"/>
            <a:r>
              <a:rPr lang="en-US" noProof="0" smtClean="0"/>
              <a:t>Click to edit Master title style</a:t>
            </a:r>
            <a:endParaRPr lang="en-GB" noProof="0" dirty="0" smtClean="0"/>
          </a:p>
        </p:txBody>
      </p:sp>
      <p:sp>
        <p:nvSpPr>
          <p:cNvPr id="44036" name="Rectangle 4"/>
          <p:cNvSpPr>
            <a:spLocks noGrp="1" noChangeArrowheads="1"/>
          </p:cNvSpPr>
          <p:nvPr>
            <p:ph type="subTitle" idx="1"/>
          </p:nvPr>
        </p:nvSpPr>
        <p:spPr>
          <a:xfrm>
            <a:off x="1371600" y="3886200"/>
            <a:ext cx="6400800" cy="1752600"/>
          </a:xfrm>
        </p:spPr>
        <p:txBody>
          <a:bodyPr/>
          <a:lstStyle>
            <a:lvl1pPr marL="0" indent="0" algn="ctr">
              <a:buFontTx/>
              <a:buNone/>
              <a:defRPr>
                <a:solidFill>
                  <a:schemeClr val="tx1"/>
                </a:solidFill>
              </a:defRPr>
            </a:lvl1pPr>
          </a:lstStyle>
          <a:p>
            <a:pPr lvl="0"/>
            <a:r>
              <a:rPr lang="en-US" noProof="0" smtClean="0"/>
              <a:t>Click to edit Master subtitle style</a:t>
            </a:r>
            <a:endParaRPr lang="en-GB" noProof="0" dirty="0" smtClean="0"/>
          </a:p>
        </p:txBody>
      </p:sp>
    </p:spTree>
    <p:extLst>
      <p:ext uri="{BB962C8B-B14F-4D97-AF65-F5344CB8AC3E}">
        <p14:creationId xmlns="" xmlns:p14="http://schemas.microsoft.com/office/powerpoint/2010/main" val="30063177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591468"/>
            <a:ext cx="7772400" cy="1143000"/>
          </a:xfrm>
        </p:spPr>
        <p:txBody>
          <a:bodyPr/>
          <a:lstStyle/>
          <a:p>
            <a:r>
              <a:rPr lang="en-US" smtClean="0"/>
              <a:t>Click to edit Master title style</a:t>
            </a:r>
            <a:endParaRPr lang="en-GB"/>
          </a:p>
        </p:txBody>
      </p:sp>
      <p:sp>
        <p:nvSpPr>
          <p:cNvPr id="3" name="Content Placeholder 2"/>
          <p:cNvSpPr>
            <a:spLocks noGrp="1"/>
          </p:cNvSpPr>
          <p:nvPr>
            <p:ph idx="1"/>
          </p:nvPr>
        </p:nvSpPr>
        <p:spPr>
          <a:xfrm>
            <a:off x="685800" y="1834480"/>
            <a:ext cx="7772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 xmlns:p14="http://schemas.microsoft.com/office/powerpoint/2010/main" val="23001836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620688"/>
            <a:ext cx="7772400" cy="1143000"/>
          </a:xfrm>
        </p:spPr>
        <p:txBody>
          <a:bodyPr/>
          <a:lstStyle/>
          <a:p>
            <a:r>
              <a:rPr lang="en-US" smtClean="0"/>
              <a:t>Click to edit Master title style</a:t>
            </a:r>
            <a:endParaRPr lang="en-GB"/>
          </a:p>
        </p:txBody>
      </p:sp>
    </p:spTree>
    <p:extLst>
      <p:ext uri="{BB962C8B-B14F-4D97-AF65-F5344CB8AC3E}">
        <p14:creationId xmlns="" xmlns:p14="http://schemas.microsoft.com/office/powerpoint/2010/main" val="39448996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a:srcRect/>
          <a:stretch>
            <a:fillRect/>
          </a:stretch>
        </p:blipFill>
        <p:spPr bwMode="auto">
          <a:xfrm>
            <a:off x="0" y="-26988"/>
            <a:ext cx="9144000" cy="6884988"/>
          </a:xfrm>
          <a:prstGeom prst="rect">
            <a:avLst/>
          </a:prstGeom>
          <a:noFill/>
          <a:ln w="9525">
            <a:noFill/>
            <a:miter lim="800000"/>
            <a:headEnd/>
            <a:tailEnd/>
          </a:ln>
        </p:spPr>
      </p:pic>
      <p:sp>
        <p:nvSpPr>
          <p:cNvPr id="44035" name="Rectangle 3"/>
          <p:cNvSpPr>
            <a:spLocks noGrp="1" noChangeArrowheads="1"/>
          </p:cNvSpPr>
          <p:nvPr>
            <p:ph type="ctrTitle"/>
          </p:nvPr>
        </p:nvSpPr>
        <p:spPr>
          <a:xfrm>
            <a:off x="685800" y="2286000"/>
            <a:ext cx="7772400" cy="1143000"/>
          </a:xfrm>
        </p:spPr>
        <p:txBody>
          <a:bodyPr/>
          <a:lstStyle>
            <a:lvl1pPr>
              <a:defRPr>
                <a:solidFill>
                  <a:schemeClr val="bg1"/>
                </a:solidFill>
              </a:defRPr>
            </a:lvl1pPr>
          </a:lstStyle>
          <a:p>
            <a:pPr lvl="0"/>
            <a:r>
              <a:rPr lang="en-US" noProof="0" smtClean="0"/>
              <a:t>Click to edit Master title style</a:t>
            </a:r>
            <a:endParaRPr lang="en-GB" noProof="0" smtClean="0"/>
          </a:p>
        </p:txBody>
      </p:sp>
      <p:sp>
        <p:nvSpPr>
          <p:cNvPr id="44036" name="Rectangle 4"/>
          <p:cNvSpPr>
            <a:spLocks noGrp="1" noChangeArrowheads="1"/>
          </p:cNvSpPr>
          <p:nvPr>
            <p:ph type="subTitle" idx="1"/>
          </p:nvPr>
        </p:nvSpPr>
        <p:spPr>
          <a:xfrm>
            <a:off x="1371600" y="3886200"/>
            <a:ext cx="6400800" cy="1752600"/>
          </a:xfrm>
        </p:spPr>
        <p:txBody>
          <a:bodyPr/>
          <a:lstStyle>
            <a:lvl1pPr marL="0" indent="0" algn="ctr">
              <a:buFontTx/>
              <a:buNone/>
              <a:defRPr>
                <a:solidFill>
                  <a:schemeClr val="bg1"/>
                </a:solidFill>
              </a:defRPr>
            </a:lvl1pPr>
          </a:lstStyle>
          <a:p>
            <a:pPr lvl="0"/>
            <a:r>
              <a:rPr lang="en-US" noProof="0" smtClean="0"/>
              <a:t>Click to edit Master subtitle style</a:t>
            </a:r>
            <a:endParaRPr lang="en-GB" noProof="0" smtClean="0"/>
          </a:p>
        </p:txBody>
      </p:sp>
    </p:spTree>
    <p:extLst>
      <p:ext uri="{BB962C8B-B14F-4D97-AF65-F5344CB8AC3E}">
        <p14:creationId xmlns="" xmlns:p14="http://schemas.microsoft.com/office/powerpoint/2010/main" val="13829936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591468"/>
            <a:ext cx="7772400" cy="1143000"/>
          </a:xfrm>
        </p:spPr>
        <p:txBody>
          <a:bodyPr/>
          <a:lstStyle/>
          <a:p>
            <a:r>
              <a:rPr lang="en-US" smtClean="0"/>
              <a:t>Click to edit Master title style</a:t>
            </a:r>
            <a:endParaRPr lang="en-GB"/>
          </a:p>
        </p:txBody>
      </p:sp>
      <p:sp>
        <p:nvSpPr>
          <p:cNvPr id="3" name="Content Placeholder 2"/>
          <p:cNvSpPr>
            <a:spLocks noGrp="1"/>
          </p:cNvSpPr>
          <p:nvPr>
            <p:ph idx="1"/>
          </p:nvPr>
        </p:nvSpPr>
        <p:spPr>
          <a:xfrm>
            <a:off x="685800" y="1834480"/>
            <a:ext cx="7772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 xmlns:p14="http://schemas.microsoft.com/office/powerpoint/2010/main" val="7874577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620688"/>
            <a:ext cx="7772400" cy="1143000"/>
          </a:xfrm>
        </p:spPr>
        <p:txBody>
          <a:bodyPr/>
          <a:lstStyle/>
          <a:p>
            <a:r>
              <a:rPr lang="en-US" smtClean="0"/>
              <a:t>Click to edit Master title style</a:t>
            </a:r>
            <a:endParaRPr lang="en-GB"/>
          </a:p>
        </p:txBody>
      </p:sp>
    </p:spTree>
    <p:extLst>
      <p:ext uri="{BB962C8B-B14F-4D97-AF65-F5344CB8AC3E}">
        <p14:creationId xmlns="" xmlns:p14="http://schemas.microsoft.com/office/powerpoint/2010/main" val="892182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4368B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4" name="Date Placeholder 3"/>
          <p:cNvSpPr>
            <a:spLocks noGrp="1"/>
          </p:cNvSpPr>
          <p:nvPr>
            <p:ph type="dt" sz="half" idx="10"/>
          </p:nvPr>
        </p:nvSpPr>
        <p:spPr/>
        <p:txBody>
          <a:bodyPr/>
          <a:lstStyle/>
          <a:p>
            <a:fld id="{3CAFA64A-2611-49F2-BD9A-A209DCAE6B7A}" type="datetimeFigureOut">
              <a:rPr lang="en-GB" smtClean="0">
                <a:solidFill>
                  <a:prstClr val="black">
                    <a:tint val="75000"/>
                  </a:prstClr>
                </a:solidFill>
              </a:rPr>
              <a:pPr/>
              <a:t>12/02/2019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1996D03-F354-4CE1-BCF3-333D4E295C6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 xmlns:p14="http://schemas.microsoft.com/office/powerpoint/2010/main" val="4248986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0C60D6-F8D5-AD40-89AD-86F0BB2901F1}" type="datetimeFigureOut">
              <a:rPr lang="en-US" smtClean="0"/>
              <a:pPr/>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CC9CBB-2F62-DC48-9194-4D46E5B2CE38}" type="slidenum">
              <a:rPr lang="en-US" smtClean="0"/>
              <a:pPr/>
              <a:t>‹#›</a:t>
            </a:fld>
            <a:endParaRPr lang="en-US"/>
          </a:p>
        </p:txBody>
      </p:sp>
      <p:pic>
        <p:nvPicPr>
          <p:cNvPr id="7" name="Picture 6"/>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 xmlns:p14="http://schemas.microsoft.com/office/powerpoint/2010/main" val="28800872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3CAFA64A-2611-49F2-BD9A-A209DCAE6B7A}" type="datetimeFigureOut">
              <a:rPr lang="en-GB" smtClean="0">
                <a:solidFill>
                  <a:prstClr val="black">
                    <a:tint val="75000"/>
                  </a:prstClr>
                </a:solidFill>
              </a:rPr>
              <a:pPr/>
              <a:t>12/02/2019</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1996D03-F354-4CE1-BCF3-333D4E295C6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16460078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AFA64A-2611-49F2-BD9A-A209DCAE6B7A}" type="datetimeFigureOut">
              <a:rPr lang="en-GB" smtClean="0">
                <a:solidFill>
                  <a:prstClr val="black">
                    <a:tint val="75000"/>
                  </a:prstClr>
                </a:solidFill>
              </a:rPr>
              <a:pPr/>
              <a:t>12/02/2019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1996D03-F354-4CE1-BCF3-333D4E295C6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35279367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solidFill>
                  <a:schemeClr val="accent1"/>
                </a:solidFill>
              </a:defRPr>
            </a:lvl1pPr>
            <a:lvl2pPr>
              <a:defRPr sz="2400">
                <a:solidFill>
                  <a:schemeClr val="accent1"/>
                </a:solidFill>
              </a:defRPr>
            </a:lvl2pPr>
            <a:lvl3pPr>
              <a:defRPr sz="2000">
                <a:solidFill>
                  <a:schemeClr val="accent1"/>
                </a:solidFill>
              </a:defRPr>
            </a:lvl3pPr>
            <a:lvl4pPr>
              <a:defRPr sz="1800">
                <a:solidFill>
                  <a:schemeClr val="accent1"/>
                </a:solidFill>
              </a:defRPr>
            </a:lvl4pPr>
            <a:lvl5pPr>
              <a:defRPr sz="1800">
                <a:solidFill>
                  <a:schemeClr val="accent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800">
                <a:solidFill>
                  <a:schemeClr val="accent1"/>
                </a:solidFill>
              </a:defRPr>
            </a:lvl1pPr>
            <a:lvl2pPr>
              <a:defRPr sz="2400">
                <a:solidFill>
                  <a:schemeClr val="accent1"/>
                </a:solidFill>
              </a:defRPr>
            </a:lvl2pPr>
            <a:lvl3pPr>
              <a:defRPr sz="2000">
                <a:solidFill>
                  <a:schemeClr val="accent1"/>
                </a:solidFill>
              </a:defRPr>
            </a:lvl3pPr>
            <a:lvl4pPr>
              <a:defRPr sz="1800">
                <a:solidFill>
                  <a:schemeClr val="accent1"/>
                </a:solidFill>
              </a:defRPr>
            </a:lvl4pPr>
            <a:lvl5pPr>
              <a:defRPr sz="1800">
                <a:solidFill>
                  <a:schemeClr val="accent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4"/>
          <p:cNvSpPr>
            <a:spLocks noGrp="1"/>
          </p:cNvSpPr>
          <p:nvPr>
            <p:ph type="dt" sz="half" idx="10"/>
          </p:nvPr>
        </p:nvSpPr>
        <p:spPr/>
        <p:txBody>
          <a:bodyPr/>
          <a:lstStyle/>
          <a:p>
            <a:fld id="{3CAFA64A-2611-49F2-BD9A-A209DCAE6B7A}" type="datetimeFigureOut">
              <a:rPr lang="en-GB" smtClean="0">
                <a:solidFill>
                  <a:prstClr val="black">
                    <a:tint val="75000"/>
                  </a:prstClr>
                </a:solidFill>
              </a:rPr>
              <a:pPr/>
              <a:t>12/02/2019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1996D03-F354-4CE1-BCF3-333D4E295C6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24333039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CAFA64A-2611-49F2-BD9A-A209DCAE6B7A}" type="datetimeFigureOut">
              <a:rPr lang="en-GB" smtClean="0">
                <a:solidFill>
                  <a:prstClr val="black">
                    <a:tint val="75000"/>
                  </a:prstClr>
                </a:solidFill>
              </a:rPr>
              <a:pPr/>
              <a:t>12/02/2019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71996D03-F354-4CE1-BCF3-333D4E295C6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7146160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CAFA64A-2611-49F2-BD9A-A209DCAE6B7A}" type="datetimeFigureOut">
              <a:rPr lang="en-GB" smtClean="0">
                <a:solidFill>
                  <a:prstClr val="black">
                    <a:tint val="75000"/>
                  </a:prstClr>
                </a:solidFill>
              </a:rPr>
              <a:pPr/>
              <a:t>12/02/2019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71996D03-F354-4CE1-BCF3-333D4E295C6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3690269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AFA64A-2611-49F2-BD9A-A209DCAE6B7A}" type="datetimeFigureOut">
              <a:rPr lang="en-GB" smtClean="0">
                <a:solidFill>
                  <a:prstClr val="black">
                    <a:tint val="75000"/>
                  </a:prstClr>
                </a:solidFill>
              </a:rPr>
              <a:pPr/>
              <a:t>12/02/2019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71996D03-F354-4CE1-BCF3-333D4E295C6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38918128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AFA64A-2611-49F2-BD9A-A209DCAE6B7A}" type="datetimeFigureOut">
              <a:rPr lang="en-GB" smtClean="0">
                <a:solidFill>
                  <a:prstClr val="black">
                    <a:tint val="75000"/>
                  </a:prstClr>
                </a:solidFill>
              </a:rPr>
              <a:pPr/>
              <a:t>12/02/2019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1996D03-F354-4CE1-BCF3-333D4E295C6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40618863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AFA64A-2611-49F2-BD9A-A209DCAE6B7A}" type="datetimeFigureOut">
              <a:rPr lang="en-GB" smtClean="0">
                <a:solidFill>
                  <a:prstClr val="black">
                    <a:tint val="75000"/>
                  </a:prstClr>
                </a:solidFill>
              </a:rPr>
              <a:pPr/>
              <a:t>12/02/2019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1996D03-F354-4CE1-BCF3-333D4E295C6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37718799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CAFA64A-2611-49F2-BD9A-A209DCAE6B7A}" type="datetimeFigureOut">
              <a:rPr lang="en-GB" smtClean="0">
                <a:solidFill>
                  <a:prstClr val="black">
                    <a:tint val="75000"/>
                  </a:prstClr>
                </a:solidFill>
              </a:rPr>
              <a:pPr/>
              <a:t>12/02/2019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1996D03-F354-4CE1-BCF3-333D4E295C6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18713590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CAFA64A-2611-49F2-BD9A-A209DCAE6B7A}" type="datetimeFigureOut">
              <a:rPr lang="en-GB" smtClean="0">
                <a:solidFill>
                  <a:prstClr val="black">
                    <a:tint val="75000"/>
                  </a:prstClr>
                </a:solidFill>
              </a:rPr>
              <a:pPr/>
              <a:t>12/02/2019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1996D03-F354-4CE1-BCF3-333D4E295C6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355979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0C60D6-F8D5-AD40-89AD-86F0BB2901F1}" type="datetimeFigureOut">
              <a:rPr lang="en-US" smtClean="0"/>
              <a:pPr/>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CC9CBB-2F62-DC48-9194-4D46E5B2CE38}" type="slidenum">
              <a:rPr lang="en-US" smtClean="0"/>
              <a:pPr/>
              <a:t>‹#›</a:t>
            </a:fld>
            <a:endParaRPr lang="en-US"/>
          </a:p>
        </p:txBody>
      </p:sp>
    </p:spTree>
    <p:extLst>
      <p:ext uri="{BB962C8B-B14F-4D97-AF65-F5344CB8AC3E}">
        <p14:creationId xmlns="" xmlns:p14="http://schemas.microsoft.com/office/powerpoint/2010/main" val="2529782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0C60D6-F8D5-AD40-89AD-86F0BB2901F1}" type="datetimeFigureOut">
              <a:rPr lang="en-US" smtClean="0"/>
              <a:pPr/>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CC9CBB-2F62-DC48-9194-4D46E5B2CE38}" type="slidenum">
              <a:rPr lang="en-US" smtClean="0"/>
              <a:pPr/>
              <a:t>‹#›</a:t>
            </a:fld>
            <a:endParaRPr lang="en-US"/>
          </a:p>
        </p:txBody>
      </p:sp>
    </p:spTree>
    <p:extLst>
      <p:ext uri="{BB962C8B-B14F-4D97-AF65-F5344CB8AC3E}">
        <p14:creationId xmlns="" xmlns:p14="http://schemas.microsoft.com/office/powerpoint/2010/main" val="2331699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0C60D6-F8D5-AD40-89AD-86F0BB2901F1}" type="datetimeFigureOut">
              <a:rPr lang="en-US" smtClean="0"/>
              <a:pPr/>
              <a:t>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CC9CBB-2F62-DC48-9194-4D46E5B2CE38}" type="slidenum">
              <a:rPr lang="en-US" smtClean="0"/>
              <a:pPr/>
              <a:t>‹#›</a:t>
            </a:fld>
            <a:endParaRPr lang="en-US"/>
          </a:p>
        </p:txBody>
      </p:sp>
    </p:spTree>
    <p:extLst>
      <p:ext uri="{BB962C8B-B14F-4D97-AF65-F5344CB8AC3E}">
        <p14:creationId xmlns="" xmlns:p14="http://schemas.microsoft.com/office/powerpoint/2010/main" val="2005801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0C60D6-F8D5-AD40-89AD-86F0BB2901F1}" type="datetimeFigureOut">
              <a:rPr lang="en-US" smtClean="0"/>
              <a:pPr/>
              <a:t>2/12/2019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CC9CBB-2F62-DC48-9194-4D46E5B2CE38}" type="slidenum">
              <a:rPr lang="en-US" smtClean="0"/>
              <a:pPr/>
              <a:t>‹#›</a:t>
            </a:fld>
            <a:endParaRPr lang="en-US"/>
          </a:p>
        </p:txBody>
      </p:sp>
    </p:spTree>
    <p:extLst>
      <p:ext uri="{BB962C8B-B14F-4D97-AF65-F5344CB8AC3E}">
        <p14:creationId xmlns="" xmlns:p14="http://schemas.microsoft.com/office/powerpoint/2010/main" val="747128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0C60D6-F8D5-AD40-89AD-86F0BB2901F1}" type="datetimeFigureOut">
              <a:rPr lang="en-US" smtClean="0"/>
              <a:pPr/>
              <a:t>2/12/2019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CC9CBB-2F62-DC48-9194-4D46E5B2CE38}" type="slidenum">
              <a:rPr lang="en-US" smtClean="0"/>
              <a:pPr/>
              <a:t>‹#›</a:t>
            </a:fld>
            <a:endParaRPr lang="en-US"/>
          </a:p>
        </p:txBody>
      </p:sp>
    </p:spTree>
    <p:extLst>
      <p:ext uri="{BB962C8B-B14F-4D97-AF65-F5344CB8AC3E}">
        <p14:creationId xmlns="" xmlns:p14="http://schemas.microsoft.com/office/powerpoint/2010/main" val="15129370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theme" Target="../theme/theme4.xml"/><Relationship Id="rId4"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5" Type="http://schemas.openxmlformats.org/officeDocument/2006/relationships/image" Target="../media/image3.jpe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5" Type="http://schemas.openxmlformats.org/officeDocument/2006/relationships/image" Target="../media/image3.jpe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5" Type="http://schemas.openxmlformats.org/officeDocument/2006/relationships/image" Target="../media/image5.jpe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image" Target="../media/image7.jpe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8.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43011" name="Rectangle 3"/>
          <p:cNvSpPr>
            <a:spLocks noGrp="1" noChangeArrowheads="1"/>
          </p:cNvSpPr>
          <p:nvPr>
            <p:ph type="title"/>
          </p:nvPr>
        </p:nvSpPr>
        <p:spPr bwMode="auto">
          <a:xfrm>
            <a:off x="685800" y="204788"/>
            <a:ext cx="77724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43012" name="Rectangle 4"/>
          <p:cNvSpPr>
            <a:spLocks noGrp="1" noChangeArrowheads="1"/>
          </p:cNvSpPr>
          <p:nvPr>
            <p:ph type="body" idx="1"/>
          </p:nvPr>
        </p:nvSpPr>
        <p:spPr bwMode="auto">
          <a:xfrm>
            <a:off x="685800" y="1447800"/>
            <a:ext cx="7772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Tree>
    <p:extLst>
      <p:ext uri="{BB962C8B-B14F-4D97-AF65-F5344CB8AC3E}">
        <p14:creationId xmlns="" xmlns:p14="http://schemas.microsoft.com/office/powerpoint/2010/main" val="94161963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Lst>
  <p:txStyles>
    <p:title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0C60D6-F8D5-AD40-89AD-86F0BB2901F1}" type="datetimeFigureOut">
              <a:rPr lang="en-US" smtClean="0"/>
              <a:pPr/>
              <a:t>2/12/2019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CC9CBB-2F62-DC48-9194-4D46E5B2CE38}" type="slidenum">
              <a:rPr lang="en-US" smtClean="0"/>
              <a:pPr/>
              <a:t>‹#›</a:t>
            </a:fld>
            <a:endParaRPr lang="en-US"/>
          </a:p>
        </p:txBody>
      </p:sp>
    </p:spTree>
    <p:extLst>
      <p:ext uri="{BB962C8B-B14F-4D97-AF65-F5344CB8AC3E}">
        <p14:creationId xmlns="" xmlns:p14="http://schemas.microsoft.com/office/powerpoint/2010/main" val="939442154"/>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0C60D6-F8D5-AD40-89AD-86F0BB2901F1}" type="datetimeFigureOut">
              <a:rPr lang="en-US" smtClean="0"/>
              <a:pPr/>
              <a:t>2/12/2019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CC9CBB-2F62-DC48-9194-4D46E5B2CE38}" type="slidenum">
              <a:rPr lang="en-US" smtClean="0"/>
              <a:pPr/>
              <a:t>‹#›</a:t>
            </a:fld>
            <a:endParaRPr lang="en-US"/>
          </a:p>
        </p:txBody>
      </p:sp>
    </p:spTree>
    <p:extLst>
      <p:ext uri="{BB962C8B-B14F-4D97-AF65-F5344CB8AC3E}">
        <p14:creationId xmlns="" xmlns:p14="http://schemas.microsoft.com/office/powerpoint/2010/main" val="326790270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0C60D6-F8D5-AD40-89AD-86F0BB2901F1}" type="datetimeFigureOut">
              <a:rPr lang="en-US" smtClean="0"/>
              <a:pPr/>
              <a:t>2/12/2019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CC9CBB-2F62-DC48-9194-4D46E5B2CE38}" type="slidenum">
              <a:rPr lang="en-US" smtClean="0"/>
              <a:pPr/>
              <a:t>‹#›</a:t>
            </a:fld>
            <a:endParaRPr lang="en-US"/>
          </a:p>
        </p:txBody>
      </p:sp>
    </p:spTree>
    <p:extLst>
      <p:ext uri="{BB962C8B-B14F-4D97-AF65-F5344CB8AC3E}">
        <p14:creationId xmlns="" xmlns:p14="http://schemas.microsoft.com/office/powerpoint/2010/main" val="1450319685"/>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7" r:id="rId3"/>
    <p:sldLayoutId id="2147483864"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43011" name="Rectangle 3"/>
          <p:cNvSpPr>
            <a:spLocks noGrp="1" noChangeArrowheads="1"/>
          </p:cNvSpPr>
          <p:nvPr>
            <p:ph type="title"/>
          </p:nvPr>
        </p:nvSpPr>
        <p:spPr bwMode="auto">
          <a:xfrm>
            <a:off x="685800" y="204788"/>
            <a:ext cx="77724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43012" name="Rectangle 4"/>
          <p:cNvSpPr>
            <a:spLocks noGrp="1" noChangeArrowheads="1"/>
          </p:cNvSpPr>
          <p:nvPr>
            <p:ph type="body" idx="1"/>
          </p:nvPr>
        </p:nvSpPr>
        <p:spPr bwMode="auto">
          <a:xfrm>
            <a:off x="685800" y="1447800"/>
            <a:ext cx="7772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Tree>
    <p:extLst>
      <p:ext uri="{BB962C8B-B14F-4D97-AF65-F5344CB8AC3E}">
        <p14:creationId xmlns="" xmlns:p14="http://schemas.microsoft.com/office/powerpoint/2010/main" val="1009043801"/>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Lst>
  <p:txStyles>
    <p:title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43011" name="Rectangle 3"/>
          <p:cNvSpPr>
            <a:spLocks noGrp="1" noChangeArrowheads="1"/>
          </p:cNvSpPr>
          <p:nvPr>
            <p:ph type="title"/>
          </p:nvPr>
        </p:nvSpPr>
        <p:spPr bwMode="auto">
          <a:xfrm>
            <a:off x="685800" y="204788"/>
            <a:ext cx="77724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43012" name="Rectangle 4"/>
          <p:cNvSpPr>
            <a:spLocks noGrp="1" noChangeArrowheads="1"/>
          </p:cNvSpPr>
          <p:nvPr>
            <p:ph type="body" idx="1"/>
          </p:nvPr>
        </p:nvSpPr>
        <p:spPr bwMode="auto">
          <a:xfrm>
            <a:off x="685800" y="1447800"/>
            <a:ext cx="7772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Tree>
    <p:extLst>
      <p:ext uri="{BB962C8B-B14F-4D97-AF65-F5344CB8AC3E}">
        <p14:creationId xmlns="" xmlns:p14="http://schemas.microsoft.com/office/powerpoint/2010/main" val="4294509735"/>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Lst>
  <p:txStyles>
    <p:title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p:cNvPicPr>
          <p:nvPr/>
        </p:nvPicPr>
        <p:blipFill>
          <a:blip r:embed="rId5"/>
          <a:srcRect/>
          <a:stretch>
            <a:fillRect/>
          </a:stretch>
        </p:blipFill>
        <p:spPr bwMode="auto">
          <a:xfrm>
            <a:off x="0" y="-100013"/>
            <a:ext cx="9144000" cy="6958013"/>
          </a:xfrm>
          <a:prstGeom prst="rect">
            <a:avLst/>
          </a:prstGeom>
          <a:noFill/>
          <a:ln w="9525">
            <a:noFill/>
            <a:miter lim="800000"/>
            <a:headEnd/>
            <a:tailEnd/>
          </a:ln>
        </p:spPr>
      </p:pic>
      <p:sp>
        <p:nvSpPr>
          <p:cNvPr id="1027" name="Rectangle 3"/>
          <p:cNvSpPr>
            <a:spLocks noGrp="1" noChangeArrowheads="1"/>
          </p:cNvSpPr>
          <p:nvPr>
            <p:ph type="title"/>
          </p:nvPr>
        </p:nvSpPr>
        <p:spPr bwMode="auto">
          <a:xfrm>
            <a:off x="685800" y="204788"/>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8" name="Rectangle 4"/>
          <p:cNvSpPr>
            <a:spLocks noGrp="1" noChangeArrowheads="1"/>
          </p:cNvSpPr>
          <p:nvPr>
            <p:ph type="body" idx="1"/>
          </p:nvPr>
        </p:nvSpPr>
        <p:spPr bwMode="auto">
          <a:xfrm>
            <a:off x="685800" y="14478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Tree>
    <p:extLst>
      <p:ext uri="{BB962C8B-B14F-4D97-AF65-F5344CB8AC3E}">
        <p14:creationId xmlns="" xmlns:p14="http://schemas.microsoft.com/office/powerpoint/2010/main" val="2714227170"/>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Lst>
  <p:txStyles>
    <p:title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Arial" charset="0"/>
        </a:defRPr>
      </a:lvl2pPr>
      <a:lvl3pPr algn="ctr" rtl="0" fontAlgn="base">
        <a:spcBef>
          <a:spcPct val="0"/>
        </a:spcBef>
        <a:spcAft>
          <a:spcPct val="0"/>
        </a:spcAft>
        <a:defRPr sz="4400">
          <a:solidFill>
            <a:schemeClr val="tx1"/>
          </a:solidFill>
          <a:latin typeface="Arial" charset="0"/>
        </a:defRPr>
      </a:lvl3pPr>
      <a:lvl4pPr algn="ctr" rtl="0" fontAlgn="base">
        <a:spcBef>
          <a:spcPct val="0"/>
        </a:spcBef>
        <a:spcAft>
          <a:spcPct val="0"/>
        </a:spcAft>
        <a:defRPr sz="4400">
          <a:solidFill>
            <a:schemeClr val="tx1"/>
          </a:solidFill>
          <a:latin typeface="Arial" charset="0"/>
        </a:defRPr>
      </a:lvl4pPr>
      <a:lvl5pPr algn="ctr" rtl="0" fontAlgn="base">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400">
          <a:solidFill>
            <a:schemeClr val="tx1"/>
          </a:solidFill>
          <a:latin typeface="+mn-lt"/>
        </a:defRPr>
      </a:lvl4pPr>
      <a:lvl5pPr marL="2057400" indent="-228600" algn="l" rtl="0" fontAlgn="base">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3CAFA64A-2611-49F2-BD9A-A209DCAE6B7A}" type="datetimeFigureOut">
              <a:rPr lang="en-GB" smtClean="0">
                <a:solidFill>
                  <a:prstClr val="black">
                    <a:tint val="75000"/>
                  </a:prstClr>
                </a:solidFill>
              </a:rPr>
              <a:pPr defTabSz="914400"/>
              <a:t>12/02/2019</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71996D03-F354-4CE1-BCF3-333D4E295C61}" type="slidenum">
              <a:rPr lang="en-GB" smtClean="0">
                <a:solidFill>
                  <a:prstClr val="black">
                    <a:tint val="75000"/>
                  </a:prstClr>
                </a:solidFill>
              </a:rPr>
              <a:pPr defTabSz="914400"/>
              <a:t>‹#›</a:t>
            </a:fld>
            <a:endParaRPr lang="en-GB">
              <a:solidFill>
                <a:prstClr val="black">
                  <a:tint val="75000"/>
                </a:prstClr>
              </a:solidFill>
            </a:endParaRPr>
          </a:p>
        </p:txBody>
      </p:sp>
      <p:grpSp>
        <p:nvGrpSpPr>
          <p:cNvPr id="11" name="Group 10"/>
          <p:cNvGrpSpPr/>
          <p:nvPr userDrawn="1"/>
        </p:nvGrpSpPr>
        <p:grpSpPr>
          <a:xfrm>
            <a:off x="0" y="0"/>
            <a:ext cx="9124536" cy="620688"/>
            <a:chOff x="-2302918" y="0"/>
            <a:chExt cx="11446918" cy="762854"/>
          </a:xfrm>
        </p:grpSpPr>
        <p:pic>
          <p:nvPicPr>
            <p:cNvPr id="12" name="Picture 2" descr="M:\QStep\Q-Step logos\Q Step Logo.jpg"/>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8020376" y="205018"/>
              <a:ext cx="1080120" cy="487469"/>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Rectangle 12"/>
            <p:cNvSpPr/>
            <p:nvPr/>
          </p:nvSpPr>
          <p:spPr>
            <a:xfrm>
              <a:off x="-2302918" y="0"/>
              <a:ext cx="11446918" cy="205018"/>
            </a:xfrm>
            <a:prstGeom prst="rect">
              <a:avLst/>
            </a:prstGeom>
            <a:solidFill>
              <a:srgbClr val="4368B0"/>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endParaRPr>
            </a:p>
          </p:txBody>
        </p:sp>
        <p:pic>
          <p:nvPicPr>
            <p:cNvPr id="14" name="Picture 3"/>
            <p:cNvPicPr>
              <a:picLocks noChangeAspect="1" noChangeArrowheads="1"/>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a:off x="7300296" y="258799"/>
              <a:ext cx="683002" cy="50405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spTree>
    <p:extLst>
      <p:ext uri="{BB962C8B-B14F-4D97-AF65-F5344CB8AC3E}">
        <p14:creationId xmlns="" xmlns:p14="http://schemas.microsoft.com/office/powerpoint/2010/main" val="2560459904"/>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914400" rtl="0" eaLnBrk="1" latinLnBrk="0" hangingPunct="1">
        <a:spcBef>
          <a:spcPct val="0"/>
        </a:spcBef>
        <a:buNone/>
        <a:defRPr sz="3200" kern="1200">
          <a:solidFill>
            <a:srgbClr val="4368B0"/>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accen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6.xml"/><Relationship Id="rId5" Type="http://schemas.openxmlformats.org/officeDocument/2006/relationships/hyperlink" Target="http://www.eis.org.uk/Child_Poverty/Survey.htm" TargetMode="Externa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6.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40.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7.xml"/><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9.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6.xml"/><Relationship Id="rId4" Type="http://schemas.openxmlformats.org/officeDocument/2006/relationships/hyperlink" Target="http://www.instituteofhealthequity.org/projects/fair-society-healthy-lives-the-marmot-review"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32760" y="2647445"/>
            <a:ext cx="6111241" cy="3907693"/>
          </a:xfrm>
        </p:spPr>
        <p:txBody>
          <a:bodyPr>
            <a:normAutofit fontScale="90000"/>
          </a:bodyPr>
          <a:lstStyle/>
          <a:p>
            <a:r>
              <a:rPr lang="en-US" sz="4000" dirty="0" smtClean="0">
                <a:solidFill>
                  <a:schemeClr val="bg1"/>
                </a:solidFill>
              </a:rPr>
              <a:t/>
            </a:r>
            <a:br>
              <a:rPr lang="en-US" sz="4000" dirty="0" smtClean="0">
                <a:solidFill>
                  <a:schemeClr val="bg1"/>
                </a:solidFill>
              </a:rPr>
            </a:br>
            <a:r>
              <a:rPr lang="en-US" sz="4000" dirty="0" smtClean="0">
                <a:solidFill>
                  <a:schemeClr val="bg1"/>
                </a:solidFill>
              </a:rPr>
              <a:t>              Child poverty, adverse </a:t>
            </a:r>
            <a:br>
              <a:rPr lang="en-US" sz="4000" dirty="0" smtClean="0">
                <a:solidFill>
                  <a:schemeClr val="bg1"/>
                </a:solidFill>
              </a:rPr>
            </a:br>
            <a:r>
              <a:rPr lang="en-US" sz="4000" dirty="0" smtClean="0">
                <a:solidFill>
                  <a:schemeClr val="bg1"/>
                </a:solidFill>
              </a:rPr>
              <a:t>             childhood experiences, </a:t>
            </a:r>
            <a:br>
              <a:rPr lang="en-US" sz="4000" dirty="0" smtClean="0">
                <a:solidFill>
                  <a:schemeClr val="bg1"/>
                </a:solidFill>
              </a:rPr>
            </a:br>
            <a:r>
              <a:rPr lang="en-US" sz="4000" dirty="0" smtClean="0">
                <a:solidFill>
                  <a:schemeClr val="bg1"/>
                </a:solidFill>
              </a:rPr>
              <a:t>             and ‘A Trusted Adult’.</a:t>
            </a:r>
            <a:br>
              <a:rPr lang="en-US" sz="4000" dirty="0" smtClean="0">
                <a:solidFill>
                  <a:schemeClr val="bg1"/>
                </a:solidFill>
              </a:rPr>
            </a:br>
            <a:r>
              <a:rPr lang="en-US" sz="4000" dirty="0" smtClean="0">
                <a:solidFill>
                  <a:schemeClr val="bg1"/>
                </a:solidFill>
              </a:rPr>
              <a:t/>
            </a:r>
            <a:br>
              <a:rPr lang="en-US" sz="4000" dirty="0" smtClean="0">
                <a:solidFill>
                  <a:schemeClr val="bg1"/>
                </a:solidFill>
              </a:rPr>
            </a:br>
            <a:r>
              <a:rPr lang="en-US" sz="4000" dirty="0" smtClean="0">
                <a:solidFill>
                  <a:schemeClr val="bg1"/>
                </a:solidFill>
              </a:rPr>
              <a:t/>
            </a:r>
            <a:br>
              <a:rPr lang="en-US" sz="4000" dirty="0" smtClean="0">
                <a:solidFill>
                  <a:schemeClr val="bg1"/>
                </a:solidFill>
              </a:rPr>
            </a:br>
            <a:r>
              <a:rPr lang="en-US" sz="3100" dirty="0" smtClean="0">
                <a:solidFill>
                  <a:schemeClr val="bg1"/>
                </a:solidFill>
              </a:rPr>
              <a:t>Gillian Amos, Senior Health Promotion Specialist </a:t>
            </a:r>
            <a:br>
              <a:rPr lang="en-US" sz="3100" dirty="0" smtClean="0">
                <a:solidFill>
                  <a:schemeClr val="bg1"/>
                </a:solidFill>
              </a:rPr>
            </a:br>
            <a:r>
              <a:rPr lang="en-US" sz="3100" dirty="0" smtClean="0">
                <a:solidFill>
                  <a:schemeClr val="bg1"/>
                </a:solidFill>
              </a:rPr>
              <a:t>NHS Lothian   </a:t>
            </a:r>
            <a:r>
              <a:rPr lang="en-US" sz="4000" dirty="0">
                <a:solidFill>
                  <a:schemeClr val="bg1"/>
                </a:solidFill>
              </a:rPr>
              <a:t/>
            </a:r>
            <a:br>
              <a:rPr lang="en-US" sz="4000" dirty="0">
                <a:solidFill>
                  <a:schemeClr val="bg1"/>
                </a:solidFill>
              </a:rPr>
            </a:br>
            <a:r>
              <a:rPr lang="en-US" sz="4000" dirty="0" smtClean="0">
                <a:solidFill>
                  <a:schemeClr val="bg1"/>
                </a:solidFill>
              </a:rPr>
              <a:t/>
            </a:r>
            <a:br>
              <a:rPr lang="en-US" sz="4000" dirty="0" smtClean="0">
                <a:solidFill>
                  <a:schemeClr val="bg1"/>
                </a:solidFill>
              </a:rPr>
            </a:br>
            <a:endParaRPr lang="en-US" sz="4000" dirty="0">
              <a:solidFill>
                <a:schemeClr val="bg1"/>
              </a:solidFill>
            </a:endParaRPr>
          </a:p>
        </p:txBody>
      </p:sp>
    </p:spTree>
    <p:extLst>
      <p:ext uri="{BB962C8B-B14F-4D97-AF65-F5344CB8AC3E}">
        <p14:creationId xmlns="" xmlns:p14="http://schemas.microsoft.com/office/powerpoint/2010/main" val="39375099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Content Placeholder 2"/>
          <p:cNvSpPr txBox="1">
            <a:spLocks/>
          </p:cNvSpPr>
          <p:nvPr/>
        </p:nvSpPr>
        <p:spPr bwMode="auto">
          <a:xfrm>
            <a:off x="2537116" y="631982"/>
            <a:ext cx="6243320" cy="44758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sz="2800" b="0" i="0" u="none" strike="noStrike" kern="0" cap="none" spc="0" normalizeH="0" baseline="0" noProof="0" dirty="0" smtClean="0">
                <a:ln>
                  <a:noFill/>
                </a:ln>
                <a:solidFill>
                  <a:srgbClr val="000000"/>
                </a:solidFill>
                <a:effectLst/>
                <a:uLnTx/>
                <a:uFillTx/>
              </a:rPr>
              <a:t>Impact</a:t>
            </a:r>
            <a:r>
              <a:rPr kumimoji="0" lang="en-GB" sz="2800" b="0" i="0" u="none" strike="noStrike" kern="0" cap="none" spc="0" normalizeH="0" noProof="0" dirty="0" smtClean="0">
                <a:ln>
                  <a:noFill/>
                </a:ln>
                <a:solidFill>
                  <a:srgbClr val="000000"/>
                </a:solidFill>
                <a:effectLst/>
                <a:uLnTx/>
                <a:uFillTx/>
              </a:rPr>
              <a:t> on physical and mental health and wellbeing of pupils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GB" sz="2800" kern="0" baseline="0" dirty="0" smtClean="0">
                <a:solidFill>
                  <a:srgbClr val="000000"/>
                </a:solidFill>
              </a:rPr>
              <a:t>pale</a:t>
            </a:r>
            <a:r>
              <a:rPr lang="en-GB" sz="2800" kern="0" dirty="0" smtClean="0">
                <a:solidFill>
                  <a:srgbClr val="000000"/>
                </a:solidFill>
              </a:rPr>
              <a:t> skin, thin, stress &amp; anxiety, no hot water or heating, no money for snacks/don’t bring a snack, inappropriate clothing for winter, homelessness, hungry, uniforms are worn out</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GB" sz="2800" kern="0" dirty="0" smtClean="0">
                <a:solidFill>
                  <a:srgbClr val="000000"/>
                </a:solidFill>
              </a:rPr>
              <a:t>Attendance affected</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GB" sz="2800" kern="0" dirty="0" smtClean="0">
                <a:solidFill>
                  <a:srgbClr val="000000"/>
                </a:solidFill>
              </a:rPr>
              <a:t>Social exclusion from extra-curricular activities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GB" sz="2800" kern="0" dirty="0" smtClean="0">
                <a:solidFill>
                  <a:srgbClr val="000000"/>
                </a:solidFill>
              </a:rPr>
              <a:t>Impact on concentration and ability to learn  </a:t>
            </a:r>
            <a:endParaRPr kumimoji="0" lang="en-GB" sz="2800" b="0" i="0" u="none" strike="noStrike" kern="0" cap="none" spc="0" normalizeH="0" baseline="0" noProof="0" dirty="0">
              <a:ln>
                <a:noFill/>
              </a:ln>
              <a:solidFill>
                <a:srgbClr val="000000"/>
              </a:solidFill>
              <a:effectLst/>
              <a:uLnTx/>
              <a:uFillTx/>
            </a:endParaRPr>
          </a:p>
        </p:txBody>
      </p:sp>
      <p:pic>
        <p:nvPicPr>
          <p:cNvPr id="4" name="Picture 3"/>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0" y="616868"/>
            <a:ext cx="2537116" cy="3129280"/>
          </a:xfrm>
          <a:prstGeom prst="rect">
            <a:avLst/>
          </a:prstGeom>
        </p:spPr>
      </p:pic>
      <p:sp>
        <p:nvSpPr>
          <p:cNvPr id="7" name="Rectangle 6"/>
          <p:cNvSpPr/>
          <p:nvPr/>
        </p:nvSpPr>
        <p:spPr>
          <a:xfrm>
            <a:off x="0" y="4084320"/>
            <a:ext cx="2537116" cy="923330"/>
          </a:xfrm>
          <a:prstGeom prst="rect">
            <a:avLst/>
          </a:prstGeom>
        </p:spPr>
        <p:txBody>
          <a:bodyPr wrap="square">
            <a:spAutoFit/>
          </a:bodyPr>
          <a:lstStyle/>
          <a:p>
            <a:r>
              <a:rPr lang="en-GB" dirty="0" smtClean="0">
                <a:hlinkClick r:id="rId5"/>
              </a:rPr>
              <a:t>EIS members survey 2016/17</a:t>
            </a:r>
            <a:endParaRPr lang="en-GB" dirty="0" smtClean="0"/>
          </a:p>
          <a:p>
            <a:endParaRPr lang="en-GB" dirty="0"/>
          </a:p>
        </p:txBody>
      </p:sp>
    </p:spTree>
    <p:extLst>
      <p:ext uri="{BB962C8B-B14F-4D97-AF65-F5344CB8AC3E}">
        <p14:creationId xmlns="" xmlns:p14="http://schemas.microsoft.com/office/powerpoint/2010/main" val="5728503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03548" y="548680"/>
            <a:ext cx="3816424" cy="3970318"/>
          </a:xfrm>
          <a:prstGeom prst="rect">
            <a:avLst/>
          </a:prstGeom>
          <a:noFill/>
        </p:spPr>
        <p:txBody>
          <a:bodyPr wrap="square" rtlCol="0">
            <a:spAutoFit/>
          </a:bodyPr>
          <a:lstStyle/>
          <a:p>
            <a:pPr defTabSz="914400" fontAlgn="base">
              <a:spcBef>
                <a:spcPct val="0"/>
              </a:spcBef>
              <a:spcAft>
                <a:spcPct val="0"/>
              </a:spcAft>
            </a:pPr>
            <a:r>
              <a:rPr lang="en-GB" sz="2800" b="1" dirty="0" smtClean="0">
                <a:solidFill>
                  <a:srgbClr val="000000"/>
                </a:solidFill>
                <a:latin typeface="Arial"/>
              </a:rPr>
              <a:t>Themes</a:t>
            </a:r>
          </a:p>
          <a:p>
            <a:pPr marL="457200" indent="-457200" defTabSz="914400" fontAlgn="base">
              <a:spcBef>
                <a:spcPct val="0"/>
              </a:spcBef>
              <a:spcAft>
                <a:spcPct val="0"/>
              </a:spcAft>
              <a:buFont typeface="Arial" panose="020B0604020202020204" pitchFamily="34" charset="0"/>
              <a:buChar char="•"/>
            </a:pPr>
            <a:r>
              <a:rPr lang="en-GB" sz="2800" dirty="0" smtClean="0">
                <a:solidFill>
                  <a:srgbClr val="000000"/>
                </a:solidFill>
                <a:latin typeface="Arial"/>
              </a:rPr>
              <a:t>Food insecurity</a:t>
            </a:r>
          </a:p>
          <a:p>
            <a:pPr marL="457200" indent="-457200" defTabSz="914400" fontAlgn="base">
              <a:spcBef>
                <a:spcPct val="0"/>
              </a:spcBef>
              <a:spcAft>
                <a:spcPct val="0"/>
              </a:spcAft>
              <a:buFont typeface="Arial" panose="020B0604020202020204" pitchFamily="34" charset="0"/>
              <a:buChar char="•"/>
            </a:pPr>
            <a:r>
              <a:rPr lang="en-GB" sz="2800" dirty="0" smtClean="0">
                <a:solidFill>
                  <a:srgbClr val="000000"/>
                </a:solidFill>
                <a:latin typeface="Arial"/>
              </a:rPr>
              <a:t>Financial stress and worry</a:t>
            </a:r>
          </a:p>
          <a:p>
            <a:pPr marL="457200" indent="-457200" defTabSz="914400" fontAlgn="base">
              <a:spcBef>
                <a:spcPct val="0"/>
              </a:spcBef>
              <a:spcAft>
                <a:spcPct val="0"/>
              </a:spcAft>
              <a:buFont typeface="Arial" panose="020B0604020202020204" pitchFamily="34" charset="0"/>
              <a:buChar char="•"/>
            </a:pPr>
            <a:r>
              <a:rPr lang="en-GB" sz="2800" dirty="0" smtClean="0">
                <a:solidFill>
                  <a:srgbClr val="000000"/>
                </a:solidFill>
                <a:latin typeface="Arial"/>
              </a:rPr>
              <a:t>Homelessness / poor housing</a:t>
            </a:r>
          </a:p>
          <a:p>
            <a:pPr marL="457200" indent="-457200" defTabSz="914400" fontAlgn="base">
              <a:spcBef>
                <a:spcPct val="0"/>
              </a:spcBef>
              <a:spcAft>
                <a:spcPct val="0"/>
              </a:spcAft>
              <a:buFont typeface="Arial" panose="020B0604020202020204" pitchFamily="34" charset="0"/>
              <a:buChar char="•"/>
            </a:pPr>
            <a:r>
              <a:rPr lang="en-GB" sz="2800" dirty="0" smtClean="0">
                <a:solidFill>
                  <a:srgbClr val="000000"/>
                </a:solidFill>
                <a:latin typeface="Arial"/>
              </a:rPr>
              <a:t>Poverty exacerbating poor health</a:t>
            </a:r>
            <a:endParaRPr lang="en-GB" sz="2800" dirty="0">
              <a:solidFill>
                <a:srgbClr val="000000"/>
              </a:solidFill>
              <a:latin typeface="Arial"/>
            </a:endParaRPr>
          </a:p>
        </p:txBody>
      </p:sp>
      <p:pic>
        <p:nvPicPr>
          <p:cNvPr id="3" name="Picture 2"/>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4788024" y="548680"/>
            <a:ext cx="4211960" cy="5957707"/>
          </a:xfrm>
          <a:prstGeom prst="rect">
            <a:avLst/>
          </a:prstGeom>
        </p:spPr>
      </p:pic>
      <p:sp>
        <p:nvSpPr>
          <p:cNvPr id="4" name="TextBox 3"/>
          <p:cNvSpPr txBox="1"/>
          <p:nvPr/>
        </p:nvSpPr>
        <p:spPr>
          <a:xfrm>
            <a:off x="377534" y="4941168"/>
            <a:ext cx="4176464" cy="1446550"/>
          </a:xfrm>
          <a:prstGeom prst="rect">
            <a:avLst/>
          </a:prstGeom>
          <a:noFill/>
        </p:spPr>
        <p:txBody>
          <a:bodyPr wrap="square" rtlCol="0">
            <a:spAutoFit/>
          </a:bodyPr>
          <a:lstStyle/>
          <a:p>
            <a:pPr defTabSz="914400" fontAlgn="base">
              <a:spcBef>
                <a:spcPct val="0"/>
              </a:spcBef>
              <a:spcAft>
                <a:spcPct val="0"/>
              </a:spcAft>
            </a:pPr>
            <a:r>
              <a:rPr lang="en-GB" sz="4400" i="1" dirty="0" smtClean="0">
                <a:solidFill>
                  <a:srgbClr val="000000"/>
                </a:solidFill>
                <a:latin typeface="Arial"/>
              </a:rPr>
              <a:t>‘Poverty makes children sick’</a:t>
            </a:r>
            <a:endParaRPr lang="en-GB" sz="4400" i="1" dirty="0">
              <a:solidFill>
                <a:srgbClr val="000000"/>
              </a:solidFill>
              <a:latin typeface="Arial"/>
            </a:endParaRPr>
          </a:p>
        </p:txBody>
      </p:sp>
    </p:spTree>
    <p:extLst>
      <p:ext uri="{BB962C8B-B14F-4D97-AF65-F5344CB8AC3E}">
        <p14:creationId xmlns="" xmlns:p14="http://schemas.microsoft.com/office/powerpoint/2010/main" val="35480052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8090" y="658400"/>
            <a:ext cx="8229600" cy="957385"/>
          </a:xfrm>
        </p:spPr>
        <p:txBody>
          <a:bodyPr>
            <a:normAutofit fontScale="90000"/>
          </a:bodyPr>
          <a:lstStyle/>
          <a:p>
            <a:r>
              <a:rPr lang="en-US" dirty="0" smtClean="0"/>
              <a:t>Educational attainment and inequality</a:t>
            </a:r>
            <a:endParaRPr lang="en-US" dirty="0"/>
          </a:p>
        </p:txBody>
      </p:sp>
      <p:sp>
        <p:nvSpPr>
          <p:cNvPr id="3" name="Rectangle 2"/>
          <p:cNvSpPr/>
          <p:nvPr/>
        </p:nvSpPr>
        <p:spPr>
          <a:xfrm>
            <a:off x="398090" y="1432905"/>
            <a:ext cx="8745909" cy="5262979"/>
          </a:xfrm>
          <a:prstGeom prst="rect">
            <a:avLst/>
          </a:prstGeom>
        </p:spPr>
        <p:txBody>
          <a:bodyPr wrap="square">
            <a:spAutoFit/>
          </a:bodyPr>
          <a:lstStyle/>
          <a:p>
            <a:pPr marL="457200" indent="-457200">
              <a:buFont typeface="Arial" panose="020B0604020202020204" pitchFamily="34" charset="0"/>
              <a:buChar char="•"/>
            </a:pPr>
            <a:r>
              <a:rPr lang="en-GB" sz="2800" dirty="0"/>
              <a:t>Differences in educational attainment are both a </a:t>
            </a:r>
            <a:r>
              <a:rPr lang="en-GB" sz="2800" b="1" dirty="0"/>
              <a:t>driver </a:t>
            </a:r>
            <a:r>
              <a:rPr lang="en-GB" sz="2800" dirty="0"/>
              <a:t>and a </a:t>
            </a:r>
            <a:r>
              <a:rPr lang="en-GB" sz="2800" b="1" dirty="0"/>
              <a:t>consequence</a:t>
            </a:r>
            <a:r>
              <a:rPr lang="en-GB" sz="2800" dirty="0"/>
              <a:t> of </a:t>
            </a:r>
            <a:r>
              <a:rPr lang="en-GB" sz="2800" dirty="0" smtClean="0"/>
              <a:t>poverty</a:t>
            </a:r>
          </a:p>
          <a:p>
            <a:pPr marL="457200" indent="-457200">
              <a:buFont typeface="Arial" panose="020B0604020202020204" pitchFamily="34" charset="0"/>
              <a:buChar char="•"/>
            </a:pPr>
            <a:r>
              <a:rPr lang="en-GB" sz="2800" dirty="0"/>
              <a:t>Individuals with higher qualification levels and skills are much more likely to be in employment, and have better employment prospects and higher earnings. </a:t>
            </a:r>
            <a:endParaRPr lang="en-GB" sz="2800" dirty="0" smtClean="0"/>
          </a:p>
          <a:p>
            <a:pPr marL="457200" indent="-457200">
              <a:buFont typeface="Arial" panose="020B0604020202020204" pitchFamily="34" charset="0"/>
              <a:buChar char="•"/>
            </a:pPr>
            <a:r>
              <a:rPr lang="en-GB" sz="2800" dirty="0" smtClean="0"/>
              <a:t>This </a:t>
            </a:r>
            <a:r>
              <a:rPr lang="en-GB" sz="2800" dirty="0"/>
              <a:t>reduces the risk of poverty for more highly qualified individuals and their </a:t>
            </a:r>
            <a:r>
              <a:rPr lang="en-GB" sz="2800" dirty="0" smtClean="0"/>
              <a:t>children</a:t>
            </a:r>
          </a:p>
          <a:p>
            <a:pPr marL="457200" indent="-457200">
              <a:buFont typeface="Arial" panose="020B0604020202020204" pitchFamily="34" charset="0"/>
              <a:buChar char="•"/>
            </a:pPr>
            <a:r>
              <a:rPr lang="en-GB" sz="2800" dirty="0" smtClean="0"/>
              <a:t>Evidence that increases </a:t>
            </a:r>
            <a:r>
              <a:rPr lang="en-GB" sz="2800" dirty="0"/>
              <a:t>in parental income levels directly </a:t>
            </a:r>
            <a:r>
              <a:rPr lang="en-GB" sz="2800" dirty="0" smtClean="0"/>
              <a:t>leads </a:t>
            </a:r>
            <a:r>
              <a:rPr lang="en-GB" sz="2800" dirty="0"/>
              <a:t>to increases in educational attainment of children living in poverty, and </a:t>
            </a:r>
            <a:r>
              <a:rPr lang="en-GB" sz="2800" dirty="0" smtClean="0"/>
              <a:t>contributes </a:t>
            </a:r>
            <a:r>
              <a:rPr lang="en-GB" sz="2800" dirty="0"/>
              <a:t>to a substantial narrowing of the attainment </a:t>
            </a:r>
            <a:r>
              <a:rPr lang="en-GB" sz="2800" dirty="0" smtClean="0"/>
              <a:t>gap</a:t>
            </a:r>
          </a:p>
          <a:p>
            <a:pPr marL="457200" indent="-457200">
              <a:buFont typeface="Arial" panose="020B0604020202020204" pitchFamily="34" charset="0"/>
              <a:buChar char="•"/>
            </a:pPr>
            <a:r>
              <a:rPr lang="en-GB" sz="2800" b="1" dirty="0" smtClean="0">
                <a:solidFill>
                  <a:prstClr val="black"/>
                </a:solidFill>
              </a:rPr>
              <a:t>Income matters to educational outcomes</a:t>
            </a:r>
            <a:endParaRPr lang="en-GB" sz="2400" b="1" dirty="0">
              <a:solidFill>
                <a:prstClr val="black"/>
              </a:solidFill>
            </a:endParaRPr>
          </a:p>
        </p:txBody>
      </p:sp>
      <p:sp>
        <p:nvSpPr>
          <p:cNvPr id="4" name="Rectangle 3"/>
          <p:cNvSpPr/>
          <p:nvPr/>
        </p:nvSpPr>
        <p:spPr>
          <a:xfrm>
            <a:off x="516310" y="1902069"/>
            <a:ext cx="8111380" cy="646331"/>
          </a:xfrm>
          <a:prstGeom prst="rect">
            <a:avLst/>
          </a:prstGeom>
        </p:spPr>
        <p:txBody>
          <a:bodyPr wrap="square">
            <a:spAutoFit/>
          </a:bodyPr>
          <a:lstStyle/>
          <a:p>
            <a:endParaRPr lang="en-GB" dirty="0" smtClean="0">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 xmlns:p14="http://schemas.microsoft.com/office/powerpoint/2010/main" val="7580965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8090" y="658400"/>
            <a:ext cx="8229600" cy="957385"/>
          </a:xfrm>
        </p:spPr>
        <p:txBody>
          <a:bodyPr>
            <a:normAutofit/>
          </a:bodyPr>
          <a:lstStyle/>
          <a:p>
            <a:r>
              <a:rPr lang="en-US" dirty="0" smtClean="0"/>
              <a:t>Educational inequality</a:t>
            </a:r>
            <a:endParaRPr lang="en-US" dirty="0"/>
          </a:p>
        </p:txBody>
      </p:sp>
      <p:sp>
        <p:nvSpPr>
          <p:cNvPr id="3" name="Rectangle 2"/>
          <p:cNvSpPr/>
          <p:nvPr/>
        </p:nvSpPr>
        <p:spPr>
          <a:xfrm>
            <a:off x="622935" y="1491036"/>
            <a:ext cx="7898130" cy="830997"/>
          </a:xfrm>
          <a:prstGeom prst="rect">
            <a:avLst/>
          </a:prstGeom>
        </p:spPr>
        <p:txBody>
          <a:bodyPr wrap="square">
            <a:spAutoFit/>
          </a:bodyPr>
          <a:lstStyle/>
          <a:p>
            <a:endParaRPr lang="en-GB" sz="2400" dirty="0" smtClean="0">
              <a:solidFill>
                <a:prstClr val="black"/>
              </a:solidFill>
            </a:endParaRPr>
          </a:p>
          <a:p>
            <a:endParaRPr lang="en-GB" sz="2400" dirty="0">
              <a:solidFill>
                <a:prstClr val="black"/>
              </a:solidFill>
            </a:endParaRPr>
          </a:p>
        </p:txBody>
      </p:sp>
      <p:sp>
        <p:nvSpPr>
          <p:cNvPr id="4" name="Rectangle 3"/>
          <p:cNvSpPr/>
          <p:nvPr/>
        </p:nvSpPr>
        <p:spPr>
          <a:xfrm>
            <a:off x="516310" y="1902069"/>
            <a:ext cx="8111380" cy="4955203"/>
          </a:xfrm>
          <a:prstGeom prst="rect">
            <a:avLst/>
          </a:prstGeom>
        </p:spPr>
        <p:txBody>
          <a:bodyPr wrap="square">
            <a:spAutoFit/>
          </a:bodyPr>
          <a:lstStyle/>
          <a:p>
            <a:pPr marL="342900" indent="-342900">
              <a:buFont typeface="Arial" panose="020B0604020202020204" pitchFamily="34" charset="0"/>
              <a:buChar char="•"/>
            </a:pPr>
            <a:r>
              <a:rPr lang="en-GB" sz="2800" dirty="0">
                <a:solidFill>
                  <a:prstClr val="black"/>
                </a:solidFill>
                <a:ea typeface="Calibri" panose="020F0502020204030204" pitchFamily="34" charset="0"/>
                <a:cs typeface="Times New Roman" panose="02020603050405020304" pitchFamily="18" charset="0"/>
              </a:rPr>
              <a:t>In general, children from poorer families have poorer educational outcomes compared to those from more affluent </a:t>
            </a:r>
            <a:r>
              <a:rPr lang="en-GB" sz="2800" dirty="0" smtClean="0">
                <a:solidFill>
                  <a:prstClr val="black"/>
                </a:solidFill>
                <a:ea typeface="Calibri" panose="020F0502020204030204" pitchFamily="34" charset="0"/>
                <a:cs typeface="Times New Roman" panose="02020603050405020304" pitchFamily="18" charset="0"/>
              </a:rPr>
              <a:t>families</a:t>
            </a:r>
          </a:p>
          <a:p>
            <a:pPr marL="342900" indent="-342900">
              <a:buFont typeface="Arial" panose="020B0604020202020204" pitchFamily="34" charset="0"/>
              <a:buChar char="•"/>
            </a:pPr>
            <a:r>
              <a:rPr lang="en-GB" sz="2800" dirty="0" smtClean="0">
                <a:solidFill>
                  <a:prstClr val="black"/>
                </a:solidFill>
                <a:ea typeface="Calibri" panose="020F0502020204030204" pitchFamily="34" charset="0"/>
                <a:cs typeface="Times New Roman" panose="02020603050405020304" pitchFamily="18" charset="0"/>
              </a:rPr>
              <a:t>Pre-school children </a:t>
            </a:r>
            <a:r>
              <a:rPr lang="en-GB" sz="2800" dirty="0">
                <a:solidFill>
                  <a:prstClr val="black"/>
                </a:solidFill>
                <a:ea typeface="Calibri" panose="020F0502020204030204" pitchFamily="34" charset="0"/>
                <a:cs typeface="Times New Roman" panose="02020603050405020304" pitchFamily="18" charset="0"/>
              </a:rPr>
              <a:t>from low income families were about 13 months behind in vocabulary skills and 10 months behind in problem solving skills compared to their affluent </a:t>
            </a:r>
            <a:r>
              <a:rPr lang="en-GB" sz="2800" dirty="0" smtClean="0">
                <a:solidFill>
                  <a:prstClr val="black"/>
                </a:solidFill>
                <a:ea typeface="Calibri" panose="020F0502020204030204" pitchFamily="34" charset="0"/>
                <a:cs typeface="Times New Roman" panose="02020603050405020304" pitchFamily="18" charset="0"/>
              </a:rPr>
              <a:t>peers</a:t>
            </a:r>
          </a:p>
          <a:p>
            <a:pPr marL="342900" indent="-342900">
              <a:buFont typeface="Arial" panose="020B0604020202020204" pitchFamily="34" charset="0"/>
              <a:buChar char="•"/>
            </a:pPr>
            <a:r>
              <a:rPr lang="en-GB" sz="2800" dirty="0" smtClean="0">
                <a:solidFill>
                  <a:prstClr val="black"/>
                </a:solidFill>
                <a:ea typeface="Calibri" panose="020F0502020204030204" pitchFamily="34" charset="0"/>
                <a:cs typeface="Times New Roman" panose="02020603050405020304" pitchFamily="18" charset="0"/>
              </a:rPr>
              <a:t>Early </a:t>
            </a:r>
            <a:r>
              <a:rPr lang="en-GB" sz="2800" dirty="0">
                <a:solidFill>
                  <a:prstClr val="black"/>
                </a:solidFill>
                <a:ea typeface="Calibri" panose="020F0502020204030204" pitchFamily="34" charset="0"/>
                <a:cs typeface="Times New Roman" panose="02020603050405020304" pitchFamily="18" charset="0"/>
              </a:rPr>
              <a:t>cognitive development is linked with educational attainment, which, in turn, influences </a:t>
            </a:r>
            <a:r>
              <a:rPr lang="en-GB" sz="2800" dirty="0" smtClean="0">
                <a:solidFill>
                  <a:prstClr val="black"/>
                </a:solidFill>
                <a:ea typeface="Calibri" panose="020F0502020204030204" pitchFamily="34" charset="0"/>
                <a:cs typeface="Times New Roman" panose="02020603050405020304" pitchFamily="18" charset="0"/>
              </a:rPr>
              <a:t>longer-term </a:t>
            </a:r>
            <a:r>
              <a:rPr lang="en-GB" sz="2800" dirty="0">
                <a:solidFill>
                  <a:prstClr val="black"/>
                </a:solidFill>
                <a:ea typeface="Calibri" panose="020F0502020204030204" pitchFamily="34" charset="0"/>
                <a:cs typeface="Times New Roman" panose="02020603050405020304" pitchFamily="18" charset="0"/>
              </a:rPr>
              <a:t>employment prospects</a:t>
            </a:r>
            <a:endParaRPr lang="en-GB" sz="2800" dirty="0">
              <a:solidFill>
                <a:prstClr val="black"/>
              </a:solidFill>
            </a:endParaRPr>
          </a:p>
          <a:p>
            <a:endParaRPr lang="en-GB" dirty="0" smtClean="0">
              <a:solidFill>
                <a:prstClr val="black"/>
              </a:solidFill>
              <a:ea typeface="Calibri" panose="020F0502020204030204" pitchFamily="34" charset="0"/>
              <a:cs typeface="Times New Roman" panose="02020603050405020304" pitchFamily="18" charset="0"/>
            </a:endParaRPr>
          </a:p>
          <a:p>
            <a:endParaRPr lang="en-GB" dirty="0">
              <a:solidFill>
                <a:prstClr val="black"/>
              </a:solidFill>
            </a:endParaRPr>
          </a:p>
        </p:txBody>
      </p:sp>
    </p:spTree>
    <p:extLst>
      <p:ext uri="{BB962C8B-B14F-4D97-AF65-F5344CB8AC3E}">
        <p14:creationId xmlns="" xmlns:p14="http://schemas.microsoft.com/office/powerpoint/2010/main" val="11560545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solidFill>
                  <a:schemeClr val="tx1"/>
                </a:solidFill>
              </a:rPr>
              <a:t>Mental Wellbeing ...the 6 box model</a:t>
            </a:r>
            <a:endParaRPr lang="en-GB" dirty="0">
              <a:solidFill>
                <a:schemeClr val="tx1"/>
              </a:solidFill>
            </a:endParaRPr>
          </a:p>
        </p:txBody>
      </p:sp>
      <p:sp>
        <p:nvSpPr>
          <p:cNvPr id="3" name="Content Placeholder 2"/>
          <p:cNvSpPr>
            <a:spLocks noGrp="1"/>
          </p:cNvSpPr>
          <p:nvPr>
            <p:ph idx="1"/>
          </p:nvPr>
        </p:nvSpPr>
        <p:spPr/>
        <p:txBody>
          <a:bodyPr>
            <a:normAutofit lnSpcReduction="10000"/>
          </a:bodyPr>
          <a:lstStyle/>
          <a:p>
            <a:pPr>
              <a:buNone/>
            </a:pPr>
            <a:endParaRPr lang="en-GB" sz="1400" dirty="0" smtClean="0"/>
          </a:p>
          <a:p>
            <a:pPr>
              <a:buNone/>
            </a:pPr>
            <a:endParaRPr lang="en-GB" sz="1400" dirty="0" smtClean="0"/>
          </a:p>
          <a:p>
            <a:pPr>
              <a:buNone/>
            </a:pPr>
            <a:endParaRPr lang="en-GB" sz="1400" dirty="0" smtClean="0"/>
          </a:p>
          <a:p>
            <a:pPr>
              <a:buNone/>
            </a:pPr>
            <a:endParaRPr lang="en-GB" sz="1400" dirty="0" smtClean="0"/>
          </a:p>
          <a:p>
            <a:pPr>
              <a:buNone/>
            </a:pPr>
            <a:endParaRPr lang="en-GB" sz="1400" dirty="0" smtClean="0"/>
          </a:p>
          <a:p>
            <a:pPr>
              <a:buNone/>
            </a:pPr>
            <a:endParaRPr lang="en-GB" sz="1400" dirty="0" smtClean="0"/>
          </a:p>
          <a:p>
            <a:pPr>
              <a:buNone/>
            </a:pPr>
            <a:endParaRPr lang="en-GB" sz="1400" dirty="0" smtClean="0"/>
          </a:p>
          <a:p>
            <a:pPr>
              <a:buNone/>
            </a:pPr>
            <a:endParaRPr lang="en-GB" sz="1400" dirty="0" smtClean="0"/>
          </a:p>
          <a:p>
            <a:pPr>
              <a:buNone/>
            </a:pPr>
            <a:endParaRPr lang="en-GB" sz="1400" dirty="0" smtClean="0"/>
          </a:p>
          <a:p>
            <a:pPr>
              <a:buNone/>
            </a:pPr>
            <a:endParaRPr lang="en-GB" sz="1400" dirty="0" smtClean="0"/>
          </a:p>
          <a:p>
            <a:pPr>
              <a:buNone/>
            </a:pPr>
            <a:endParaRPr lang="en-GB" sz="1400" dirty="0" smtClean="0"/>
          </a:p>
          <a:p>
            <a:pPr>
              <a:buNone/>
            </a:pPr>
            <a:endParaRPr lang="en-GB" sz="1400" dirty="0" smtClean="0"/>
          </a:p>
          <a:p>
            <a:pPr>
              <a:buNone/>
            </a:pPr>
            <a:endParaRPr lang="en-GB" sz="1400" dirty="0" smtClean="0"/>
          </a:p>
          <a:p>
            <a:pPr>
              <a:buNone/>
            </a:pPr>
            <a:endParaRPr lang="en-GB" sz="1400" dirty="0" smtClean="0"/>
          </a:p>
          <a:p>
            <a:pPr>
              <a:buNone/>
            </a:pPr>
            <a:endParaRPr lang="en-GB" sz="1400" dirty="0" smtClean="0"/>
          </a:p>
          <a:p>
            <a:pPr>
              <a:buNone/>
            </a:pPr>
            <a:endParaRPr lang="en-GB" sz="1400" dirty="0" smtClean="0"/>
          </a:p>
          <a:p>
            <a:pPr>
              <a:buNone/>
            </a:pPr>
            <a:endParaRPr lang="en-GB" sz="1400" dirty="0" smtClean="0"/>
          </a:p>
          <a:p>
            <a:pPr>
              <a:buNone/>
            </a:pPr>
            <a:endParaRPr lang="en-GB" sz="1400" dirty="0" smtClean="0"/>
          </a:p>
          <a:p>
            <a:pPr>
              <a:buNone/>
            </a:pPr>
            <a:r>
              <a:rPr lang="en-GB" sz="1400" dirty="0" smtClean="0"/>
              <a:t>								Source: NHS GGC</a:t>
            </a:r>
          </a:p>
          <a:p>
            <a:pPr>
              <a:buNone/>
            </a:pPr>
            <a:endParaRPr lang="en-GB" dirty="0"/>
          </a:p>
        </p:txBody>
      </p:sp>
      <p:sp>
        <p:nvSpPr>
          <p:cNvPr id="4" name="Hexagon 3"/>
          <p:cNvSpPr/>
          <p:nvPr/>
        </p:nvSpPr>
        <p:spPr bwMode="auto">
          <a:xfrm>
            <a:off x="3275856" y="1268760"/>
            <a:ext cx="2232248" cy="1656184"/>
          </a:xfrm>
          <a:prstGeom prst="hexagon">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pPr>
            <a:endParaRPr kumimoji="0" lang="en-GB" sz="1800" b="0" i="0" u="none" strike="noStrike" cap="none" normalizeH="0" baseline="0" smtClean="0">
              <a:ln>
                <a:noFill/>
              </a:ln>
              <a:effectLst/>
              <a:latin typeface="Arial" charset="0"/>
            </a:endParaRPr>
          </a:p>
        </p:txBody>
      </p:sp>
      <p:sp>
        <p:nvSpPr>
          <p:cNvPr id="5" name="Hexagon 4"/>
          <p:cNvSpPr/>
          <p:nvPr/>
        </p:nvSpPr>
        <p:spPr bwMode="auto">
          <a:xfrm>
            <a:off x="3275856" y="4725144"/>
            <a:ext cx="2232248" cy="1656184"/>
          </a:xfrm>
          <a:prstGeom prst="hexagon">
            <a:avLst/>
          </a:prstGeom>
          <a:solidFill>
            <a:srgbClr val="F8ED08"/>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pPr>
            <a:endParaRPr kumimoji="0" lang="en-GB" sz="1800" b="0" i="0" u="none" strike="noStrike" cap="none" normalizeH="0" baseline="0" smtClean="0">
              <a:ln>
                <a:noFill/>
              </a:ln>
              <a:effectLst/>
              <a:latin typeface="Arial" charset="0"/>
            </a:endParaRPr>
          </a:p>
        </p:txBody>
      </p:sp>
      <p:sp>
        <p:nvSpPr>
          <p:cNvPr id="6" name="Hexagon 5"/>
          <p:cNvSpPr/>
          <p:nvPr/>
        </p:nvSpPr>
        <p:spPr bwMode="auto">
          <a:xfrm>
            <a:off x="1403648" y="3861048"/>
            <a:ext cx="2232248" cy="1656184"/>
          </a:xfrm>
          <a:prstGeom prst="hexagon">
            <a:avLst/>
          </a:prstGeom>
          <a:solidFill>
            <a:srgbClr val="F5B80B"/>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pPr>
            <a:endParaRPr kumimoji="0" lang="en-GB" sz="1800" b="0" i="0" u="none" strike="noStrike" cap="none" normalizeH="0" baseline="0" smtClean="0">
              <a:ln>
                <a:noFill/>
              </a:ln>
              <a:effectLst/>
              <a:latin typeface="Arial" charset="0"/>
            </a:endParaRPr>
          </a:p>
        </p:txBody>
      </p:sp>
      <p:sp>
        <p:nvSpPr>
          <p:cNvPr id="7" name="Hexagon 6"/>
          <p:cNvSpPr/>
          <p:nvPr/>
        </p:nvSpPr>
        <p:spPr bwMode="auto">
          <a:xfrm>
            <a:off x="1403648" y="2132856"/>
            <a:ext cx="2232248" cy="1656184"/>
          </a:xfrm>
          <a:prstGeom prst="hexagon">
            <a:avLst/>
          </a:prstGeom>
          <a:solidFill>
            <a:srgbClr val="C04089"/>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pPr>
            <a:r>
              <a:rPr kumimoji="0" lang="en-GB" sz="1800" b="0" i="0" u="none" strike="noStrike" cap="none" normalizeH="0" baseline="0" dirty="0" smtClean="0">
                <a:ln>
                  <a:noFill/>
                </a:ln>
                <a:effectLst/>
                <a:latin typeface="Arial" charset="0"/>
              </a:rPr>
              <a:t>Responding to Distress</a:t>
            </a:r>
          </a:p>
        </p:txBody>
      </p:sp>
      <p:sp>
        <p:nvSpPr>
          <p:cNvPr id="8" name="Hexagon 7"/>
          <p:cNvSpPr/>
          <p:nvPr/>
        </p:nvSpPr>
        <p:spPr bwMode="auto">
          <a:xfrm>
            <a:off x="5148064" y="2132856"/>
            <a:ext cx="2232248" cy="1656184"/>
          </a:xfrm>
          <a:prstGeom prst="hexagon">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pPr>
            <a:endParaRPr kumimoji="0" lang="en-GB" sz="1800" b="0" i="0" u="none" strike="noStrike" cap="none" normalizeH="0" baseline="0" smtClean="0">
              <a:ln>
                <a:noFill/>
              </a:ln>
              <a:effectLst/>
              <a:latin typeface="Arial" charset="0"/>
            </a:endParaRPr>
          </a:p>
        </p:txBody>
      </p:sp>
      <p:sp>
        <p:nvSpPr>
          <p:cNvPr id="9" name="Hexagon 8"/>
          <p:cNvSpPr/>
          <p:nvPr/>
        </p:nvSpPr>
        <p:spPr bwMode="auto">
          <a:xfrm>
            <a:off x="5148064" y="3861048"/>
            <a:ext cx="2232248" cy="1656184"/>
          </a:xfrm>
          <a:prstGeom prst="hexagon">
            <a:avLst/>
          </a:prstGeom>
          <a:solidFill>
            <a:srgbClr val="8CF907"/>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pPr>
            <a:endParaRPr kumimoji="0" lang="en-GB" sz="1800" b="0" i="0" u="none" strike="noStrike" cap="none" normalizeH="0" baseline="0" smtClean="0">
              <a:ln>
                <a:noFill/>
              </a:ln>
              <a:effectLst/>
              <a:latin typeface="Arial" charset="0"/>
            </a:endParaRPr>
          </a:p>
        </p:txBody>
      </p:sp>
      <p:sp>
        <p:nvSpPr>
          <p:cNvPr id="10" name="Hexagon 9"/>
          <p:cNvSpPr/>
          <p:nvPr/>
        </p:nvSpPr>
        <p:spPr bwMode="auto">
          <a:xfrm>
            <a:off x="3275856" y="2996952"/>
            <a:ext cx="2232248" cy="1656184"/>
          </a:xfrm>
          <a:prstGeom prst="hexagon">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pPr>
            <a:endParaRPr kumimoji="0" lang="en-GB" sz="1800" b="0" i="0" u="none" strike="noStrike" cap="none" normalizeH="0" baseline="0" smtClean="0">
              <a:ln>
                <a:noFill/>
              </a:ln>
              <a:effectLst/>
              <a:latin typeface="Arial" charset="0"/>
            </a:endParaRPr>
          </a:p>
        </p:txBody>
      </p:sp>
      <p:sp>
        <p:nvSpPr>
          <p:cNvPr id="11" name="TextBox 10"/>
          <p:cNvSpPr txBox="1"/>
          <p:nvPr/>
        </p:nvSpPr>
        <p:spPr>
          <a:xfrm>
            <a:off x="3707904" y="1772816"/>
            <a:ext cx="1512168" cy="646331"/>
          </a:xfrm>
          <a:prstGeom prst="rect">
            <a:avLst/>
          </a:prstGeom>
          <a:noFill/>
        </p:spPr>
        <p:txBody>
          <a:bodyPr wrap="square" rtlCol="0">
            <a:spAutoFit/>
          </a:bodyPr>
          <a:lstStyle/>
          <a:p>
            <a:r>
              <a:rPr lang="en-GB" dirty="0" smtClean="0"/>
              <a:t>A Trusted Adult</a:t>
            </a:r>
            <a:endParaRPr lang="en-GB" dirty="0"/>
          </a:p>
        </p:txBody>
      </p:sp>
      <p:sp>
        <p:nvSpPr>
          <p:cNvPr id="12" name="TextBox 11"/>
          <p:cNvSpPr txBox="1"/>
          <p:nvPr/>
        </p:nvSpPr>
        <p:spPr>
          <a:xfrm>
            <a:off x="5436096" y="2132856"/>
            <a:ext cx="1800200" cy="1477328"/>
          </a:xfrm>
          <a:prstGeom prst="rect">
            <a:avLst/>
          </a:prstGeom>
          <a:noFill/>
        </p:spPr>
        <p:txBody>
          <a:bodyPr wrap="square" rtlCol="0">
            <a:spAutoFit/>
          </a:bodyPr>
          <a:lstStyle/>
          <a:p>
            <a:r>
              <a:rPr lang="en-GB" dirty="0" smtClean="0"/>
              <a:t>Whole School Approach / </a:t>
            </a:r>
          </a:p>
          <a:p>
            <a:endParaRPr lang="en-GB" dirty="0" smtClean="0"/>
          </a:p>
          <a:p>
            <a:r>
              <a:rPr lang="en-GB" dirty="0" smtClean="0"/>
              <a:t>School Connectedness</a:t>
            </a:r>
            <a:endParaRPr lang="en-GB" dirty="0"/>
          </a:p>
        </p:txBody>
      </p:sp>
      <p:sp>
        <p:nvSpPr>
          <p:cNvPr id="13" name="TextBox 12"/>
          <p:cNvSpPr txBox="1"/>
          <p:nvPr/>
        </p:nvSpPr>
        <p:spPr>
          <a:xfrm>
            <a:off x="5436096" y="4077072"/>
            <a:ext cx="1656184" cy="1200329"/>
          </a:xfrm>
          <a:prstGeom prst="rect">
            <a:avLst/>
          </a:prstGeom>
          <a:noFill/>
        </p:spPr>
        <p:txBody>
          <a:bodyPr wrap="square" rtlCol="0">
            <a:spAutoFit/>
          </a:bodyPr>
          <a:lstStyle/>
          <a:p>
            <a:r>
              <a:rPr lang="en-GB" dirty="0" smtClean="0"/>
              <a:t>Resilience Development in Communities</a:t>
            </a:r>
            <a:endParaRPr lang="en-GB" dirty="0"/>
          </a:p>
        </p:txBody>
      </p:sp>
      <p:sp>
        <p:nvSpPr>
          <p:cNvPr id="14" name="TextBox 13"/>
          <p:cNvSpPr txBox="1"/>
          <p:nvPr/>
        </p:nvSpPr>
        <p:spPr>
          <a:xfrm>
            <a:off x="1835696" y="3933056"/>
            <a:ext cx="1296144" cy="923330"/>
          </a:xfrm>
          <a:prstGeom prst="rect">
            <a:avLst/>
          </a:prstGeom>
          <a:noFill/>
        </p:spPr>
        <p:txBody>
          <a:bodyPr wrap="square" rtlCol="0">
            <a:spAutoFit/>
          </a:bodyPr>
          <a:lstStyle/>
          <a:p>
            <a:r>
              <a:rPr lang="en-GB" smtClean="0"/>
              <a:t>Peer Help </a:t>
            </a:r>
            <a:r>
              <a:rPr lang="en-GB" dirty="0" smtClean="0"/>
              <a:t>and Social Media</a:t>
            </a:r>
            <a:endParaRPr lang="en-GB" dirty="0"/>
          </a:p>
        </p:txBody>
      </p:sp>
      <p:sp>
        <p:nvSpPr>
          <p:cNvPr id="15" name="TextBox 14"/>
          <p:cNvSpPr txBox="1"/>
          <p:nvPr/>
        </p:nvSpPr>
        <p:spPr>
          <a:xfrm>
            <a:off x="3707904" y="4869160"/>
            <a:ext cx="1440160" cy="1200329"/>
          </a:xfrm>
          <a:prstGeom prst="rect">
            <a:avLst/>
          </a:prstGeom>
          <a:noFill/>
        </p:spPr>
        <p:txBody>
          <a:bodyPr wrap="square" rtlCol="0">
            <a:spAutoFit/>
          </a:bodyPr>
          <a:lstStyle/>
          <a:p>
            <a:r>
              <a:rPr lang="en-GB" dirty="0" smtClean="0"/>
              <a:t>Guiding Thru the Service Maze</a:t>
            </a:r>
            <a:endParaRPr lang="en-GB"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A Trusted Adult....</a:t>
            </a:r>
            <a:endParaRPr lang="en-GB" dirty="0">
              <a:solidFill>
                <a:schemeClr val="tx1"/>
              </a:solidFill>
            </a:endParaRPr>
          </a:p>
        </p:txBody>
      </p:sp>
      <p:sp>
        <p:nvSpPr>
          <p:cNvPr id="3" name="Content Placeholder 2"/>
          <p:cNvSpPr>
            <a:spLocks noGrp="1"/>
          </p:cNvSpPr>
          <p:nvPr>
            <p:ph idx="1"/>
          </p:nvPr>
        </p:nvSpPr>
        <p:spPr/>
        <p:txBody>
          <a:bodyPr>
            <a:normAutofit fontScale="92500" lnSpcReduction="20000"/>
          </a:bodyPr>
          <a:lstStyle/>
          <a:p>
            <a:pPr>
              <a:buFont typeface="Arial" charset="0"/>
              <a:buNone/>
            </a:pPr>
            <a:r>
              <a:rPr lang="en-GB" dirty="0" smtClean="0">
                <a:solidFill>
                  <a:schemeClr val="tx1"/>
                </a:solidFill>
              </a:rPr>
              <a:t>The concept of ‘A Trusted Adult’ is to</a:t>
            </a:r>
          </a:p>
          <a:p>
            <a:r>
              <a:rPr lang="en-GB" dirty="0" smtClean="0">
                <a:solidFill>
                  <a:schemeClr val="tx1"/>
                </a:solidFill>
              </a:rPr>
              <a:t>emphasise the importance of a dependable adult who can support and protect the mental well-being of a child and/or a young person.</a:t>
            </a:r>
          </a:p>
          <a:p>
            <a:endParaRPr lang="en-GB" dirty="0" smtClean="0">
              <a:solidFill>
                <a:schemeClr val="tx1"/>
              </a:solidFill>
            </a:endParaRPr>
          </a:p>
          <a:p>
            <a:r>
              <a:rPr lang="en-GB" dirty="0" smtClean="0">
                <a:solidFill>
                  <a:schemeClr val="tx1"/>
                </a:solidFill>
              </a:rPr>
              <a:t>My World Survey - national study of youth mental health in Ireland. Launched in May 2012 by Headstrong, in collaboration with the University College Dublin (UCD) School of Psychology, it revealed a number of findings about the real mental health needs of our young people. </a:t>
            </a:r>
          </a:p>
          <a:p>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tx1"/>
                </a:solidFill>
              </a:rPr>
              <a:t>My World Survey snapshot of results</a:t>
            </a:r>
            <a:endParaRPr lang="en-GB" dirty="0">
              <a:solidFill>
                <a:schemeClr val="tx1"/>
              </a:solidFill>
            </a:endParaRPr>
          </a:p>
        </p:txBody>
      </p:sp>
      <p:sp>
        <p:nvSpPr>
          <p:cNvPr id="3" name="Content Placeholder 2"/>
          <p:cNvSpPr>
            <a:spLocks noGrp="1"/>
          </p:cNvSpPr>
          <p:nvPr>
            <p:ph idx="1"/>
          </p:nvPr>
        </p:nvSpPr>
        <p:spPr/>
        <p:txBody>
          <a:bodyPr>
            <a:normAutofit fontScale="92500" lnSpcReduction="10000"/>
          </a:bodyPr>
          <a:lstStyle/>
          <a:p>
            <a:pPr>
              <a:lnSpc>
                <a:spcPct val="80000"/>
              </a:lnSpc>
            </a:pPr>
            <a:r>
              <a:rPr lang="en-US" dirty="0" smtClean="0">
                <a:solidFill>
                  <a:schemeClr val="tx1"/>
                </a:solidFill>
              </a:rPr>
              <a:t>1 in 3 young people have experienced mental health problems</a:t>
            </a:r>
          </a:p>
          <a:p>
            <a:pPr>
              <a:lnSpc>
                <a:spcPct val="80000"/>
              </a:lnSpc>
            </a:pPr>
            <a:endParaRPr lang="en-US" dirty="0" smtClean="0">
              <a:solidFill>
                <a:schemeClr val="tx1"/>
              </a:solidFill>
            </a:endParaRPr>
          </a:p>
          <a:p>
            <a:pPr>
              <a:lnSpc>
                <a:spcPct val="80000"/>
              </a:lnSpc>
            </a:pPr>
            <a:r>
              <a:rPr lang="en-US" dirty="0" smtClean="0">
                <a:solidFill>
                  <a:schemeClr val="tx1"/>
                </a:solidFill>
              </a:rPr>
              <a:t>1 in 5 have engaged in self harm</a:t>
            </a:r>
          </a:p>
          <a:p>
            <a:pPr>
              <a:lnSpc>
                <a:spcPct val="80000"/>
              </a:lnSpc>
            </a:pPr>
            <a:endParaRPr lang="en-US" dirty="0" smtClean="0">
              <a:solidFill>
                <a:schemeClr val="tx1"/>
              </a:solidFill>
            </a:endParaRPr>
          </a:p>
          <a:p>
            <a:pPr>
              <a:lnSpc>
                <a:spcPct val="80000"/>
              </a:lnSpc>
            </a:pPr>
            <a:r>
              <a:rPr lang="en-US" dirty="0" smtClean="0">
                <a:solidFill>
                  <a:schemeClr val="tx1"/>
                </a:solidFill>
              </a:rPr>
              <a:t>7 per cent of young adults had reported a suicide attempt</a:t>
            </a:r>
          </a:p>
          <a:p>
            <a:pPr>
              <a:lnSpc>
                <a:spcPct val="80000"/>
              </a:lnSpc>
            </a:pPr>
            <a:endParaRPr lang="en-US" dirty="0" smtClean="0">
              <a:solidFill>
                <a:schemeClr val="tx1"/>
              </a:solidFill>
            </a:endParaRPr>
          </a:p>
          <a:p>
            <a:pPr>
              <a:lnSpc>
                <a:spcPct val="80000"/>
              </a:lnSpc>
            </a:pPr>
            <a:r>
              <a:rPr lang="en-US" dirty="0" smtClean="0">
                <a:solidFill>
                  <a:schemeClr val="tx1"/>
                </a:solidFill>
              </a:rPr>
              <a:t>Suicidal thoughts, attempts, and rates of self-harm were higher amongst those who did not discuss their distress with others, the survey found</a:t>
            </a:r>
          </a:p>
          <a:p>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solidFill>
                  <a:schemeClr val="tx1"/>
                </a:solidFill>
              </a:rPr>
              <a:t>“What is A Trusted Adult?”</a:t>
            </a:r>
            <a:br>
              <a:rPr lang="en-GB" dirty="0" smtClean="0">
                <a:solidFill>
                  <a:schemeClr val="tx1"/>
                </a:solidFill>
              </a:rPr>
            </a:br>
            <a:endParaRPr lang="en-GB" dirty="0">
              <a:solidFill>
                <a:schemeClr val="tx1"/>
              </a:solidFill>
            </a:endParaRPr>
          </a:p>
        </p:txBody>
      </p:sp>
      <p:sp>
        <p:nvSpPr>
          <p:cNvPr id="3" name="Content Placeholder 2"/>
          <p:cNvSpPr>
            <a:spLocks noGrp="1"/>
          </p:cNvSpPr>
          <p:nvPr>
            <p:ph idx="1"/>
          </p:nvPr>
        </p:nvSpPr>
        <p:spPr/>
        <p:txBody>
          <a:bodyPr>
            <a:normAutofit fontScale="92500" lnSpcReduction="20000"/>
          </a:bodyPr>
          <a:lstStyle/>
          <a:p>
            <a:r>
              <a:rPr lang="en-GB" dirty="0" smtClean="0">
                <a:solidFill>
                  <a:schemeClr val="tx1"/>
                </a:solidFill>
              </a:rPr>
              <a:t>It’s that person you can talk to when there’s something on your mind; someone you can rely on, and trust to help you out in times of difficulty. </a:t>
            </a:r>
          </a:p>
          <a:p>
            <a:pPr>
              <a:buFont typeface="Arial" charset="0"/>
              <a:buNone/>
            </a:pPr>
            <a:endParaRPr lang="en-GB" dirty="0" smtClean="0">
              <a:solidFill>
                <a:schemeClr val="tx1"/>
              </a:solidFill>
            </a:endParaRPr>
          </a:p>
          <a:p>
            <a:r>
              <a:rPr lang="en-GB" dirty="0" smtClean="0">
                <a:solidFill>
                  <a:schemeClr val="tx1"/>
                </a:solidFill>
              </a:rPr>
              <a:t>The presence of One Good Adult has been found to be a key indicator of how well a young person copes with their struggles. </a:t>
            </a:r>
          </a:p>
          <a:p>
            <a:endParaRPr lang="en-GB" dirty="0" smtClean="0">
              <a:solidFill>
                <a:schemeClr val="tx1"/>
              </a:solidFill>
            </a:endParaRPr>
          </a:p>
          <a:p>
            <a:r>
              <a:rPr lang="en-GB" dirty="0" smtClean="0">
                <a:solidFill>
                  <a:schemeClr val="tx1"/>
                </a:solidFill>
              </a:rPr>
              <a:t>Although it’s important for young people to have One Good Adult, it is equally important to be that One Good Adult.</a:t>
            </a:r>
          </a:p>
          <a:p>
            <a:endParaRPr lang="en-GB" dirty="0">
              <a:solidFill>
                <a:schemeClr val="tx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solidFill>
                  <a:schemeClr val="tx1"/>
                </a:solidFill>
              </a:rPr>
              <a:t>How to be that Trusted Adult </a:t>
            </a:r>
            <a:br>
              <a:rPr lang="en-GB" dirty="0" smtClean="0">
                <a:solidFill>
                  <a:schemeClr val="tx1"/>
                </a:solidFill>
              </a:rPr>
            </a:br>
            <a:r>
              <a:rPr lang="en-GB" dirty="0" smtClean="0">
                <a:solidFill>
                  <a:schemeClr val="tx1"/>
                </a:solidFill>
              </a:rPr>
              <a:t>Do’s and Don’ts</a:t>
            </a:r>
            <a:endParaRPr lang="en-GB" dirty="0">
              <a:solidFill>
                <a:schemeClr val="tx1"/>
              </a:solidFill>
            </a:endParaRPr>
          </a:p>
        </p:txBody>
      </p:sp>
      <p:pic>
        <p:nvPicPr>
          <p:cNvPr id="4" name="Content Placeholder 5" descr="Do (OGA).gif"/>
          <p:cNvPicPr>
            <a:picLocks noGrp="1" noChangeAspect="1"/>
          </p:cNvPicPr>
          <p:nvPr>
            <p:ph idx="1"/>
          </p:nvPr>
        </p:nvPicPr>
        <p:blipFill>
          <a:blip r:embed="rId3" cstate="print"/>
          <a:srcRect/>
          <a:stretch>
            <a:fillRect/>
          </a:stretch>
        </p:blipFill>
        <p:spPr bwMode="auto">
          <a:xfrm>
            <a:off x="457200" y="1676398"/>
            <a:ext cx="4602058" cy="4419601"/>
          </a:xfrm>
          <a:prstGeom prst="rect">
            <a:avLst/>
          </a:prstGeom>
          <a:noFill/>
          <a:ln>
            <a:miter lim="800000"/>
            <a:headEnd/>
            <a:tailEnd/>
          </a:ln>
        </p:spPr>
      </p:pic>
      <p:pic>
        <p:nvPicPr>
          <p:cNvPr id="5" name="Content Placeholder 6" descr="Dont (OGA).gif"/>
          <p:cNvPicPr>
            <a:picLocks noChangeAspect="1"/>
          </p:cNvPicPr>
          <p:nvPr/>
        </p:nvPicPr>
        <p:blipFill>
          <a:blip r:embed="rId4" cstate="print"/>
          <a:srcRect/>
          <a:stretch>
            <a:fillRect/>
          </a:stretch>
        </p:blipFill>
        <p:spPr bwMode="auto">
          <a:xfrm>
            <a:off x="4689714" y="1676398"/>
            <a:ext cx="4168042" cy="37944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4400" b="1" dirty="0" smtClean="0">
                <a:solidFill>
                  <a:schemeClr val="tx1"/>
                </a:solidFill>
                <a:ea typeface="ＭＳ Ｐゴシック" pitchFamily="34" charset="-128"/>
              </a:rPr>
              <a:t>Skills Required</a:t>
            </a:r>
            <a:r>
              <a:rPr lang="en-GB" b="1" dirty="0" smtClean="0">
                <a:solidFill>
                  <a:srgbClr val="FF0000"/>
                </a:solidFill>
                <a:ea typeface="ＭＳ Ｐゴシック" pitchFamily="34" charset="-128"/>
              </a:rPr>
              <a:t/>
            </a:r>
            <a:br>
              <a:rPr lang="en-GB" b="1" dirty="0" smtClean="0">
                <a:solidFill>
                  <a:srgbClr val="FF0000"/>
                </a:solidFill>
                <a:ea typeface="ＭＳ Ｐゴシック" pitchFamily="34" charset="-128"/>
              </a:rPr>
            </a:br>
            <a:endParaRPr lang="en-GB" dirty="0"/>
          </a:p>
        </p:txBody>
      </p:sp>
      <p:sp>
        <p:nvSpPr>
          <p:cNvPr id="3" name="Content Placeholder 2"/>
          <p:cNvSpPr>
            <a:spLocks noGrp="1"/>
          </p:cNvSpPr>
          <p:nvPr>
            <p:ph idx="1"/>
          </p:nvPr>
        </p:nvSpPr>
        <p:spPr/>
        <p:txBody>
          <a:bodyPr/>
          <a:lstStyle/>
          <a:p>
            <a:pPr eaLnBrk="0" hangingPunct="0"/>
            <a:r>
              <a:rPr lang="en-GB" dirty="0" smtClean="0">
                <a:solidFill>
                  <a:schemeClr val="tx1"/>
                </a:solidFill>
                <a:ea typeface="ＭＳ Ｐゴシック" pitchFamily="34" charset="-128"/>
              </a:rPr>
              <a:t>Good Listener</a:t>
            </a:r>
          </a:p>
          <a:p>
            <a:pPr eaLnBrk="0" hangingPunct="0">
              <a:buFont typeface="Arial" charset="0"/>
              <a:buChar char="•"/>
            </a:pPr>
            <a:r>
              <a:rPr lang="en-GB" dirty="0" smtClean="0">
                <a:solidFill>
                  <a:schemeClr val="tx1"/>
                </a:solidFill>
                <a:ea typeface="ＭＳ Ｐゴシック" pitchFamily="34" charset="-128"/>
              </a:rPr>
              <a:t>Compassionate</a:t>
            </a:r>
          </a:p>
          <a:p>
            <a:pPr eaLnBrk="0" hangingPunct="0">
              <a:buFont typeface="Arial" charset="0"/>
              <a:buChar char="•"/>
            </a:pPr>
            <a:r>
              <a:rPr lang="en-GB" dirty="0" smtClean="0">
                <a:solidFill>
                  <a:schemeClr val="tx1"/>
                </a:solidFill>
                <a:ea typeface="ＭＳ Ｐゴシック" pitchFamily="34" charset="-128"/>
              </a:rPr>
              <a:t>No Jumping to Conclusions</a:t>
            </a:r>
          </a:p>
          <a:p>
            <a:pPr eaLnBrk="0" hangingPunct="0">
              <a:buFont typeface="Arial" charset="0"/>
              <a:buChar char="•"/>
            </a:pPr>
            <a:r>
              <a:rPr lang="en-GB" dirty="0" smtClean="0">
                <a:solidFill>
                  <a:schemeClr val="tx1"/>
                </a:solidFill>
                <a:ea typeface="ＭＳ Ｐゴシック" pitchFamily="34" charset="-128"/>
              </a:rPr>
              <a:t>Open Minded</a:t>
            </a:r>
          </a:p>
          <a:p>
            <a:pPr eaLnBrk="0" hangingPunct="0">
              <a:buFont typeface="Arial" charset="0"/>
              <a:buChar char="•"/>
            </a:pPr>
            <a:r>
              <a:rPr lang="en-GB" dirty="0" smtClean="0">
                <a:solidFill>
                  <a:schemeClr val="tx1"/>
                </a:solidFill>
                <a:ea typeface="ＭＳ Ｐゴシック" pitchFamily="34" charset="-128"/>
              </a:rPr>
              <a:t>Don’t Judge</a:t>
            </a:r>
            <a:endParaRPr lang="en-GB" dirty="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accent5">
                    <a:lumMod val="50000"/>
                  </a:schemeClr>
                </a:solidFill>
              </a:rPr>
              <a:t>Inequalities:</a:t>
            </a:r>
            <a:endParaRPr lang="en-GB" b="1" dirty="0">
              <a:solidFill>
                <a:schemeClr val="accent5">
                  <a:lumMod val="50000"/>
                </a:schemeClr>
              </a:solidFill>
            </a:endParaRPr>
          </a:p>
        </p:txBody>
      </p:sp>
      <p:sp>
        <p:nvSpPr>
          <p:cNvPr id="3" name="Content Placeholder 2"/>
          <p:cNvSpPr>
            <a:spLocks noGrp="1"/>
          </p:cNvSpPr>
          <p:nvPr>
            <p:ph idx="1"/>
          </p:nvPr>
        </p:nvSpPr>
        <p:spPr>
          <a:xfrm>
            <a:off x="467544" y="1916832"/>
            <a:ext cx="5544616" cy="3777283"/>
          </a:xfrm>
        </p:spPr>
        <p:txBody>
          <a:bodyPr/>
          <a:lstStyle/>
          <a:p>
            <a:pPr>
              <a:buNone/>
              <a:defRPr/>
            </a:pPr>
            <a:r>
              <a:rPr lang="en-GB" b="1" dirty="0" smtClean="0">
                <a:solidFill>
                  <a:schemeClr val="accent5">
                    <a:lumMod val="50000"/>
                  </a:schemeClr>
                </a:solidFill>
              </a:rPr>
              <a:t>    Inequalities are the </a:t>
            </a:r>
            <a:r>
              <a:rPr lang="en-GB" b="1" u="sng" dirty="0" smtClean="0">
                <a:solidFill>
                  <a:schemeClr val="accent5">
                    <a:lumMod val="50000"/>
                  </a:schemeClr>
                </a:solidFill>
              </a:rPr>
              <a:t>unfair</a:t>
            </a:r>
            <a:r>
              <a:rPr lang="en-GB" b="1" dirty="0" smtClean="0">
                <a:solidFill>
                  <a:schemeClr val="accent5">
                    <a:lumMod val="50000"/>
                  </a:schemeClr>
                </a:solidFill>
              </a:rPr>
              <a:t> and </a:t>
            </a:r>
            <a:r>
              <a:rPr lang="en-GB" b="1" u="sng" dirty="0" smtClean="0">
                <a:solidFill>
                  <a:schemeClr val="accent5">
                    <a:lumMod val="50000"/>
                  </a:schemeClr>
                </a:solidFill>
              </a:rPr>
              <a:t>avoidable</a:t>
            </a:r>
            <a:r>
              <a:rPr lang="en-GB" b="1" dirty="0" smtClean="0">
                <a:solidFill>
                  <a:schemeClr val="accent5">
                    <a:lumMod val="50000"/>
                  </a:schemeClr>
                </a:solidFill>
              </a:rPr>
              <a:t> differences in people’s health (learning &amp; economic circumstance) across social groups and between different population groups.</a:t>
            </a:r>
            <a:endParaRPr lang="en-GB" dirty="0" smtClean="0">
              <a:solidFill>
                <a:schemeClr val="accent5">
                  <a:lumMod val="50000"/>
                </a:schemeClr>
              </a:solidFill>
            </a:endParaRPr>
          </a:p>
          <a:p>
            <a:endParaRPr lang="en-GB" dirty="0"/>
          </a:p>
        </p:txBody>
      </p:sp>
      <p:pic>
        <p:nvPicPr>
          <p:cNvPr id="4" name="Picture 5" descr="C:\Program Files\Microsoft Office\MEDIA\CAGCAT10\j0300840.wmf"/>
          <p:cNvPicPr>
            <a:picLocks noChangeAspect="1" noChangeArrowheads="1"/>
          </p:cNvPicPr>
          <p:nvPr/>
        </p:nvPicPr>
        <p:blipFill>
          <a:blip r:embed="rId3" cstate="print"/>
          <a:srcRect/>
          <a:stretch>
            <a:fillRect/>
          </a:stretch>
        </p:blipFill>
        <p:spPr bwMode="auto">
          <a:xfrm>
            <a:off x="6444208" y="4365104"/>
            <a:ext cx="1815084" cy="1528877"/>
          </a:xfrm>
          <a:prstGeom prst="rect">
            <a:avLst/>
          </a:prstGeom>
          <a:noFill/>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solidFill>
                  <a:schemeClr val="tx1"/>
                </a:solidFill>
              </a:rPr>
              <a:t>Supports for One Good Adult</a:t>
            </a:r>
            <a:endParaRPr lang="en-GB" dirty="0">
              <a:solidFill>
                <a:schemeClr val="tx1"/>
              </a:solidFill>
            </a:endParaRPr>
          </a:p>
        </p:txBody>
      </p:sp>
      <p:sp>
        <p:nvSpPr>
          <p:cNvPr id="3" name="Content Placeholder 2"/>
          <p:cNvSpPr>
            <a:spLocks noGrp="1"/>
          </p:cNvSpPr>
          <p:nvPr>
            <p:ph idx="1"/>
          </p:nvPr>
        </p:nvSpPr>
        <p:spPr/>
        <p:txBody>
          <a:bodyPr/>
          <a:lstStyle/>
          <a:p>
            <a:r>
              <a:rPr lang="en-GB" dirty="0" smtClean="0">
                <a:solidFill>
                  <a:schemeClr val="tx1"/>
                </a:solidFill>
              </a:rPr>
              <a:t>Access to training: </a:t>
            </a:r>
          </a:p>
          <a:p>
            <a:pPr lvl="1"/>
            <a:r>
              <a:rPr lang="en-GB" dirty="0" smtClean="0">
                <a:solidFill>
                  <a:schemeClr val="tx1"/>
                </a:solidFill>
              </a:rPr>
              <a:t>Growing Confidence Training </a:t>
            </a:r>
          </a:p>
          <a:p>
            <a:pPr lvl="1"/>
            <a:r>
              <a:rPr lang="en-GB" dirty="0" smtClean="0">
                <a:solidFill>
                  <a:schemeClr val="tx1"/>
                </a:solidFill>
              </a:rPr>
              <a:t>Scottish Mental Health First Aid Training</a:t>
            </a:r>
          </a:p>
          <a:p>
            <a:r>
              <a:rPr lang="en-GB" dirty="0" smtClean="0">
                <a:solidFill>
                  <a:schemeClr val="tx1"/>
                </a:solidFill>
              </a:rPr>
              <a:t>Access to Resources: </a:t>
            </a:r>
          </a:p>
          <a:p>
            <a:pPr lvl="1"/>
            <a:r>
              <a:rPr lang="en-GB" dirty="0" smtClean="0">
                <a:solidFill>
                  <a:schemeClr val="tx1"/>
                </a:solidFill>
              </a:rPr>
              <a:t>Resilience Toolkit</a:t>
            </a:r>
          </a:p>
          <a:p>
            <a:pPr lvl="1"/>
            <a:r>
              <a:rPr lang="en-GB" dirty="0" smtClean="0">
                <a:solidFill>
                  <a:schemeClr val="tx1"/>
                </a:solidFill>
              </a:rPr>
              <a:t>Bereavement Toolkit</a:t>
            </a:r>
          </a:p>
          <a:p>
            <a:r>
              <a:rPr lang="en-GB" dirty="0" smtClean="0">
                <a:solidFill>
                  <a:schemeClr val="tx1"/>
                </a:solidFill>
              </a:rPr>
              <a:t>Digital support</a:t>
            </a:r>
          </a:p>
          <a:p>
            <a:pPr lvl="1"/>
            <a:r>
              <a:rPr lang="en-GB" dirty="0" smtClean="0">
                <a:solidFill>
                  <a:schemeClr val="tx1"/>
                </a:solidFill>
              </a:rPr>
              <a:t> ‘Aye Mind’</a:t>
            </a:r>
            <a:endParaRPr lang="en-GB" dirty="0">
              <a:solidFill>
                <a:schemeClr val="tx1"/>
              </a:solidFill>
            </a:endParaRPr>
          </a:p>
        </p:txBody>
      </p:sp>
      <p:pic>
        <p:nvPicPr>
          <p:cNvPr id="1028" name="Picture 4" descr="C:\Users\gillian.amos\AppData\Local\Microsoft\Windows\Temporary Internet Files\Content.IE5\NHS6AXX7\Parent-left_child-right_yellow-background.svg[1].png"/>
          <p:cNvPicPr>
            <a:picLocks noChangeAspect="1" noChangeArrowheads="1"/>
          </p:cNvPicPr>
          <p:nvPr/>
        </p:nvPicPr>
        <p:blipFill>
          <a:blip r:embed="rId3"/>
          <a:srcRect/>
          <a:stretch>
            <a:fillRect/>
          </a:stretch>
        </p:blipFill>
        <p:spPr bwMode="auto">
          <a:xfrm>
            <a:off x="5699760" y="3535363"/>
            <a:ext cx="2590800" cy="25908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708372"/>
            <a:ext cx="7772400" cy="1143000"/>
          </a:xfrm>
        </p:spPr>
        <p:txBody>
          <a:bodyPr/>
          <a:lstStyle/>
          <a:p>
            <a:r>
              <a:rPr lang="en-US" sz="3600" dirty="0" smtClean="0">
                <a:solidFill>
                  <a:schemeClr val="tx1"/>
                </a:solidFill>
                <a:latin typeface="StoneSansSemibold" pitchFamily="34" charset="0"/>
              </a:rPr>
              <a:t>Adverse Childhood Experiences</a:t>
            </a:r>
            <a:endParaRPr lang="en-US" sz="3600" dirty="0">
              <a:solidFill>
                <a:schemeClr val="tx1"/>
              </a:solidFill>
              <a:latin typeface="StoneSansSemibold" pitchFamily="34" charset="0"/>
            </a:endParaRPr>
          </a:p>
        </p:txBody>
      </p:sp>
      <p:sp>
        <p:nvSpPr>
          <p:cNvPr id="40963" name="Rectangle 3"/>
          <p:cNvSpPr>
            <a:spLocks noGrp="1" noChangeArrowheads="1"/>
          </p:cNvSpPr>
          <p:nvPr>
            <p:ph type="body" idx="1"/>
          </p:nvPr>
        </p:nvSpPr>
        <p:spPr>
          <a:xfrm>
            <a:off x="716745" y="2636912"/>
            <a:ext cx="7772400" cy="1656184"/>
          </a:xfrm>
        </p:spPr>
        <p:txBody>
          <a:bodyPr>
            <a:normAutofit fontScale="85000" lnSpcReduction="20000"/>
          </a:bodyPr>
          <a:lstStyle/>
          <a:p>
            <a:pPr marL="0" indent="0">
              <a:buNone/>
            </a:pPr>
            <a:r>
              <a:rPr lang="en-US" dirty="0" smtClean="0">
                <a:solidFill>
                  <a:schemeClr val="tx1"/>
                </a:solidFill>
                <a:latin typeface="StoneSansSemibold" pitchFamily="34" charset="0"/>
              </a:rPr>
              <a:t>“</a:t>
            </a:r>
            <a:r>
              <a:rPr lang="en-US" i="1" dirty="0" smtClean="0">
                <a:solidFill>
                  <a:schemeClr val="tx1"/>
                </a:solidFill>
                <a:latin typeface="StoneSansSemibold" pitchFamily="34" charset="0"/>
              </a:rPr>
              <a:t>intra-familial events or conditions causing chronic stress responses in the child’s immediate environment.  These include notions of maltreatment and deviation from societal norms</a:t>
            </a:r>
            <a:r>
              <a:rPr lang="en-US" dirty="0" smtClean="0">
                <a:solidFill>
                  <a:schemeClr val="tx1"/>
                </a:solidFill>
                <a:latin typeface="StoneSansSemibold" pitchFamily="34" charset="0"/>
              </a:rPr>
              <a:t>” </a:t>
            </a:r>
            <a:r>
              <a:rPr lang="en-US" sz="1800" dirty="0" smtClean="0">
                <a:solidFill>
                  <a:schemeClr val="tx1"/>
                </a:solidFill>
                <a:latin typeface="StoneSansSemibold" pitchFamily="34" charset="0"/>
              </a:rPr>
              <a:t>(Kelly-Irving et al., 2013).</a:t>
            </a:r>
            <a:endParaRPr lang="en-US" sz="1800" dirty="0">
              <a:solidFill>
                <a:schemeClr val="tx1"/>
              </a:solidFill>
              <a:latin typeface="StoneSansSemibold"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dirty="0" smtClean="0">
                <a:solidFill>
                  <a:schemeClr val="tx1"/>
                </a:solidFill>
              </a:rPr>
              <a:t>What harm does being exposed to ACEs cause?</a:t>
            </a:r>
            <a:endParaRPr lang="en-GB" sz="3600" dirty="0">
              <a:solidFill>
                <a:schemeClr val="tx1"/>
              </a:solidFill>
            </a:endParaRPr>
          </a:p>
        </p:txBody>
      </p:sp>
      <p:sp>
        <p:nvSpPr>
          <p:cNvPr id="3" name="Content Placeholder 2"/>
          <p:cNvSpPr>
            <a:spLocks noGrp="1"/>
          </p:cNvSpPr>
          <p:nvPr>
            <p:ph idx="1"/>
          </p:nvPr>
        </p:nvSpPr>
        <p:spPr>
          <a:xfrm>
            <a:off x="685800" y="1916832"/>
            <a:ext cx="7772400" cy="4392488"/>
          </a:xfrm>
        </p:spPr>
        <p:txBody>
          <a:bodyPr>
            <a:normAutofit fontScale="92500" lnSpcReduction="20000"/>
          </a:bodyPr>
          <a:lstStyle/>
          <a:p>
            <a:pPr marL="457200" lvl="1" indent="-457200">
              <a:buNone/>
            </a:pPr>
            <a:r>
              <a:rPr lang="en-GB" b="1" dirty="0" smtClean="0">
                <a:solidFill>
                  <a:schemeClr val="tx1"/>
                </a:solidFill>
              </a:rPr>
              <a:t>Associations between ACEs and health</a:t>
            </a:r>
            <a:r>
              <a:rPr lang="en-GB" dirty="0" smtClean="0">
                <a:solidFill>
                  <a:schemeClr val="tx1"/>
                </a:solidFill>
              </a:rPr>
              <a:t>:</a:t>
            </a:r>
          </a:p>
          <a:p>
            <a:pPr lvl="1"/>
            <a:r>
              <a:rPr lang="en-GB" dirty="0" smtClean="0">
                <a:solidFill>
                  <a:schemeClr val="tx1"/>
                </a:solidFill>
              </a:rPr>
              <a:t>Injury and death in childhood</a:t>
            </a:r>
          </a:p>
          <a:p>
            <a:pPr lvl="1"/>
            <a:r>
              <a:rPr lang="en-GB" dirty="0" smtClean="0">
                <a:solidFill>
                  <a:schemeClr val="tx1"/>
                </a:solidFill>
              </a:rPr>
              <a:t>Premature mortality and suicide</a:t>
            </a:r>
          </a:p>
          <a:p>
            <a:pPr lvl="1"/>
            <a:r>
              <a:rPr lang="en-GB" dirty="0" smtClean="0">
                <a:solidFill>
                  <a:schemeClr val="tx1"/>
                </a:solidFill>
              </a:rPr>
              <a:t>Disease and Illness</a:t>
            </a:r>
          </a:p>
          <a:p>
            <a:pPr lvl="1"/>
            <a:r>
              <a:rPr lang="en-GB" dirty="0" smtClean="0">
                <a:solidFill>
                  <a:schemeClr val="tx1"/>
                </a:solidFill>
              </a:rPr>
              <a:t>Mental illness</a:t>
            </a:r>
          </a:p>
          <a:p>
            <a:pPr marL="0" indent="0">
              <a:buNone/>
            </a:pPr>
            <a:r>
              <a:rPr lang="en-GB" b="1" dirty="0" smtClean="0">
                <a:solidFill>
                  <a:schemeClr val="tx1"/>
                </a:solidFill>
              </a:rPr>
              <a:t>Potential pathways from ACEs to poor health outcomes</a:t>
            </a:r>
            <a:r>
              <a:rPr lang="en-GB" dirty="0" smtClean="0">
                <a:solidFill>
                  <a:schemeClr val="tx1"/>
                </a:solidFill>
              </a:rPr>
              <a:t>: </a:t>
            </a:r>
            <a:endParaRPr lang="en-GB" dirty="0">
              <a:solidFill>
                <a:schemeClr val="tx1"/>
              </a:solidFill>
            </a:endParaRPr>
          </a:p>
          <a:p>
            <a:pPr lvl="1"/>
            <a:r>
              <a:rPr lang="en-GB" dirty="0">
                <a:solidFill>
                  <a:schemeClr val="tx1"/>
                </a:solidFill>
              </a:rPr>
              <a:t>Health-harming behaviours</a:t>
            </a:r>
          </a:p>
          <a:p>
            <a:pPr lvl="1"/>
            <a:r>
              <a:rPr lang="en-GB" dirty="0">
                <a:solidFill>
                  <a:schemeClr val="tx1"/>
                </a:solidFill>
              </a:rPr>
              <a:t>Social determinants of health </a:t>
            </a:r>
          </a:p>
          <a:p>
            <a:pPr lvl="1"/>
            <a:r>
              <a:rPr lang="en-GB" dirty="0">
                <a:solidFill>
                  <a:schemeClr val="tx1"/>
                </a:solidFill>
              </a:rPr>
              <a:t>Neurobiological and genetic pathways</a:t>
            </a:r>
          </a:p>
          <a:p>
            <a:pPr marL="457200" lvl="1" indent="0">
              <a:buNone/>
            </a:pPr>
            <a:endParaRPr lang="en-GB" dirty="0"/>
          </a:p>
        </p:txBody>
      </p:sp>
    </p:spTree>
    <p:extLst>
      <p:ext uri="{BB962C8B-B14F-4D97-AF65-F5344CB8AC3E}">
        <p14:creationId xmlns:p14="http://schemas.microsoft.com/office/powerpoint/2010/main" xmlns="" val="24555003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solidFill>
                  <a:schemeClr val="tx1"/>
                </a:solidFill>
              </a:rPr>
              <a:t>What is the economic impact of ACEs?</a:t>
            </a:r>
            <a:endParaRPr lang="en-GB" sz="3200" dirty="0">
              <a:solidFill>
                <a:schemeClr val="tx1"/>
              </a:solidFill>
            </a:endParaRPr>
          </a:p>
        </p:txBody>
      </p:sp>
      <p:pic>
        <p:nvPicPr>
          <p:cNvPr id="5" name="Content Placeholder 4"/>
          <p:cNvPicPr>
            <a:picLocks noGrp="1"/>
          </p:cNvPicPr>
          <p:nvPr>
            <p:ph idx="1"/>
          </p:nvPr>
        </p:nvPicPr>
        <p:blipFill>
          <a:blip r:embed="rId3">
            <a:extLst>
              <a:ext uri="{28A0092B-C50C-407E-A947-70E740481C1C}">
                <a14:useLocalDpi xmlns:a14="http://schemas.microsoft.com/office/drawing/2010/main" xmlns="" val="0"/>
              </a:ext>
            </a:extLst>
          </a:blip>
          <a:srcRect/>
          <a:stretch>
            <a:fillRect/>
          </a:stretch>
        </p:blipFill>
        <p:spPr bwMode="auto">
          <a:xfrm>
            <a:off x="962266" y="1417638"/>
            <a:ext cx="7219468" cy="4830762"/>
          </a:xfrm>
          <a:prstGeom prst="rect">
            <a:avLst/>
          </a:prstGeom>
          <a:noFill/>
        </p:spPr>
      </p:pic>
    </p:spTree>
    <p:extLst>
      <p:ext uri="{BB962C8B-B14F-4D97-AF65-F5344CB8AC3E}">
        <p14:creationId xmlns:p14="http://schemas.microsoft.com/office/powerpoint/2010/main" xmlns="" val="2658786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48680"/>
            <a:ext cx="7772400" cy="1143000"/>
          </a:xfrm>
        </p:spPr>
        <p:txBody>
          <a:bodyPr/>
          <a:lstStyle/>
          <a:p>
            <a:r>
              <a:rPr lang="en-GB" sz="3200" dirty="0" smtClean="0">
                <a:solidFill>
                  <a:schemeClr val="tx1"/>
                </a:solidFill>
              </a:rPr>
              <a:t>Are some people more likely to be affected by ACEs than others?</a:t>
            </a:r>
            <a:endParaRPr lang="en-GB" sz="3200" dirty="0">
              <a:solidFill>
                <a:schemeClr val="tx1"/>
              </a:solidFill>
            </a:endParaRPr>
          </a:p>
        </p:txBody>
      </p:sp>
      <p:sp>
        <p:nvSpPr>
          <p:cNvPr id="3" name="Content Placeholder 2"/>
          <p:cNvSpPr>
            <a:spLocks noGrp="1"/>
          </p:cNvSpPr>
          <p:nvPr>
            <p:ph idx="1"/>
          </p:nvPr>
        </p:nvSpPr>
        <p:spPr/>
        <p:txBody>
          <a:bodyPr>
            <a:normAutofit fontScale="92500"/>
          </a:bodyPr>
          <a:lstStyle/>
          <a:p>
            <a:pPr marL="0" indent="0">
              <a:buNone/>
            </a:pPr>
            <a:endParaRPr lang="en-GB" dirty="0" smtClean="0"/>
          </a:p>
          <a:p>
            <a:pPr>
              <a:buFontTx/>
              <a:buChar char="-"/>
            </a:pPr>
            <a:r>
              <a:rPr lang="en-GB" dirty="0" smtClean="0">
                <a:solidFill>
                  <a:schemeClr val="tx1"/>
                </a:solidFill>
              </a:rPr>
              <a:t>ACEs are linked to inequalities, although evidence suggests there are other factors that influence susceptibility and resilience;</a:t>
            </a:r>
          </a:p>
          <a:p>
            <a:pPr>
              <a:buFontTx/>
              <a:buChar char="-"/>
            </a:pPr>
            <a:endParaRPr lang="en-GB" dirty="0" smtClean="0">
              <a:solidFill>
                <a:schemeClr val="tx1"/>
              </a:solidFill>
            </a:endParaRPr>
          </a:p>
          <a:p>
            <a:pPr>
              <a:buFontTx/>
              <a:buChar char="-"/>
            </a:pPr>
            <a:r>
              <a:rPr lang="en-GB" dirty="0" smtClean="0">
                <a:solidFill>
                  <a:schemeClr val="tx1"/>
                </a:solidFill>
              </a:rPr>
              <a:t>Children who have at least one stable, committed relationship with a supportive caregiver tend to be more resilient, being able to transform ‘toxic stress’ into ‘tolerable stress’.</a:t>
            </a:r>
          </a:p>
          <a:p>
            <a:pPr marL="0" indent="0">
              <a:buNone/>
            </a:pPr>
            <a:endParaRPr lang="en-GB" dirty="0"/>
          </a:p>
        </p:txBody>
      </p:sp>
    </p:spTree>
    <p:extLst>
      <p:ext uri="{BB962C8B-B14F-4D97-AF65-F5344CB8AC3E}">
        <p14:creationId xmlns:p14="http://schemas.microsoft.com/office/powerpoint/2010/main" xmlns="" val="2494927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It’s all about relationships...</a:t>
            </a:r>
            <a:endParaRPr lang="en-GB" dirty="0"/>
          </a:p>
        </p:txBody>
      </p:sp>
      <p:sp>
        <p:nvSpPr>
          <p:cNvPr id="5" name="Content Placeholder 4"/>
          <p:cNvSpPr>
            <a:spLocks noGrp="1"/>
          </p:cNvSpPr>
          <p:nvPr>
            <p:ph idx="1"/>
          </p:nvPr>
        </p:nvSpPr>
        <p:spPr/>
        <p:txBody>
          <a:bodyPr>
            <a:normAutofit lnSpcReduction="10000"/>
          </a:bodyPr>
          <a:lstStyle/>
          <a:p>
            <a:pPr>
              <a:buNone/>
            </a:pPr>
            <a:r>
              <a:rPr lang="en-GB" dirty="0" smtClean="0">
                <a:solidFill>
                  <a:schemeClr val="tx2"/>
                </a:solidFill>
              </a:rPr>
              <a:t>	</a:t>
            </a:r>
            <a:r>
              <a:rPr lang="en-GB" dirty="0" smtClean="0"/>
              <a:t>Children who end up doing well despite adversity have usually had at least one stable committed relationship with a supportive parent, caregiver or other adult. This buffers them from development disruption and builds skills such as the ability to plan, monitor and regulate behaviour and adapt to changing circumstances.</a:t>
            </a:r>
          </a:p>
          <a:p>
            <a:pPr>
              <a:buNone/>
            </a:pPr>
            <a:endParaRPr lang="en-GB" dirty="0" smtClean="0"/>
          </a:p>
          <a:p>
            <a:pPr algn="r">
              <a:buNone/>
            </a:pPr>
            <a:r>
              <a:rPr lang="en-GB" sz="2200" dirty="0" smtClean="0"/>
              <a:t>National Scientific Council on the Developing Child. </a:t>
            </a:r>
            <a:endParaRPr lang="en-GB" sz="22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The importance of relationships...</a:t>
            </a:r>
            <a:endParaRPr lang="en-GB" dirty="0"/>
          </a:p>
        </p:txBody>
      </p:sp>
      <p:sp>
        <p:nvSpPr>
          <p:cNvPr id="5" name="Content Placeholder 4"/>
          <p:cNvSpPr>
            <a:spLocks noGrp="1"/>
          </p:cNvSpPr>
          <p:nvPr>
            <p:ph idx="1"/>
          </p:nvPr>
        </p:nvSpPr>
        <p:spPr/>
        <p:txBody>
          <a:bodyPr>
            <a:normAutofit lnSpcReduction="10000"/>
          </a:bodyPr>
          <a:lstStyle/>
          <a:p>
            <a:pPr>
              <a:buNone/>
            </a:pPr>
            <a:r>
              <a:rPr lang="en-GB" dirty="0" smtClean="0"/>
              <a:t>	</a:t>
            </a:r>
          </a:p>
          <a:p>
            <a:pPr>
              <a:buNone/>
            </a:pPr>
            <a:r>
              <a:rPr lang="en-GB" dirty="0" smtClean="0"/>
              <a:t>	‘…the quality of the relationships between children and the adults in their lives, along with children’s levels of emotional wellbeing, will largely determine the outcomes children realise.’ </a:t>
            </a:r>
          </a:p>
          <a:p>
            <a:endParaRPr lang="en-GB" dirty="0" smtClean="0"/>
          </a:p>
          <a:p>
            <a:endParaRPr lang="en-GB" dirty="0" smtClean="0"/>
          </a:p>
          <a:p>
            <a:pPr algn="r">
              <a:buNone/>
            </a:pPr>
            <a:r>
              <a:rPr lang="en-GB" sz="2000" dirty="0" smtClean="0"/>
              <a:t>Children’s Parliament, ‘It’s all about relationships’ </a:t>
            </a:r>
            <a:endParaRPr lang="en-GB" sz="2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Content Placeholder 2"/>
          <p:cNvSpPr>
            <a:spLocks noGrp="1"/>
          </p:cNvSpPr>
          <p:nvPr>
            <p:ph idx="1"/>
          </p:nvPr>
        </p:nvSpPr>
        <p:spPr>
          <a:xfrm>
            <a:off x="899592" y="1556792"/>
            <a:ext cx="6707188" cy="4525963"/>
          </a:xfrm>
        </p:spPr>
        <p:txBody>
          <a:bodyPr/>
          <a:lstStyle/>
          <a:p>
            <a:pPr eaLnBrk="1" hangingPunct="1">
              <a:buFont typeface="Arial" charset="0"/>
              <a:buNone/>
            </a:pPr>
            <a:r>
              <a:rPr lang="en-GB" dirty="0" smtClean="0">
                <a:solidFill>
                  <a:schemeClr val="tx2"/>
                </a:solidFill>
              </a:rPr>
              <a:t>    </a:t>
            </a:r>
            <a:r>
              <a:rPr lang="en-GB" sz="6600" dirty="0" smtClean="0">
                <a:solidFill>
                  <a:schemeClr val="tx2"/>
                </a:solidFill>
              </a:rPr>
              <a:t>40</a:t>
            </a:r>
            <a:r>
              <a:rPr lang="en-GB" dirty="0" smtClean="0">
                <a:solidFill>
                  <a:schemeClr val="tx2"/>
                </a:solidFill>
              </a:rPr>
              <a:t>% of our spending is currently accounted for by interventions that could have been avoided by prioritising a preventative approach</a:t>
            </a:r>
            <a:r>
              <a:rPr lang="en-GB" dirty="0" smtClean="0">
                <a:solidFill>
                  <a:schemeClr val="bg1"/>
                </a:solidFill>
              </a:rPr>
              <a:t>.</a:t>
            </a:r>
          </a:p>
        </p:txBody>
      </p:sp>
      <p:sp>
        <p:nvSpPr>
          <p:cNvPr id="3" name="Rectangle 2"/>
          <p:cNvSpPr/>
          <p:nvPr/>
        </p:nvSpPr>
        <p:spPr>
          <a:xfrm>
            <a:off x="4283968" y="4941168"/>
            <a:ext cx="3600400" cy="923330"/>
          </a:xfrm>
          <a:prstGeom prst="rect">
            <a:avLst/>
          </a:prstGeom>
        </p:spPr>
        <p:txBody>
          <a:bodyPr wrap="square">
            <a:spAutoFit/>
          </a:bodyPr>
          <a:lstStyle/>
          <a:p>
            <a:r>
              <a:rPr lang="en-GB" dirty="0" smtClean="0">
                <a:solidFill>
                  <a:schemeClr val="tx2"/>
                </a:solidFill>
              </a:rPr>
              <a:t>COMMISSION  ON </a:t>
            </a:r>
          </a:p>
          <a:p>
            <a:r>
              <a:rPr lang="en-GB" dirty="0" smtClean="0">
                <a:solidFill>
                  <a:schemeClr val="tx2"/>
                </a:solidFill>
              </a:rPr>
              <a:t>THE FUTURE DELIVERY</a:t>
            </a:r>
          </a:p>
          <a:p>
            <a:r>
              <a:rPr lang="en-GB" dirty="0" smtClean="0">
                <a:solidFill>
                  <a:schemeClr val="tx2"/>
                </a:solidFill>
              </a:rPr>
              <a:t>OF PUBLIC SERVICES</a:t>
            </a:r>
            <a:endParaRPr lang="en-GB" dirty="0">
              <a:solidFill>
                <a:schemeClr val="tx2"/>
              </a:solidFill>
            </a:endParaRPr>
          </a:p>
        </p:txBody>
      </p:sp>
      <p:pic>
        <p:nvPicPr>
          <p:cNvPr id="4" name="Picture 2" descr="http://kathyescobar.com/wp-content/uploads/2013/10/equality-vs-justice.jpg"/>
          <p:cNvPicPr>
            <a:picLocks noChangeAspect="1" noChangeArrowheads="1"/>
          </p:cNvPicPr>
          <p:nvPr/>
        </p:nvPicPr>
        <p:blipFill>
          <a:blip r:embed="rId3" cstate="print"/>
          <a:srcRect/>
          <a:stretch>
            <a:fillRect/>
          </a:stretch>
        </p:blipFill>
        <p:spPr bwMode="auto">
          <a:xfrm>
            <a:off x="611188" y="476250"/>
            <a:ext cx="8064500" cy="5905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t>Full Cluster Feedback – Areas for Improvement </a:t>
            </a:r>
            <a:endParaRPr lang="en-GB" dirty="0"/>
          </a:p>
        </p:txBody>
      </p:sp>
      <p:sp>
        <p:nvSpPr>
          <p:cNvPr id="5" name="Content Placeholder 4"/>
          <p:cNvSpPr>
            <a:spLocks noGrp="1"/>
          </p:cNvSpPr>
          <p:nvPr>
            <p:ph idx="1"/>
          </p:nvPr>
        </p:nvSpPr>
        <p:spPr/>
        <p:txBody>
          <a:bodyPr>
            <a:normAutofit fontScale="70000" lnSpcReduction="20000"/>
          </a:bodyPr>
          <a:lstStyle/>
          <a:p>
            <a:pPr lvl="0"/>
            <a:r>
              <a:rPr lang="en-GB" dirty="0" smtClean="0"/>
              <a:t>Staff training (on mental health awareness and managing conversations)</a:t>
            </a:r>
            <a:endParaRPr lang="en-GB" sz="2800" dirty="0" smtClean="0"/>
          </a:p>
          <a:p>
            <a:pPr lvl="0"/>
            <a:r>
              <a:rPr lang="en-GB" dirty="0" smtClean="0"/>
              <a:t>Consistency of positive behaviour management across the cluster</a:t>
            </a:r>
            <a:endParaRPr lang="en-GB" sz="2800" dirty="0" smtClean="0"/>
          </a:p>
          <a:p>
            <a:pPr lvl="0"/>
            <a:r>
              <a:rPr lang="en-GB" dirty="0" smtClean="0"/>
              <a:t>Parental support and engagement</a:t>
            </a:r>
            <a:endParaRPr lang="en-GB" sz="2800" dirty="0" smtClean="0"/>
          </a:p>
          <a:p>
            <a:pPr lvl="0"/>
            <a:r>
              <a:rPr lang="en-GB" dirty="0" smtClean="0"/>
              <a:t>Improving the ethos </a:t>
            </a:r>
            <a:endParaRPr lang="en-GB" sz="2800" dirty="0" smtClean="0"/>
          </a:p>
          <a:p>
            <a:pPr lvl="0"/>
            <a:r>
              <a:rPr lang="en-GB" dirty="0" smtClean="0"/>
              <a:t>Knowing school staff roles </a:t>
            </a:r>
            <a:endParaRPr lang="en-GB" sz="2800" dirty="0" smtClean="0"/>
          </a:p>
          <a:p>
            <a:pPr lvl="0"/>
            <a:r>
              <a:rPr lang="en-GB" dirty="0" smtClean="0"/>
              <a:t>Structure day in a way that enables teachers to be that one good adult (e.g. manage time constraints)</a:t>
            </a:r>
            <a:endParaRPr lang="en-GB" sz="2800" dirty="0" smtClean="0"/>
          </a:p>
          <a:p>
            <a:pPr lvl="0"/>
            <a:r>
              <a:rPr lang="en-GB" dirty="0" smtClean="0"/>
              <a:t>Financially friendly school  day</a:t>
            </a:r>
            <a:endParaRPr lang="en-GB" sz="2800" dirty="0" smtClean="0"/>
          </a:p>
          <a:p>
            <a:pPr lvl="0"/>
            <a:r>
              <a:rPr lang="en-GB" dirty="0" smtClean="0"/>
              <a:t>System for improving communication between primary and secondary, school and health, school and parents, school and partner agencies, school and wider </a:t>
            </a:r>
            <a:r>
              <a:rPr lang="en-GB" dirty="0" err="1" smtClean="0"/>
              <a:t>communi</a:t>
            </a:r>
            <a:endParaRPr lang="en-GB"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62760"/>
          </a:xfrm>
        </p:spPr>
        <p:txBody>
          <a:bodyPr>
            <a:normAutofit/>
          </a:bodyPr>
          <a:lstStyle/>
          <a:p>
            <a:r>
              <a:rPr lang="en-GB" sz="2000" dirty="0" smtClean="0"/>
              <a:t>St Margaret's Cluster – Learning to love loving to learn – Trusted Adult</a:t>
            </a:r>
            <a:endParaRPr lang="en-GB" sz="2000" dirty="0"/>
          </a:p>
        </p:txBody>
      </p:sp>
      <p:sp>
        <p:nvSpPr>
          <p:cNvPr id="6" name="Content Placeholder 5"/>
          <p:cNvSpPr>
            <a:spLocks noGrp="1"/>
          </p:cNvSpPr>
          <p:nvPr>
            <p:ph idx="1"/>
          </p:nvPr>
        </p:nvSpPr>
        <p:spPr>
          <a:xfrm>
            <a:off x="457200" y="1001027"/>
            <a:ext cx="1698859" cy="334478"/>
          </a:xfrm>
          <a:prstGeom prst="rect">
            <a:avLst/>
          </a:prstGeom>
        </p:spPr>
        <p:style>
          <a:lnRef idx="1">
            <a:schemeClr val="accent1"/>
          </a:lnRef>
          <a:fillRef idx="3">
            <a:schemeClr val="accent1"/>
          </a:fillRef>
          <a:effectRef idx="2">
            <a:schemeClr val="accent1"/>
          </a:effectRef>
          <a:fontRef idx="minor">
            <a:schemeClr val="lt1"/>
          </a:fontRef>
        </p:style>
        <p:txBody>
          <a:bodyPr rtlCol="0" anchor="ctr">
            <a:normAutofit fontScale="55000" lnSpcReduction="20000"/>
          </a:bodyPr>
          <a:lstStyle/>
          <a:p>
            <a:pPr algn="ctr">
              <a:buNone/>
            </a:pPr>
            <a:r>
              <a:rPr lang="en-GB" dirty="0" smtClean="0"/>
              <a:t>Aim</a:t>
            </a:r>
            <a:endParaRPr lang="en-GB" dirty="0"/>
          </a:p>
        </p:txBody>
      </p:sp>
      <p:sp>
        <p:nvSpPr>
          <p:cNvPr id="7" name="Rectangle 6"/>
          <p:cNvSpPr/>
          <p:nvPr/>
        </p:nvSpPr>
        <p:spPr>
          <a:xfrm>
            <a:off x="644893" y="1646029"/>
            <a:ext cx="1169468" cy="3838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To increase X no of children who report as green on the wellbeing indicators by x</a:t>
            </a:r>
          </a:p>
          <a:p>
            <a:pPr algn="ctr"/>
            <a:r>
              <a:rPr lang="en-GB" sz="1400" dirty="0" smtClean="0">
                <a:solidFill>
                  <a:srgbClr val="FF0000"/>
                </a:solidFill>
              </a:rPr>
              <a:t>(data available January)</a:t>
            </a:r>
          </a:p>
          <a:p>
            <a:pPr algn="ctr"/>
            <a:endParaRPr lang="en-GB" dirty="0"/>
          </a:p>
        </p:txBody>
      </p:sp>
      <p:sp>
        <p:nvSpPr>
          <p:cNvPr id="8" name="Rectangle 7"/>
          <p:cNvSpPr/>
          <p:nvPr/>
        </p:nvSpPr>
        <p:spPr>
          <a:xfrm>
            <a:off x="2271562" y="1050592"/>
            <a:ext cx="1636293" cy="28491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smtClean="0"/>
              <a:t>Primary Driver</a:t>
            </a:r>
            <a:endParaRPr lang="en-GB" dirty="0"/>
          </a:p>
        </p:txBody>
      </p:sp>
      <p:sp>
        <p:nvSpPr>
          <p:cNvPr id="9" name="Rectangle 8"/>
          <p:cNvSpPr/>
          <p:nvPr/>
        </p:nvSpPr>
        <p:spPr>
          <a:xfrm>
            <a:off x="2406316" y="1646029"/>
            <a:ext cx="924025" cy="69879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400" dirty="0" smtClean="0"/>
              <a:t>Mental Health &amp; Wellbeing</a:t>
            </a:r>
            <a:endParaRPr lang="en-GB" sz="1400" dirty="0"/>
          </a:p>
        </p:txBody>
      </p:sp>
      <p:sp>
        <p:nvSpPr>
          <p:cNvPr id="10" name="Rectangle 9"/>
          <p:cNvSpPr/>
          <p:nvPr/>
        </p:nvSpPr>
        <p:spPr>
          <a:xfrm>
            <a:off x="2406316" y="3555490"/>
            <a:ext cx="924025" cy="42078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smtClean="0"/>
              <a:t>Poverty</a:t>
            </a:r>
            <a:endParaRPr lang="en-GB" dirty="0"/>
          </a:p>
        </p:txBody>
      </p:sp>
      <p:sp>
        <p:nvSpPr>
          <p:cNvPr id="11" name="Rectangle 10"/>
          <p:cNvSpPr/>
          <p:nvPr/>
        </p:nvSpPr>
        <p:spPr>
          <a:xfrm>
            <a:off x="2156059" y="4736750"/>
            <a:ext cx="1174283" cy="74807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b="1" dirty="0" smtClean="0"/>
              <a:t>Inclusion</a:t>
            </a:r>
            <a:endParaRPr lang="en-GB" sz="1200" b="1" dirty="0"/>
          </a:p>
        </p:txBody>
      </p:sp>
      <p:sp>
        <p:nvSpPr>
          <p:cNvPr id="12" name="Rectangle 11"/>
          <p:cNvSpPr/>
          <p:nvPr/>
        </p:nvSpPr>
        <p:spPr>
          <a:xfrm>
            <a:off x="2156059" y="5852160"/>
            <a:ext cx="1183908" cy="65212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b="1" dirty="0" smtClean="0"/>
              <a:t>Parental Engagement &amp; Involvement </a:t>
            </a:r>
            <a:endParaRPr lang="en-GB" sz="1200" b="1" dirty="0"/>
          </a:p>
        </p:txBody>
      </p:sp>
      <p:sp>
        <p:nvSpPr>
          <p:cNvPr id="13" name="Rectangle 12"/>
          <p:cNvSpPr/>
          <p:nvPr/>
        </p:nvSpPr>
        <p:spPr>
          <a:xfrm>
            <a:off x="4244754" y="1078347"/>
            <a:ext cx="1886552" cy="25715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Secondary Driver</a:t>
            </a:r>
            <a:endParaRPr lang="en-GB" dirty="0"/>
          </a:p>
        </p:txBody>
      </p:sp>
      <p:sp>
        <p:nvSpPr>
          <p:cNvPr id="14" name="Rectangle 13"/>
          <p:cNvSpPr/>
          <p:nvPr/>
        </p:nvSpPr>
        <p:spPr>
          <a:xfrm>
            <a:off x="3907855" y="1615673"/>
            <a:ext cx="3003081" cy="36383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400" dirty="0" smtClean="0"/>
              <a:t>Positive confident staff who have good conversations with CYP </a:t>
            </a:r>
            <a:endParaRPr lang="en-GB" sz="1400" dirty="0"/>
          </a:p>
        </p:txBody>
      </p:sp>
      <p:sp>
        <p:nvSpPr>
          <p:cNvPr id="15" name="Rectangle 14"/>
          <p:cNvSpPr/>
          <p:nvPr/>
        </p:nvSpPr>
        <p:spPr>
          <a:xfrm>
            <a:off x="3907855" y="1979511"/>
            <a:ext cx="3003082" cy="30921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Staff mental health awareness</a:t>
            </a:r>
            <a:endParaRPr lang="en-GB" dirty="0"/>
          </a:p>
        </p:txBody>
      </p:sp>
      <p:sp>
        <p:nvSpPr>
          <p:cNvPr id="16" name="Rectangle 15"/>
          <p:cNvSpPr/>
          <p:nvPr/>
        </p:nvSpPr>
        <p:spPr>
          <a:xfrm>
            <a:off x="3907855" y="2288730"/>
            <a:ext cx="3003082" cy="27801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200" dirty="0" smtClean="0"/>
              <a:t>Parental Awareness on mental health &amp; Wellbeing</a:t>
            </a:r>
            <a:endParaRPr lang="en-GB" sz="1200" dirty="0"/>
          </a:p>
        </p:txBody>
      </p:sp>
      <p:sp>
        <p:nvSpPr>
          <p:cNvPr id="17" name="TextBox 16"/>
          <p:cNvSpPr txBox="1"/>
          <p:nvPr/>
        </p:nvSpPr>
        <p:spPr>
          <a:xfrm>
            <a:off x="3907855" y="2566742"/>
            <a:ext cx="3003085" cy="338554"/>
          </a:xfrm>
          <a:prstGeom prst="rect">
            <a:avLst/>
          </a:prstGeom>
          <a:solidFill>
            <a:schemeClr val="accent6"/>
          </a:solidFill>
          <a:ln>
            <a:solidFill>
              <a:schemeClr val="tx1"/>
            </a:solidFill>
          </a:ln>
        </p:spPr>
        <p:txBody>
          <a:bodyPr wrap="square" rtlCol="0">
            <a:spAutoFit/>
          </a:bodyPr>
          <a:lstStyle/>
          <a:p>
            <a:r>
              <a:rPr lang="en-GB" sz="1600" dirty="0" smtClean="0">
                <a:solidFill>
                  <a:schemeClr val="bg1"/>
                </a:solidFill>
              </a:rPr>
              <a:t>Pupil mental health awareness</a:t>
            </a:r>
            <a:endParaRPr lang="en-GB" sz="1600" dirty="0">
              <a:solidFill>
                <a:schemeClr val="bg1"/>
              </a:solidFill>
            </a:endParaRPr>
          </a:p>
        </p:txBody>
      </p:sp>
      <p:sp>
        <p:nvSpPr>
          <p:cNvPr id="18" name="Rectangle 17"/>
          <p:cNvSpPr/>
          <p:nvPr/>
        </p:nvSpPr>
        <p:spPr>
          <a:xfrm>
            <a:off x="3907855" y="3054252"/>
            <a:ext cx="3003080" cy="35581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dirty="0" smtClean="0"/>
              <a:t>Financially friendly school day</a:t>
            </a:r>
            <a:endParaRPr lang="en-GB" sz="1600" dirty="0"/>
          </a:p>
        </p:txBody>
      </p:sp>
      <p:sp>
        <p:nvSpPr>
          <p:cNvPr id="19" name="Rectangle 18"/>
          <p:cNvSpPr/>
          <p:nvPr/>
        </p:nvSpPr>
        <p:spPr>
          <a:xfrm>
            <a:off x="3907860" y="3427879"/>
            <a:ext cx="3003080" cy="33800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Access to opportunities</a:t>
            </a:r>
            <a:endParaRPr lang="en-GB" dirty="0"/>
          </a:p>
        </p:txBody>
      </p:sp>
      <p:sp>
        <p:nvSpPr>
          <p:cNvPr id="20" name="Rectangle 19"/>
          <p:cNvSpPr/>
          <p:nvPr/>
        </p:nvSpPr>
        <p:spPr>
          <a:xfrm>
            <a:off x="3907855" y="3807274"/>
            <a:ext cx="3003080" cy="33800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Basic needs are met</a:t>
            </a:r>
            <a:endParaRPr lang="en-GB" dirty="0"/>
          </a:p>
        </p:txBody>
      </p:sp>
      <p:sp>
        <p:nvSpPr>
          <p:cNvPr id="21" name="Rectangle 20"/>
          <p:cNvSpPr/>
          <p:nvPr/>
        </p:nvSpPr>
        <p:spPr>
          <a:xfrm>
            <a:off x="3907855" y="4547051"/>
            <a:ext cx="2926079" cy="3793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200" dirty="0" smtClean="0"/>
              <a:t>Building a positive ethos in the school</a:t>
            </a:r>
            <a:endParaRPr lang="en-GB" sz="1200" dirty="0"/>
          </a:p>
        </p:txBody>
      </p:sp>
      <p:sp>
        <p:nvSpPr>
          <p:cNvPr id="22" name="Rectangle 21"/>
          <p:cNvSpPr/>
          <p:nvPr/>
        </p:nvSpPr>
        <p:spPr>
          <a:xfrm>
            <a:off x="3907860" y="4926448"/>
            <a:ext cx="2926079" cy="31559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Supporting attendance</a:t>
            </a:r>
            <a:endParaRPr lang="en-GB" dirty="0"/>
          </a:p>
        </p:txBody>
      </p:sp>
      <p:sp>
        <p:nvSpPr>
          <p:cNvPr id="23" name="Rectangle 22"/>
          <p:cNvSpPr/>
          <p:nvPr/>
        </p:nvSpPr>
        <p:spPr>
          <a:xfrm>
            <a:off x="3907860" y="5242039"/>
            <a:ext cx="2926079" cy="33800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400" dirty="0" smtClean="0"/>
              <a:t>Positive staff – pupil  relationships</a:t>
            </a:r>
            <a:endParaRPr lang="en-GB" sz="1400" dirty="0"/>
          </a:p>
        </p:txBody>
      </p:sp>
      <p:sp>
        <p:nvSpPr>
          <p:cNvPr id="24" name="Rectangle 23"/>
          <p:cNvSpPr/>
          <p:nvPr/>
        </p:nvSpPr>
        <p:spPr>
          <a:xfrm>
            <a:off x="3907861" y="5852160"/>
            <a:ext cx="2926078" cy="32959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400" dirty="0" smtClean="0"/>
              <a:t>Family learning and involvement </a:t>
            </a:r>
            <a:endParaRPr lang="en-GB" sz="1400" dirty="0"/>
          </a:p>
        </p:txBody>
      </p:sp>
      <p:sp>
        <p:nvSpPr>
          <p:cNvPr id="25" name="Rectangle 24"/>
          <p:cNvSpPr/>
          <p:nvPr/>
        </p:nvSpPr>
        <p:spPr>
          <a:xfrm>
            <a:off x="3907861" y="6181750"/>
            <a:ext cx="2926080" cy="33800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400" dirty="0" err="1" smtClean="0"/>
              <a:t>Postive</a:t>
            </a:r>
            <a:r>
              <a:rPr lang="en-GB" sz="1400" dirty="0" smtClean="0"/>
              <a:t> Parenting </a:t>
            </a:r>
            <a:endParaRPr lang="en-GB" sz="1400" dirty="0"/>
          </a:p>
        </p:txBody>
      </p:sp>
      <p:sp>
        <p:nvSpPr>
          <p:cNvPr id="26" name="Rectangle 25"/>
          <p:cNvSpPr/>
          <p:nvPr/>
        </p:nvSpPr>
        <p:spPr>
          <a:xfrm>
            <a:off x="7271895" y="1095358"/>
            <a:ext cx="1414914" cy="28491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Test ideas</a:t>
            </a:r>
            <a:endParaRPr lang="en-GB" dirty="0"/>
          </a:p>
        </p:txBody>
      </p:sp>
      <p:sp>
        <p:nvSpPr>
          <p:cNvPr id="27" name="Rectangle 26"/>
          <p:cNvSpPr/>
          <p:nvPr/>
        </p:nvSpPr>
        <p:spPr>
          <a:xfrm>
            <a:off x="7271886" y="1694598"/>
            <a:ext cx="1697254" cy="28491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200" dirty="0" smtClean="0"/>
              <a:t>SMHFA Training</a:t>
            </a:r>
            <a:endParaRPr lang="en-GB" sz="1200" dirty="0"/>
          </a:p>
        </p:txBody>
      </p:sp>
      <p:sp>
        <p:nvSpPr>
          <p:cNvPr id="28" name="Rectangle 27"/>
          <p:cNvSpPr/>
          <p:nvPr/>
        </p:nvSpPr>
        <p:spPr>
          <a:xfrm>
            <a:off x="7271886" y="1979511"/>
            <a:ext cx="1697254" cy="32626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200" dirty="0" smtClean="0"/>
              <a:t>Growing Confidence </a:t>
            </a:r>
            <a:endParaRPr lang="en-GB" sz="1200" dirty="0"/>
          </a:p>
        </p:txBody>
      </p:sp>
      <p:sp>
        <p:nvSpPr>
          <p:cNvPr id="29" name="Rectangle 28"/>
          <p:cNvSpPr/>
          <p:nvPr/>
        </p:nvSpPr>
        <p:spPr>
          <a:xfrm>
            <a:off x="7271895" y="2342438"/>
            <a:ext cx="1697254" cy="56285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200" dirty="0" smtClean="0"/>
              <a:t>Info to parents via app/websites possibly group work</a:t>
            </a:r>
            <a:endParaRPr lang="en-GB" sz="1200" dirty="0"/>
          </a:p>
        </p:txBody>
      </p:sp>
      <p:sp>
        <p:nvSpPr>
          <p:cNvPr id="30" name="Rectangle 29"/>
          <p:cNvSpPr/>
          <p:nvPr/>
        </p:nvSpPr>
        <p:spPr>
          <a:xfrm>
            <a:off x="7271895" y="3204569"/>
            <a:ext cx="1414914" cy="4466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200" dirty="0" smtClean="0"/>
              <a:t>Financial advice in schools</a:t>
            </a:r>
            <a:endParaRPr lang="en-GB" sz="1200" dirty="0"/>
          </a:p>
        </p:txBody>
      </p:sp>
      <p:sp>
        <p:nvSpPr>
          <p:cNvPr id="31" name="Rectangle 30"/>
          <p:cNvSpPr/>
          <p:nvPr/>
        </p:nvSpPr>
        <p:spPr>
          <a:xfrm>
            <a:off x="6949451" y="4648074"/>
            <a:ext cx="2019698" cy="28491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Resilience Package</a:t>
            </a:r>
            <a:endParaRPr lang="en-GB" dirty="0"/>
          </a:p>
        </p:txBody>
      </p:sp>
      <p:sp>
        <p:nvSpPr>
          <p:cNvPr id="32" name="Rectangle 31"/>
          <p:cNvSpPr/>
          <p:nvPr/>
        </p:nvSpPr>
        <p:spPr>
          <a:xfrm>
            <a:off x="6949449" y="4926448"/>
            <a:ext cx="2019700" cy="28491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Daily Check in</a:t>
            </a:r>
            <a:endParaRPr lang="en-GB" dirty="0"/>
          </a:p>
        </p:txBody>
      </p:sp>
      <p:sp>
        <p:nvSpPr>
          <p:cNvPr id="33" name="Rectangle 32"/>
          <p:cNvSpPr/>
          <p:nvPr/>
        </p:nvSpPr>
        <p:spPr>
          <a:xfrm>
            <a:off x="6949451" y="5211361"/>
            <a:ext cx="2019702" cy="32679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200" dirty="0" smtClean="0"/>
              <a:t>Paul Dix Behaviour Challenge</a:t>
            </a:r>
            <a:endParaRPr lang="en-GB" sz="1200" dirty="0"/>
          </a:p>
        </p:txBody>
      </p:sp>
      <p:sp>
        <p:nvSpPr>
          <p:cNvPr id="34" name="Rectangle 33"/>
          <p:cNvSpPr/>
          <p:nvPr/>
        </p:nvSpPr>
        <p:spPr>
          <a:xfrm>
            <a:off x="6949443" y="6155764"/>
            <a:ext cx="2019699" cy="28491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200" dirty="0" smtClean="0"/>
              <a:t>Sleep Scotland Training</a:t>
            </a:r>
            <a:endParaRPr lang="en-GB" sz="1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813"/>
            <a:ext cx="8229600" cy="5976937"/>
          </a:xfrm>
        </p:spPr>
        <p:txBody>
          <a:bodyPr rtlCol="0">
            <a:normAutofit lnSpcReduction="10000"/>
          </a:bodyPr>
          <a:lstStyle/>
          <a:p>
            <a:pPr eaLnBrk="1" fontAlgn="auto" hangingPunct="1">
              <a:spcAft>
                <a:spcPts val="0"/>
              </a:spcAft>
              <a:buFont typeface="Arial" pitchFamily="34" charset="0"/>
              <a:buChar char="•"/>
              <a:defRPr/>
            </a:pPr>
            <a:r>
              <a:rPr lang="en-GB" dirty="0">
                <a:solidFill>
                  <a:schemeClr val="accent5">
                    <a:lumMod val="50000"/>
                  </a:schemeClr>
                </a:solidFill>
              </a:rPr>
              <a:t>People in more equal societies live longer, have better mental health and have better chances </a:t>
            </a:r>
            <a:r>
              <a:rPr lang="en-GB" dirty="0" smtClean="0">
                <a:solidFill>
                  <a:schemeClr val="accent5">
                    <a:lumMod val="50000"/>
                  </a:schemeClr>
                </a:solidFill>
              </a:rPr>
              <a:t>of </a:t>
            </a:r>
            <a:r>
              <a:rPr lang="en-GB" dirty="0">
                <a:solidFill>
                  <a:schemeClr val="accent5">
                    <a:lumMod val="50000"/>
                  </a:schemeClr>
                </a:solidFill>
              </a:rPr>
              <a:t>a good education regardless of their background</a:t>
            </a:r>
            <a:r>
              <a:rPr lang="en-GB" dirty="0" smtClean="0">
                <a:solidFill>
                  <a:schemeClr val="accent5">
                    <a:lumMod val="50000"/>
                  </a:schemeClr>
                </a:solidFill>
              </a:rPr>
              <a:t>.</a:t>
            </a:r>
          </a:p>
          <a:p>
            <a:pPr eaLnBrk="1" fontAlgn="auto" hangingPunct="1">
              <a:spcAft>
                <a:spcPts val="0"/>
              </a:spcAft>
              <a:buFont typeface="Arial" pitchFamily="34" charset="0"/>
              <a:buChar char="•"/>
              <a:defRPr/>
            </a:pPr>
            <a:endParaRPr lang="en-GB" sz="1000" dirty="0" smtClean="0">
              <a:solidFill>
                <a:schemeClr val="accent5">
                  <a:lumMod val="50000"/>
                </a:schemeClr>
              </a:solidFill>
            </a:endParaRPr>
          </a:p>
          <a:p>
            <a:pPr eaLnBrk="1" fontAlgn="auto" hangingPunct="1">
              <a:spcAft>
                <a:spcPts val="0"/>
              </a:spcAft>
              <a:buFont typeface="Arial" pitchFamily="34" charset="0"/>
              <a:buChar char="•"/>
              <a:defRPr/>
            </a:pPr>
            <a:r>
              <a:rPr lang="en-GB" dirty="0">
                <a:solidFill>
                  <a:schemeClr val="accent5">
                    <a:lumMod val="50000"/>
                  </a:schemeClr>
                </a:solidFill>
              </a:rPr>
              <a:t>International research  shows that </a:t>
            </a:r>
            <a:r>
              <a:rPr lang="en-GB" dirty="0" smtClean="0">
                <a:solidFill>
                  <a:schemeClr val="accent5">
                    <a:lumMod val="50000"/>
                  </a:schemeClr>
                </a:solidFill>
              </a:rPr>
              <a:t>where </a:t>
            </a:r>
            <a:r>
              <a:rPr lang="en-GB" dirty="0">
                <a:solidFill>
                  <a:schemeClr val="accent5">
                    <a:lumMod val="50000"/>
                  </a:schemeClr>
                </a:solidFill>
              </a:rPr>
              <a:t>the income gap is </a:t>
            </a:r>
            <a:r>
              <a:rPr lang="en-GB" dirty="0" smtClean="0">
                <a:solidFill>
                  <a:schemeClr val="accent5">
                    <a:lumMod val="50000"/>
                  </a:schemeClr>
                </a:solidFill>
              </a:rPr>
              <a:t>narrower: </a:t>
            </a:r>
          </a:p>
          <a:p>
            <a:pPr lvl="1" eaLnBrk="1" fontAlgn="auto" hangingPunct="1">
              <a:spcAft>
                <a:spcPts val="0"/>
              </a:spcAft>
              <a:buFont typeface="Arial" pitchFamily="34" charset="0"/>
              <a:buChar char="–"/>
              <a:defRPr/>
            </a:pPr>
            <a:r>
              <a:rPr lang="en-GB" dirty="0" smtClean="0">
                <a:solidFill>
                  <a:schemeClr val="accent5">
                    <a:lumMod val="50000"/>
                  </a:schemeClr>
                </a:solidFill>
              </a:rPr>
              <a:t>community life is stronger </a:t>
            </a:r>
          </a:p>
          <a:p>
            <a:pPr lvl="1" eaLnBrk="1" fontAlgn="auto" hangingPunct="1">
              <a:spcAft>
                <a:spcPts val="0"/>
              </a:spcAft>
              <a:buFont typeface="Arial" pitchFamily="34" charset="0"/>
              <a:buChar char="–"/>
              <a:defRPr/>
            </a:pPr>
            <a:r>
              <a:rPr lang="en-GB" dirty="0" smtClean="0">
                <a:solidFill>
                  <a:schemeClr val="accent5">
                    <a:lumMod val="50000"/>
                  </a:schemeClr>
                </a:solidFill>
              </a:rPr>
              <a:t>children </a:t>
            </a:r>
            <a:r>
              <a:rPr lang="en-GB" dirty="0">
                <a:solidFill>
                  <a:schemeClr val="accent5">
                    <a:lumMod val="50000"/>
                  </a:schemeClr>
                </a:solidFill>
              </a:rPr>
              <a:t>do better at school </a:t>
            </a:r>
            <a:endParaRPr lang="en-GB" dirty="0" smtClean="0">
              <a:solidFill>
                <a:schemeClr val="accent5">
                  <a:lumMod val="50000"/>
                </a:schemeClr>
              </a:solidFill>
            </a:endParaRPr>
          </a:p>
          <a:p>
            <a:pPr lvl="1" eaLnBrk="1" fontAlgn="auto" hangingPunct="1">
              <a:spcAft>
                <a:spcPts val="0"/>
              </a:spcAft>
              <a:buFont typeface="Arial" pitchFamily="34" charset="0"/>
              <a:buChar char="–"/>
              <a:defRPr/>
            </a:pPr>
            <a:r>
              <a:rPr lang="en-GB" dirty="0" smtClean="0">
                <a:solidFill>
                  <a:schemeClr val="accent5">
                    <a:lumMod val="50000"/>
                  </a:schemeClr>
                </a:solidFill>
              </a:rPr>
              <a:t>children </a:t>
            </a:r>
            <a:r>
              <a:rPr lang="en-GB" dirty="0">
                <a:solidFill>
                  <a:schemeClr val="accent5">
                    <a:lumMod val="50000"/>
                  </a:schemeClr>
                </a:solidFill>
              </a:rPr>
              <a:t>are less likely to become teenage </a:t>
            </a:r>
            <a:r>
              <a:rPr lang="en-GB" dirty="0" smtClean="0">
                <a:solidFill>
                  <a:schemeClr val="accent5">
                    <a:lumMod val="50000"/>
                  </a:schemeClr>
                </a:solidFill>
              </a:rPr>
              <a:t>parents </a:t>
            </a:r>
          </a:p>
          <a:p>
            <a:pPr lvl="1" eaLnBrk="1" fontAlgn="auto" hangingPunct="1">
              <a:spcAft>
                <a:spcPts val="0"/>
              </a:spcAft>
              <a:buFont typeface="Arial" pitchFamily="34" charset="0"/>
              <a:buChar char="–"/>
              <a:defRPr/>
            </a:pPr>
            <a:r>
              <a:rPr lang="en-GB" dirty="0" smtClean="0">
                <a:solidFill>
                  <a:schemeClr val="accent5">
                    <a:lumMod val="50000"/>
                  </a:schemeClr>
                </a:solidFill>
              </a:rPr>
              <a:t>people </a:t>
            </a:r>
            <a:r>
              <a:rPr lang="en-GB" dirty="0">
                <a:solidFill>
                  <a:schemeClr val="accent5">
                    <a:lumMod val="50000"/>
                  </a:schemeClr>
                </a:solidFill>
              </a:rPr>
              <a:t>trust each other </a:t>
            </a:r>
            <a:r>
              <a:rPr lang="en-GB" dirty="0" smtClean="0">
                <a:solidFill>
                  <a:schemeClr val="accent5">
                    <a:lumMod val="50000"/>
                  </a:schemeClr>
                </a:solidFill>
              </a:rPr>
              <a:t>more</a:t>
            </a:r>
          </a:p>
          <a:p>
            <a:pPr lvl="1" eaLnBrk="1" fontAlgn="auto" hangingPunct="1">
              <a:spcAft>
                <a:spcPts val="0"/>
              </a:spcAft>
              <a:buFont typeface="Arial" pitchFamily="34" charset="0"/>
              <a:buChar char="–"/>
              <a:defRPr/>
            </a:pPr>
            <a:r>
              <a:rPr lang="en-GB" dirty="0" smtClean="0">
                <a:solidFill>
                  <a:schemeClr val="accent5">
                    <a:lumMod val="50000"/>
                  </a:schemeClr>
                </a:solidFill>
              </a:rPr>
              <a:t>there </a:t>
            </a:r>
            <a:r>
              <a:rPr lang="en-GB" dirty="0">
                <a:solidFill>
                  <a:schemeClr val="accent5">
                    <a:lumMod val="50000"/>
                  </a:schemeClr>
                </a:solidFill>
              </a:rPr>
              <a:t>is less violence and </a:t>
            </a:r>
            <a:endParaRPr lang="en-GB" dirty="0" smtClean="0">
              <a:solidFill>
                <a:schemeClr val="accent5">
                  <a:lumMod val="50000"/>
                </a:schemeClr>
              </a:solidFill>
            </a:endParaRPr>
          </a:p>
          <a:p>
            <a:pPr lvl="1" eaLnBrk="1" fontAlgn="auto" hangingPunct="1">
              <a:spcAft>
                <a:spcPts val="0"/>
              </a:spcAft>
              <a:buFont typeface="Arial" pitchFamily="34" charset="0"/>
              <a:buChar char="–"/>
              <a:defRPr/>
            </a:pPr>
            <a:r>
              <a:rPr lang="en-GB" dirty="0" smtClean="0">
                <a:solidFill>
                  <a:schemeClr val="accent5">
                    <a:lumMod val="50000"/>
                  </a:schemeClr>
                </a:solidFill>
              </a:rPr>
              <a:t>rates </a:t>
            </a:r>
            <a:r>
              <a:rPr lang="en-GB" dirty="0">
                <a:solidFill>
                  <a:schemeClr val="accent5">
                    <a:lumMod val="50000"/>
                  </a:schemeClr>
                </a:solidFill>
              </a:rPr>
              <a:t>of imprisonment are </a:t>
            </a:r>
            <a:r>
              <a:rPr lang="en-GB" dirty="0" smtClean="0">
                <a:solidFill>
                  <a:schemeClr val="accent5">
                    <a:lumMod val="50000"/>
                  </a:schemeClr>
                </a:solidFill>
              </a:rPr>
              <a:t>lower</a:t>
            </a:r>
            <a:endParaRPr lang="en-GB" dirty="0">
              <a:solidFill>
                <a:schemeClr val="accent5">
                  <a:lumMod val="50000"/>
                </a:schemeClr>
              </a:solidFill>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Key Learning Points </a:t>
            </a:r>
            <a:endParaRPr lang="en-GB" dirty="0"/>
          </a:p>
        </p:txBody>
      </p:sp>
      <p:sp>
        <p:nvSpPr>
          <p:cNvPr id="5" name="Content Placeholder 4"/>
          <p:cNvSpPr>
            <a:spLocks noGrp="1"/>
          </p:cNvSpPr>
          <p:nvPr>
            <p:ph idx="1"/>
          </p:nvPr>
        </p:nvSpPr>
        <p:spPr/>
        <p:txBody>
          <a:bodyPr>
            <a:normAutofit fontScale="92500" lnSpcReduction="20000"/>
          </a:bodyPr>
          <a:lstStyle/>
          <a:p>
            <a:r>
              <a:rPr lang="en-GB" dirty="0" smtClean="0"/>
              <a:t>Full cluster on board to develop driver diagram – staff involved in the process</a:t>
            </a:r>
          </a:p>
          <a:p>
            <a:r>
              <a:rPr lang="en-GB" dirty="0" smtClean="0"/>
              <a:t>Improvement methodology useful tool to focus the work and divide up the tasks – very practical way of putting theory into practice</a:t>
            </a:r>
          </a:p>
          <a:p>
            <a:r>
              <a:rPr lang="en-GB" dirty="0" smtClean="0"/>
              <a:t>Partnership working </a:t>
            </a:r>
          </a:p>
          <a:p>
            <a:r>
              <a:rPr lang="en-GB" dirty="0" smtClean="0"/>
              <a:t>Brings all the policy agendas together (raising Attainment for All, CYPIC, </a:t>
            </a:r>
            <a:r>
              <a:rPr lang="en-GB" dirty="0" err="1" smtClean="0"/>
              <a:t>Inequaliites</a:t>
            </a:r>
            <a:r>
              <a:rPr lang="en-GB" dirty="0" smtClean="0"/>
              <a:t>.</a:t>
            </a:r>
          </a:p>
          <a:p>
            <a:r>
              <a:rPr lang="en-GB" dirty="0" smtClean="0"/>
              <a:t>Learner focused – brings family/community/school together.</a:t>
            </a:r>
          </a:p>
          <a:p>
            <a:endParaRPr lang="en-GB"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Challenges</a:t>
            </a:r>
            <a:endParaRPr lang="en-GB" dirty="0"/>
          </a:p>
        </p:txBody>
      </p:sp>
      <p:sp>
        <p:nvSpPr>
          <p:cNvPr id="5" name="Content Placeholder 4"/>
          <p:cNvSpPr>
            <a:spLocks noGrp="1"/>
          </p:cNvSpPr>
          <p:nvPr>
            <p:ph idx="1"/>
          </p:nvPr>
        </p:nvSpPr>
        <p:spPr/>
        <p:txBody>
          <a:bodyPr/>
          <a:lstStyle/>
          <a:p>
            <a:r>
              <a:rPr lang="en-GB" dirty="0" smtClean="0"/>
              <a:t>Capacity for developing the test ideas and carrying them out, releasing staff for training</a:t>
            </a:r>
          </a:p>
          <a:p>
            <a:r>
              <a:rPr lang="en-GB" dirty="0" smtClean="0"/>
              <a:t>Time - one hour per month dedicated to cluster meeting to discuss progress</a:t>
            </a:r>
          </a:p>
          <a:p>
            <a:r>
              <a:rPr lang="en-GB" dirty="0" smtClean="0"/>
              <a:t>Other clusters now interested – challenge is how we </a:t>
            </a:r>
            <a:r>
              <a:rPr lang="en-GB" dirty="0" smtClean="0"/>
              <a:t>spread </a:t>
            </a:r>
            <a:r>
              <a:rPr lang="en-GB" dirty="0" smtClean="0"/>
              <a:t>the learning – good or </a:t>
            </a:r>
            <a:r>
              <a:rPr lang="en-GB" dirty="0" smtClean="0"/>
              <a:t>bad</a:t>
            </a:r>
          </a:p>
          <a:p>
            <a:r>
              <a:rPr lang="en-GB" dirty="0" smtClean="0"/>
              <a:t>How do we engage 3</a:t>
            </a:r>
            <a:r>
              <a:rPr lang="en-GB" baseline="30000" dirty="0" smtClean="0"/>
              <a:t>rd</a:t>
            </a:r>
            <a:r>
              <a:rPr lang="en-GB" dirty="0" smtClean="0"/>
              <a:t> sector and CLD workforce</a:t>
            </a:r>
            <a:endParaRPr lang="en-GB"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Group discussion</a:t>
            </a:r>
          </a:p>
        </p:txBody>
      </p:sp>
      <p:sp>
        <p:nvSpPr>
          <p:cNvPr id="3" name="Content Placeholder 2"/>
          <p:cNvSpPr>
            <a:spLocks noGrp="1"/>
          </p:cNvSpPr>
          <p:nvPr>
            <p:ph idx="1"/>
          </p:nvPr>
        </p:nvSpPr>
        <p:spPr/>
        <p:txBody>
          <a:bodyPr>
            <a:normAutofit/>
          </a:bodyPr>
          <a:lstStyle/>
          <a:p>
            <a:pPr lvl="1"/>
            <a:r>
              <a:rPr lang="en-GB" dirty="0" smtClean="0"/>
              <a:t>What work is currently going on within the CLD workforce that supports mental health and wellbeing?</a:t>
            </a:r>
          </a:p>
          <a:p>
            <a:pPr lvl="1"/>
            <a:r>
              <a:rPr lang="en-GB" dirty="0" smtClean="0"/>
              <a:t>How can we raise awareness about the importance of a trusted adult and help people recognise their role?</a:t>
            </a:r>
          </a:p>
          <a:p>
            <a:pPr lvl="1"/>
            <a:r>
              <a:rPr lang="en-GB" dirty="0" smtClean="0"/>
              <a:t>How do we develop the capacity within the workforce to be a trusted adult? </a:t>
            </a:r>
            <a:endParaRPr lang="en-GB" dirty="0" smtClean="0"/>
          </a:p>
          <a:p>
            <a:pPr lvl="1"/>
            <a:endParaRPr lang="en-GB" dirty="0" smtClean="0"/>
          </a:p>
          <a:p>
            <a:pPr lvl="1"/>
            <a:endParaRPr lang="en-GB" dirty="0" smtClean="0"/>
          </a:p>
          <a:p>
            <a:pPr lvl="1"/>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5436096" cy="5321032"/>
          </a:xfrm>
        </p:spPr>
        <p:txBody>
          <a:bodyPr>
            <a:normAutofit fontScale="90000"/>
          </a:bodyPr>
          <a:lstStyle/>
          <a:p>
            <a:r>
              <a:rPr lang="en-GB" sz="3200" dirty="0" smtClean="0">
                <a:solidFill>
                  <a:schemeClr val="accent5">
                    <a:lumMod val="50000"/>
                  </a:schemeClr>
                </a:solidFill>
              </a:rPr>
              <a:t/>
            </a:r>
            <a:br>
              <a:rPr lang="en-GB" sz="3200" dirty="0" smtClean="0">
                <a:solidFill>
                  <a:schemeClr val="accent5">
                    <a:lumMod val="50000"/>
                  </a:schemeClr>
                </a:solidFill>
              </a:rPr>
            </a:br>
            <a:r>
              <a:rPr lang="en-GB" sz="3200" dirty="0" smtClean="0">
                <a:solidFill>
                  <a:schemeClr val="accent5">
                    <a:lumMod val="50000"/>
                  </a:schemeClr>
                </a:solidFill>
              </a:rPr>
              <a:t>Inequalities account for a significant element of the increasing demands on our public services because of a persisting cycle of deprivation: children and young people brought up in deprived circumstances </a:t>
            </a:r>
            <a:br>
              <a:rPr lang="en-GB" sz="3200" dirty="0" smtClean="0">
                <a:solidFill>
                  <a:schemeClr val="accent5">
                    <a:lumMod val="50000"/>
                  </a:schemeClr>
                </a:solidFill>
              </a:rPr>
            </a:br>
            <a:r>
              <a:rPr lang="en-GB" sz="3200" dirty="0" smtClean="0">
                <a:solidFill>
                  <a:schemeClr val="accent5">
                    <a:lumMod val="50000"/>
                  </a:schemeClr>
                </a:solidFill>
              </a:rPr>
              <a:t>are more likely </a:t>
            </a:r>
            <a:br>
              <a:rPr lang="en-GB" sz="3200" dirty="0" smtClean="0">
                <a:solidFill>
                  <a:schemeClr val="accent5">
                    <a:lumMod val="50000"/>
                  </a:schemeClr>
                </a:solidFill>
              </a:rPr>
            </a:br>
            <a:r>
              <a:rPr lang="en-GB" sz="3200" dirty="0" smtClean="0">
                <a:solidFill>
                  <a:schemeClr val="accent5">
                    <a:lumMod val="50000"/>
                  </a:schemeClr>
                </a:solidFill>
              </a:rPr>
              <a:t>to be deprived in later life, </a:t>
            </a:r>
            <a:r>
              <a:rPr lang="en-GB" sz="3200" dirty="0" smtClean="0">
                <a:solidFill>
                  <a:schemeClr val="bg1"/>
                </a:solidFill>
              </a:rPr>
              <a:t/>
            </a:r>
            <a:br>
              <a:rPr lang="en-GB" sz="3200" dirty="0" smtClean="0">
                <a:solidFill>
                  <a:schemeClr val="bg1"/>
                </a:solidFill>
              </a:rPr>
            </a:br>
            <a:r>
              <a:rPr lang="en-GB" sz="3200" dirty="0" smtClean="0">
                <a:solidFill>
                  <a:schemeClr val="accent5">
                    <a:lumMod val="50000"/>
                  </a:schemeClr>
                </a:solidFill>
              </a:rPr>
              <a:t>which affects the life chances </a:t>
            </a:r>
            <a:br>
              <a:rPr lang="en-GB" sz="3200" dirty="0" smtClean="0">
                <a:solidFill>
                  <a:schemeClr val="accent5">
                    <a:lumMod val="50000"/>
                  </a:schemeClr>
                </a:solidFill>
              </a:rPr>
            </a:br>
            <a:r>
              <a:rPr lang="en-GB" sz="3200" dirty="0" smtClean="0">
                <a:solidFill>
                  <a:schemeClr val="accent5">
                    <a:lumMod val="50000"/>
                  </a:schemeClr>
                </a:solidFill>
              </a:rPr>
              <a:t>of their children. </a:t>
            </a:r>
            <a:r>
              <a:rPr lang="en-GB" dirty="0" smtClean="0"/>
              <a:t/>
            </a:r>
            <a:br>
              <a:rPr lang="en-GB" dirty="0" smtClean="0"/>
            </a:br>
            <a:endParaRPr lang="en-GB" dirty="0"/>
          </a:p>
        </p:txBody>
      </p:sp>
      <p:pic>
        <p:nvPicPr>
          <p:cNvPr id="30722" name="Picture 2" descr="http://www.northlincolnshireccg.nhs.uk/data/uploads/images/health465.jpg"/>
          <p:cNvPicPr>
            <a:picLocks noChangeAspect="1" noChangeArrowheads="1"/>
          </p:cNvPicPr>
          <p:nvPr/>
        </p:nvPicPr>
        <p:blipFill>
          <a:blip r:embed="rId3" cstate="print"/>
          <a:srcRect/>
          <a:stretch>
            <a:fillRect/>
          </a:stretch>
        </p:blipFill>
        <p:spPr bwMode="auto">
          <a:xfrm>
            <a:off x="5940152" y="0"/>
            <a:ext cx="3203848" cy="1800200"/>
          </a:xfrm>
          <a:prstGeom prst="rect">
            <a:avLst/>
          </a:prstGeom>
          <a:noFill/>
        </p:spPr>
      </p:pic>
      <p:pic>
        <p:nvPicPr>
          <p:cNvPr id="30724" name="Picture 4" descr="http://sluggerotoole.com/wp-content/uploads/2015/05/school-sign.jpg"/>
          <p:cNvPicPr>
            <a:picLocks noChangeAspect="1" noChangeArrowheads="1"/>
          </p:cNvPicPr>
          <p:nvPr/>
        </p:nvPicPr>
        <p:blipFill>
          <a:blip r:embed="rId4" cstate="print"/>
          <a:srcRect/>
          <a:stretch>
            <a:fillRect/>
          </a:stretch>
        </p:blipFill>
        <p:spPr bwMode="auto">
          <a:xfrm>
            <a:off x="5940152" y="1628800"/>
            <a:ext cx="3203848" cy="2086025"/>
          </a:xfrm>
          <a:prstGeom prst="rect">
            <a:avLst/>
          </a:prstGeom>
          <a:noFill/>
        </p:spPr>
      </p:pic>
      <p:pic>
        <p:nvPicPr>
          <p:cNvPr id="30726" name="Picture 6" descr="http://www.argyllshireadvertiser.co.uk/wp-content/uploads/2016/04/Police-Scotland-LOGO.jpg"/>
          <p:cNvPicPr>
            <a:picLocks noChangeAspect="1" noChangeArrowheads="1"/>
          </p:cNvPicPr>
          <p:nvPr/>
        </p:nvPicPr>
        <p:blipFill>
          <a:blip r:embed="rId5" cstate="print"/>
          <a:srcRect/>
          <a:stretch>
            <a:fillRect/>
          </a:stretch>
        </p:blipFill>
        <p:spPr bwMode="auto">
          <a:xfrm>
            <a:off x="5940152" y="3717032"/>
            <a:ext cx="3203848" cy="1656184"/>
          </a:xfrm>
          <a:prstGeom prst="rect">
            <a:avLst/>
          </a:prstGeom>
          <a:noFill/>
        </p:spPr>
      </p:pic>
      <p:pic>
        <p:nvPicPr>
          <p:cNvPr id="30730" name="Picture 10" descr="Black And White House Icon clip art - vector clip art online ..."/>
          <p:cNvPicPr>
            <a:picLocks noChangeAspect="1" noChangeArrowheads="1"/>
          </p:cNvPicPr>
          <p:nvPr/>
        </p:nvPicPr>
        <p:blipFill>
          <a:blip r:embed="rId6" cstate="print"/>
          <a:srcRect/>
          <a:stretch>
            <a:fillRect/>
          </a:stretch>
        </p:blipFill>
        <p:spPr bwMode="auto">
          <a:xfrm>
            <a:off x="5868144" y="5373216"/>
            <a:ext cx="2818656" cy="1134264"/>
          </a:xfrm>
          <a:prstGeom prst="rect">
            <a:avLst/>
          </a:prstGeom>
          <a:noFill/>
        </p:spPr>
      </p:pic>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dahlgren and whitehead colour.gif"/>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a:xfrm>
            <a:off x="179512" y="228600"/>
            <a:ext cx="8796606" cy="5504656"/>
          </a:xfrm>
          <a:prstGeom prst="roundRect">
            <a:avLst>
              <a:gd name="adj" fmla="val 8594"/>
            </a:avLst>
          </a:prstGeom>
          <a:solidFill>
            <a:srgbClr val="FFFFFF">
              <a:shade val="85000"/>
            </a:srgbClr>
          </a:solidFill>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476672"/>
            <a:ext cx="7632848" cy="461665"/>
          </a:xfrm>
          <a:prstGeom prst="rect">
            <a:avLst/>
          </a:prstGeom>
        </p:spPr>
        <p:txBody>
          <a:bodyPr wrap="square">
            <a:spAutoFit/>
          </a:bodyPr>
          <a:lstStyle/>
          <a:p>
            <a:r>
              <a:rPr lang="en-GB" sz="2400" b="1" dirty="0" smtClean="0">
                <a:solidFill>
                  <a:schemeClr val="tx2"/>
                </a:solidFill>
              </a:rPr>
              <a:t>The Chief Medical Officer’s Ten Tips for Better Health</a:t>
            </a:r>
            <a:endParaRPr lang="en-GB" sz="2400" b="1" dirty="0">
              <a:solidFill>
                <a:schemeClr val="tx2"/>
              </a:solidFill>
            </a:endParaRPr>
          </a:p>
        </p:txBody>
      </p:sp>
      <p:sp>
        <p:nvSpPr>
          <p:cNvPr id="3" name="Rectangle 2"/>
          <p:cNvSpPr/>
          <p:nvPr/>
        </p:nvSpPr>
        <p:spPr>
          <a:xfrm>
            <a:off x="395536" y="1052736"/>
            <a:ext cx="7920880" cy="5632311"/>
          </a:xfrm>
          <a:prstGeom prst="rect">
            <a:avLst/>
          </a:prstGeom>
        </p:spPr>
        <p:txBody>
          <a:bodyPr wrap="square">
            <a:spAutoFit/>
          </a:bodyPr>
          <a:lstStyle/>
          <a:p>
            <a:pPr>
              <a:buNone/>
            </a:pPr>
            <a:r>
              <a:rPr lang="en-GB" sz="2400" b="1" dirty="0" smtClean="0">
                <a:solidFill>
                  <a:schemeClr val="tx2"/>
                </a:solidFill>
              </a:rPr>
              <a:t>1 Don’t smoke. If you can, stop. If you can’t, cut down</a:t>
            </a:r>
          </a:p>
          <a:p>
            <a:pPr>
              <a:buNone/>
            </a:pPr>
            <a:r>
              <a:rPr lang="en-GB" sz="2400" b="1" dirty="0" smtClean="0">
                <a:solidFill>
                  <a:schemeClr val="tx2"/>
                </a:solidFill>
              </a:rPr>
              <a:t>2 Follow a balanced diet with plenty of fruit and vegetables</a:t>
            </a:r>
          </a:p>
          <a:p>
            <a:pPr>
              <a:buNone/>
            </a:pPr>
            <a:r>
              <a:rPr lang="en-GB" sz="2400" b="1" dirty="0" smtClean="0">
                <a:solidFill>
                  <a:schemeClr val="tx2"/>
                </a:solidFill>
              </a:rPr>
              <a:t>3 Keep physically active</a:t>
            </a:r>
          </a:p>
          <a:p>
            <a:pPr>
              <a:buNone/>
            </a:pPr>
            <a:r>
              <a:rPr lang="en-GB" sz="2400" b="1" dirty="0" smtClean="0">
                <a:solidFill>
                  <a:schemeClr val="tx2"/>
                </a:solidFill>
              </a:rPr>
              <a:t>4 Manage stress by, for example, talking things through and making time to relax</a:t>
            </a:r>
          </a:p>
          <a:p>
            <a:pPr>
              <a:buNone/>
            </a:pPr>
            <a:r>
              <a:rPr lang="en-GB" sz="2400" b="1" dirty="0" smtClean="0">
                <a:solidFill>
                  <a:schemeClr val="tx2"/>
                </a:solidFill>
              </a:rPr>
              <a:t>5 If you drink alcohol, do so in moderation</a:t>
            </a:r>
          </a:p>
          <a:p>
            <a:pPr>
              <a:buNone/>
            </a:pPr>
            <a:r>
              <a:rPr lang="en-GB" sz="2400" b="1" dirty="0" smtClean="0">
                <a:solidFill>
                  <a:schemeClr val="tx2"/>
                </a:solidFill>
              </a:rPr>
              <a:t>6 Cover up in the sun, and protect children from sunburn</a:t>
            </a:r>
          </a:p>
          <a:p>
            <a:pPr>
              <a:buNone/>
            </a:pPr>
            <a:r>
              <a:rPr lang="en-GB" sz="2400" b="1" dirty="0" smtClean="0">
                <a:solidFill>
                  <a:schemeClr val="tx2"/>
                </a:solidFill>
              </a:rPr>
              <a:t>7 Practise safer sex</a:t>
            </a:r>
          </a:p>
          <a:p>
            <a:pPr>
              <a:buNone/>
            </a:pPr>
            <a:r>
              <a:rPr lang="en-GB" sz="2400" b="1" dirty="0" smtClean="0">
                <a:solidFill>
                  <a:schemeClr val="tx2"/>
                </a:solidFill>
              </a:rPr>
              <a:t>8 Take up cancer screening opportunities</a:t>
            </a:r>
          </a:p>
          <a:p>
            <a:pPr>
              <a:buNone/>
            </a:pPr>
            <a:r>
              <a:rPr lang="en-GB" sz="2400" b="1" dirty="0" smtClean="0">
                <a:solidFill>
                  <a:schemeClr val="tx2"/>
                </a:solidFill>
              </a:rPr>
              <a:t>9 Be safe on the roads: follow the Highway Code</a:t>
            </a:r>
          </a:p>
          <a:p>
            <a:pPr>
              <a:buNone/>
            </a:pPr>
            <a:r>
              <a:rPr lang="en-GB" sz="2400" b="1" dirty="0" smtClean="0">
                <a:solidFill>
                  <a:schemeClr val="tx2"/>
                </a:solidFill>
              </a:rPr>
              <a:t>10 Learn the First Aid ABC – airways, breathing and circulation</a:t>
            </a:r>
          </a:p>
          <a:p>
            <a:pPr>
              <a:buNone/>
            </a:pPr>
            <a:r>
              <a:rPr lang="en-GB" sz="2400" b="1" dirty="0" smtClean="0">
                <a:solidFill>
                  <a:schemeClr val="tx2"/>
                </a:solidFill>
              </a:rPr>
              <a:t> </a:t>
            </a:r>
          </a:p>
          <a:p>
            <a:pPr>
              <a:buNone/>
            </a:pPr>
            <a:r>
              <a:rPr lang="en-GB" sz="2000" b="1" dirty="0" smtClean="0">
                <a:solidFill>
                  <a:schemeClr val="tx2"/>
                </a:solidFill>
              </a:rPr>
              <a:t>Source: </a:t>
            </a:r>
            <a:r>
              <a:rPr lang="en-GB" sz="2000" b="1" i="1" dirty="0" err="1" smtClean="0">
                <a:solidFill>
                  <a:schemeClr val="tx2"/>
                </a:solidFill>
              </a:rPr>
              <a:t>DoH</a:t>
            </a:r>
            <a:r>
              <a:rPr lang="en-GB" sz="2000" b="1" i="1" dirty="0" smtClean="0">
                <a:solidFill>
                  <a:schemeClr val="tx2"/>
                </a:solidFill>
              </a:rPr>
              <a:t> (1999) Saving Lives: Our Healthier Nation. London: The Stationery Office</a:t>
            </a:r>
            <a:endParaRPr lang="en-GB" sz="2000" b="1" dirty="0">
              <a:solidFill>
                <a:schemeClr val="tx2"/>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892480" cy="1143000"/>
          </a:xfrm>
        </p:spPr>
        <p:txBody>
          <a:bodyPr>
            <a:noAutofit/>
          </a:bodyPr>
          <a:lstStyle/>
          <a:p>
            <a:r>
              <a:rPr lang="en-GB" sz="3200" dirty="0" smtClean="0">
                <a:solidFill>
                  <a:schemeClr val="tx2"/>
                </a:solidFill>
              </a:rPr>
              <a:t>Townsend Centre's </a:t>
            </a:r>
            <a:r>
              <a:rPr lang="en-GB" sz="3200" dirty="0">
                <a:solidFill>
                  <a:schemeClr val="tx2"/>
                </a:solidFill>
              </a:rPr>
              <a:t>a</a:t>
            </a:r>
            <a:r>
              <a:rPr lang="en-GB" sz="3200" dirty="0" smtClean="0">
                <a:solidFill>
                  <a:schemeClr val="tx2"/>
                </a:solidFill>
              </a:rPr>
              <a:t>lternative tips for better health</a:t>
            </a:r>
            <a:endParaRPr lang="en-GB" sz="3200" dirty="0">
              <a:solidFill>
                <a:schemeClr val="tx2"/>
              </a:solidFill>
            </a:endParaRPr>
          </a:p>
        </p:txBody>
      </p:sp>
      <p:sp>
        <p:nvSpPr>
          <p:cNvPr id="3" name="Content Placeholder 2"/>
          <p:cNvSpPr>
            <a:spLocks noGrp="1"/>
          </p:cNvSpPr>
          <p:nvPr>
            <p:ph idx="1"/>
          </p:nvPr>
        </p:nvSpPr>
        <p:spPr>
          <a:xfrm>
            <a:off x="323528" y="1268760"/>
            <a:ext cx="8820472" cy="4525963"/>
          </a:xfrm>
        </p:spPr>
        <p:txBody>
          <a:bodyPr>
            <a:noAutofit/>
          </a:bodyPr>
          <a:lstStyle/>
          <a:p>
            <a:r>
              <a:rPr lang="en-GB" sz="2400" b="1" dirty="0">
                <a:solidFill>
                  <a:schemeClr val="tx2"/>
                </a:solidFill>
              </a:rPr>
              <a:t>Don’t be poor. If you are poor, try not to be poor for too long</a:t>
            </a:r>
          </a:p>
          <a:p>
            <a:r>
              <a:rPr lang="en-GB" sz="2400" b="1" dirty="0">
                <a:solidFill>
                  <a:schemeClr val="tx2"/>
                </a:solidFill>
              </a:rPr>
              <a:t>Don’t live in a deprived area. If you do, move</a:t>
            </a:r>
          </a:p>
          <a:p>
            <a:r>
              <a:rPr lang="en-GB" sz="2400" b="1" dirty="0">
                <a:solidFill>
                  <a:schemeClr val="tx2"/>
                </a:solidFill>
              </a:rPr>
              <a:t>Don’t be disabled or have a disabled child</a:t>
            </a:r>
          </a:p>
          <a:p>
            <a:r>
              <a:rPr lang="en-GB" sz="2400" b="1" dirty="0">
                <a:solidFill>
                  <a:schemeClr val="tx2"/>
                </a:solidFill>
              </a:rPr>
              <a:t>Don’t work in a stressful low-paid manual job</a:t>
            </a:r>
          </a:p>
          <a:p>
            <a:r>
              <a:rPr lang="en-GB" sz="2400" b="1" dirty="0">
                <a:solidFill>
                  <a:schemeClr val="tx2"/>
                </a:solidFill>
              </a:rPr>
              <a:t>Don’t live in damp, low quality housing or be homeless</a:t>
            </a:r>
          </a:p>
          <a:p>
            <a:r>
              <a:rPr lang="en-GB" sz="2400" b="1" dirty="0">
                <a:solidFill>
                  <a:schemeClr val="tx2"/>
                </a:solidFill>
              </a:rPr>
              <a:t>Be able to afford to pay for social activities and annual holidays</a:t>
            </a:r>
          </a:p>
          <a:p>
            <a:r>
              <a:rPr lang="en-GB" sz="2400" b="1" dirty="0">
                <a:solidFill>
                  <a:schemeClr val="tx2"/>
                </a:solidFill>
              </a:rPr>
              <a:t>Don’t be a lone parent</a:t>
            </a:r>
          </a:p>
          <a:p>
            <a:r>
              <a:rPr lang="en-GB" sz="2400" b="1" dirty="0">
                <a:solidFill>
                  <a:schemeClr val="tx2"/>
                </a:solidFill>
              </a:rPr>
              <a:t>Claim all benefits to which you are entitled</a:t>
            </a:r>
          </a:p>
          <a:p>
            <a:r>
              <a:rPr lang="en-GB" sz="2400" b="1" dirty="0">
                <a:solidFill>
                  <a:schemeClr val="tx2"/>
                </a:solidFill>
              </a:rPr>
              <a:t>Be able to afford to own a car</a:t>
            </a:r>
          </a:p>
          <a:p>
            <a:r>
              <a:rPr lang="en-GB" sz="2400" b="1" dirty="0">
                <a:solidFill>
                  <a:schemeClr val="tx2"/>
                </a:solidFill>
              </a:rPr>
              <a:t>Use education as an opportunity to improve your socio-economic </a:t>
            </a:r>
            <a:r>
              <a:rPr lang="en-GB" sz="2400" b="1" dirty="0" smtClean="0">
                <a:solidFill>
                  <a:schemeClr val="tx2"/>
                </a:solidFill>
              </a:rPr>
              <a:t>position</a:t>
            </a:r>
            <a:endParaRPr lang="en-GB" sz="2000" b="1" dirty="0" smtClean="0">
              <a:solidFill>
                <a:schemeClr val="tx2"/>
              </a:solidFill>
            </a:endParaRPr>
          </a:p>
          <a:p>
            <a:pPr>
              <a:buNone/>
            </a:pPr>
            <a:r>
              <a:rPr lang="en-GB" sz="2000" b="1" dirty="0" smtClean="0">
                <a:solidFill>
                  <a:schemeClr val="tx2"/>
                </a:solidFill>
              </a:rPr>
              <a:t>Source: </a:t>
            </a:r>
            <a:r>
              <a:rPr lang="en-GB" sz="2000" b="1" dirty="0">
                <a:solidFill>
                  <a:schemeClr val="tx2"/>
                </a:solidFill>
              </a:rPr>
              <a:t>Source: </a:t>
            </a:r>
            <a:r>
              <a:rPr lang="en-GB" sz="2000" b="1" i="1" dirty="0">
                <a:solidFill>
                  <a:schemeClr val="tx2"/>
                </a:solidFill>
              </a:rPr>
              <a:t>Townsend Centre for International Poverty Research, University of Bristol</a:t>
            </a:r>
            <a:endParaRPr lang="en-GB" sz="2000" b="1" dirty="0">
              <a:solidFill>
                <a:schemeClr val="tx2"/>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916650" y="997496"/>
            <a:ext cx="7632848" cy="4824334"/>
          </a:xfrm>
          <a:prstGeom prst="rect">
            <a:avLst/>
          </a:prstGeom>
        </p:spPr>
        <p:txBody>
          <a:bodyPr wrap="square">
            <a:spAutoFit/>
          </a:bodyPr>
          <a:lstStyle/>
          <a:p>
            <a:pPr defTabSz="914400" fontAlgn="base">
              <a:lnSpc>
                <a:spcPct val="107000"/>
              </a:lnSpc>
              <a:spcBef>
                <a:spcPct val="0"/>
              </a:spcBef>
              <a:spcAft>
                <a:spcPts val="800"/>
              </a:spcAft>
            </a:pPr>
            <a:r>
              <a:rPr lang="en-GB" sz="24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en-GB" sz="2400" dirty="0" smtClean="0">
              <a:solidFill>
                <a:srgbClr val="000000"/>
              </a:solidFill>
              <a:ea typeface="Calibri" panose="020F0502020204030204" pitchFamily="34" charset="0"/>
              <a:cs typeface="Times New Roman" panose="02020603050405020304" pitchFamily="18" charset="0"/>
            </a:endParaRPr>
          </a:p>
          <a:p>
            <a:pPr defTabSz="914400" fontAlgn="base">
              <a:lnSpc>
                <a:spcPct val="107000"/>
              </a:lnSpc>
              <a:spcBef>
                <a:spcPct val="0"/>
              </a:spcBef>
              <a:spcAft>
                <a:spcPts val="800"/>
              </a:spcAft>
            </a:pPr>
            <a:r>
              <a:rPr lang="en-GB" sz="3200" i="1" dirty="0" smtClean="0">
                <a:solidFill>
                  <a:srgbClr val="000000"/>
                </a:solidFill>
                <a:ea typeface="Times New Roman" panose="02020603050405020304" pitchFamily="18" charset="0"/>
                <a:cs typeface="Times New Roman" panose="02020603050405020304" pitchFamily="18" charset="0"/>
              </a:rPr>
              <a:t>“Having insufficient money to lead a healthy life is a highly significant cause of health inequalities.”</a:t>
            </a:r>
            <a:r>
              <a:rPr lang="en-GB" sz="3200" dirty="0" smtClean="0">
                <a:solidFill>
                  <a:srgbClr val="000000"/>
                </a:solidFill>
                <a:ea typeface="Times New Roman" panose="02020603050405020304" pitchFamily="18" charset="0"/>
                <a:cs typeface="Times New Roman" panose="02020603050405020304" pitchFamily="18" charset="0"/>
              </a:rPr>
              <a:t> </a:t>
            </a:r>
          </a:p>
          <a:p>
            <a:pPr defTabSz="914400" fontAlgn="base">
              <a:lnSpc>
                <a:spcPct val="107000"/>
              </a:lnSpc>
              <a:spcBef>
                <a:spcPct val="0"/>
              </a:spcBef>
              <a:spcAft>
                <a:spcPts val="800"/>
              </a:spcAft>
            </a:pPr>
            <a:endParaRPr lang="en-GB" sz="2800" dirty="0" smtClean="0">
              <a:solidFill>
                <a:srgbClr val="000000"/>
              </a:solidFill>
              <a:ea typeface="Times New Roman" panose="02020603050405020304" pitchFamily="18" charset="0"/>
              <a:cs typeface="Times New Roman" panose="02020603050405020304" pitchFamily="18" charset="0"/>
            </a:endParaRPr>
          </a:p>
          <a:p>
            <a:pPr defTabSz="914400" fontAlgn="base">
              <a:lnSpc>
                <a:spcPct val="107000"/>
              </a:lnSpc>
              <a:spcBef>
                <a:spcPct val="0"/>
              </a:spcBef>
              <a:spcAft>
                <a:spcPts val="800"/>
              </a:spcAft>
            </a:pPr>
            <a:r>
              <a:rPr lang="en-GB" sz="2800" dirty="0" smtClean="0">
                <a:solidFill>
                  <a:srgbClr val="000000"/>
                </a:solidFill>
                <a:ea typeface="Times New Roman" panose="02020603050405020304" pitchFamily="18" charset="0"/>
                <a:cs typeface="Times New Roman" panose="02020603050405020304" pitchFamily="18" charset="0"/>
              </a:rPr>
              <a:t>Professor Sir Michael Marmot</a:t>
            </a:r>
          </a:p>
          <a:p>
            <a:pPr defTabSz="914400" fontAlgn="base">
              <a:lnSpc>
                <a:spcPct val="107000"/>
              </a:lnSpc>
              <a:spcBef>
                <a:spcPct val="0"/>
              </a:spcBef>
              <a:spcAft>
                <a:spcPts val="800"/>
              </a:spcAft>
            </a:pPr>
            <a:r>
              <a:rPr lang="en-GB" sz="2000" dirty="0" smtClean="0">
                <a:solidFill>
                  <a:srgbClr val="000000"/>
                </a:solidFill>
                <a:ea typeface="Times New Roman" panose="02020603050405020304" pitchFamily="18" charset="0"/>
                <a:cs typeface="Times New Roman" panose="02020603050405020304" pitchFamily="18" charset="0"/>
              </a:rPr>
              <a:t>Marmot Review, England 2010.</a:t>
            </a:r>
          </a:p>
          <a:p>
            <a:pPr defTabSz="914400" fontAlgn="base">
              <a:lnSpc>
                <a:spcPct val="107000"/>
              </a:lnSpc>
              <a:spcBef>
                <a:spcPct val="0"/>
              </a:spcBef>
              <a:spcAft>
                <a:spcPts val="800"/>
              </a:spcAft>
            </a:pPr>
            <a:r>
              <a:rPr lang="en-GB" dirty="0" smtClean="0">
                <a:solidFill>
                  <a:srgbClr val="000000"/>
                </a:solidFill>
                <a:ea typeface="Calibri" panose="020F0502020204030204" pitchFamily="34" charset="0"/>
                <a:cs typeface="Times New Roman" panose="02020603050405020304" pitchFamily="18" charset="0"/>
                <a:hlinkClick r:id="rId4"/>
              </a:rPr>
              <a:t>http://www.instituteofhealthequity.org/projects/fair-society-healthy-lives-the-marmot-review</a:t>
            </a:r>
            <a:endParaRPr lang="en-GB" dirty="0" smtClean="0">
              <a:solidFill>
                <a:srgbClr val="000000"/>
              </a:solidFill>
              <a:ea typeface="Calibri" panose="020F0502020204030204" pitchFamily="34" charset="0"/>
              <a:cs typeface="Times New Roman" panose="02020603050405020304" pitchFamily="18" charset="0"/>
            </a:endParaRPr>
          </a:p>
          <a:p>
            <a:pPr defTabSz="914400" fontAlgn="base">
              <a:lnSpc>
                <a:spcPct val="107000"/>
              </a:lnSpc>
              <a:spcBef>
                <a:spcPct val="0"/>
              </a:spcBef>
              <a:spcAft>
                <a:spcPts val="800"/>
              </a:spcAft>
            </a:pPr>
            <a:endParaRPr lang="en-GB" dirty="0">
              <a:solidFill>
                <a:srgbClr val="000000"/>
              </a:solidFill>
              <a:latin typeface="Arial"/>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24872505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012" y="274638"/>
            <a:ext cx="8892988" cy="1143000"/>
          </a:xfrm>
        </p:spPr>
        <p:txBody>
          <a:bodyPr>
            <a:noAutofit/>
          </a:bodyPr>
          <a:lstStyle/>
          <a:p>
            <a:r>
              <a:rPr lang="en-US" sz="2800" dirty="0" smtClean="0">
                <a:latin typeface="+mn-lt"/>
              </a:rPr>
              <a:t/>
            </a:r>
            <a:br>
              <a:rPr lang="en-US" sz="2800" dirty="0" smtClean="0">
                <a:latin typeface="+mn-lt"/>
              </a:rPr>
            </a:br>
            <a:r>
              <a:rPr lang="en-GB" sz="2800" b="1" kern="0" dirty="0">
                <a:solidFill>
                  <a:srgbClr val="000000"/>
                </a:solidFill>
                <a:latin typeface="+mn-lt"/>
              </a:rPr>
              <a:t>Relationship between child poverty, health &amp; inequalities </a:t>
            </a:r>
            <a:endParaRPr lang="en-US" sz="2800" dirty="0">
              <a:latin typeface="+mn-lt"/>
            </a:endParaRPr>
          </a:p>
        </p:txBody>
      </p:sp>
      <p:sp>
        <p:nvSpPr>
          <p:cNvPr id="3" name="Content Placeholder 2"/>
          <p:cNvSpPr>
            <a:spLocks noGrp="1"/>
          </p:cNvSpPr>
          <p:nvPr>
            <p:ph idx="1"/>
          </p:nvPr>
        </p:nvSpPr>
        <p:spPr/>
        <p:txBody>
          <a:bodyPr>
            <a:normAutofit lnSpcReduction="10000"/>
          </a:bodyPr>
          <a:lstStyle/>
          <a:p>
            <a:pPr lvl="0" defTabSz="914400" fontAlgn="base">
              <a:spcAft>
                <a:spcPct val="0"/>
              </a:spcAft>
              <a:buFontTx/>
              <a:buChar char="•"/>
            </a:pPr>
            <a:r>
              <a:rPr lang="en-GB" sz="2400" kern="0" dirty="0">
                <a:solidFill>
                  <a:srgbClr val="000000"/>
                </a:solidFill>
                <a:latin typeface="Calibri" panose="020F0502020204030204" pitchFamily="34" charset="0"/>
              </a:rPr>
              <a:t>Children’s early life experiences and the social circumstances in which they live strongly influence their outcomes in later life. </a:t>
            </a:r>
          </a:p>
          <a:p>
            <a:pPr marL="0" lvl="0" indent="0" defTabSz="914400" fontAlgn="base">
              <a:spcAft>
                <a:spcPct val="0"/>
              </a:spcAft>
              <a:buNone/>
            </a:pPr>
            <a:endParaRPr lang="en-GB" sz="800" kern="0" dirty="0">
              <a:solidFill>
                <a:srgbClr val="000000"/>
              </a:solidFill>
              <a:latin typeface="Calibri" panose="020F0502020204030204" pitchFamily="34" charset="0"/>
            </a:endParaRPr>
          </a:p>
          <a:p>
            <a:pPr lvl="0" defTabSz="914400" fontAlgn="base">
              <a:spcAft>
                <a:spcPts val="800"/>
              </a:spcAft>
              <a:buFontTx/>
              <a:buChar char="•"/>
            </a:pPr>
            <a:r>
              <a:rPr lang="en-GB" sz="2400" kern="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Inequalities begin before birth, can adversely impact health throughout adult life, and can persist across generations. </a:t>
            </a:r>
          </a:p>
          <a:p>
            <a:pPr lvl="0" defTabSz="914400" fontAlgn="base">
              <a:spcAft>
                <a:spcPts val="800"/>
              </a:spcAft>
              <a:buFontTx/>
              <a:buChar char="•"/>
            </a:pPr>
            <a:r>
              <a:rPr lang="en-GB" sz="2400" kern="0" dirty="0">
                <a:solidFill>
                  <a:srgbClr val="000000"/>
                </a:solidFill>
                <a:latin typeface="Calibri" panose="020F0502020204030204" pitchFamily="34" charset="0"/>
              </a:rPr>
              <a:t>There is a link between socio-economic disadvantage during the early years and health inequalities. </a:t>
            </a:r>
            <a:endParaRPr lang="en-GB" sz="2400" kern="0" dirty="0" smtClean="0">
              <a:solidFill>
                <a:srgbClr val="000000"/>
              </a:solidFill>
              <a:latin typeface="Calibri" panose="020F0502020204030204" pitchFamily="34" charset="0"/>
            </a:endParaRPr>
          </a:p>
          <a:p>
            <a:pPr lvl="0" defTabSz="914400" fontAlgn="base">
              <a:spcAft>
                <a:spcPts val="800"/>
              </a:spcAft>
              <a:buFontTx/>
              <a:buChar char="•"/>
            </a:pPr>
            <a:r>
              <a:rPr lang="en-GB" sz="2400" kern="0" dirty="0" smtClean="0">
                <a:solidFill>
                  <a:srgbClr val="000000"/>
                </a:solidFill>
                <a:latin typeface="Calibri" panose="020F0502020204030204" pitchFamily="34" charset="0"/>
              </a:rPr>
              <a:t>The </a:t>
            </a:r>
            <a:r>
              <a:rPr lang="en-GB" sz="2400" kern="0" dirty="0">
                <a:solidFill>
                  <a:srgbClr val="000000"/>
                </a:solidFill>
                <a:latin typeface="Calibri" panose="020F0502020204030204" pitchFamily="34" charset="0"/>
              </a:rPr>
              <a:t>opportunity to reduce the impact of these inequalities is likely to decline as children age. </a:t>
            </a:r>
            <a:endParaRPr lang="en-GB" sz="2400" kern="0" dirty="0" smtClean="0">
              <a:solidFill>
                <a:srgbClr val="000000"/>
              </a:solidFill>
              <a:latin typeface="Calibri" panose="020F0502020204030204" pitchFamily="34" charset="0"/>
            </a:endParaRPr>
          </a:p>
          <a:p>
            <a:pPr lvl="0" defTabSz="914400" fontAlgn="base">
              <a:spcAft>
                <a:spcPts val="800"/>
              </a:spcAft>
              <a:buFontTx/>
              <a:buChar char="•"/>
            </a:pPr>
            <a:r>
              <a:rPr lang="en-GB" sz="2400" b="1" kern="0" dirty="0">
                <a:solidFill>
                  <a:srgbClr val="000000"/>
                </a:solidFill>
                <a:latin typeface="Calibri" panose="020F0502020204030204" pitchFamily="34" charset="0"/>
              </a:rPr>
              <a:t>I</a:t>
            </a:r>
            <a:r>
              <a:rPr lang="en-GB" sz="2400" b="1" kern="0" dirty="0" smtClean="0">
                <a:solidFill>
                  <a:srgbClr val="000000"/>
                </a:solidFill>
              </a:rPr>
              <a:t>ncome </a:t>
            </a:r>
            <a:r>
              <a:rPr lang="en-GB" sz="2400" b="1" kern="0" dirty="0">
                <a:solidFill>
                  <a:srgbClr val="000000"/>
                </a:solidFill>
              </a:rPr>
              <a:t>matters for child health </a:t>
            </a:r>
            <a:r>
              <a:rPr lang="en-GB" sz="2400" b="1" kern="0" dirty="0" smtClean="0">
                <a:solidFill>
                  <a:srgbClr val="000000"/>
                </a:solidFill>
              </a:rPr>
              <a:t>&amp; wellbeing</a:t>
            </a:r>
            <a:endParaRPr lang="en-GB" sz="2400" b="1" kern="0" dirty="0">
              <a:solidFill>
                <a:srgbClr val="000000"/>
              </a:solidFill>
            </a:endParaRPr>
          </a:p>
          <a:p>
            <a:pPr lvl="0" defTabSz="914400" fontAlgn="base">
              <a:spcAft>
                <a:spcPts val="800"/>
              </a:spcAft>
              <a:buFontTx/>
              <a:buChar char="•"/>
            </a:pPr>
            <a:endParaRPr lang="en-GB" sz="2400" kern="0" dirty="0">
              <a:solidFill>
                <a:srgbClr val="000000"/>
              </a:solidFill>
              <a:latin typeface="Calibri" panose="020F0502020204030204" pitchFamily="34" charset="0"/>
            </a:endParaRPr>
          </a:p>
          <a:p>
            <a:endParaRPr lang="en-US" dirty="0"/>
          </a:p>
        </p:txBody>
      </p:sp>
    </p:spTree>
    <p:extLst>
      <p:ext uri="{BB962C8B-B14F-4D97-AF65-F5344CB8AC3E}">
        <p14:creationId xmlns="" xmlns:p14="http://schemas.microsoft.com/office/powerpoint/2010/main" val="77948414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HS defaul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HS 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S defaul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HS defaul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HS defaul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S defaul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HS defaul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HS defaul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HS defaul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Theme1" id="{5FB43787-3CB3-485D-9E66-A5B9B9100AAD}" vid="{8F8732C7-2A94-4807-8CC1-AEBDB615C58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rporate Power Point_BL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orporate Power Point_BL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eme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Theme3" id="{7A315A46-9FD8-48ED-9F0A-F8646D217CE8}" vid="{9248638D-BAD4-4B53-8048-5822221DE46E}"/>
    </a:ext>
  </a:extLst>
</a:theme>
</file>

<file path=ppt/theme/theme5.xml><?xml version="1.0" encoding="utf-8"?>
<a:theme xmlns:a="http://schemas.openxmlformats.org/drawingml/2006/main" name="blank5">
  <a:themeElements>
    <a:clrScheme name="HS defaul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HS 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S defaul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HS defaul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HS defaul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S defaul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HS defaul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HS defaul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HS defaul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KerryMcKenzie" id="{5EDDFFA4-0B99-497F-B154-91DF3F8F6B52}" vid="{7654D250-4484-4186-8F8B-704C3B397EFA}"/>
    </a:ext>
  </a:extLst>
</a:theme>
</file>

<file path=ppt/theme/theme6.xml><?xml version="1.0" encoding="utf-8"?>
<a:theme xmlns:a="http://schemas.openxmlformats.org/drawingml/2006/main" name="1_blank5">
  <a:themeElements>
    <a:clrScheme name="HS defaul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HS 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S defaul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HS defaul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HS defaul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S defaul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HS defaul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HS defaul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HS defaul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KerryMcKenzie" id="{5EDDFFA4-0B99-497F-B154-91DF3F8F6B52}" vid="{7654D250-4484-4186-8F8B-704C3B397EFA}"/>
    </a:ext>
  </a:extLst>
</a:theme>
</file>

<file path=ppt/theme/theme7.xml><?xml version="1.0" encoding="utf-8"?>
<a:theme xmlns:a="http://schemas.openxmlformats.org/drawingml/2006/main" name="blank3">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99FF"/>
      </a:hlink>
      <a:folHlink>
        <a:srgbClr val="B2B2B2"/>
      </a:folHlink>
    </a:clrScheme>
    <a:fontScheme name="HS 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S defaul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HS defaul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HS defaul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S defaul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HS defaul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HS defaul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HS defaul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Powerpoint template.potx" id="{67497F70-F9DA-4673-8607-F0FE5A358FF3}" vid="{D4F4D70F-FC72-41D9-8503-1C02C325BBD9}"/>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D10EF992CFDA7469D5C2CBC217133B1" ma:contentTypeVersion="1" ma:contentTypeDescription="Create a new document." ma:contentTypeScope="" ma:versionID="7c9c06faa3470bf3df0e0aae29a5bc58">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5DF647-96AF-407C-8EB8-A7F8E08A8EF0}">
  <ds:schemaRefs>
    <ds:schemaRef ds:uri="http://schemas.microsoft.com/sharepoint/v3/contenttype/forms"/>
  </ds:schemaRefs>
</ds:datastoreItem>
</file>

<file path=customXml/itemProps2.xml><?xml version="1.0" encoding="utf-8"?>
<ds:datastoreItem xmlns:ds="http://schemas.openxmlformats.org/officeDocument/2006/customXml" ds:itemID="{EE9863A2-4025-4804-A2B3-02906723304E}">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http://purl.org/dc/terms/"/>
    <ds:schemaRef ds:uri="http://www.w3.org/XML/1998/namespace"/>
    <ds:schemaRef ds:uri="http://purl.org/dc/dcmitype/"/>
  </ds:schemaRefs>
</ds:datastoreItem>
</file>

<file path=customXml/itemProps3.xml><?xml version="1.0" encoding="utf-8"?>
<ds:datastoreItem xmlns:ds="http://schemas.openxmlformats.org/officeDocument/2006/customXml" ds:itemID="{BC3CA4FF-684A-40E2-B317-4B2E12345B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Theme1</Template>
  <TotalTime>2105</TotalTime>
  <Words>3044</Words>
  <Application>Microsoft Office PowerPoint</Application>
  <PresentationFormat>On-screen Show (4:3)</PresentationFormat>
  <Paragraphs>333</Paragraphs>
  <Slides>32</Slides>
  <Notes>24</Notes>
  <HiddenSlides>0</HiddenSlides>
  <MMClips>0</MMClips>
  <ScaleCrop>false</ScaleCrop>
  <HeadingPairs>
    <vt:vector size="4" baseType="variant">
      <vt:variant>
        <vt:lpstr>Theme</vt:lpstr>
      </vt:variant>
      <vt:variant>
        <vt:i4>8</vt:i4>
      </vt:variant>
      <vt:variant>
        <vt:lpstr>Slide Titles</vt:lpstr>
      </vt:variant>
      <vt:variant>
        <vt:i4>32</vt:i4>
      </vt:variant>
    </vt:vector>
  </HeadingPairs>
  <TitlesOfParts>
    <vt:vector size="40" baseType="lpstr">
      <vt:lpstr>Theme1</vt:lpstr>
      <vt:lpstr>Corporate Power Point_BLUE</vt:lpstr>
      <vt:lpstr>1_Corporate Power Point_BLUE</vt:lpstr>
      <vt:lpstr>Theme3</vt:lpstr>
      <vt:lpstr>blank5</vt:lpstr>
      <vt:lpstr>1_blank5</vt:lpstr>
      <vt:lpstr>blank3</vt:lpstr>
      <vt:lpstr>7_Office Theme</vt:lpstr>
      <vt:lpstr>               Child poverty, adverse               childhood experiences,               and ‘A Trusted Adult’.   Gillian Amos, Senior Health Promotion Specialist  NHS Lothian     </vt:lpstr>
      <vt:lpstr>Inequalities:</vt:lpstr>
      <vt:lpstr>Slide 3</vt:lpstr>
      <vt:lpstr> Inequalities account for a significant element of the increasing demands on our public services because of a persisting cycle of deprivation: children and young people brought up in deprived circumstances  are more likely  to be deprived in later life,  which affects the life chances  of their children.  </vt:lpstr>
      <vt:lpstr>Slide 5</vt:lpstr>
      <vt:lpstr>Slide 6</vt:lpstr>
      <vt:lpstr>Townsend Centre's alternative tips for better health</vt:lpstr>
      <vt:lpstr>Slide 8</vt:lpstr>
      <vt:lpstr> Relationship between child poverty, health &amp; inequalities </vt:lpstr>
      <vt:lpstr>Slide 10</vt:lpstr>
      <vt:lpstr>Slide 11</vt:lpstr>
      <vt:lpstr>Educational attainment and inequality</vt:lpstr>
      <vt:lpstr>Educational inequality</vt:lpstr>
      <vt:lpstr>Mental Wellbeing ...the 6 box model</vt:lpstr>
      <vt:lpstr>A Trusted Adult....</vt:lpstr>
      <vt:lpstr>My World Survey snapshot of results</vt:lpstr>
      <vt:lpstr>“What is A Trusted Adult?” </vt:lpstr>
      <vt:lpstr>How to be that Trusted Adult  Do’s and Don’ts</vt:lpstr>
      <vt:lpstr>Skills Required </vt:lpstr>
      <vt:lpstr>Supports for One Good Adult</vt:lpstr>
      <vt:lpstr>Adverse Childhood Experiences</vt:lpstr>
      <vt:lpstr>What harm does being exposed to ACEs cause?</vt:lpstr>
      <vt:lpstr>What is the economic impact of ACEs?</vt:lpstr>
      <vt:lpstr>Are some people more likely to be affected by ACEs than others?</vt:lpstr>
      <vt:lpstr>It’s all about relationships...</vt:lpstr>
      <vt:lpstr>The importance of relationships...</vt:lpstr>
      <vt:lpstr>Slide 27</vt:lpstr>
      <vt:lpstr>Full Cluster Feedback – Areas for Improvement </vt:lpstr>
      <vt:lpstr>St Margaret's Cluster – Learning to love loving to learn – Trusted Adult</vt:lpstr>
      <vt:lpstr>Key Learning Points </vt:lpstr>
      <vt:lpstr>Challenges</vt:lpstr>
      <vt:lpstr>Group discussion</vt:lpstr>
    </vt:vector>
  </TitlesOfParts>
  <Company>NHS Health Scotland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Deborah McCrorie</dc:creator>
  <cp:lastModifiedBy>Gillian Amos</cp:lastModifiedBy>
  <cp:revision>270</cp:revision>
  <cp:lastPrinted>2017-09-26T17:08:08Z</cp:lastPrinted>
  <dcterms:created xsi:type="dcterms:W3CDTF">2017-01-04T11:32:18Z</dcterms:created>
  <dcterms:modified xsi:type="dcterms:W3CDTF">2019-02-12T10:20:10Z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0x0101000D10EF992CFDA7469D5C2CBC217133B1</vt:lpwstr>
  </property>
</Properties>
</file>