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331" r:id="rId3"/>
    <p:sldId id="323" r:id="rId4"/>
    <p:sldId id="327" r:id="rId5"/>
    <p:sldId id="333" r:id="rId6"/>
    <p:sldId id="329" r:id="rId7"/>
    <p:sldId id="334" r:id="rId8"/>
    <p:sldId id="263" r:id="rId9"/>
    <p:sldId id="332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CD"/>
    <a:srgbClr val="C9CBE5"/>
    <a:srgbClr val="B6B9DC"/>
    <a:srgbClr val="AFB2D9"/>
    <a:srgbClr val="C3C5E3"/>
    <a:srgbClr val="8488C4"/>
    <a:srgbClr val="DCC5ED"/>
    <a:srgbClr val="41C6CD"/>
    <a:srgbClr val="BA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3837" autoAdjust="0"/>
  </p:normalViewPr>
  <p:slideViewPr>
    <p:cSldViewPr snapToGrid="0" snapToObjects="1">
      <p:cViewPr>
        <p:scale>
          <a:sx n="60" d="100"/>
          <a:sy n="60" d="100"/>
        </p:scale>
        <p:origin x="-166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80" d="100"/>
          <a:sy n="80" d="100"/>
        </p:scale>
        <p:origin x="-1310" y="-5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D82A664-8F9D-448E-909D-BE670AF55FF3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E666A0E-36C4-43E2-AF54-24E431A6A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290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5533EBE-DE77-4BAE-8B4A-EDFB1EB73947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73C06EC2-8571-4830-82FA-3AE9B607C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947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15154"/>
            <a:ext cx="5438140" cy="4876521"/>
          </a:xfrm>
        </p:spPr>
        <p:txBody>
          <a:bodyPr/>
          <a:lstStyle/>
          <a:p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3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54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54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54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54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54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54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734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15154"/>
            <a:ext cx="5438140" cy="4876521"/>
          </a:xfrm>
        </p:spPr>
        <p:txBody>
          <a:bodyPr/>
          <a:lstStyle/>
          <a:p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6EC2-8571-4830-82FA-3AE9B607C9F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3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6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8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8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6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6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1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6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9F5D-A450-D947-892D-A7160901704D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ldstandardscouncil.org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119539"/>
            <a:ext cx="9144000" cy="4738461"/>
          </a:xfrm>
          <a:prstGeom prst="rect">
            <a:avLst/>
          </a:prstGeom>
          <a:gradFill>
            <a:gsLst>
              <a:gs pos="0">
                <a:srgbClr val="8488C4"/>
              </a:gs>
              <a:gs pos="18000">
                <a:srgbClr val="D4DEFF"/>
              </a:gs>
              <a:gs pos="69000">
                <a:srgbClr val="41C6CD"/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7107" y="2440898"/>
            <a:ext cx="7709786" cy="4086026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CLD Competencies:</a:t>
            </a:r>
          </a:p>
          <a:p>
            <a:pPr algn="l"/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Manage Resources</a:t>
            </a:r>
          </a:p>
          <a:p>
            <a:pPr algn="l"/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CLD West Alliance</a:t>
            </a:r>
          </a:p>
          <a:p>
            <a:pPr algn="r"/>
            <a:r>
              <a:rPr lang="en-US" sz="2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Marion Allison</a:t>
            </a:r>
          </a:p>
          <a:p>
            <a:pPr algn="r"/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2000" b="1" baseline="30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March 2018</a:t>
            </a:r>
          </a:p>
          <a:p>
            <a:pPr algn="l"/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15965" y="3519128"/>
            <a:ext cx="6400800" cy="1964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000" b="1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39706" y="3201737"/>
            <a:ext cx="6400800" cy="670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000" dirty="0" smtClean="0">
              <a:solidFill>
                <a:schemeClr val="bg1"/>
              </a:solidFill>
              <a:latin typeface=""/>
              <a:cs typeface="Gill San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2334"/>
            <a:ext cx="5457322" cy="147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competences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Reflect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Develop &amp; Progress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Self / Peer / Networks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 R Processes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i-develop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Organise &amp; Manage Resources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552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Purpose:</a:t>
            </a:r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 so that individuals, communities and organisations can achieve effective management of community assets and resources, services and organisations</a:t>
            </a:r>
            <a:r>
              <a:rPr lang="en-GB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Context: </a:t>
            </a:r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CLD practitioners need to understand the culture of organisations, the responsibilities of those involved and how organisation and management styles, practices and governance relate to sustainable organisations</a:t>
            </a:r>
            <a:r>
              <a:rPr lang="en-GB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As a competent practitioner with an understanding of planning, organising and managing resources you will be able to demonstrate that you can</a:t>
            </a:r>
            <a:r>
              <a:rPr lang="en-GB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develop and plan programmes and project activities;</a:t>
            </a:r>
          </a:p>
          <a:p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manage and monitor programmes and project activities;</a:t>
            </a:r>
          </a:p>
          <a:p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promote and manage a culture based on equality;</a:t>
            </a:r>
          </a:p>
          <a:p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organise, deploy and monitor resources effectively;</a:t>
            </a:r>
          </a:p>
          <a:p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recruit, manage and support people (staff, volunteers);</a:t>
            </a:r>
          </a:p>
          <a:p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identify and access funding/ resources;</a:t>
            </a:r>
          </a:p>
          <a:p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understand and manage risk;</a:t>
            </a:r>
          </a:p>
          <a:p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interpret and apply relevant legislation (e.g. equalities, Child Protection, Health and Safety).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28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Herzberg’s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Motivation Theory: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&amp; Hygiene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5528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- The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need to avoid unpleasantness and discomfort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and,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the need for personal development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shortage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motivating factors will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cause employees to focus on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hygiene’ factors.</a:t>
            </a:r>
          </a:p>
          <a:p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otivating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factors are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the intrinsic value and satisfaction gained from the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job.</a:t>
            </a:r>
          </a:p>
          <a:p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Motivators are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those factors directly concerned with the satisfaction gained from a job, such as:</a:t>
            </a:r>
          </a:p>
          <a:p>
            <a:pPr lvl="1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sense of achievement and the intrinsic value obtained from the job itself</a:t>
            </a:r>
          </a:p>
          <a:p>
            <a:pPr lvl="1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level of recognition by both colleagues and management</a:t>
            </a:r>
          </a:p>
          <a:p>
            <a:pPr lvl="1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level of responsibility</a:t>
            </a:r>
          </a:p>
          <a:p>
            <a:pPr lvl="1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opportunities for advancement and</a:t>
            </a:r>
          </a:p>
          <a:p>
            <a:pPr lvl="1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status provided</a:t>
            </a:r>
          </a:p>
          <a:p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Motivators lead to satisfaction because of the need for growth and a sense of self-achievement.</a:t>
            </a:r>
          </a:p>
          <a:p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A lack of motivators leads to over-concentration on hygiene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factors.</a:t>
            </a:r>
          </a:p>
          <a:p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Hygiene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factors (often referred to as maintenance factors) lead to dissatisfaction with a job because of the need to avoid unpleasantness.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81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Herzberg’s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Motivation Theory: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&amp; Hygiene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5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Hygiene Factors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associated with the job itself but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not always directly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part 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it.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quality of management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organisational policy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salary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perceived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differences with others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job security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working conditions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interpersonal relations</a:t>
            </a:r>
          </a:p>
          <a:p>
            <a:pPr algn="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Key Issues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Funding applications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Funding streams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Budget management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Project management / Logic Modelling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Risk Management / Governance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Record / Knowledge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Action!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Considering the key issues, discuss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would help you to address this matter and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can help you access resources.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hat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will you now </a:t>
            </a:r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take?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41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93370"/>
            <a:ext cx="9144000" cy="5464629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994" y="1680810"/>
            <a:ext cx="70603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GB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Marion </a:t>
            </a:r>
            <a:r>
              <a:rPr lang="en-GB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Allison</a:t>
            </a:r>
          </a:p>
          <a:p>
            <a:pPr marL="400050" lvl="1" indent="0">
              <a:buNone/>
            </a:pPr>
            <a:r>
              <a:rPr lang="en-GB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CLD Standards Council </a:t>
            </a:r>
            <a:r>
              <a:rPr lang="en-GB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Scotland</a:t>
            </a:r>
            <a:endParaRPr lang="en-GB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9th Floor </a:t>
            </a:r>
          </a:p>
          <a:p>
            <a:pPr marL="400050" lvl="1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Optima</a:t>
            </a:r>
          </a:p>
          <a:p>
            <a:pPr marL="400050" lvl="1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58 Robertson Street</a:t>
            </a:r>
          </a:p>
          <a:p>
            <a:pPr marL="400050" lvl="1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Glasgow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8DU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Email: 	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marion.allison@cldstandardscouncil.org.uk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://www.cldstandardscouncil.org.uk</a:t>
            </a:r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</a:t>
            </a:r>
            <a:endParaRPr lang="en-GB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Twitter:	@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marionacldsc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Hashtag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: #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BecauseofCLD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4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119539"/>
            <a:ext cx="9144000" cy="4738461"/>
          </a:xfrm>
          <a:prstGeom prst="rect">
            <a:avLst/>
          </a:prstGeom>
          <a:gradFill>
            <a:gsLst>
              <a:gs pos="0">
                <a:srgbClr val="8488C4"/>
              </a:gs>
              <a:gs pos="18000">
                <a:srgbClr val="D4DEFF"/>
              </a:gs>
              <a:gs pos="69000">
                <a:srgbClr val="41C6CD"/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7107" y="2440898"/>
            <a:ext cx="7709786" cy="4086026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CLD Competencies:</a:t>
            </a:r>
          </a:p>
          <a:p>
            <a:pPr algn="l"/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Manage Resources</a:t>
            </a:r>
          </a:p>
          <a:p>
            <a:pPr algn="l"/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CLD West Alliance</a:t>
            </a:r>
          </a:p>
          <a:p>
            <a:pPr algn="r"/>
            <a:r>
              <a:rPr lang="en-US" sz="2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Marion Allison</a:t>
            </a:r>
          </a:p>
          <a:p>
            <a:pPr algn="r"/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2000" b="1" baseline="30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March 2018</a:t>
            </a:r>
          </a:p>
          <a:p>
            <a:pPr algn="l"/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15965" y="3519128"/>
            <a:ext cx="6400800" cy="1964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000" b="1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39706" y="3201737"/>
            <a:ext cx="6400800" cy="670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000" dirty="0" smtClean="0">
              <a:solidFill>
                <a:schemeClr val="bg1"/>
              </a:solidFill>
              <a:latin typeface=""/>
              <a:cs typeface="Gill San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2334"/>
            <a:ext cx="5457322" cy="147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4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3860</TotalTime>
  <Words>489</Words>
  <Application>Microsoft Office PowerPoint</Application>
  <PresentationFormat>On-screen Show (4:3)</PresentationFormat>
  <Paragraphs>112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Using the competences</vt:lpstr>
      <vt:lpstr>Organise &amp; Manage Resources</vt:lpstr>
      <vt:lpstr> Herzberg’s Motivation Theory:  Content &amp; Hygiene </vt:lpstr>
      <vt:lpstr> Herzberg’s Motivation Theory:  Content &amp; Hygiene </vt:lpstr>
      <vt:lpstr>Key Issues</vt:lpstr>
      <vt:lpstr>Action! </vt:lpstr>
      <vt:lpstr>PowerPoint Presentation</vt:lpstr>
      <vt:lpstr>PowerPoint Presentation</vt:lpstr>
    </vt:vector>
  </TitlesOfParts>
  <Company>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Heede</dc:creator>
  <cp:lastModifiedBy>U440572</cp:lastModifiedBy>
  <cp:revision>224</cp:revision>
  <cp:lastPrinted>2017-11-08T17:04:56Z</cp:lastPrinted>
  <dcterms:created xsi:type="dcterms:W3CDTF">2017-03-09T10:49:59Z</dcterms:created>
  <dcterms:modified xsi:type="dcterms:W3CDTF">2018-03-23T00:00:44Z</dcterms:modified>
</cp:coreProperties>
</file>