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handoutMasterIdLst>
    <p:handoutMasterId r:id="rId12"/>
  </p:handoutMasterIdLst>
  <p:sldIdLst>
    <p:sldId id="260" r:id="rId2"/>
    <p:sldId id="323" r:id="rId3"/>
    <p:sldId id="329" r:id="rId4"/>
    <p:sldId id="327" r:id="rId5"/>
    <p:sldId id="330" r:id="rId6"/>
    <p:sldId id="325" r:id="rId7"/>
    <p:sldId id="331" r:id="rId8"/>
    <p:sldId id="263" r:id="rId9"/>
    <p:sldId id="328" r:id="rId10"/>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CD"/>
    <a:srgbClr val="C9CBE5"/>
    <a:srgbClr val="B6B9DC"/>
    <a:srgbClr val="AFB2D9"/>
    <a:srgbClr val="C3C5E3"/>
    <a:srgbClr val="8488C4"/>
    <a:srgbClr val="DCC5ED"/>
    <a:srgbClr val="41C6CD"/>
    <a:srgbClr val="BAF2F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3" autoAdjust="0"/>
    <p:restoredTop sz="71048" autoAdjust="0"/>
  </p:normalViewPr>
  <p:slideViewPr>
    <p:cSldViewPr snapToGrid="0" snapToObjects="1">
      <p:cViewPr varScale="1">
        <p:scale>
          <a:sx n="52" d="100"/>
          <a:sy n="52" d="100"/>
        </p:scale>
        <p:origin x="1932" y="66"/>
      </p:cViewPr>
      <p:guideLst>
        <p:guide orient="horz" pos="2160"/>
        <p:guide pos="2880"/>
      </p:guideLst>
    </p:cSldViewPr>
  </p:slideViewPr>
  <p:outlineViewPr>
    <p:cViewPr>
      <p:scale>
        <a:sx n="33" d="100"/>
        <a:sy n="33" d="100"/>
      </p:scale>
      <p:origin x="53" y="2448"/>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p:scale>
          <a:sx n="80" d="100"/>
          <a:sy n="80" d="100"/>
        </p:scale>
        <p:origin x="-1310" y="-58"/>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33" tIns="45717" rIns="91433" bIns="45717" rtlCol="0"/>
          <a:lstStyle>
            <a:lvl1pPr algn="l">
              <a:defRPr sz="1200"/>
            </a:lvl1pPr>
          </a:lstStyle>
          <a:p>
            <a:endParaRPr lang="en-GB"/>
          </a:p>
        </p:txBody>
      </p:sp>
      <p:sp>
        <p:nvSpPr>
          <p:cNvPr id="3" name="Date Placeholder 2"/>
          <p:cNvSpPr>
            <a:spLocks noGrp="1"/>
          </p:cNvSpPr>
          <p:nvPr>
            <p:ph type="dt" sz="quarter" idx="1"/>
          </p:nvPr>
        </p:nvSpPr>
        <p:spPr>
          <a:xfrm>
            <a:off x="3849689" y="0"/>
            <a:ext cx="2946400" cy="496888"/>
          </a:xfrm>
          <a:prstGeom prst="rect">
            <a:avLst/>
          </a:prstGeom>
        </p:spPr>
        <p:txBody>
          <a:bodyPr vert="horz" lIns="91433" tIns="45717" rIns="91433" bIns="45717" rtlCol="0"/>
          <a:lstStyle>
            <a:lvl1pPr algn="r">
              <a:defRPr sz="1200"/>
            </a:lvl1pPr>
          </a:lstStyle>
          <a:p>
            <a:fld id="{ED82A664-8F9D-448E-909D-BE670AF55FF3}" type="datetimeFigureOut">
              <a:rPr lang="en-GB" smtClean="0"/>
              <a:t>23/03/2018</a:t>
            </a:fld>
            <a:endParaRPr lang="en-GB"/>
          </a:p>
        </p:txBody>
      </p:sp>
      <p:sp>
        <p:nvSpPr>
          <p:cNvPr id="4" name="Footer Placeholder 3"/>
          <p:cNvSpPr>
            <a:spLocks noGrp="1"/>
          </p:cNvSpPr>
          <p:nvPr>
            <p:ph type="ftr" sz="quarter" idx="2"/>
          </p:nvPr>
        </p:nvSpPr>
        <p:spPr>
          <a:xfrm>
            <a:off x="0" y="9428164"/>
            <a:ext cx="2946400" cy="496887"/>
          </a:xfrm>
          <a:prstGeom prst="rect">
            <a:avLst/>
          </a:prstGeom>
        </p:spPr>
        <p:txBody>
          <a:bodyPr vert="horz" lIns="91433" tIns="45717" rIns="91433" bIns="45717" rtlCol="0" anchor="b"/>
          <a:lstStyle>
            <a:lvl1pPr algn="l">
              <a:defRPr sz="1200"/>
            </a:lvl1pPr>
          </a:lstStyle>
          <a:p>
            <a:endParaRPr lang="en-GB"/>
          </a:p>
        </p:txBody>
      </p:sp>
      <p:sp>
        <p:nvSpPr>
          <p:cNvPr id="5" name="Slide Number Placeholder 4"/>
          <p:cNvSpPr>
            <a:spLocks noGrp="1"/>
          </p:cNvSpPr>
          <p:nvPr>
            <p:ph type="sldNum" sz="quarter" idx="3"/>
          </p:nvPr>
        </p:nvSpPr>
        <p:spPr>
          <a:xfrm>
            <a:off x="3849689" y="9428164"/>
            <a:ext cx="2946400" cy="496887"/>
          </a:xfrm>
          <a:prstGeom prst="rect">
            <a:avLst/>
          </a:prstGeom>
        </p:spPr>
        <p:txBody>
          <a:bodyPr vert="horz" lIns="91433" tIns="45717" rIns="91433" bIns="45717" rtlCol="0" anchor="b"/>
          <a:lstStyle>
            <a:lvl1pPr algn="r">
              <a:defRPr sz="1200"/>
            </a:lvl1pPr>
          </a:lstStyle>
          <a:p>
            <a:fld id="{EE666A0E-36C4-43E2-AF54-24E431A6A899}" type="slidenum">
              <a:rPr lang="en-GB" smtClean="0"/>
              <a:t>‹#›</a:t>
            </a:fld>
            <a:endParaRPr lang="en-GB"/>
          </a:p>
        </p:txBody>
      </p:sp>
    </p:spTree>
    <p:extLst>
      <p:ext uri="{BB962C8B-B14F-4D97-AF65-F5344CB8AC3E}">
        <p14:creationId xmlns:p14="http://schemas.microsoft.com/office/powerpoint/2010/main" val="19452906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1433" tIns="45717" rIns="91433" bIns="45717" rtlCol="0"/>
          <a:lstStyle>
            <a:lvl1pPr algn="l">
              <a:defRPr sz="1200"/>
            </a:lvl1pPr>
          </a:lstStyle>
          <a:p>
            <a:endParaRPr lang="en-GB"/>
          </a:p>
        </p:txBody>
      </p:sp>
      <p:sp>
        <p:nvSpPr>
          <p:cNvPr id="3" name="Date Placeholder 2"/>
          <p:cNvSpPr>
            <a:spLocks noGrp="1"/>
          </p:cNvSpPr>
          <p:nvPr>
            <p:ph type="dt" idx="1"/>
          </p:nvPr>
        </p:nvSpPr>
        <p:spPr>
          <a:xfrm>
            <a:off x="3850444" y="0"/>
            <a:ext cx="2945659" cy="496332"/>
          </a:xfrm>
          <a:prstGeom prst="rect">
            <a:avLst/>
          </a:prstGeom>
        </p:spPr>
        <p:txBody>
          <a:bodyPr vert="horz" lIns="91433" tIns="45717" rIns="91433" bIns="45717" rtlCol="0"/>
          <a:lstStyle>
            <a:lvl1pPr algn="r">
              <a:defRPr sz="1200"/>
            </a:lvl1pPr>
          </a:lstStyle>
          <a:p>
            <a:fld id="{65533EBE-DE77-4BAE-8B4A-EDFB1EB73947}" type="datetimeFigureOut">
              <a:rPr lang="en-GB" smtClean="0"/>
              <a:t>23/03/2018</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3" tIns="45717" rIns="91433" bIns="45717" rtlCol="0" anchor="ctr"/>
          <a:lstStyle/>
          <a:p>
            <a:endParaRPr lang="en-GB"/>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1433" tIns="45717" rIns="91433" bIns="4571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428583"/>
            <a:ext cx="2945659" cy="496332"/>
          </a:xfrm>
          <a:prstGeom prst="rect">
            <a:avLst/>
          </a:prstGeom>
        </p:spPr>
        <p:txBody>
          <a:bodyPr vert="horz" lIns="91433" tIns="45717" rIns="91433" bIns="45717"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28583"/>
            <a:ext cx="2945659" cy="496332"/>
          </a:xfrm>
          <a:prstGeom prst="rect">
            <a:avLst/>
          </a:prstGeom>
        </p:spPr>
        <p:txBody>
          <a:bodyPr vert="horz" lIns="91433" tIns="45717" rIns="91433" bIns="45717" rtlCol="0" anchor="b"/>
          <a:lstStyle>
            <a:lvl1pPr algn="r">
              <a:defRPr sz="1200"/>
            </a:lvl1pPr>
          </a:lstStyle>
          <a:p>
            <a:fld id="{73C06EC2-8571-4830-82FA-3AE9B607C9F1}" type="slidenum">
              <a:rPr lang="en-GB" smtClean="0"/>
              <a:t>‹#›</a:t>
            </a:fld>
            <a:endParaRPr lang="en-GB"/>
          </a:p>
        </p:txBody>
      </p:sp>
    </p:spTree>
    <p:extLst>
      <p:ext uri="{BB962C8B-B14F-4D97-AF65-F5344CB8AC3E}">
        <p14:creationId xmlns:p14="http://schemas.microsoft.com/office/powerpoint/2010/main" val="1358947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15154"/>
            <a:ext cx="5438140" cy="4876521"/>
          </a:xfrm>
        </p:spPr>
        <p:txBody>
          <a:bodyPr/>
          <a:lstStyle/>
          <a:p>
            <a:endParaRPr lang="en-GB" sz="1400" b="1" dirty="0"/>
          </a:p>
        </p:txBody>
      </p:sp>
      <p:sp>
        <p:nvSpPr>
          <p:cNvPr id="4" name="Slide Number Placeholder 3"/>
          <p:cNvSpPr>
            <a:spLocks noGrp="1"/>
          </p:cNvSpPr>
          <p:nvPr>
            <p:ph type="sldNum" sz="quarter" idx="10"/>
          </p:nvPr>
        </p:nvSpPr>
        <p:spPr/>
        <p:txBody>
          <a:bodyPr/>
          <a:lstStyle/>
          <a:p>
            <a:fld id="{73C06EC2-8571-4830-82FA-3AE9B607C9F1}" type="slidenum">
              <a:rPr lang="en-GB" smtClean="0"/>
              <a:t>1</a:t>
            </a:fld>
            <a:endParaRPr lang="en-GB"/>
          </a:p>
        </p:txBody>
      </p:sp>
    </p:spTree>
    <p:extLst>
      <p:ext uri="{BB962C8B-B14F-4D97-AF65-F5344CB8AC3E}">
        <p14:creationId xmlns:p14="http://schemas.microsoft.com/office/powerpoint/2010/main" val="3023233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b="0" dirty="0" smtClean="0"/>
              <a:t>Aim:</a:t>
            </a:r>
          </a:p>
          <a:p>
            <a:endParaRPr lang="en-GB" sz="1400" b="0" dirty="0" smtClean="0"/>
          </a:p>
          <a:p>
            <a:r>
              <a:rPr lang="en-GB" sz="1400" b="0" dirty="0" smtClean="0"/>
              <a:t>To introduce</a:t>
            </a:r>
            <a:r>
              <a:rPr lang="en-GB" sz="1400" b="0" baseline="0" dirty="0" smtClean="0"/>
              <a:t> you to the Competent Practitioner Framework and to talk about how we can use the Competencies to reflect, develop and progress our work.</a:t>
            </a:r>
          </a:p>
          <a:p>
            <a:endParaRPr lang="en-GB" sz="1400" b="0" baseline="0" dirty="0" smtClean="0"/>
          </a:p>
          <a:p>
            <a:pPr marL="342900" indent="-342900">
              <a:buAutoNum type="arabicPeriod"/>
            </a:pPr>
            <a:r>
              <a:rPr lang="en-GB" sz="1400" b="0" baseline="0" dirty="0" smtClean="0"/>
              <a:t>What is CLD – practice, profession, movement? A field of professional practice</a:t>
            </a:r>
          </a:p>
          <a:p>
            <a:pPr marL="342900" indent="-342900">
              <a:buAutoNum type="arabicPeriod"/>
            </a:pPr>
            <a:r>
              <a:rPr lang="en-GB" sz="1400" b="0" baseline="0" dirty="0" smtClean="0"/>
              <a:t>Who are CLD people? Helpers, volunteers, professionals, practitioners? Much debate, often by CLD people themselves.  For me CLD is a professional practice.  CLD activists don’t just help at the youth club, volunteer at the library. They are leaders whose professional skills and knowledge are vital to building a vibrant, equal and just society. </a:t>
            </a:r>
          </a:p>
          <a:p>
            <a:pPr marL="342900" indent="-342900">
              <a:buAutoNum type="arabicPeriod"/>
            </a:pPr>
            <a:r>
              <a:rPr lang="en-GB" sz="1400" b="0" baseline="0" dirty="0" smtClean="0"/>
              <a:t>We have much to share – not just within the realms of youth work, adult learning or community development, but to other sectors such as health, justice, education and the arts. </a:t>
            </a:r>
          </a:p>
          <a:p>
            <a:pPr marL="342900" marR="0" indent="-342900" algn="l" defTabSz="914400" rtl="0" eaLnBrk="1" fontAlgn="auto" latinLnBrk="0" hangingPunct="1">
              <a:lnSpc>
                <a:spcPct val="100000"/>
              </a:lnSpc>
              <a:spcBef>
                <a:spcPts val="0"/>
              </a:spcBef>
              <a:spcAft>
                <a:spcPts val="0"/>
              </a:spcAft>
              <a:buClrTx/>
              <a:buSzTx/>
              <a:buFontTx/>
              <a:buAutoNum type="arabicPeriod"/>
              <a:tabLst/>
              <a:defRPr/>
            </a:pPr>
            <a:r>
              <a:rPr lang="en-GB" sz="1400" b="0" baseline="0" dirty="0" smtClean="0"/>
              <a:t>As leaders and agents of change, we must therefore be at the top of our game and that is why CLD professional learning is central to ensuring that the communities and learners of Scotland are served by the highest quality professionals.</a:t>
            </a:r>
          </a:p>
          <a:p>
            <a:pPr marL="342900" indent="-342900">
              <a:buAutoNum type="arabicPeriod"/>
            </a:pPr>
            <a:endParaRPr lang="en-GB" sz="1400" b="0" dirty="0"/>
          </a:p>
        </p:txBody>
      </p:sp>
      <p:sp>
        <p:nvSpPr>
          <p:cNvPr id="4" name="Slide Number Placeholder 3"/>
          <p:cNvSpPr>
            <a:spLocks noGrp="1"/>
          </p:cNvSpPr>
          <p:nvPr>
            <p:ph type="sldNum" sz="quarter" idx="10"/>
          </p:nvPr>
        </p:nvSpPr>
        <p:spPr/>
        <p:txBody>
          <a:bodyPr/>
          <a:lstStyle/>
          <a:p>
            <a:fld id="{73C06EC2-8571-4830-82FA-3AE9B607C9F1}" type="slidenum">
              <a:rPr lang="en-GB" smtClean="0"/>
              <a:t>2</a:t>
            </a:fld>
            <a:endParaRPr lang="en-GB"/>
          </a:p>
        </p:txBody>
      </p:sp>
    </p:spTree>
    <p:extLst>
      <p:ext uri="{BB962C8B-B14F-4D97-AF65-F5344CB8AC3E}">
        <p14:creationId xmlns:p14="http://schemas.microsoft.com/office/powerpoint/2010/main" val="3874954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b="1" dirty="0"/>
          </a:p>
        </p:txBody>
      </p:sp>
      <p:sp>
        <p:nvSpPr>
          <p:cNvPr id="4" name="Slide Number Placeholder 3"/>
          <p:cNvSpPr>
            <a:spLocks noGrp="1"/>
          </p:cNvSpPr>
          <p:nvPr>
            <p:ph type="sldNum" sz="quarter" idx="10"/>
          </p:nvPr>
        </p:nvSpPr>
        <p:spPr/>
        <p:txBody>
          <a:bodyPr/>
          <a:lstStyle/>
          <a:p>
            <a:fld id="{73C06EC2-8571-4830-82FA-3AE9B607C9F1}" type="slidenum">
              <a:rPr lang="en-GB" smtClean="0"/>
              <a:t>3</a:t>
            </a:fld>
            <a:endParaRPr lang="en-GB"/>
          </a:p>
        </p:txBody>
      </p:sp>
    </p:spTree>
    <p:extLst>
      <p:ext uri="{BB962C8B-B14F-4D97-AF65-F5344CB8AC3E}">
        <p14:creationId xmlns:p14="http://schemas.microsoft.com/office/powerpoint/2010/main" val="3874954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b="1" dirty="0"/>
          </a:p>
        </p:txBody>
      </p:sp>
      <p:sp>
        <p:nvSpPr>
          <p:cNvPr id="4" name="Slide Number Placeholder 3"/>
          <p:cNvSpPr>
            <a:spLocks noGrp="1"/>
          </p:cNvSpPr>
          <p:nvPr>
            <p:ph type="sldNum" sz="quarter" idx="10"/>
          </p:nvPr>
        </p:nvSpPr>
        <p:spPr/>
        <p:txBody>
          <a:bodyPr/>
          <a:lstStyle/>
          <a:p>
            <a:fld id="{73C06EC2-8571-4830-82FA-3AE9B607C9F1}" type="slidenum">
              <a:rPr lang="en-GB" smtClean="0"/>
              <a:t>4</a:t>
            </a:fld>
            <a:endParaRPr lang="en-GB"/>
          </a:p>
        </p:txBody>
      </p:sp>
    </p:spTree>
    <p:extLst>
      <p:ext uri="{BB962C8B-B14F-4D97-AF65-F5344CB8AC3E}">
        <p14:creationId xmlns:p14="http://schemas.microsoft.com/office/powerpoint/2010/main" val="3874954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b="1" dirty="0"/>
          </a:p>
        </p:txBody>
      </p:sp>
      <p:sp>
        <p:nvSpPr>
          <p:cNvPr id="4" name="Slide Number Placeholder 3"/>
          <p:cNvSpPr>
            <a:spLocks noGrp="1"/>
          </p:cNvSpPr>
          <p:nvPr>
            <p:ph type="sldNum" sz="quarter" idx="10"/>
          </p:nvPr>
        </p:nvSpPr>
        <p:spPr/>
        <p:txBody>
          <a:bodyPr/>
          <a:lstStyle/>
          <a:p>
            <a:fld id="{73C06EC2-8571-4830-82FA-3AE9B607C9F1}" type="slidenum">
              <a:rPr lang="en-GB" smtClean="0"/>
              <a:t>5</a:t>
            </a:fld>
            <a:endParaRPr lang="en-GB"/>
          </a:p>
        </p:txBody>
      </p:sp>
    </p:spTree>
    <p:extLst>
      <p:ext uri="{BB962C8B-B14F-4D97-AF65-F5344CB8AC3E}">
        <p14:creationId xmlns:p14="http://schemas.microsoft.com/office/powerpoint/2010/main" val="3874954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b="1" dirty="0"/>
          </a:p>
        </p:txBody>
      </p:sp>
      <p:sp>
        <p:nvSpPr>
          <p:cNvPr id="4" name="Slide Number Placeholder 3"/>
          <p:cNvSpPr>
            <a:spLocks noGrp="1"/>
          </p:cNvSpPr>
          <p:nvPr>
            <p:ph type="sldNum" sz="quarter" idx="10"/>
          </p:nvPr>
        </p:nvSpPr>
        <p:spPr/>
        <p:txBody>
          <a:bodyPr/>
          <a:lstStyle/>
          <a:p>
            <a:fld id="{73C06EC2-8571-4830-82FA-3AE9B607C9F1}" type="slidenum">
              <a:rPr lang="en-GB" smtClean="0"/>
              <a:t>6</a:t>
            </a:fld>
            <a:endParaRPr lang="en-GB"/>
          </a:p>
        </p:txBody>
      </p:sp>
    </p:spTree>
    <p:extLst>
      <p:ext uri="{BB962C8B-B14F-4D97-AF65-F5344CB8AC3E}">
        <p14:creationId xmlns:p14="http://schemas.microsoft.com/office/powerpoint/2010/main" val="3874954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b="1" dirty="0"/>
          </a:p>
        </p:txBody>
      </p:sp>
      <p:sp>
        <p:nvSpPr>
          <p:cNvPr id="4" name="Slide Number Placeholder 3"/>
          <p:cNvSpPr>
            <a:spLocks noGrp="1"/>
          </p:cNvSpPr>
          <p:nvPr>
            <p:ph type="sldNum" sz="quarter" idx="10"/>
          </p:nvPr>
        </p:nvSpPr>
        <p:spPr/>
        <p:txBody>
          <a:bodyPr/>
          <a:lstStyle/>
          <a:p>
            <a:fld id="{73C06EC2-8571-4830-82FA-3AE9B607C9F1}" type="slidenum">
              <a:rPr lang="en-GB" smtClean="0"/>
              <a:t>7</a:t>
            </a:fld>
            <a:endParaRPr lang="en-GB"/>
          </a:p>
        </p:txBody>
      </p:sp>
    </p:spTree>
    <p:extLst>
      <p:ext uri="{BB962C8B-B14F-4D97-AF65-F5344CB8AC3E}">
        <p14:creationId xmlns:p14="http://schemas.microsoft.com/office/powerpoint/2010/main" val="3874954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3C06EC2-8571-4830-82FA-3AE9B607C9F1}" type="slidenum">
              <a:rPr lang="en-GB" smtClean="0"/>
              <a:t>8</a:t>
            </a:fld>
            <a:endParaRPr lang="en-GB"/>
          </a:p>
        </p:txBody>
      </p:sp>
    </p:spTree>
    <p:extLst>
      <p:ext uri="{BB962C8B-B14F-4D97-AF65-F5344CB8AC3E}">
        <p14:creationId xmlns:p14="http://schemas.microsoft.com/office/powerpoint/2010/main" val="7937345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15154"/>
            <a:ext cx="5438140" cy="4876521"/>
          </a:xfrm>
        </p:spPr>
        <p:txBody>
          <a:bodyPr/>
          <a:lstStyle/>
          <a:p>
            <a:endParaRPr lang="en-GB" sz="1400" b="1" dirty="0"/>
          </a:p>
        </p:txBody>
      </p:sp>
      <p:sp>
        <p:nvSpPr>
          <p:cNvPr id="4" name="Slide Number Placeholder 3"/>
          <p:cNvSpPr>
            <a:spLocks noGrp="1"/>
          </p:cNvSpPr>
          <p:nvPr>
            <p:ph type="sldNum" sz="quarter" idx="10"/>
          </p:nvPr>
        </p:nvSpPr>
        <p:spPr/>
        <p:txBody>
          <a:bodyPr/>
          <a:lstStyle/>
          <a:p>
            <a:fld id="{73C06EC2-8571-4830-82FA-3AE9B607C9F1}" type="slidenum">
              <a:rPr lang="en-GB" smtClean="0"/>
              <a:t>9</a:t>
            </a:fld>
            <a:endParaRPr lang="en-GB"/>
          </a:p>
        </p:txBody>
      </p:sp>
    </p:spTree>
    <p:extLst>
      <p:ext uri="{BB962C8B-B14F-4D97-AF65-F5344CB8AC3E}">
        <p14:creationId xmlns:p14="http://schemas.microsoft.com/office/powerpoint/2010/main" val="3023233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DB559F5D-A450-D947-892D-A7160901704D}" type="datetimeFigureOut">
              <a:rPr lang="en-US" smtClean="0"/>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CDB181-53E4-3648-AFF6-B7F350E2149C}" type="slidenum">
              <a:rPr lang="en-US" smtClean="0"/>
              <a:t>‹#›</a:t>
            </a:fld>
            <a:endParaRPr lang="en-US"/>
          </a:p>
        </p:txBody>
      </p:sp>
    </p:spTree>
    <p:extLst>
      <p:ext uri="{BB962C8B-B14F-4D97-AF65-F5344CB8AC3E}">
        <p14:creationId xmlns:p14="http://schemas.microsoft.com/office/powerpoint/2010/main" val="2524060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B559F5D-A450-D947-892D-A7160901704D}" type="datetimeFigureOut">
              <a:rPr lang="en-US" smtClean="0"/>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CDB181-53E4-3648-AFF6-B7F350E2149C}" type="slidenum">
              <a:rPr lang="en-US" smtClean="0"/>
              <a:t>‹#›</a:t>
            </a:fld>
            <a:endParaRPr lang="en-US"/>
          </a:p>
        </p:txBody>
      </p:sp>
    </p:spTree>
    <p:extLst>
      <p:ext uri="{BB962C8B-B14F-4D97-AF65-F5344CB8AC3E}">
        <p14:creationId xmlns:p14="http://schemas.microsoft.com/office/powerpoint/2010/main" val="4146280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B559F5D-A450-D947-892D-A7160901704D}" type="datetimeFigureOut">
              <a:rPr lang="en-US" smtClean="0"/>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CDB181-53E4-3648-AFF6-B7F350E2149C}" type="slidenum">
              <a:rPr lang="en-US" smtClean="0"/>
              <a:t>‹#›</a:t>
            </a:fld>
            <a:endParaRPr lang="en-US"/>
          </a:p>
        </p:txBody>
      </p:sp>
    </p:spTree>
    <p:extLst>
      <p:ext uri="{BB962C8B-B14F-4D97-AF65-F5344CB8AC3E}">
        <p14:creationId xmlns:p14="http://schemas.microsoft.com/office/powerpoint/2010/main" val="2768257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B559F5D-A450-D947-892D-A7160901704D}" type="datetimeFigureOut">
              <a:rPr lang="en-US" smtClean="0"/>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CDB181-53E4-3648-AFF6-B7F350E2149C}" type="slidenum">
              <a:rPr lang="en-US" smtClean="0"/>
              <a:t>‹#›</a:t>
            </a:fld>
            <a:endParaRPr lang="en-US"/>
          </a:p>
        </p:txBody>
      </p:sp>
    </p:spTree>
    <p:extLst>
      <p:ext uri="{BB962C8B-B14F-4D97-AF65-F5344CB8AC3E}">
        <p14:creationId xmlns:p14="http://schemas.microsoft.com/office/powerpoint/2010/main" val="928097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DB559F5D-A450-D947-892D-A7160901704D}" type="datetimeFigureOut">
              <a:rPr lang="en-US" smtClean="0"/>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CDB181-53E4-3648-AFF6-B7F350E2149C}" type="slidenum">
              <a:rPr lang="en-US" smtClean="0"/>
              <a:t>‹#›</a:t>
            </a:fld>
            <a:endParaRPr lang="en-US"/>
          </a:p>
        </p:txBody>
      </p:sp>
    </p:spTree>
    <p:extLst>
      <p:ext uri="{BB962C8B-B14F-4D97-AF65-F5344CB8AC3E}">
        <p14:creationId xmlns:p14="http://schemas.microsoft.com/office/powerpoint/2010/main" val="994881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DB559F5D-A450-D947-892D-A7160901704D}" type="datetimeFigureOut">
              <a:rPr lang="en-US" smtClean="0"/>
              <a:t>3/23/2018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CDB181-53E4-3648-AFF6-B7F350E2149C}" type="slidenum">
              <a:rPr lang="en-US" smtClean="0"/>
              <a:t>‹#›</a:t>
            </a:fld>
            <a:endParaRPr lang="en-US"/>
          </a:p>
        </p:txBody>
      </p:sp>
    </p:spTree>
    <p:extLst>
      <p:ext uri="{BB962C8B-B14F-4D97-AF65-F5344CB8AC3E}">
        <p14:creationId xmlns:p14="http://schemas.microsoft.com/office/powerpoint/2010/main" val="3011062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DB559F5D-A450-D947-892D-A7160901704D}" type="datetimeFigureOut">
              <a:rPr lang="en-US" smtClean="0"/>
              <a:t>3/23/2018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CDB181-53E4-3648-AFF6-B7F350E2149C}" type="slidenum">
              <a:rPr lang="en-US" smtClean="0"/>
              <a:t>‹#›</a:t>
            </a:fld>
            <a:endParaRPr lang="en-US"/>
          </a:p>
        </p:txBody>
      </p:sp>
    </p:spTree>
    <p:extLst>
      <p:ext uri="{BB962C8B-B14F-4D97-AF65-F5344CB8AC3E}">
        <p14:creationId xmlns:p14="http://schemas.microsoft.com/office/powerpoint/2010/main" val="1161264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DB559F5D-A450-D947-892D-A7160901704D}" type="datetimeFigureOut">
              <a:rPr lang="en-US" smtClean="0"/>
              <a:t>3/23/2018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CDB181-53E4-3648-AFF6-B7F350E2149C}" type="slidenum">
              <a:rPr lang="en-US" smtClean="0"/>
              <a:t>‹#›</a:t>
            </a:fld>
            <a:endParaRPr lang="en-US"/>
          </a:p>
        </p:txBody>
      </p:sp>
    </p:spTree>
    <p:extLst>
      <p:ext uri="{BB962C8B-B14F-4D97-AF65-F5344CB8AC3E}">
        <p14:creationId xmlns:p14="http://schemas.microsoft.com/office/powerpoint/2010/main" val="1009719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559F5D-A450-D947-892D-A7160901704D}" type="datetimeFigureOut">
              <a:rPr lang="en-US" smtClean="0"/>
              <a:t>3/23/2018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CDB181-53E4-3648-AFF6-B7F350E2149C}" type="slidenum">
              <a:rPr lang="en-US" smtClean="0"/>
              <a:t>‹#›</a:t>
            </a:fld>
            <a:endParaRPr lang="en-US"/>
          </a:p>
        </p:txBody>
      </p:sp>
    </p:spTree>
    <p:extLst>
      <p:ext uri="{BB962C8B-B14F-4D97-AF65-F5344CB8AC3E}">
        <p14:creationId xmlns:p14="http://schemas.microsoft.com/office/powerpoint/2010/main" val="303777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DB559F5D-A450-D947-892D-A7160901704D}" type="datetimeFigureOut">
              <a:rPr lang="en-US" smtClean="0"/>
              <a:t>3/23/2018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CDB181-53E4-3648-AFF6-B7F350E2149C}" type="slidenum">
              <a:rPr lang="en-US" smtClean="0"/>
              <a:t>‹#›</a:t>
            </a:fld>
            <a:endParaRPr lang="en-US"/>
          </a:p>
        </p:txBody>
      </p:sp>
    </p:spTree>
    <p:extLst>
      <p:ext uri="{BB962C8B-B14F-4D97-AF65-F5344CB8AC3E}">
        <p14:creationId xmlns:p14="http://schemas.microsoft.com/office/powerpoint/2010/main" val="1970360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DB559F5D-A450-D947-892D-A7160901704D}" type="datetimeFigureOut">
              <a:rPr lang="en-US" smtClean="0"/>
              <a:t>3/23/2018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CDB181-53E4-3648-AFF6-B7F350E2149C}" type="slidenum">
              <a:rPr lang="en-US" smtClean="0"/>
              <a:t>‹#›</a:t>
            </a:fld>
            <a:endParaRPr lang="en-US"/>
          </a:p>
        </p:txBody>
      </p:sp>
    </p:spTree>
    <p:extLst>
      <p:ext uri="{BB962C8B-B14F-4D97-AF65-F5344CB8AC3E}">
        <p14:creationId xmlns:p14="http://schemas.microsoft.com/office/powerpoint/2010/main" val="1628832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559F5D-A450-D947-892D-A7160901704D}" type="datetimeFigureOut">
              <a:rPr lang="en-US" smtClean="0"/>
              <a:t>3/23/2018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CDB181-53E4-3648-AFF6-B7F350E2149C}" type="slidenum">
              <a:rPr lang="en-US" smtClean="0"/>
              <a:t>‹#›</a:t>
            </a:fld>
            <a:endParaRPr lang="en-US"/>
          </a:p>
        </p:txBody>
      </p:sp>
    </p:spTree>
    <p:extLst>
      <p:ext uri="{BB962C8B-B14F-4D97-AF65-F5344CB8AC3E}">
        <p14:creationId xmlns:p14="http://schemas.microsoft.com/office/powerpoint/2010/main" val="2804879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www.cldstandardscouncil.org.uk/"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119539"/>
            <a:ext cx="9144000" cy="4738461"/>
          </a:xfrm>
          <a:prstGeom prst="rect">
            <a:avLst/>
          </a:prstGeom>
          <a:gradFill>
            <a:gsLst>
              <a:gs pos="0">
                <a:srgbClr val="8488C4"/>
              </a:gs>
              <a:gs pos="18000">
                <a:srgbClr val="D4DEFF"/>
              </a:gs>
              <a:gs pos="69000">
                <a:srgbClr val="41C6CD"/>
              </a:gs>
            </a:gsLst>
            <a:lin ang="16200000" scaled="0"/>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t> </a:t>
            </a:r>
            <a:endParaRPr lang="en-US" dirty="0"/>
          </a:p>
        </p:txBody>
      </p:sp>
      <p:sp>
        <p:nvSpPr>
          <p:cNvPr id="3" name="Subtitle 2"/>
          <p:cNvSpPr>
            <a:spLocks noGrp="1"/>
          </p:cNvSpPr>
          <p:nvPr>
            <p:ph type="subTitle" idx="1"/>
          </p:nvPr>
        </p:nvSpPr>
        <p:spPr>
          <a:xfrm>
            <a:off x="717107" y="2440898"/>
            <a:ext cx="7709786" cy="4086026"/>
          </a:xfrm>
        </p:spPr>
        <p:txBody>
          <a:bodyPr>
            <a:noAutofit/>
          </a:bodyPr>
          <a:lstStyle/>
          <a:p>
            <a:pPr lvl="0" algn="l"/>
            <a:endParaRPr lang="en-US" sz="2400" b="1" dirty="0" smtClean="0">
              <a:solidFill>
                <a:srgbClr val="7030A0"/>
              </a:solidFill>
            </a:endParaRPr>
          </a:p>
          <a:p>
            <a:pPr algn="l"/>
            <a:endParaRPr lang="en-US" sz="2400" b="1" dirty="0" smtClean="0">
              <a:solidFill>
                <a:srgbClr val="7030A0"/>
              </a:solidFill>
              <a:latin typeface="Arial" panose="020B0604020202020204" pitchFamily="34" charset="0"/>
              <a:cs typeface="Arial" panose="020B0604020202020204" pitchFamily="34" charset="0"/>
            </a:endParaRPr>
          </a:p>
          <a:p>
            <a:pPr algn="l"/>
            <a:r>
              <a:rPr lang="en-US" sz="2400" b="1" dirty="0" smtClean="0">
                <a:solidFill>
                  <a:srgbClr val="7030A0"/>
                </a:solidFill>
                <a:latin typeface="Arial" panose="020B0604020202020204" pitchFamily="34" charset="0"/>
                <a:cs typeface="Arial" panose="020B0604020202020204" pitchFamily="34" charset="0"/>
              </a:rPr>
              <a:t>The Competent Practitioner Framework</a:t>
            </a:r>
          </a:p>
          <a:p>
            <a:pPr algn="l"/>
            <a:r>
              <a:rPr lang="en-US" sz="2400" b="1" dirty="0" smtClean="0">
                <a:solidFill>
                  <a:srgbClr val="7030A0"/>
                </a:solidFill>
                <a:latin typeface="Arial" panose="020B0604020202020204" pitchFamily="34" charset="0"/>
                <a:cs typeface="Arial" panose="020B0604020202020204" pitchFamily="34" charset="0"/>
              </a:rPr>
              <a:t>Using the CLD Competencies</a:t>
            </a:r>
            <a:endParaRPr lang="en-US" sz="2400" b="1" dirty="0">
              <a:solidFill>
                <a:srgbClr val="7030A0"/>
              </a:solidFill>
              <a:latin typeface="Arial" panose="020B0604020202020204" pitchFamily="34" charset="0"/>
              <a:cs typeface="Arial" panose="020B0604020202020204" pitchFamily="34" charset="0"/>
            </a:endParaRPr>
          </a:p>
          <a:p>
            <a:pPr algn="r"/>
            <a:endParaRPr lang="en-US" sz="2000" b="1" dirty="0" smtClean="0">
              <a:solidFill>
                <a:srgbClr val="7030A0"/>
              </a:solidFill>
              <a:latin typeface="Arial" panose="020B0604020202020204" pitchFamily="34" charset="0"/>
              <a:cs typeface="Arial" panose="020B0604020202020204" pitchFamily="34" charset="0"/>
            </a:endParaRPr>
          </a:p>
          <a:p>
            <a:pPr algn="r"/>
            <a:endParaRPr lang="en-US" sz="2000" b="1" dirty="0" smtClean="0">
              <a:solidFill>
                <a:srgbClr val="7030A0"/>
              </a:solidFill>
              <a:latin typeface="Arial" panose="020B0604020202020204" pitchFamily="34" charset="0"/>
              <a:cs typeface="Arial" panose="020B0604020202020204" pitchFamily="34" charset="0"/>
            </a:endParaRPr>
          </a:p>
          <a:p>
            <a:pPr algn="r"/>
            <a:r>
              <a:rPr lang="en-US" sz="2000" b="1" dirty="0" smtClean="0">
                <a:solidFill>
                  <a:srgbClr val="7030A0"/>
                </a:solidFill>
                <a:latin typeface="Arial" panose="020B0604020202020204" pitchFamily="34" charset="0"/>
                <a:cs typeface="Arial" panose="020B0604020202020204" pitchFamily="34" charset="0"/>
              </a:rPr>
              <a:t>CLD West Alliance</a:t>
            </a:r>
          </a:p>
          <a:p>
            <a:pPr algn="r"/>
            <a:r>
              <a:rPr lang="en-US" sz="2000" b="1" dirty="0" err="1" smtClean="0">
                <a:solidFill>
                  <a:srgbClr val="7030A0"/>
                </a:solidFill>
                <a:latin typeface="Arial" panose="020B0604020202020204" pitchFamily="34" charset="0"/>
                <a:cs typeface="Arial" panose="020B0604020202020204" pitchFamily="34" charset="0"/>
              </a:rPr>
              <a:t>Dr</a:t>
            </a:r>
            <a:r>
              <a:rPr lang="en-US" sz="2000" b="1" dirty="0" smtClean="0">
                <a:solidFill>
                  <a:srgbClr val="7030A0"/>
                </a:solidFill>
                <a:latin typeface="Arial" panose="020B0604020202020204" pitchFamily="34" charset="0"/>
                <a:cs typeface="Arial" panose="020B0604020202020204" pitchFamily="34" charset="0"/>
              </a:rPr>
              <a:t> Marion Allison</a:t>
            </a:r>
          </a:p>
          <a:p>
            <a:pPr algn="r"/>
            <a:r>
              <a:rPr lang="en-US" sz="2000" b="1" dirty="0" smtClean="0">
                <a:solidFill>
                  <a:srgbClr val="7030A0"/>
                </a:solidFill>
                <a:latin typeface="Arial" panose="020B0604020202020204" pitchFamily="34" charset="0"/>
                <a:cs typeface="Arial" panose="020B0604020202020204" pitchFamily="34" charset="0"/>
              </a:rPr>
              <a:t>23</a:t>
            </a:r>
            <a:r>
              <a:rPr lang="en-US" sz="2000" b="1" baseline="30000" dirty="0" smtClean="0">
                <a:solidFill>
                  <a:srgbClr val="7030A0"/>
                </a:solidFill>
                <a:latin typeface="Arial" panose="020B0604020202020204" pitchFamily="34" charset="0"/>
                <a:cs typeface="Arial" panose="020B0604020202020204" pitchFamily="34" charset="0"/>
              </a:rPr>
              <a:t>rd</a:t>
            </a:r>
            <a:r>
              <a:rPr lang="en-US" sz="2000" b="1" dirty="0" smtClean="0">
                <a:solidFill>
                  <a:srgbClr val="7030A0"/>
                </a:solidFill>
                <a:latin typeface="Arial" panose="020B0604020202020204" pitchFamily="34" charset="0"/>
                <a:cs typeface="Arial" panose="020B0604020202020204" pitchFamily="34" charset="0"/>
              </a:rPr>
              <a:t> March 2018</a:t>
            </a:r>
          </a:p>
          <a:p>
            <a:pPr algn="l"/>
            <a:endParaRPr lang="en-US" sz="2000" b="1" dirty="0">
              <a:solidFill>
                <a:schemeClr val="bg1"/>
              </a:solidFill>
              <a:latin typeface="Arial" panose="020B0604020202020204" pitchFamily="34" charset="0"/>
              <a:cs typeface="Arial" panose="020B0604020202020204" pitchFamily="34" charset="0"/>
            </a:endParaRPr>
          </a:p>
          <a:p>
            <a:pPr algn="l"/>
            <a:endParaRPr lang="en-US" sz="2000" b="1" dirty="0" smtClean="0">
              <a:solidFill>
                <a:schemeClr val="bg1"/>
              </a:solidFill>
              <a:latin typeface="Arial" panose="020B0604020202020204" pitchFamily="34" charset="0"/>
              <a:cs typeface="Arial" panose="020B0604020202020204" pitchFamily="34" charset="0"/>
            </a:endParaRPr>
          </a:p>
        </p:txBody>
      </p:sp>
      <p:sp>
        <p:nvSpPr>
          <p:cNvPr id="10" name="Subtitle 2"/>
          <p:cNvSpPr txBox="1">
            <a:spLocks/>
          </p:cNvSpPr>
          <p:nvPr/>
        </p:nvSpPr>
        <p:spPr>
          <a:xfrm>
            <a:off x="815965" y="3519128"/>
            <a:ext cx="6400800" cy="1964626"/>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endParaRPr lang="en-US" sz="4000" b="1" dirty="0"/>
          </a:p>
        </p:txBody>
      </p:sp>
      <p:sp>
        <p:nvSpPr>
          <p:cNvPr id="12" name="Subtitle 2"/>
          <p:cNvSpPr txBox="1">
            <a:spLocks/>
          </p:cNvSpPr>
          <p:nvPr/>
        </p:nvSpPr>
        <p:spPr>
          <a:xfrm>
            <a:off x="339706" y="3201737"/>
            <a:ext cx="6400800" cy="670070"/>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endParaRPr lang="en-US" sz="3000" dirty="0" smtClean="0">
              <a:solidFill>
                <a:schemeClr val="bg1"/>
              </a:solidFill>
              <a:latin typeface=""/>
              <a:cs typeface="Gill Sans"/>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6400" y="302334"/>
            <a:ext cx="5457322" cy="1476248"/>
          </a:xfrm>
          <a:prstGeom prst="rect">
            <a:avLst/>
          </a:prstGeom>
        </p:spPr>
      </p:pic>
    </p:spTree>
    <p:extLst>
      <p:ext uri="{BB962C8B-B14F-4D97-AF65-F5344CB8AC3E}">
        <p14:creationId xmlns:p14="http://schemas.microsoft.com/office/powerpoint/2010/main" val="25736020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CLD_Colour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67316" y="350252"/>
            <a:ext cx="1014770" cy="961867"/>
          </a:xfrm>
          <a:prstGeom prst="rect">
            <a:avLst/>
          </a:prstGeom>
        </p:spPr>
      </p:pic>
      <p:sp>
        <p:nvSpPr>
          <p:cNvPr id="6" name="Rectangle 5"/>
          <p:cNvSpPr/>
          <p:nvPr/>
        </p:nvSpPr>
        <p:spPr>
          <a:xfrm>
            <a:off x="806993" y="1428101"/>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8" name="Rectangle 7"/>
          <p:cNvSpPr/>
          <p:nvPr/>
        </p:nvSpPr>
        <p:spPr>
          <a:xfrm>
            <a:off x="0" y="6433457"/>
            <a:ext cx="9144000" cy="424543"/>
          </a:xfrm>
          <a:prstGeom prst="rect">
            <a:avLst/>
          </a:prstGeom>
          <a:gradFill>
            <a:gsLst>
              <a:gs pos="0">
                <a:srgbClr val="8488C4"/>
              </a:gs>
              <a:gs pos="23000">
                <a:srgbClr val="D4DEFF"/>
              </a:gs>
              <a:gs pos="98000">
                <a:schemeClr val="bg1"/>
              </a:gs>
              <a:gs pos="45000">
                <a:srgbClr val="41C6CD">
                  <a:alpha val="47000"/>
                </a:srgbClr>
              </a:gs>
            </a:gsLst>
            <a:lin ang="16200000" scaled="0"/>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4" name="Title 3"/>
          <p:cNvSpPr>
            <a:spLocks noGrp="1"/>
          </p:cNvSpPr>
          <p:nvPr>
            <p:ph type="title"/>
          </p:nvPr>
        </p:nvSpPr>
        <p:spPr/>
        <p:txBody>
          <a:bodyPr>
            <a:normAutofit/>
          </a:bodyPr>
          <a:lstStyle/>
          <a:p>
            <a:pPr algn="l"/>
            <a:r>
              <a:rPr lang="en-GB" sz="3200" dirty="0" smtClean="0">
                <a:latin typeface="Arial" panose="020B0604020202020204" pitchFamily="34" charset="0"/>
                <a:cs typeface="Arial" panose="020B0604020202020204" pitchFamily="34" charset="0"/>
              </a:rPr>
              <a:t>Community Learning &amp; Development</a:t>
            </a:r>
            <a:endParaRPr lang="en-GB" sz="3200" dirty="0">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p:txBody>
          <a:bodyPr/>
          <a:lstStyle/>
          <a:p>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What is CLD?</a:t>
            </a:r>
          </a:p>
          <a:p>
            <a:r>
              <a:rPr lang="en-GB" dirty="0" smtClean="0">
                <a:latin typeface="Arial" panose="020B0604020202020204" pitchFamily="34" charset="0"/>
                <a:cs typeface="Arial" panose="020B0604020202020204" pitchFamily="34" charset="0"/>
              </a:rPr>
              <a:t>Who are CLD practitioners?</a:t>
            </a:r>
          </a:p>
          <a:p>
            <a:r>
              <a:rPr lang="en-GB" dirty="0" smtClean="0">
                <a:latin typeface="Arial" panose="020B0604020202020204" pitchFamily="34" charset="0"/>
                <a:cs typeface="Arial" panose="020B0604020202020204" pitchFamily="34" charset="0"/>
              </a:rPr>
              <a:t>What do CLD practitioners do?</a:t>
            </a:r>
          </a:p>
          <a:p>
            <a:endParaRPr lang="en-GB" dirty="0" smtClean="0"/>
          </a:p>
          <a:p>
            <a:endParaRPr lang="en-GB" dirty="0"/>
          </a:p>
        </p:txBody>
      </p:sp>
    </p:spTree>
    <p:extLst>
      <p:ext uri="{BB962C8B-B14F-4D97-AF65-F5344CB8AC3E}">
        <p14:creationId xmlns:p14="http://schemas.microsoft.com/office/powerpoint/2010/main" val="9142826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CLD_Colour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67316" y="350252"/>
            <a:ext cx="1014770" cy="961867"/>
          </a:xfrm>
          <a:prstGeom prst="rect">
            <a:avLst/>
          </a:prstGeom>
        </p:spPr>
      </p:pic>
      <p:sp>
        <p:nvSpPr>
          <p:cNvPr id="6" name="Rectangle 5"/>
          <p:cNvSpPr/>
          <p:nvPr/>
        </p:nvSpPr>
        <p:spPr>
          <a:xfrm>
            <a:off x="806993" y="1428101"/>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8" name="Rectangle 7"/>
          <p:cNvSpPr/>
          <p:nvPr/>
        </p:nvSpPr>
        <p:spPr>
          <a:xfrm>
            <a:off x="0" y="6433457"/>
            <a:ext cx="9144000" cy="424543"/>
          </a:xfrm>
          <a:prstGeom prst="rect">
            <a:avLst/>
          </a:prstGeom>
          <a:gradFill>
            <a:gsLst>
              <a:gs pos="0">
                <a:srgbClr val="8488C4"/>
              </a:gs>
              <a:gs pos="23000">
                <a:srgbClr val="D4DEFF"/>
              </a:gs>
              <a:gs pos="98000">
                <a:schemeClr val="bg1"/>
              </a:gs>
              <a:gs pos="45000">
                <a:srgbClr val="41C6CD">
                  <a:alpha val="47000"/>
                </a:srgbClr>
              </a:gs>
            </a:gsLst>
            <a:lin ang="16200000" scaled="0"/>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4" name="Title 3"/>
          <p:cNvSpPr>
            <a:spLocks noGrp="1"/>
          </p:cNvSpPr>
          <p:nvPr>
            <p:ph type="title"/>
          </p:nvPr>
        </p:nvSpPr>
        <p:spPr/>
        <p:txBody>
          <a:bodyPr>
            <a:normAutofit/>
          </a:bodyPr>
          <a:lstStyle/>
          <a:p>
            <a:pPr algn="l"/>
            <a:r>
              <a:rPr lang="en-GB" dirty="0" smtClean="0">
                <a:latin typeface="Arial" panose="020B0604020202020204" pitchFamily="34" charset="0"/>
                <a:cs typeface="Arial" panose="020B0604020202020204" pitchFamily="34" charset="0"/>
              </a:rPr>
              <a:t>The CLD Practitioner</a:t>
            </a:r>
            <a:endParaRPr lang="en-GB" dirty="0">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p:txBody>
          <a:bodyPr>
            <a:normAutofit/>
          </a:bodyPr>
          <a:lstStyle/>
          <a:p>
            <a:r>
              <a:rPr lang="en-GB" dirty="0" smtClean="0">
                <a:latin typeface="Arial" panose="020B0604020202020204" pitchFamily="34" charset="0"/>
                <a:cs typeface="Arial" panose="020B0604020202020204" pitchFamily="34" charset="0"/>
              </a:rPr>
              <a:t>Social Change &amp; Social Justice</a:t>
            </a:r>
          </a:p>
          <a:p>
            <a:r>
              <a:rPr lang="en-GB" dirty="0" smtClean="0">
                <a:latin typeface="Arial" panose="020B0604020202020204" pitchFamily="34" charset="0"/>
                <a:cs typeface="Arial" panose="020B0604020202020204" pitchFamily="34" charset="0"/>
              </a:rPr>
              <a:t>Collaborative</a:t>
            </a:r>
          </a:p>
          <a:p>
            <a:r>
              <a:rPr lang="en-GB" dirty="0" smtClean="0">
                <a:latin typeface="Arial" panose="020B0604020202020204" pitchFamily="34" charset="0"/>
                <a:cs typeface="Arial" panose="020B0604020202020204" pitchFamily="34" charset="0"/>
              </a:rPr>
              <a:t>Anti-discriminatory</a:t>
            </a:r>
          </a:p>
          <a:p>
            <a:r>
              <a:rPr lang="en-GB" dirty="0" smtClean="0">
                <a:latin typeface="Arial" panose="020B0604020202020204" pitchFamily="34" charset="0"/>
                <a:cs typeface="Arial" panose="020B0604020202020204" pitchFamily="34" charset="0"/>
              </a:rPr>
              <a:t>Diverse</a:t>
            </a:r>
          </a:p>
          <a:p>
            <a:r>
              <a:rPr lang="en-GB" dirty="0" smtClean="0">
                <a:latin typeface="Arial" panose="020B0604020202020204" pitchFamily="34" charset="0"/>
                <a:cs typeface="Arial" panose="020B0604020202020204" pitchFamily="34" charset="0"/>
              </a:rPr>
              <a:t>Challenge &amp; Support</a:t>
            </a:r>
          </a:p>
          <a:p>
            <a:r>
              <a:rPr lang="en-GB" dirty="0" smtClean="0">
                <a:latin typeface="Arial" panose="020B0604020202020204" pitchFamily="34" charset="0"/>
                <a:cs typeface="Arial" panose="020B0604020202020204" pitchFamily="34" charset="0"/>
              </a:rPr>
              <a:t>Connectors (social capital)</a:t>
            </a:r>
          </a:p>
          <a:p>
            <a:r>
              <a:rPr lang="en-GB" dirty="0" smtClean="0">
                <a:latin typeface="Arial" panose="020B0604020202020204" pitchFamily="34" charset="0"/>
                <a:cs typeface="Arial" panose="020B0604020202020204" pitchFamily="34" charset="0"/>
              </a:rPr>
              <a:t>Critically reflective</a:t>
            </a:r>
          </a:p>
          <a:p>
            <a:endParaRPr lang="en-GB" dirty="0"/>
          </a:p>
        </p:txBody>
      </p:sp>
    </p:spTree>
    <p:extLst>
      <p:ext uri="{BB962C8B-B14F-4D97-AF65-F5344CB8AC3E}">
        <p14:creationId xmlns:p14="http://schemas.microsoft.com/office/powerpoint/2010/main" val="325501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CLD_Colour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67316" y="350252"/>
            <a:ext cx="1014770" cy="961867"/>
          </a:xfrm>
          <a:prstGeom prst="rect">
            <a:avLst/>
          </a:prstGeom>
        </p:spPr>
      </p:pic>
      <p:sp>
        <p:nvSpPr>
          <p:cNvPr id="6" name="Rectangle 5"/>
          <p:cNvSpPr/>
          <p:nvPr/>
        </p:nvSpPr>
        <p:spPr>
          <a:xfrm>
            <a:off x="806993" y="1428101"/>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8" name="Rectangle 7"/>
          <p:cNvSpPr/>
          <p:nvPr/>
        </p:nvSpPr>
        <p:spPr>
          <a:xfrm>
            <a:off x="0" y="6433457"/>
            <a:ext cx="9144000" cy="424543"/>
          </a:xfrm>
          <a:prstGeom prst="rect">
            <a:avLst/>
          </a:prstGeom>
          <a:gradFill>
            <a:gsLst>
              <a:gs pos="0">
                <a:srgbClr val="8488C4"/>
              </a:gs>
              <a:gs pos="23000">
                <a:srgbClr val="D4DEFF"/>
              </a:gs>
              <a:gs pos="98000">
                <a:schemeClr val="bg1"/>
              </a:gs>
              <a:gs pos="45000">
                <a:srgbClr val="41C6CD">
                  <a:alpha val="47000"/>
                </a:srgbClr>
              </a:gs>
            </a:gsLst>
            <a:lin ang="16200000" scaled="0"/>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4" name="Title 3"/>
          <p:cNvSpPr>
            <a:spLocks noGrp="1"/>
          </p:cNvSpPr>
          <p:nvPr>
            <p:ph type="title"/>
          </p:nvPr>
        </p:nvSpPr>
        <p:spPr/>
        <p:txBody>
          <a:bodyPr>
            <a:normAutofit/>
          </a:bodyPr>
          <a:lstStyle/>
          <a:p>
            <a:pPr algn="l"/>
            <a:r>
              <a:rPr lang="en-GB" dirty="0" smtClean="0">
                <a:latin typeface="Arial" panose="020B0604020202020204" pitchFamily="34" charset="0"/>
                <a:cs typeface="Arial" panose="020B0604020202020204" pitchFamily="34" charset="0"/>
              </a:rPr>
              <a:t>CLD Attributes &amp; Identity</a:t>
            </a:r>
            <a:endParaRPr lang="en-GB" dirty="0">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p:txBody>
          <a:bodyPr>
            <a:normAutofit/>
          </a:bodyPr>
          <a:lstStyle/>
          <a:p>
            <a:r>
              <a:rPr lang="en-GB" dirty="0" smtClean="0">
                <a:latin typeface="Arial" panose="020B0604020202020204" pitchFamily="34" charset="0"/>
                <a:cs typeface="Arial" panose="020B0604020202020204" pitchFamily="34" charset="0"/>
              </a:rPr>
              <a:t>Knowledge &amp; understanding</a:t>
            </a:r>
          </a:p>
          <a:p>
            <a:r>
              <a:rPr lang="en-GB" dirty="0" smtClean="0">
                <a:latin typeface="Arial" panose="020B0604020202020204" pitchFamily="34" charset="0"/>
                <a:cs typeface="Arial" panose="020B0604020202020204" pitchFamily="34" charset="0"/>
              </a:rPr>
              <a:t>CLD Values &amp; Principles</a:t>
            </a:r>
          </a:p>
          <a:p>
            <a:pPr lvl="1"/>
            <a:r>
              <a:rPr lang="en-GB" dirty="0" smtClean="0">
                <a:latin typeface="Arial" panose="020B0604020202020204" pitchFamily="34" charset="0"/>
                <a:cs typeface="Arial" panose="020B0604020202020204" pitchFamily="34" charset="0"/>
              </a:rPr>
              <a:t>Self determination, inclusion, empowerment, collaboration and lifelong learning</a:t>
            </a:r>
          </a:p>
          <a:p>
            <a:r>
              <a:rPr lang="en-GB" dirty="0" smtClean="0">
                <a:latin typeface="Arial" panose="020B0604020202020204" pitchFamily="34" charset="0"/>
                <a:cs typeface="Arial" panose="020B0604020202020204" pitchFamily="34" charset="0"/>
              </a:rPr>
              <a:t>Attitude &amp; behaviour</a:t>
            </a:r>
          </a:p>
          <a:p>
            <a:r>
              <a:rPr lang="en-GB" dirty="0" smtClean="0">
                <a:latin typeface="Arial" panose="020B0604020202020204" pitchFamily="34" charset="0"/>
                <a:cs typeface="Arial" panose="020B0604020202020204" pitchFamily="34" charset="0"/>
              </a:rPr>
              <a:t>Skills &amp; processes</a:t>
            </a:r>
          </a:p>
          <a:p>
            <a:r>
              <a:rPr lang="en-GB" dirty="0" smtClean="0">
                <a:latin typeface="Arial" panose="020B0604020202020204" pitchFamily="34" charset="0"/>
                <a:cs typeface="Arial" panose="020B0604020202020204" pitchFamily="34" charset="0"/>
              </a:rPr>
              <a:t>Reflection &amp; Action</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5819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CLD_Colour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67316" y="350252"/>
            <a:ext cx="1014770" cy="961867"/>
          </a:xfrm>
          <a:prstGeom prst="rect">
            <a:avLst/>
          </a:prstGeom>
        </p:spPr>
      </p:pic>
      <p:sp>
        <p:nvSpPr>
          <p:cNvPr id="6" name="Rectangle 5"/>
          <p:cNvSpPr/>
          <p:nvPr/>
        </p:nvSpPr>
        <p:spPr>
          <a:xfrm>
            <a:off x="806993" y="1428101"/>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8" name="Rectangle 7"/>
          <p:cNvSpPr/>
          <p:nvPr/>
        </p:nvSpPr>
        <p:spPr>
          <a:xfrm>
            <a:off x="0" y="6433457"/>
            <a:ext cx="9144000" cy="424543"/>
          </a:xfrm>
          <a:prstGeom prst="rect">
            <a:avLst/>
          </a:prstGeom>
          <a:gradFill>
            <a:gsLst>
              <a:gs pos="0">
                <a:srgbClr val="8488C4"/>
              </a:gs>
              <a:gs pos="23000">
                <a:srgbClr val="D4DEFF"/>
              </a:gs>
              <a:gs pos="98000">
                <a:schemeClr val="bg1"/>
              </a:gs>
              <a:gs pos="45000">
                <a:srgbClr val="41C6CD">
                  <a:alpha val="47000"/>
                </a:srgbClr>
              </a:gs>
            </a:gsLst>
            <a:lin ang="16200000" scaled="0"/>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4" name="Title 3"/>
          <p:cNvSpPr>
            <a:spLocks noGrp="1"/>
          </p:cNvSpPr>
          <p:nvPr>
            <p:ph type="title"/>
          </p:nvPr>
        </p:nvSpPr>
        <p:spPr/>
        <p:txBody>
          <a:bodyPr>
            <a:normAutofit/>
          </a:bodyPr>
          <a:lstStyle/>
          <a:p>
            <a:pPr algn="l"/>
            <a:r>
              <a:rPr lang="en-GB" dirty="0" smtClean="0">
                <a:latin typeface="Arial" panose="020B0604020202020204" pitchFamily="34" charset="0"/>
                <a:cs typeface="Arial" panose="020B0604020202020204" pitchFamily="34" charset="0"/>
              </a:rPr>
              <a:t>CLD Code of Ethics</a:t>
            </a:r>
            <a:endParaRPr lang="en-GB" dirty="0">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a:xfrm>
            <a:off x="457200" y="1600200"/>
            <a:ext cx="8229600" cy="4721772"/>
          </a:xfrm>
        </p:spPr>
        <p:txBody>
          <a:bodyPr>
            <a:normAutofit fontScale="77500" lnSpcReduction="20000"/>
          </a:bodyPr>
          <a:lstStyle/>
          <a:p>
            <a:pPr marL="514350" indent="-514350">
              <a:buFont typeface="+mj-lt"/>
              <a:buAutoNum type="arabicPeriod"/>
            </a:pPr>
            <a:r>
              <a:rPr lang="en-GB" dirty="0" smtClean="0">
                <a:latin typeface="Arial" panose="020B0604020202020204" pitchFamily="34" charset="0"/>
                <a:cs typeface="Arial" panose="020B0604020202020204" pitchFamily="34" charset="0"/>
              </a:rPr>
              <a:t>Primary client</a:t>
            </a:r>
          </a:p>
          <a:p>
            <a:pPr marL="514350" indent="-514350">
              <a:buFont typeface="+mj-lt"/>
              <a:buAutoNum type="arabicPeriod"/>
            </a:pPr>
            <a:r>
              <a:rPr lang="en-GB" dirty="0" smtClean="0">
                <a:latin typeface="Arial" panose="020B0604020202020204" pitchFamily="34" charset="0"/>
                <a:cs typeface="Arial" panose="020B0604020202020204" pitchFamily="34" charset="0"/>
              </a:rPr>
              <a:t>Social context</a:t>
            </a:r>
          </a:p>
          <a:p>
            <a:pPr marL="514350" indent="-514350">
              <a:buFont typeface="+mj-lt"/>
              <a:buAutoNum type="arabicPeriod"/>
            </a:pPr>
            <a:r>
              <a:rPr lang="en-GB" dirty="0" smtClean="0">
                <a:latin typeface="Arial" panose="020B0604020202020204" pitchFamily="34" charset="0"/>
                <a:cs typeface="Arial" panose="020B0604020202020204" pitchFamily="34" charset="0"/>
              </a:rPr>
              <a:t>Equity</a:t>
            </a:r>
          </a:p>
          <a:p>
            <a:pPr marL="514350" indent="-514350">
              <a:buFont typeface="+mj-lt"/>
              <a:buAutoNum type="arabicPeriod"/>
            </a:pPr>
            <a:r>
              <a:rPr lang="en-GB" dirty="0" smtClean="0">
                <a:latin typeface="Arial" panose="020B0604020202020204" pitchFamily="34" charset="0"/>
                <a:cs typeface="Arial" panose="020B0604020202020204" pitchFamily="34" charset="0"/>
              </a:rPr>
              <a:t>Empowerment</a:t>
            </a:r>
          </a:p>
          <a:p>
            <a:pPr marL="514350" indent="-514350">
              <a:buFont typeface="+mj-lt"/>
              <a:buAutoNum type="arabicPeriod"/>
            </a:pPr>
            <a:r>
              <a:rPr lang="en-GB" dirty="0" smtClean="0">
                <a:latin typeface="Arial" panose="020B0604020202020204" pitchFamily="34" charset="0"/>
                <a:cs typeface="Arial" panose="020B0604020202020204" pitchFamily="34" charset="0"/>
              </a:rPr>
              <a:t>Duty of care</a:t>
            </a:r>
          </a:p>
          <a:p>
            <a:pPr marL="514350" indent="-514350">
              <a:buFont typeface="+mj-lt"/>
              <a:buAutoNum type="arabicPeriod"/>
            </a:pPr>
            <a:r>
              <a:rPr lang="en-GB" dirty="0" smtClean="0">
                <a:latin typeface="Arial" panose="020B0604020202020204" pitchFamily="34" charset="0"/>
                <a:cs typeface="Arial" panose="020B0604020202020204" pitchFamily="34" charset="0"/>
              </a:rPr>
              <a:t>Transparency</a:t>
            </a:r>
          </a:p>
          <a:p>
            <a:pPr marL="514350" indent="-514350">
              <a:buFont typeface="+mj-lt"/>
              <a:buAutoNum type="arabicPeriod"/>
            </a:pPr>
            <a:r>
              <a:rPr lang="en-GB" dirty="0" smtClean="0">
                <a:latin typeface="Arial" panose="020B0604020202020204" pitchFamily="34" charset="0"/>
                <a:cs typeface="Arial" panose="020B0604020202020204" pitchFamily="34" charset="0"/>
              </a:rPr>
              <a:t>Confidentiality</a:t>
            </a:r>
          </a:p>
          <a:p>
            <a:pPr marL="514350" indent="-514350">
              <a:buFont typeface="+mj-lt"/>
              <a:buAutoNum type="arabicPeriod"/>
            </a:pPr>
            <a:r>
              <a:rPr lang="en-GB" dirty="0" smtClean="0">
                <a:latin typeface="Arial" panose="020B0604020202020204" pitchFamily="34" charset="0"/>
                <a:cs typeface="Arial" panose="020B0604020202020204" pitchFamily="34" charset="0"/>
              </a:rPr>
              <a:t>Co-operation</a:t>
            </a:r>
          </a:p>
          <a:p>
            <a:pPr marL="514350" indent="-514350">
              <a:buFont typeface="+mj-lt"/>
              <a:buAutoNum type="arabicPeriod"/>
            </a:pPr>
            <a:r>
              <a:rPr lang="en-GB" dirty="0" smtClean="0">
                <a:latin typeface="Arial" panose="020B0604020202020204" pitchFamily="34" charset="0"/>
                <a:cs typeface="Arial" panose="020B0604020202020204" pitchFamily="34" charset="0"/>
              </a:rPr>
              <a:t>Professional Learning</a:t>
            </a:r>
          </a:p>
          <a:p>
            <a:pPr marL="514350" indent="-514350">
              <a:buFont typeface="+mj-lt"/>
              <a:buAutoNum type="arabicPeriod"/>
            </a:pPr>
            <a:r>
              <a:rPr lang="en-GB" dirty="0" smtClean="0">
                <a:latin typeface="Arial" panose="020B0604020202020204" pitchFamily="34" charset="0"/>
                <a:cs typeface="Arial" panose="020B0604020202020204" pitchFamily="34" charset="0"/>
              </a:rPr>
              <a:t>Self Awareness</a:t>
            </a:r>
          </a:p>
          <a:p>
            <a:pPr marL="514350" indent="-514350">
              <a:buFont typeface="+mj-lt"/>
              <a:buAutoNum type="arabicPeriod"/>
            </a:pPr>
            <a:r>
              <a:rPr lang="en-GB" dirty="0" smtClean="0">
                <a:latin typeface="Arial" panose="020B0604020202020204" pitchFamily="34" charset="0"/>
                <a:cs typeface="Arial" panose="020B0604020202020204" pitchFamily="34" charset="0"/>
              </a:rPr>
              <a:t>Boundaries</a:t>
            </a:r>
          </a:p>
          <a:p>
            <a:pPr marL="514350" indent="-514350">
              <a:buFont typeface="+mj-lt"/>
              <a:buAutoNum type="arabicPeriod"/>
            </a:pPr>
            <a:r>
              <a:rPr lang="en-GB" dirty="0" smtClean="0">
                <a:latin typeface="Arial" panose="020B0604020202020204" pitchFamily="34" charset="0"/>
                <a:cs typeface="Arial" panose="020B0604020202020204" pitchFamily="34" charset="0"/>
              </a:rPr>
              <a:t>Self-care</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03272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CLD_Colour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67316" y="350252"/>
            <a:ext cx="1014770" cy="961867"/>
          </a:xfrm>
          <a:prstGeom prst="rect">
            <a:avLst/>
          </a:prstGeom>
        </p:spPr>
      </p:pic>
      <p:sp>
        <p:nvSpPr>
          <p:cNvPr id="6" name="Rectangle 5"/>
          <p:cNvSpPr/>
          <p:nvPr/>
        </p:nvSpPr>
        <p:spPr>
          <a:xfrm>
            <a:off x="806993" y="1428101"/>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8" name="Rectangle 7"/>
          <p:cNvSpPr/>
          <p:nvPr/>
        </p:nvSpPr>
        <p:spPr>
          <a:xfrm>
            <a:off x="0" y="6433457"/>
            <a:ext cx="9144000" cy="424543"/>
          </a:xfrm>
          <a:prstGeom prst="rect">
            <a:avLst/>
          </a:prstGeom>
          <a:gradFill>
            <a:gsLst>
              <a:gs pos="0">
                <a:srgbClr val="8488C4"/>
              </a:gs>
              <a:gs pos="23000">
                <a:srgbClr val="D4DEFF"/>
              </a:gs>
              <a:gs pos="98000">
                <a:schemeClr val="bg1"/>
              </a:gs>
              <a:gs pos="45000">
                <a:srgbClr val="41C6CD">
                  <a:alpha val="47000"/>
                </a:srgbClr>
              </a:gs>
            </a:gsLst>
            <a:lin ang="16200000" scaled="0"/>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4" name="Title 3"/>
          <p:cNvSpPr>
            <a:spLocks noGrp="1"/>
          </p:cNvSpPr>
          <p:nvPr>
            <p:ph type="title"/>
          </p:nvPr>
        </p:nvSpPr>
        <p:spPr/>
        <p:txBody>
          <a:bodyPr/>
          <a:lstStyle/>
          <a:p>
            <a:pPr algn="l"/>
            <a:r>
              <a:rPr lang="en-GB" dirty="0" smtClean="0">
                <a:latin typeface="Arial" panose="020B0604020202020204" pitchFamily="34" charset="0"/>
                <a:cs typeface="Arial" panose="020B0604020202020204" pitchFamily="34" charset="0"/>
              </a:rPr>
              <a:t>CLD Competences</a:t>
            </a:r>
            <a:endParaRPr lang="en-GB" dirty="0">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a:xfrm>
            <a:off x="457200" y="1600200"/>
            <a:ext cx="8229600" cy="5045528"/>
          </a:xfrm>
        </p:spPr>
        <p:txBody>
          <a:bodyPr>
            <a:normAutofit/>
          </a:bodyPr>
          <a:lstStyle/>
          <a:p>
            <a:pPr marL="0" indent="0">
              <a:buNone/>
            </a:pPr>
            <a:endParaRPr lang="en-GB" b="1" dirty="0"/>
          </a:p>
          <a:p>
            <a:r>
              <a:rPr lang="en-GB" dirty="0" smtClean="0">
                <a:latin typeface="Arial" panose="020B0604020202020204" pitchFamily="34" charset="0"/>
                <a:cs typeface="Arial" panose="020B0604020202020204" pitchFamily="34" charset="0"/>
              </a:rPr>
              <a:t>7 CLD competences</a:t>
            </a:r>
          </a:p>
          <a:p>
            <a:r>
              <a:rPr lang="en-GB" dirty="0" smtClean="0">
                <a:latin typeface="Arial" panose="020B0604020202020204" pitchFamily="34" charset="0"/>
                <a:cs typeface="Arial" panose="020B0604020202020204" pitchFamily="34" charset="0"/>
              </a:rPr>
              <a:t>Purpose</a:t>
            </a:r>
          </a:p>
          <a:p>
            <a:r>
              <a:rPr lang="en-GB" dirty="0" smtClean="0">
                <a:latin typeface="Arial" panose="020B0604020202020204" pitchFamily="34" charset="0"/>
                <a:cs typeface="Arial" panose="020B0604020202020204" pitchFamily="34" charset="0"/>
              </a:rPr>
              <a:t>Context </a:t>
            </a:r>
          </a:p>
          <a:p>
            <a:r>
              <a:rPr lang="en-GB" dirty="0" err="1" smtClean="0">
                <a:latin typeface="Arial" panose="020B0604020202020204" pitchFamily="34" charset="0"/>
                <a:cs typeface="Arial" panose="020B0604020202020204" pitchFamily="34" charset="0"/>
              </a:rPr>
              <a:t>Avg</a:t>
            </a:r>
            <a:r>
              <a:rPr lang="en-GB" dirty="0" smtClean="0">
                <a:latin typeface="Arial" panose="020B0604020202020204" pitchFamily="34" charset="0"/>
                <a:cs typeface="Arial" panose="020B0604020202020204" pitchFamily="34" charset="0"/>
              </a:rPr>
              <a:t> 8 abilities</a:t>
            </a: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9816" y="2531496"/>
            <a:ext cx="2857500" cy="2790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713246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CLD_Colour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67316" y="350252"/>
            <a:ext cx="1014770" cy="961867"/>
          </a:xfrm>
          <a:prstGeom prst="rect">
            <a:avLst/>
          </a:prstGeom>
        </p:spPr>
      </p:pic>
      <p:sp>
        <p:nvSpPr>
          <p:cNvPr id="6" name="Rectangle 5"/>
          <p:cNvSpPr/>
          <p:nvPr/>
        </p:nvSpPr>
        <p:spPr>
          <a:xfrm>
            <a:off x="806993" y="1428101"/>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8" name="Rectangle 7"/>
          <p:cNvSpPr/>
          <p:nvPr/>
        </p:nvSpPr>
        <p:spPr>
          <a:xfrm>
            <a:off x="0" y="6433457"/>
            <a:ext cx="9144000" cy="424543"/>
          </a:xfrm>
          <a:prstGeom prst="rect">
            <a:avLst/>
          </a:prstGeom>
          <a:gradFill>
            <a:gsLst>
              <a:gs pos="0">
                <a:srgbClr val="8488C4"/>
              </a:gs>
              <a:gs pos="23000">
                <a:srgbClr val="D4DEFF"/>
              </a:gs>
              <a:gs pos="98000">
                <a:schemeClr val="bg1"/>
              </a:gs>
              <a:gs pos="45000">
                <a:srgbClr val="41C6CD">
                  <a:alpha val="47000"/>
                </a:srgbClr>
              </a:gs>
            </a:gsLst>
            <a:lin ang="16200000" scaled="0"/>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4" name="Title 3"/>
          <p:cNvSpPr>
            <a:spLocks noGrp="1"/>
          </p:cNvSpPr>
          <p:nvPr>
            <p:ph type="title"/>
          </p:nvPr>
        </p:nvSpPr>
        <p:spPr/>
        <p:txBody>
          <a:bodyPr>
            <a:normAutofit/>
          </a:bodyPr>
          <a:lstStyle/>
          <a:p>
            <a:pPr algn="l"/>
            <a:r>
              <a:rPr lang="en-GB" dirty="0" smtClean="0">
                <a:latin typeface="Arial" panose="020B0604020202020204" pitchFamily="34" charset="0"/>
                <a:cs typeface="Arial" panose="020B0604020202020204" pitchFamily="34" charset="0"/>
              </a:rPr>
              <a:t>Using the competences</a:t>
            </a:r>
            <a:endParaRPr lang="en-GB" dirty="0">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p:txBody>
          <a:bodyPr>
            <a:normAutofit/>
          </a:bodyPr>
          <a:lstStyle/>
          <a:p>
            <a:r>
              <a:rPr lang="en-GB" dirty="0" smtClean="0">
                <a:latin typeface="Arial" panose="020B0604020202020204" pitchFamily="34" charset="0"/>
                <a:cs typeface="Arial" panose="020B0604020202020204" pitchFamily="34" charset="0"/>
              </a:rPr>
              <a:t>Reflect</a:t>
            </a:r>
          </a:p>
          <a:p>
            <a:r>
              <a:rPr lang="en-GB" dirty="0" smtClean="0">
                <a:latin typeface="Arial" panose="020B0604020202020204" pitchFamily="34" charset="0"/>
                <a:cs typeface="Arial" panose="020B0604020202020204" pitchFamily="34" charset="0"/>
              </a:rPr>
              <a:t>Develop &amp; Progress</a:t>
            </a:r>
          </a:p>
          <a:p>
            <a:r>
              <a:rPr lang="en-GB" dirty="0" smtClean="0">
                <a:latin typeface="Arial" panose="020B0604020202020204" pitchFamily="34" charset="0"/>
                <a:cs typeface="Arial" panose="020B0604020202020204" pitchFamily="34" charset="0"/>
              </a:rPr>
              <a:t>Self / Peer</a:t>
            </a:r>
          </a:p>
          <a:p>
            <a:r>
              <a:rPr lang="en-GB" dirty="0" smtClean="0">
                <a:latin typeface="Arial" panose="020B0604020202020204" pitchFamily="34" charset="0"/>
                <a:cs typeface="Arial" panose="020B0604020202020204" pitchFamily="34" charset="0"/>
              </a:rPr>
              <a:t>H R Processes</a:t>
            </a:r>
          </a:p>
          <a:p>
            <a:r>
              <a:rPr lang="en-GB" dirty="0" smtClean="0">
                <a:latin typeface="Arial" panose="020B0604020202020204" pitchFamily="34" charset="0"/>
                <a:cs typeface="Arial" panose="020B0604020202020204" pitchFamily="34" charset="0"/>
              </a:rPr>
              <a:t>i-develop</a:t>
            </a:r>
          </a:p>
          <a:p>
            <a:r>
              <a:rPr lang="en-GB" smtClean="0">
                <a:latin typeface="Arial" panose="020B0604020202020204" pitchFamily="34" charset="0"/>
                <a:cs typeface="Arial" panose="020B0604020202020204" pitchFamily="34" charset="0"/>
              </a:rPr>
              <a:t>Audit</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03272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393370"/>
            <a:ext cx="9144000" cy="5464629"/>
          </a:xfrm>
          <a:prstGeom prst="rect">
            <a:avLst/>
          </a:prstGeom>
          <a:gradFill flip="none" rotWithShape="1">
            <a:gsLst>
              <a:gs pos="0">
                <a:srgbClr val="7030CD"/>
              </a:gs>
              <a:gs pos="9000">
                <a:srgbClr val="41C6CD"/>
              </a:gs>
              <a:gs pos="27000">
                <a:srgbClr val="BAF2F8"/>
              </a:gs>
              <a:gs pos="100000">
                <a:schemeClr val="bg1"/>
              </a:gs>
            </a:gsLst>
            <a:lin ang="13500000" scaled="1"/>
            <a:tileRect/>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t> </a:t>
            </a:r>
            <a:endParaRPr lang="en-US" dirty="0"/>
          </a:p>
        </p:txBody>
      </p:sp>
      <p:pic>
        <p:nvPicPr>
          <p:cNvPr id="7" name="Picture 6" descr="CLD_Colour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67316" y="350252"/>
            <a:ext cx="1014770" cy="961867"/>
          </a:xfrm>
          <a:prstGeom prst="rect">
            <a:avLst/>
          </a:prstGeom>
        </p:spPr>
      </p:pic>
      <p:sp>
        <p:nvSpPr>
          <p:cNvPr id="2" name="TextBox 1"/>
          <p:cNvSpPr txBox="1"/>
          <p:nvPr/>
        </p:nvSpPr>
        <p:spPr>
          <a:xfrm>
            <a:off x="806994" y="1680810"/>
            <a:ext cx="7060322" cy="3416320"/>
          </a:xfrm>
          <a:prstGeom prst="rect">
            <a:avLst/>
          </a:prstGeom>
          <a:noFill/>
        </p:spPr>
        <p:txBody>
          <a:bodyPr wrap="square" rtlCol="0">
            <a:spAutoFit/>
          </a:bodyPr>
          <a:lstStyle/>
          <a:p>
            <a:endParaRPr lang="en-US" dirty="0">
              <a:latin typeface="Arial" panose="020B0604020202020204" pitchFamily="34" charset="0"/>
              <a:cs typeface="Arial" panose="020B0604020202020204" pitchFamily="34" charset="0"/>
            </a:endParaRPr>
          </a:p>
          <a:p>
            <a:pPr marL="400050" lvl="1" indent="0">
              <a:buNone/>
            </a:pPr>
            <a:r>
              <a:rPr lang="en-GB" b="1" dirty="0" smtClean="0">
                <a:solidFill>
                  <a:srgbClr val="7030A0"/>
                </a:solidFill>
                <a:latin typeface="Arial" panose="020B0604020202020204" pitchFamily="34" charset="0"/>
                <a:cs typeface="Arial" panose="020B0604020202020204" pitchFamily="34" charset="0"/>
              </a:rPr>
              <a:t>Dr Marion Allison</a:t>
            </a:r>
          </a:p>
          <a:p>
            <a:pPr marL="400050" lvl="1" indent="0">
              <a:buNone/>
            </a:pPr>
            <a:r>
              <a:rPr lang="en-GB" b="1" dirty="0" smtClean="0">
                <a:solidFill>
                  <a:schemeClr val="accent5"/>
                </a:solidFill>
                <a:latin typeface="Arial" panose="020B0604020202020204" pitchFamily="34" charset="0"/>
                <a:cs typeface="Arial" panose="020B0604020202020204" pitchFamily="34" charset="0"/>
              </a:rPr>
              <a:t>The </a:t>
            </a:r>
            <a:r>
              <a:rPr lang="en-GB" b="1" dirty="0">
                <a:solidFill>
                  <a:schemeClr val="accent5"/>
                </a:solidFill>
                <a:latin typeface="Arial" panose="020B0604020202020204" pitchFamily="34" charset="0"/>
                <a:cs typeface="Arial" panose="020B0604020202020204" pitchFamily="34" charset="0"/>
              </a:rPr>
              <a:t>CLD Standards Council </a:t>
            </a:r>
            <a:r>
              <a:rPr lang="en-GB" b="1" dirty="0" smtClean="0">
                <a:solidFill>
                  <a:schemeClr val="accent5"/>
                </a:solidFill>
                <a:latin typeface="Arial" panose="020B0604020202020204" pitchFamily="34" charset="0"/>
                <a:cs typeface="Arial" panose="020B0604020202020204" pitchFamily="34" charset="0"/>
              </a:rPr>
              <a:t>Scotland</a:t>
            </a:r>
            <a:endParaRPr lang="en-GB" b="1" dirty="0">
              <a:solidFill>
                <a:schemeClr val="accent5"/>
              </a:solidFill>
              <a:latin typeface="Arial" panose="020B0604020202020204" pitchFamily="34" charset="0"/>
              <a:cs typeface="Arial" panose="020B0604020202020204" pitchFamily="34" charset="0"/>
            </a:endParaRPr>
          </a:p>
          <a:p>
            <a:pPr marL="400050" lvl="1" indent="0">
              <a:buNone/>
            </a:pPr>
            <a:r>
              <a:rPr lang="en-GB" dirty="0">
                <a:latin typeface="Arial" panose="020B0604020202020204" pitchFamily="34" charset="0"/>
                <a:cs typeface="Arial" panose="020B0604020202020204" pitchFamily="34" charset="0"/>
              </a:rPr>
              <a:t>9th Floor </a:t>
            </a:r>
          </a:p>
          <a:p>
            <a:pPr marL="400050" lvl="1" indent="0">
              <a:buNone/>
            </a:pPr>
            <a:r>
              <a:rPr lang="en-GB" dirty="0">
                <a:latin typeface="Arial" panose="020B0604020202020204" pitchFamily="34" charset="0"/>
                <a:cs typeface="Arial" panose="020B0604020202020204" pitchFamily="34" charset="0"/>
              </a:rPr>
              <a:t>The Optima</a:t>
            </a:r>
          </a:p>
          <a:p>
            <a:pPr marL="400050" lvl="1" indent="0">
              <a:buNone/>
            </a:pPr>
            <a:r>
              <a:rPr lang="en-GB" dirty="0">
                <a:latin typeface="Arial" panose="020B0604020202020204" pitchFamily="34" charset="0"/>
                <a:cs typeface="Arial" panose="020B0604020202020204" pitchFamily="34" charset="0"/>
              </a:rPr>
              <a:t>58 Robertson Street</a:t>
            </a:r>
          </a:p>
          <a:p>
            <a:pPr marL="400050" lvl="1" indent="0">
              <a:buNone/>
            </a:pPr>
            <a:r>
              <a:rPr lang="en-GB" dirty="0">
                <a:latin typeface="Arial" panose="020B0604020202020204" pitchFamily="34" charset="0"/>
                <a:cs typeface="Arial" panose="020B0604020202020204" pitchFamily="34" charset="0"/>
              </a:rPr>
              <a:t>Glasgow </a:t>
            </a:r>
            <a:r>
              <a:rPr lang="en-GB" dirty="0" err="1">
                <a:latin typeface="Arial" panose="020B0604020202020204" pitchFamily="34" charset="0"/>
                <a:cs typeface="Arial" panose="020B0604020202020204" pitchFamily="34" charset="0"/>
              </a:rPr>
              <a:t>G2</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8DU</a:t>
            </a:r>
            <a:endParaRPr lang="en-GB" dirty="0">
              <a:latin typeface="Arial" panose="020B0604020202020204" pitchFamily="34" charset="0"/>
              <a:cs typeface="Arial" panose="020B0604020202020204" pitchFamily="34" charset="0"/>
            </a:endParaRPr>
          </a:p>
          <a:p>
            <a:pPr marL="400050" lvl="1" indent="0">
              <a:buNone/>
            </a:pPr>
            <a:endParaRPr lang="en-GB" dirty="0">
              <a:latin typeface="Arial" panose="020B0604020202020204" pitchFamily="34" charset="0"/>
              <a:cs typeface="Arial" panose="020B0604020202020204" pitchFamily="34" charset="0"/>
            </a:endParaRPr>
          </a:p>
          <a:p>
            <a:pPr lvl="1"/>
            <a:r>
              <a:rPr lang="en-GB" b="1" dirty="0">
                <a:latin typeface="Arial" panose="020B0604020202020204" pitchFamily="34" charset="0"/>
                <a:cs typeface="Arial" panose="020B0604020202020204" pitchFamily="34" charset="0"/>
              </a:rPr>
              <a:t>Email: 	</a:t>
            </a:r>
            <a:r>
              <a:rPr lang="en-GB" b="1" dirty="0" smtClean="0">
                <a:latin typeface="Arial" panose="020B0604020202020204" pitchFamily="34" charset="0"/>
                <a:cs typeface="Arial" panose="020B0604020202020204" pitchFamily="34" charset="0"/>
              </a:rPr>
              <a:t>marion.allison@cldstandardscouncil.org.uk</a:t>
            </a:r>
            <a:endParaRPr lang="en-GB" b="1" dirty="0">
              <a:latin typeface="Arial" panose="020B0604020202020204" pitchFamily="34" charset="0"/>
              <a:cs typeface="Arial" panose="020B0604020202020204" pitchFamily="34" charset="0"/>
            </a:endParaRPr>
          </a:p>
          <a:p>
            <a:pPr lvl="1"/>
            <a:r>
              <a:rPr lang="en-GB" b="1" dirty="0" smtClean="0">
                <a:latin typeface="Arial" panose="020B0604020202020204" pitchFamily="34" charset="0"/>
                <a:cs typeface="Arial" panose="020B0604020202020204" pitchFamily="34" charset="0"/>
              </a:rPr>
              <a:t>Web</a:t>
            </a:r>
            <a:r>
              <a:rPr lang="en-GB" b="1" dirty="0">
                <a:latin typeface="Arial" panose="020B0604020202020204" pitchFamily="34" charset="0"/>
                <a:cs typeface="Arial" panose="020B0604020202020204" pitchFamily="34" charset="0"/>
              </a:rPr>
              <a:t>:	</a:t>
            </a:r>
            <a:r>
              <a:rPr lang="en-GB" b="1" u="sng" dirty="0" smtClean="0">
                <a:latin typeface="Arial" panose="020B0604020202020204" pitchFamily="34" charset="0"/>
                <a:cs typeface="Arial" panose="020B0604020202020204" pitchFamily="34" charset="0"/>
                <a:hlinkClick r:id="rId4"/>
              </a:rPr>
              <a:t>http</a:t>
            </a:r>
            <a:r>
              <a:rPr lang="en-GB" b="1" u="sng" dirty="0">
                <a:latin typeface="Arial" panose="020B0604020202020204" pitchFamily="34" charset="0"/>
                <a:cs typeface="Arial" panose="020B0604020202020204" pitchFamily="34" charset="0"/>
                <a:hlinkClick r:id="rId4"/>
              </a:rPr>
              <a:t>://www.cldstandardscouncil.org.uk</a:t>
            </a:r>
            <a:r>
              <a:rPr lang="en-GB" b="1" u="sng" dirty="0" smtClean="0">
                <a:latin typeface="Arial" panose="020B0604020202020204" pitchFamily="34" charset="0"/>
                <a:cs typeface="Arial" panose="020B0604020202020204" pitchFamily="34" charset="0"/>
                <a:hlinkClick r:id="rId4"/>
              </a:rPr>
              <a:t>/</a:t>
            </a:r>
            <a:endParaRPr lang="en-GB" b="1" u="sng" dirty="0" smtClean="0">
              <a:latin typeface="Arial" panose="020B0604020202020204" pitchFamily="34" charset="0"/>
              <a:cs typeface="Arial" panose="020B0604020202020204" pitchFamily="34" charset="0"/>
            </a:endParaRPr>
          </a:p>
          <a:p>
            <a:pPr lvl="1"/>
            <a:r>
              <a:rPr lang="en-GB" b="1" dirty="0" smtClean="0">
                <a:latin typeface="Arial" panose="020B0604020202020204" pitchFamily="34" charset="0"/>
                <a:cs typeface="Arial" panose="020B0604020202020204" pitchFamily="34" charset="0"/>
              </a:rPr>
              <a:t>Twitter:	@</a:t>
            </a:r>
            <a:r>
              <a:rPr lang="en-GB" b="1" dirty="0" err="1" smtClean="0">
                <a:latin typeface="Arial" panose="020B0604020202020204" pitchFamily="34" charset="0"/>
                <a:cs typeface="Arial" panose="020B0604020202020204" pitchFamily="34" charset="0"/>
              </a:rPr>
              <a:t>marionacldsc</a:t>
            </a:r>
            <a:endParaRPr lang="en-GB" b="1" dirty="0" smtClean="0">
              <a:latin typeface="Arial" panose="020B0604020202020204" pitchFamily="34" charset="0"/>
              <a:cs typeface="Arial" panose="020B0604020202020204" pitchFamily="34" charset="0"/>
            </a:endParaRPr>
          </a:p>
          <a:p>
            <a:pPr lvl="1"/>
            <a:r>
              <a:rPr lang="en-GB" b="1" dirty="0" err="1" smtClean="0">
                <a:latin typeface="Arial" panose="020B0604020202020204" pitchFamily="34" charset="0"/>
                <a:cs typeface="Arial" panose="020B0604020202020204" pitchFamily="34" charset="0"/>
              </a:rPr>
              <a:t>Hashtag</a:t>
            </a:r>
            <a:r>
              <a:rPr lang="en-GB" b="1" dirty="0" smtClean="0">
                <a:latin typeface="Arial" panose="020B0604020202020204" pitchFamily="34" charset="0"/>
                <a:cs typeface="Arial" panose="020B0604020202020204" pitchFamily="34" charset="0"/>
              </a:rPr>
              <a:t>: #</a:t>
            </a:r>
            <a:r>
              <a:rPr lang="en-GB" b="1" dirty="0" err="1" smtClean="0">
                <a:latin typeface="Arial" panose="020B0604020202020204" pitchFamily="34" charset="0"/>
                <a:cs typeface="Arial" panose="020B0604020202020204" pitchFamily="34" charset="0"/>
              </a:rPr>
              <a:t>BecauseofCLD</a:t>
            </a:r>
            <a:endParaRPr lang="en-GB"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62411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119539"/>
            <a:ext cx="9144000" cy="4738461"/>
          </a:xfrm>
          <a:prstGeom prst="rect">
            <a:avLst/>
          </a:prstGeom>
          <a:gradFill>
            <a:gsLst>
              <a:gs pos="0">
                <a:srgbClr val="8488C4"/>
              </a:gs>
              <a:gs pos="18000">
                <a:srgbClr val="D4DEFF"/>
              </a:gs>
              <a:gs pos="69000">
                <a:srgbClr val="41C6CD"/>
              </a:gs>
            </a:gsLst>
            <a:lin ang="16200000" scaled="0"/>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t> </a:t>
            </a:r>
            <a:endParaRPr lang="en-US" dirty="0"/>
          </a:p>
        </p:txBody>
      </p:sp>
      <p:sp>
        <p:nvSpPr>
          <p:cNvPr id="3" name="Subtitle 2"/>
          <p:cNvSpPr>
            <a:spLocks noGrp="1"/>
          </p:cNvSpPr>
          <p:nvPr>
            <p:ph type="subTitle" idx="1"/>
          </p:nvPr>
        </p:nvSpPr>
        <p:spPr>
          <a:xfrm>
            <a:off x="717107" y="2440898"/>
            <a:ext cx="7709786" cy="4086026"/>
          </a:xfrm>
        </p:spPr>
        <p:txBody>
          <a:bodyPr>
            <a:noAutofit/>
          </a:bodyPr>
          <a:lstStyle/>
          <a:p>
            <a:pPr lvl="0" algn="l"/>
            <a:endParaRPr lang="en-US" sz="2400" b="1" dirty="0" smtClean="0">
              <a:solidFill>
                <a:srgbClr val="7030A0"/>
              </a:solidFill>
            </a:endParaRPr>
          </a:p>
          <a:p>
            <a:pPr algn="l"/>
            <a:endParaRPr lang="en-US" sz="2400" b="1" dirty="0" smtClean="0">
              <a:solidFill>
                <a:srgbClr val="7030A0"/>
              </a:solidFill>
              <a:latin typeface="Arial" panose="020B0604020202020204" pitchFamily="34" charset="0"/>
              <a:cs typeface="Arial" panose="020B0604020202020204" pitchFamily="34" charset="0"/>
            </a:endParaRPr>
          </a:p>
          <a:p>
            <a:pPr algn="l"/>
            <a:r>
              <a:rPr lang="en-US" sz="2400" b="1" dirty="0" smtClean="0">
                <a:solidFill>
                  <a:srgbClr val="7030A0"/>
                </a:solidFill>
                <a:latin typeface="Arial" panose="020B0604020202020204" pitchFamily="34" charset="0"/>
                <a:cs typeface="Arial" panose="020B0604020202020204" pitchFamily="34" charset="0"/>
              </a:rPr>
              <a:t>The Competent Practitioner Framework</a:t>
            </a:r>
          </a:p>
          <a:p>
            <a:pPr algn="l"/>
            <a:r>
              <a:rPr lang="en-US" sz="2400" b="1" dirty="0" smtClean="0">
                <a:solidFill>
                  <a:srgbClr val="7030A0"/>
                </a:solidFill>
                <a:latin typeface="Arial" panose="020B0604020202020204" pitchFamily="34" charset="0"/>
                <a:cs typeface="Arial" panose="020B0604020202020204" pitchFamily="34" charset="0"/>
              </a:rPr>
              <a:t>Using the CLD Competencies</a:t>
            </a:r>
            <a:endParaRPr lang="en-US" sz="2400" b="1" dirty="0">
              <a:solidFill>
                <a:srgbClr val="7030A0"/>
              </a:solidFill>
              <a:latin typeface="Arial" panose="020B0604020202020204" pitchFamily="34" charset="0"/>
              <a:cs typeface="Arial" panose="020B0604020202020204" pitchFamily="34" charset="0"/>
            </a:endParaRPr>
          </a:p>
          <a:p>
            <a:pPr algn="r"/>
            <a:endParaRPr lang="en-US" sz="2000" b="1" dirty="0" smtClean="0">
              <a:solidFill>
                <a:srgbClr val="7030A0"/>
              </a:solidFill>
              <a:latin typeface="Arial" panose="020B0604020202020204" pitchFamily="34" charset="0"/>
              <a:cs typeface="Arial" panose="020B0604020202020204" pitchFamily="34" charset="0"/>
            </a:endParaRPr>
          </a:p>
          <a:p>
            <a:pPr algn="r"/>
            <a:endParaRPr lang="en-US" sz="2000" b="1" dirty="0" smtClean="0">
              <a:solidFill>
                <a:srgbClr val="7030A0"/>
              </a:solidFill>
              <a:latin typeface="Arial" panose="020B0604020202020204" pitchFamily="34" charset="0"/>
              <a:cs typeface="Arial" panose="020B0604020202020204" pitchFamily="34" charset="0"/>
            </a:endParaRPr>
          </a:p>
          <a:p>
            <a:pPr algn="r"/>
            <a:r>
              <a:rPr lang="en-US" sz="2000" b="1" dirty="0" smtClean="0">
                <a:solidFill>
                  <a:srgbClr val="7030A0"/>
                </a:solidFill>
                <a:latin typeface="Arial" panose="020B0604020202020204" pitchFamily="34" charset="0"/>
                <a:cs typeface="Arial" panose="020B0604020202020204" pitchFamily="34" charset="0"/>
              </a:rPr>
              <a:t>CLD West Alliance</a:t>
            </a:r>
          </a:p>
          <a:p>
            <a:pPr algn="r"/>
            <a:r>
              <a:rPr lang="en-US" sz="2000" b="1" dirty="0" err="1" smtClean="0">
                <a:solidFill>
                  <a:srgbClr val="7030A0"/>
                </a:solidFill>
                <a:latin typeface="Arial" panose="020B0604020202020204" pitchFamily="34" charset="0"/>
                <a:cs typeface="Arial" panose="020B0604020202020204" pitchFamily="34" charset="0"/>
              </a:rPr>
              <a:t>Dr</a:t>
            </a:r>
            <a:r>
              <a:rPr lang="en-US" sz="2000" b="1" dirty="0" smtClean="0">
                <a:solidFill>
                  <a:srgbClr val="7030A0"/>
                </a:solidFill>
                <a:latin typeface="Arial" panose="020B0604020202020204" pitchFamily="34" charset="0"/>
                <a:cs typeface="Arial" panose="020B0604020202020204" pitchFamily="34" charset="0"/>
              </a:rPr>
              <a:t> Marion Allison</a:t>
            </a:r>
          </a:p>
          <a:p>
            <a:pPr algn="r"/>
            <a:r>
              <a:rPr lang="en-US" sz="2000" b="1" dirty="0" smtClean="0">
                <a:solidFill>
                  <a:srgbClr val="7030A0"/>
                </a:solidFill>
                <a:latin typeface="Arial" panose="020B0604020202020204" pitchFamily="34" charset="0"/>
                <a:cs typeface="Arial" panose="020B0604020202020204" pitchFamily="34" charset="0"/>
              </a:rPr>
              <a:t>23</a:t>
            </a:r>
            <a:r>
              <a:rPr lang="en-US" sz="2000" b="1" baseline="30000" dirty="0" smtClean="0">
                <a:solidFill>
                  <a:srgbClr val="7030A0"/>
                </a:solidFill>
                <a:latin typeface="Arial" panose="020B0604020202020204" pitchFamily="34" charset="0"/>
                <a:cs typeface="Arial" panose="020B0604020202020204" pitchFamily="34" charset="0"/>
              </a:rPr>
              <a:t>rd</a:t>
            </a:r>
            <a:r>
              <a:rPr lang="en-US" sz="2000" b="1" dirty="0" smtClean="0">
                <a:solidFill>
                  <a:srgbClr val="7030A0"/>
                </a:solidFill>
                <a:latin typeface="Arial" panose="020B0604020202020204" pitchFamily="34" charset="0"/>
                <a:cs typeface="Arial" panose="020B0604020202020204" pitchFamily="34" charset="0"/>
              </a:rPr>
              <a:t> March 2018</a:t>
            </a:r>
          </a:p>
          <a:p>
            <a:pPr algn="l"/>
            <a:endParaRPr lang="en-US" sz="2000" b="1" dirty="0">
              <a:solidFill>
                <a:schemeClr val="bg1"/>
              </a:solidFill>
              <a:latin typeface="Arial" panose="020B0604020202020204" pitchFamily="34" charset="0"/>
              <a:cs typeface="Arial" panose="020B0604020202020204" pitchFamily="34" charset="0"/>
            </a:endParaRPr>
          </a:p>
          <a:p>
            <a:pPr algn="l"/>
            <a:endParaRPr lang="en-US" sz="2000" b="1" dirty="0" smtClean="0">
              <a:solidFill>
                <a:schemeClr val="bg1"/>
              </a:solidFill>
              <a:latin typeface="Arial" panose="020B0604020202020204" pitchFamily="34" charset="0"/>
              <a:cs typeface="Arial" panose="020B0604020202020204" pitchFamily="34" charset="0"/>
            </a:endParaRPr>
          </a:p>
        </p:txBody>
      </p:sp>
      <p:sp>
        <p:nvSpPr>
          <p:cNvPr id="10" name="Subtitle 2"/>
          <p:cNvSpPr txBox="1">
            <a:spLocks/>
          </p:cNvSpPr>
          <p:nvPr/>
        </p:nvSpPr>
        <p:spPr>
          <a:xfrm>
            <a:off x="815965" y="3519128"/>
            <a:ext cx="6400800" cy="1964626"/>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endParaRPr lang="en-US" sz="4000" b="1" dirty="0"/>
          </a:p>
        </p:txBody>
      </p:sp>
      <p:sp>
        <p:nvSpPr>
          <p:cNvPr id="12" name="Subtitle 2"/>
          <p:cNvSpPr txBox="1">
            <a:spLocks/>
          </p:cNvSpPr>
          <p:nvPr/>
        </p:nvSpPr>
        <p:spPr>
          <a:xfrm>
            <a:off x="339706" y="3201737"/>
            <a:ext cx="6400800" cy="670070"/>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endParaRPr lang="en-US" sz="3000" dirty="0" smtClean="0">
              <a:solidFill>
                <a:schemeClr val="bg1"/>
              </a:solidFill>
              <a:latin typeface=""/>
              <a:cs typeface="Gill Sans"/>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6400" y="302334"/>
            <a:ext cx="5457322" cy="1476248"/>
          </a:xfrm>
          <a:prstGeom prst="rect">
            <a:avLst/>
          </a:prstGeom>
        </p:spPr>
      </p:pic>
    </p:spTree>
    <p:extLst>
      <p:ext uri="{BB962C8B-B14F-4D97-AF65-F5344CB8AC3E}">
        <p14:creationId xmlns:p14="http://schemas.microsoft.com/office/powerpoint/2010/main" val="28060203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3780</TotalTime>
  <Words>384</Words>
  <Application>Microsoft Office PowerPoint</Application>
  <PresentationFormat>On-screen Show (4:3)</PresentationFormat>
  <Paragraphs>108</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Gill Sans</vt:lpstr>
      <vt:lpstr>Office Theme</vt:lpstr>
      <vt:lpstr>PowerPoint Presentation</vt:lpstr>
      <vt:lpstr>Community Learning &amp; Development</vt:lpstr>
      <vt:lpstr>The CLD Practitioner</vt:lpstr>
      <vt:lpstr>CLD Attributes &amp; Identity</vt:lpstr>
      <vt:lpstr>CLD Code of Ethics</vt:lpstr>
      <vt:lpstr>CLD Competences</vt:lpstr>
      <vt:lpstr>Using the competences</vt:lpstr>
      <vt:lpstr>PowerPoint Presentation</vt:lpstr>
      <vt:lpstr>PowerPoint Presentation</vt:lpstr>
    </vt:vector>
  </TitlesOfParts>
  <Company>APS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Douglas Heede</dc:creator>
  <cp:lastModifiedBy>Kirsty Anderson</cp:lastModifiedBy>
  <cp:revision>216</cp:revision>
  <cp:lastPrinted>2017-11-08T17:04:56Z</cp:lastPrinted>
  <dcterms:created xsi:type="dcterms:W3CDTF">2017-03-09T10:49:59Z</dcterms:created>
  <dcterms:modified xsi:type="dcterms:W3CDTF">2018-03-23T09:53:25Z</dcterms:modified>
</cp:coreProperties>
</file>