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1" r:id="rId5"/>
    <p:sldId id="273" r:id="rId6"/>
    <p:sldId id="274" r:id="rId7"/>
    <p:sldId id="269" r:id="rId8"/>
    <p:sldId id="270" r:id="rId9"/>
    <p:sldId id="271" r:id="rId10"/>
    <p:sldId id="272" r:id="rId11"/>
    <p:sldId id="268" r:id="rId12"/>
    <p:sldId id="263" r:id="rId13"/>
    <p:sldId id="267" r:id="rId14"/>
    <p:sldId id="264" r:id="rId15"/>
    <p:sldId id="265"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0" autoAdjust="0"/>
    <p:restoredTop sz="94683" autoAdjust="0"/>
  </p:normalViewPr>
  <p:slideViewPr>
    <p:cSldViewPr snapToGrid="0" snapToObjects="1">
      <p:cViewPr varScale="1">
        <p:scale>
          <a:sx n="69" d="100"/>
          <a:sy n="69" d="100"/>
        </p:scale>
        <p:origin x="14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C164EFD-5E60-AF46-868C-612624B22A6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59204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164EFD-5E60-AF46-868C-612624B22A6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285281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164EFD-5E60-AF46-868C-612624B22A6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380253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164EFD-5E60-AF46-868C-612624B22A6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232022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C164EFD-5E60-AF46-868C-612624B22A6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79307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C164EFD-5E60-AF46-868C-612624B22A6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188278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C164EFD-5E60-AF46-868C-612624B22A6A}"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294969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C164EFD-5E60-AF46-868C-612624B22A6A}"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97217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64EFD-5E60-AF46-868C-612624B22A6A}"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104452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164EFD-5E60-AF46-868C-612624B22A6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353067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164EFD-5E60-AF46-868C-612624B22A6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D7AD1-98CC-7545-AEBC-EDFE8C9A477E}" type="slidenum">
              <a:rPr lang="en-US" smtClean="0"/>
              <a:t>‹#›</a:t>
            </a:fld>
            <a:endParaRPr lang="en-US"/>
          </a:p>
        </p:txBody>
      </p:sp>
    </p:spTree>
    <p:extLst>
      <p:ext uri="{BB962C8B-B14F-4D97-AF65-F5344CB8AC3E}">
        <p14:creationId xmlns:p14="http://schemas.microsoft.com/office/powerpoint/2010/main" val="237870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4EFD-5E60-AF46-868C-612624B22A6A}" type="datetimeFigureOut">
              <a:rPr lang="en-US" smtClean="0"/>
              <a:t>3/23/2018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D7AD1-98CC-7545-AEBC-EDFE8C9A477E}" type="slidenum">
              <a:rPr lang="en-US" smtClean="0"/>
              <a:t>‹#›</a:t>
            </a:fld>
            <a:endParaRPr lang="en-US"/>
          </a:p>
        </p:txBody>
      </p:sp>
    </p:spTree>
    <p:extLst>
      <p:ext uri="{BB962C8B-B14F-4D97-AF65-F5344CB8AC3E}">
        <p14:creationId xmlns:p14="http://schemas.microsoft.com/office/powerpoint/2010/main" val="195605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Kirsty.Anderson@eastdunbarton.gov.u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7777" y="321500"/>
            <a:ext cx="7828815" cy="553998"/>
          </a:xfrm>
          <a:prstGeom prst="rect">
            <a:avLst/>
          </a:prstGeom>
          <a:noFill/>
        </p:spPr>
        <p:txBody>
          <a:bodyPr wrap="square" rtlCol="0">
            <a:spAutoFit/>
          </a:bodyPr>
          <a:lstStyle/>
          <a:p>
            <a:pPr algn="ctr"/>
            <a:r>
              <a:rPr lang="en-US" sz="3000" b="1" dirty="0" smtClean="0">
                <a:latin typeface="Arial Black" pitchFamily="34" charset="0"/>
              </a:rPr>
              <a:t>Empowering CLD Conference</a:t>
            </a:r>
            <a:endParaRPr lang="en-US" sz="3000" b="1" dirty="0">
              <a:latin typeface="Arial Black" pitchFamily="34" charset="0"/>
            </a:endParaRPr>
          </a:p>
        </p:txBody>
      </p:sp>
      <p:pic>
        <p:nvPicPr>
          <p:cNvPr id="10" name="Picture 9" descr="Corporate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8" y="1290745"/>
            <a:ext cx="9224378" cy="5629546"/>
          </a:xfrm>
          <a:prstGeom prst="rect">
            <a:avLst/>
          </a:prstGeom>
        </p:spPr>
      </p:pic>
      <p:sp>
        <p:nvSpPr>
          <p:cNvPr id="11" name="TextBox 10"/>
          <p:cNvSpPr txBox="1"/>
          <p:nvPr/>
        </p:nvSpPr>
        <p:spPr>
          <a:xfrm>
            <a:off x="377777" y="6301403"/>
            <a:ext cx="3440178"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Friday 23 March 2018</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60817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Gill Sans"/>
                <a:cs typeface="Gill Sans"/>
              </a:rPr>
              <a:t>Develop and support collaborative working</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315689" y="1600200"/>
            <a:ext cx="8512622" cy="2736000"/>
          </a:xfrm>
          <a:prstGeom prst="rect">
            <a:avLst/>
          </a:prstGeom>
        </p:spPr>
      </p:pic>
      <p:sp>
        <p:nvSpPr>
          <p:cNvPr id="3" name="TextBox 2"/>
          <p:cNvSpPr txBox="1"/>
          <p:nvPr/>
        </p:nvSpPr>
        <p:spPr>
          <a:xfrm>
            <a:off x="775855" y="4655127"/>
            <a:ext cx="7592290" cy="1754326"/>
          </a:xfrm>
          <a:prstGeom prst="rect">
            <a:avLst/>
          </a:prstGeom>
          <a:noFill/>
        </p:spPr>
        <p:txBody>
          <a:bodyPr wrap="square" rtlCol="0">
            <a:spAutoFit/>
          </a:bodyPr>
          <a:lstStyle/>
          <a:p>
            <a:r>
              <a:rPr lang="en-GB" dirty="0" smtClean="0"/>
              <a:t>People were moderately confident in this competence (7)</a:t>
            </a:r>
          </a:p>
          <a:p>
            <a:r>
              <a:rPr lang="en-GB" dirty="0" smtClean="0"/>
              <a:t>Defining roles, responsibilities and tasks in a partnership </a:t>
            </a:r>
          </a:p>
          <a:p>
            <a:r>
              <a:rPr lang="en-GB" dirty="0" smtClean="0"/>
              <a:t>Communicating the benefits of collaboration</a:t>
            </a:r>
          </a:p>
          <a:p>
            <a:r>
              <a:rPr lang="en-GB" dirty="0" smtClean="0"/>
              <a:t>Developing stronger links with partner agencies</a:t>
            </a:r>
          </a:p>
          <a:p>
            <a:r>
              <a:rPr lang="en-GB" dirty="0" smtClean="0"/>
              <a:t>Effective partnership working – in teams and wider networks</a:t>
            </a:r>
          </a:p>
          <a:p>
            <a:r>
              <a:rPr lang="en-GB" dirty="0" smtClean="0"/>
              <a:t>Multi-agency training opportunities – understand what we are each doing</a:t>
            </a:r>
            <a:endParaRPr lang="en-GB" dirty="0"/>
          </a:p>
        </p:txBody>
      </p:sp>
    </p:spTree>
    <p:extLst>
      <p:ext uri="{BB962C8B-B14F-4D97-AF65-F5344CB8AC3E}">
        <p14:creationId xmlns:p14="http://schemas.microsoft.com/office/powerpoint/2010/main" val="246158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69798"/>
          </a:xfrm>
        </p:spPr>
        <p:txBody>
          <a:bodyPr>
            <a:normAutofit fontScale="90000"/>
          </a:bodyPr>
          <a:lstStyle/>
          <a:p>
            <a:r>
              <a:rPr lang="en-US" sz="4800" dirty="0" smtClean="0">
                <a:latin typeface="Gill Sans"/>
                <a:cs typeface="Gill Sans"/>
              </a:rPr>
              <a:t>Provide Learning and development opportunities in a range of contexts</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7" name="Picture 6"/>
          <p:cNvPicPr>
            <a:picLocks noChangeAspect="1"/>
          </p:cNvPicPr>
          <p:nvPr/>
        </p:nvPicPr>
        <p:blipFill>
          <a:blip r:embed="rId2"/>
          <a:stretch>
            <a:fillRect/>
          </a:stretch>
        </p:blipFill>
        <p:spPr>
          <a:xfrm>
            <a:off x="505357" y="2237998"/>
            <a:ext cx="8181443" cy="2664000"/>
          </a:xfrm>
          <a:prstGeom prst="rect">
            <a:avLst/>
          </a:prstGeom>
        </p:spPr>
      </p:pic>
      <p:sp>
        <p:nvSpPr>
          <p:cNvPr id="5" name="TextBox 4"/>
          <p:cNvSpPr txBox="1"/>
          <p:nvPr/>
        </p:nvSpPr>
        <p:spPr>
          <a:xfrm>
            <a:off x="681009" y="4840200"/>
            <a:ext cx="7354628" cy="2092881"/>
          </a:xfrm>
          <a:prstGeom prst="rect">
            <a:avLst/>
          </a:prstGeom>
          <a:noFill/>
        </p:spPr>
        <p:txBody>
          <a:bodyPr wrap="square" rtlCol="0">
            <a:spAutoFit/>
          </a:bodyPr>
          <a:lstStyle/>
          <a:p>
            <a:r>
              <a:rPr lang="en-GB" sz="2000" dirty="0"/>
              <a:t>People were confident about this theme (7</a:t>
            </a:r>
            <a:r>
              <a:rPr lang="en-GB" sz="2000" dirty="0" smtClean="0"/>
              <a:t>).</a:t>
            </a:r>
          </a:p>
          <a:p>
            <a:r>
              <a:rPr lang="en-GB" sz="2000" dirty="0" smtClean="0"/>
              <a:t>Training needs around engaging the ‘hard to reach’</a:t>
            </a:r>
          </a:p>
          <a:p>
            <a:r>
              <a:rPr lang="en-GB" dirty="0" smtClean="0"/>
              <a:t>Training on building confidence of individuals / groups – learner </a:t>
            </a:r>
            <a:r>
              <a:rPr lang="en-GB" dirty="0" err="1" smtClean="0"/>
              <a:t>voide</a:t>
            </a:r>
            <a:endParaRPr lang="en-GB" dirty="0" smtClean="0"/>
          </a:p>
          <a:p>
            <a:r>
              <a:rPr lang="en-GB" dirty="0" smtClean="0"/>
              <a:t>Civic engagement using social media – digital marketing of learning</a:t>
            </a:r>
          </a:p>
          <a:p>
            <a:r>
              <a:rPr lang="en-GB" dirty="0" smtClean="0"/>
              <a:t>Different learning styles and meeting individual needs in groups – time!</a:t>
            </a:r>
          </a:p>
          <a:p>
            <a:endParaRPr lang="en-GB" dirty="0"/>
          </a:p>
          <a:p>
            <a:r>
              <a:rPr lang="en-GB" dirty="0" smtClean="0"/>
              <a:t> </a:t>
            </a:r>
            <a:endParaRPr lang="en-GB" dirty="0"/>
          </a:p>
        </p:txBody>
      </p:sp>
    </p:spTree>
    <p:extLst>
      <p:ext uri="{BB962C8B-B14F-4D97-AF65-F5344CB8AC3E}">
        <p14:creationId xmlns:p14="http://schemas.microsoft.com/office/powerpoint/2010/main" val="1340259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Gill Sans"/>
                <a:cs typeface="Gill Sans"/>
              </a:rPr>
              <a:t>Know and understand the community in which we work</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8" name="Picture 7"/>
          <p:cNvPicPr>
            <a:picLocks noChangeAspect="1"/>
          </p:cNvPicPr>
          <p:nvPr/>
        </p:nvPicPr>
        <p:blipFill>
          <a:blip r:embed="rId2"/>
          <a:stretch>
            <a:fillRect/>
          </a:stretch>
        </p:blipFill>
        <p:spPr>
          <a:xfrm>
            <a:off x="681008" y="1600200"/>
            <a:ext cx="7560554" cy="3240000"/>
          </a:xfrm>
          <a:prstGeom prst="rect">
            <a:avLst/>
          </a:prstGeom>
        </p:spPr>
      </p:pic>
      <p:sp>
        <p:nvSpPr>
          <p:cNvPr id="9" name="TextBox 8"/>
          <p:cNvSpPr txBox="1"/>
          <p:nvPr/>
        </p:nvSpPr>
        <p:spPr>
          <a:xfrm>
            <a:off x="681008" y="4840200"/>
            <a:ext cx="8005791" cy="1600438"/>
          </a:xfrm>
          <a:prstGeom prst="rect">
            <a:avLst/>
          </a:prstGeom>
          <a:noFill/>
        </p:spPr>
        <p:txBody>
          <a:bodyPr wrap="square" rtlCol="0">
            <a:spAutoFit/>
          </a:bodyPr>
          <a:lstStyle/>
          <a:p>
            <a:r>
              <a:rPr lang="en-GB" sz="2000" dirty="0"/>
              <a:t>People were confident about this theme (7</a:t>
            </a:r>
            <a:r>
              <a:rPr lang="en-GB" sz="2000" dirty="0" smtClean="0"/>
              <a:t>)</a:t>
            </a:r>
          </a:p>
          <a:p>
            <a:r>
              <a:rPr lang="en-GB" sz="2000" dirty="0" smtClean="0"/>
              <a:t>Need for easy access up to date information on local communities</a:t>
            </a:r>
          </a:p>
          <a:p>
            <a:r>
              <a:rPr lang="en-GB" sz="2000" dirty="0" smtClean="0"/>
              <a:t>Joining up staff and teams internally – also networking externally</a:t>
            </a:r>
          </a:p>
          <a:p>
            <a:r>
              <a:rPr lang="en-GB" sz="2000" dirty="0" smtClean="0"/>
              <a:t>Feeling of disconnect  between strategy and operations</a:t>
            </a:r>
            <a:endParaRPr lang="en-GB" dirty="0"/>
          </a:p>
          <a:p>
            <a:r>
              <a:rPr lang="en-GB" dirty="0" smtClean="0"/>
              <a:t> </a:t>
            </a:r>
            <a:endParaRPr lang="en-GB" dirty="0"/>
          </a:p>
        </p:txBody>
      </p:sp>
    </p:spTree>
    <p:extLst>
      <p:ext uri="{BB962C8B-B14F-4D97-AF65-F5344CB8AC3E}">
        <p14:creationId xmlns:p14="http://schemas.microsoft.com/office/powerpoint/2010/main" val="355671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Gill Sans"/>
                <a:cs typeface="Gill Sans"/>
              </a:rPr>
              <a:t>Build and maintain relationships with individuals and groups</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7" name="Picture 6"/>
          <p:cNvPicPr>
            <a:picLocks noChangeAspect="1"/>
          </p:cNvPicPr>
          <p:nvPr/>
        </p:nvPicPr>
        <p:blipFill>
          <a:blip r:embed="rId2"/>
          <a:stretch>
            <a:fillRect/>
          </a:stretch>
        </p:blipFill>
        <p:spPr>
          <a:xfrm>
            <a:off x="528610" y="1530636"/>
            <a:ext cx="7882549" cy="3240000"/>
          </a:xfrm>
          <a:prstGeom prst="rect">
            <a:avLst/>
          </a:prstGeom>
        </p:spPr>
      </p:pic>
      <p:sp>
        <p:nvSpPr>
          <p:cNvPr id="3" name="TextBox 2"/>
          <p:cNvSpPr txBox="1"/>
          <p:nvPr/>
        </p:nvSpPr>
        <p:spPr>
          <a:xfrm>
            <a:off x="715302" y="5112327"/>
            <a:ext cx="7509163" cy="2308324"/>
          </a:xfrm>
          <a:prstGeom prst="rect">
            <a:avLst/>
          </a:prstGeom>
          <a:noFill/>
        </p:spPr>
        <p:txBody>
          <a:bodyPr wrap="square" rtlCol="0">
            <a:spAutoFit/>
          </a:bodyPr>
          <a:lstStyle/>
          <a:p>
            <a:r>
              <a:rPr lang="en-GB" dirty="0" smtClean="0"/>
              <a:t>Most confident competence (8)</a:t>
            </a:r>
          </a:p>
          <a:p>
            <a:r>
              <a:rPr lang="en-GB" dirty="0" smtClean="0"/>
              <a:t>Need for training for roles – leader, advocate, facilitator, coach</a:t>
            </a:r>
          </a:p>
          <a:p>
            <a:r>
              <a:rPr lang="en-GB" dirty="0" smtClean="0"/>
              <a:t>Need for training on conflict resolution</a:t>
            </a:r>
          </a:p>
          <a:p>
            <a:r>
              <a:rPr lang="en-GB" dirty="0" smtClean="0"/>
              <a:t>Capacity building techniques</a:t>
            </a:r>
          </a:p>
          <a:p>
            <a:r>
              <a:rPr lang="en-GB" dirty="0" smtClean="0"/>
              <a:t>Motivation and team building – group dynamics and structures</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224295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Gill Sans"/>
                <a:cs typeface="Gill Sans"/>
              </a:rPr>
              <a:t>Other Questions</a:t>
            </a:r>
            <a:endParaRPr lang="en-US" sz="4800" b="1" dirty="0">
              <a:latin typeface="Gill Sans"/>
              <a:cs typeface="Gill Sans"/>
            </a:endParaRPr>
          </a:p>
        </p:txBody>
      </p:sp>
      <p:sp>
        <p:nvSpPr>
          <p:cNvPr id="6" name="Content Placeholder 5"/>
          <p:cNvSpPr>
            <a:spLocks noGrp="1"/>
          </p:cNvSpPr>
          <p:nvPr>
            <p:ph sz="half" idx="1"/>
          </p:nvPr>
        </p:nvSpPr>
        <p:spPr>
          <a:xfrm>
            <a:off x="457200" y="1600200"/>
            <a:ext cx="3532909" cy="4525963"/>
          </a:xfrm>
        </p:spPr>
        <p:txBody>
          <a:bodyPr>
            <a:normAutofit lnSpcReduction="10000"/>
          </a:bodyPr>
          <a:lstStyle/>
          <a:p>
            <a:r>
              <a:rPr lang="en-GB" dirty="0" smtClean="0"/>
              <a:t>Out of 168</a:t>
            </a:r>
            <a:r>
              <a:rPr lang="en-GB" dirty="0"/>
              <a:t> </a:t>
            </a:r>
            <a:r>
              <a:rPr lang="en-GB" dirty="0" smtClean="0"/>
              <a:t>responses, </a:t>
            </a:r>
            <a:r>
              <a:rPr lang="en-GB" dirty="0"/>
              <a:t>55 </a:t>
            </a:r>
            <a:r>
              <a:rPr lang="en-GB" dirty="0" smtClean="0"/>
              <a:t>were full </a:t>
            </a:r>
            <a:r>
              <a:rPr lang="en-GB" dirty="0"/>
              <a:t>members, 21 associate and 90 non </a:t>
            </a:r>
            <a:r>
              <a:rPr lang="en-GB" dirty="0" smtClean="0"/>
              <a:t>members of CLDSC</a:t>
            </a:r>
          </a:p>
          <a:p>
            <a:r>
              <a:rPr lang="en-GB" dirty="0" err="1" smtClean="0"/>
              <a:t>Idevelop</a:t>
            </a:r>
            <a:r>
              <a:rPr lang="en-GB" dirty="0" smtClean="0"/>
              <a:t> not being utilised fully for variety of reasons</a:t>
            </a:r>
          </a:p>
          <a:p>
            <a:r>
              <a:rPr lang="en-GB" dirty="0" smtClean="0"/>
              <a:t>Time for reflection</a:t>
            </a:r>
          </a:p>
          <a:p>
            <a:endParaRPr lang="en-GB" dirty="0"/>
          </a:p>
        </p:txBody>
      </p:sp>
      <p:pic>
        <p:nvPicPr>
          <p:cNvPr id="3" name="Content Placeholder 2"/>
          <p:cNvPicPr>
            <a:picLocks noGrp="1" noChangeAspect="1"/>
          </p:cNvPicPr>
          <p:nvPr>
            <p:ph sz="half" idx="2"/>
          </p:nvPr>
        </p:nvPicPr>
        <p:blipFill rotWithShape="1">
          <a:blip r:embed="rId2"/>
          <a:srcRect l="6518" t="597" r="2058" b="3940"/>
          <a:stretch/>
        </p:blipFill>
        <p:spPr>
          <a:xfrm>
            <a:off x="3990109" y="2023839"/>
            <a:ext cx="5099295" cy="3060000"/>
          </a:xfrm>
          <a:prstGeom prst="rect">
            <a:avLst/>
          </a:prstGeom>
        </p:spPr>
      </p:pic>
    </p:spTree>
    <p:extLst>
      <p:ext uri="{BB962C8B-B14F-4D97-AF65-F5344CB8AC3E}">
        <p14:creationId xmlns:p14="http://schemas.microsoft.com/office/powerpoint/2010/main" val="2429263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Gill Sans"/>
                <a:cs typeface="Gill Sans"/>
              </a:rPr>
              <a:t>Next Steps</a:t>
            </a:r>
            <a:endParaRPr lang="en-US" sz="4800" b="1" dirty="0">
              <a:latin typeface="Gill Sans"/>
              <a:cs typeface="Gill Sans"/>
            </a:endParaRPr>
          </a:p>
        </p:txBody>
      </p:sp>
      <p:sp>
        <p:nvSpPr>
          <p:cNvPr id="6" name="Content Placeholder 5"/>
          <p:cNvSpPr>
            <a:spLocks noGrp="1"/>
          </p:cNvSpPr>
          <p:nvPr>
            <p:ph sz="half" idx="1"/>
          </p:nvPr>
        </p:nvSpPr>
        <p:spPr>
          <a:xfrm>
            <a:off x="457200" y="1600200"/>
            <a:ext cx="3325091" cy="4525963"/>
          </a:xfrm>
        </p:spPr>
        <p:txBody>
          <a:bodyPr>
            <a:normAutofit fontScale="92500" lnSpcReduction="20000"/>
          </a:bodyPr>
          <a:lstStyle/>
          <a:p>
            <a:r>
              <a:rPr lang="en-GB" dirty="0" smtClean="0"/>
              <a:t>Huge appetite for collaborating on training</a:t>
            </a:r>
          </a:p>
          <a:p>
            <a:r>
              <a:rPr lang="en-GB" dirty="0" smtClean="0"/>
              <a:t>Joint training calendar to capitalise on our shared skills and resources </a:t>
            </a:r>
          </a:p>
          <a:p>
            <a:r>
              <a:rPr lang="en-GB" dirty="0" smtClean="0"/>
              <a:t>Quarterly West CLD </a:t>
            </a:r>
            <a:r>
              <a:rPr lang="en-GB" smtClean="0"/>
              <a:t>Alliance meetings </a:t>
            </a:r>
            <a:endParaRPr lang="en-GB" dirty="0" smtClean="0"/>
          </a:p>
          <a:p>
            <a:r>
              <a:rPr lang="en-GB" dirty="0" smtClean="0"/>
              <a:t>Thanks to CLDSC for training grant!</a:t>
            </a:r>
          </a:p>
          <a:p>
            <a:pPr marL="0" indent="0">
              <a:buNone/>
            </a:pPr>
            <a:endParaRPr lang="en-GB" dirty="0" smtClean="0"/>
          </a:p>
          <a:p>
            <a:endParaRPr lang="en-GB" dirty="0"/>
          </a:p>
        </p:txBody>
      </p:sp>
      <p:pic>
        <p:nvPicPr>
          <p:cNvPr id="5" name="Picture 4"/>
          <p:cNvPicPr>
            <a:picLocks noChangeAspect="1"/>
          </p:cNvPicPr>
          <p:nvPr/>
        </p:nvPicPr>
        <p:blipFill>
          <a:blip r:embed="rId2"/>
          <a:stretch>
            <a:fillRect/>
          </a:stretch>
        </p:blipFill>
        <p:spPr>
          <a:xfrm>
            <a:off x="4712642" y="1600200"/>
            <a:ext cx="3489225" cy="5024149"/>
          </a:xfrm>
          <a:prstGeom prst="rect">
            <a:avLst/>
          </a:prstGeom>
        </p:spPr>
      </p:pic>
    </p:spTree>
    <p:extLst>
      <p:ext uri="{BB962C8B-B14F-4D97-AF65-F5344CB8AC3E}">
        <p14:creationId xmlns:p14="http://schemas.microsoft.com/office/powerpoint/2010/main" val="154860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2509" y="802762"/>
            <a:ext cx="8354289" cy="5632055"/>
          </a:xfrm>
          <a:prstGeom prst="rect">
            <a:avLst/>
          </a:prstGeom>
        </p:spPr>
        <p:txBody>
          <a:bodyPr wrap="square">
            <a:spAutoFit/>
          </a:bodyPr>
          <a:lstStyle/>
          <a:p>
            <a:pPr>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Implementing Participatory Budgeting </a:t>
            </a:r>
            <a:r>
              <a:rPr lang="en-GB" dirty="0">
                <a:latin typeface="Calibri" panose="020F0502020204030204" pitchFamily="34" charset="0"/>
                <a:ea typeface="Calibri" panose="020F0502020204030204" pitchFamily="34" charset="0"/>
                <a:cs typeface="Times New Roman" panose="02020603050405020304" pitchFamily="18" charset="0"/>
              </a:rPr>
              <a:t>(PB Partners, Alan Budge) as outlined in the Community Empowerment (Scotland) act (2015).  PB Partners have been instrumental in developing a number of successful PB schemes in practice in the west of Scotland. Local PB volunteer Champions have been nominated by PB Partners who will also be in </a:t>
            </a:r>
            <a:r>
              <a:rPr lang="en-GB" dirty="0" smtClean="0">
                <a:latin typeface="Calibri" panose="020F0502020204030204" pitchFamily="34" charset="0"/>
                <a:ea typeface="Calibri" panose="020F0502020204030204" pitchFamily="34" charset="0"/>
                <a:cs typeface="Times New Roman" panose="02020603050405020304" pitchFamily="18" charset="0"/>
              </a:rPr>
              <a:t>attendance.</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Milngavie </a:t>
            </a:r>
            <a:r>
              <a:rPr lang="en-GB" b="1" dirty="0">
                <a:latin typeface="Calibri" panose="020F0502020204030204" pitchFamily="34" charset="0"/>
                <a:ea typeface="Calibri" panose="020F0502020204030204" pitchFamily="34" charset="0"/>
                <a:cs typeface="Times New Roman" panose="02020603050405020304" pitchFamily="18" charset="0"/>
              </a:rPr>
              <a:t>Community Development Trust </a:t>
            </a:r>
            <a:r>
              <a:rPr lang="en-GB" dirty="0">
                <a:latin typeface="Calibri" panose="020F0502020204030204" pitchFamily="34" charset="0"/>
                <a:ea typeface="Calibri" panose="020F0502020204030204" pitchFamily="34" charset="0"/>
                <a:cs typeface="Times New Roman" panose="02020603050405020304" pitchFamily="18" charset="0"/>
              </a:rPr>
              <a:t>(East Dunbartonshire, Ruth and Wilson Blakey) – will outline what they have done to engage the population of their town and then develop an action plan. They have worked together and learned from good practice elsewhere to put on a number of successful events, gain funding for projects and progress initiatives with local partners.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National </a:t>
            </a:r>
            <a:r>
              <a:rPr lang="en-GB" b="1" dirty="0">
                <a:latin typeface="Calibri" panose="020F0502020204030204" pitchFamily="34" charset="0"/>
                <a:ea typeface="Calibri" panose="020F0502020204030204" pitchFamily="34" charset="0"/>
                <a:cs typeface="Times New Roman" panose="02020603050405020304" pitchFamily="18" charset="0"/>
              </a:rPr>
              <a:t>Learner Voice Working Group </a:t>
            </a:r>
            <a:r>
              <a:rPr lang="en-GB" dirty="0">
                <a:latin typeface="Calibri" panose="020F0502020204030204" pitchFamily="34" charset="0"/>
                <a:ea typeface="Calibri" panose="020F0502020204030204" pitchFamily="34" charset="0"/>
                <a:cs typeface="Times New Roman" panose="02020603050405020304" pitchFamily="18" charset="0"/>
              </a:rPr>
              <a:t>(Jane Logue and Sheila White) – this is a working group of the National Strategic Forum for Adult Learning, which produced the National Ambition Statement.  The working group was focussed on the learner-centred part of the statement, in particular, the objectives around learners co-designing their learning and influencing national and local policy.  The workshop will outline the survey and subsequent ‘starter pack’ produced looking at Learner Voice activities across Scotland, as well as an opportunity to discuss the recommendations arising from the work.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549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alibri" panose="020F0502020204030204" pitchFamily="34" charset="0"/>
                <a:cs typeface="Calibri" panose="020F0502020204030204" pitchFamily="34" charset="0"/>
              </a:rPr>
              <a:t>WELCOME</a:t>
            </a:r>
            <a:endParaRPr lang="en-US" sz="4800" b="1" dirty="0">
              <a:latin typeface="Calibri" panose="020F0502020204030204" pitchFamily="34" charset="0"/>
              <a:cs typeface="Calibri" panose="020F0502020204030204" pitchFamily="34" charset="0"/>
            </a:endParaRPr>
          </a:p>
        </p:txBody>
      </p:sp>
      <p:pic>
        <p:nvPicPr>
          <p:cNvPr id="4" name="Content Placeholder 3"/>
          <p:cNvPicPr>
            <a:picLocks noGrp="1" noChangeAspect="1"/>
          </p:cNvPicPr>
          <p:nvPr>
            <p:ph idx="1"/>
          </p:nvPr>
        </p:nvPicPr>
        <p:blipFill>
          <a:blip r:embed="rId2"/>
          <a:srcRect t="4434" b="4434"/>
          <a:stretch>
            <a:fillRect/>
          </a:stretch>
        </p:blipFill>
        <p:spPr>
          <a:xfrm>
            <a:off x="0" y="1829152"/>
            <a:ext cx="9144000" cy="5028848"/>
          </a:xfrm>
        </p:spPr>
      </p:pic>
      <p:sp>
        <p:nvSpPr>
          <p:cNvPr id="3" name="TextBox 2"/>
          <p:cNvSpPr txBox="1"/>
          <p:nvPr/>
        </p:nvSpPr>
        <p:spPr>
          <a:xfrm>
            <a:off x="637309" y="2133600"/>
            <a:ext cx="5334000" cy="3508653"/>
          </a:xfrm>
          <a:prstGeom prst="rect">
            <a:avLst/>
          </a:prstGeom>
          <a:noFill/>
        </p:spPr>
        <p:txBody>
          <a:bodyPr wrap="square" rtlCol="0">
            <a:spAutoFit/>
          </a:bodyPr>
          <a:lstStyle/>
          <a:p>
            <a:pPr algn="ctr"/>
            <a:r>
              <a:rPr lang="en-GB" sz="2800" dirty="0" smtClean="0">
                <a:latin typeface="Calibri" panose="020F0502020204030204" pitchFamily="34" charset="0"/>
                <a:cs typeface="Calibri" panose="020F0502020204030204" pitchFamily="34" charset="0"/>
              </a:rPr>
              <a:t>WEST CLD ALLIANCE CONFERENCE</a:t>
            </a:r>
          </a:p>
          <a:p>
            <a:pPr algn="ctr"/>
            <a:endParaRPr lang="en-GB" sz="2800" dirty="0">
              <a:latin typeface="Calibri" panose="020F0502020204030204" pitchFamily="34" charset="0"/>
              <a:cs typeface="Calibri" panose="020F0502020204030204" pitchFamily="34" charset="0"/>
            </a:endParaRPr>
          </a:p>
          <a:p>
            <a:pPr algn="ctr"/>
            <a:r>
              <a:rPr lang="en-GB" sz="2800" dirty="0" smtClean="0">
                <a:latin typeface="Calibri" panose="020F0502020204030204" pitchFamily="34" charset="0"/>
                <a:cs typeface="Calibri" panose="020F0502020204030204" pitchFamily="34" charset="0"/>
              </a:rPr>
              <a:t>EMPOWERING COMMUNITY LEARNING AND DEVELOPMENT</a:t>
            </a:r>
          </a:p>
          <a:p>
            <a:pPr algn="ctr"/>
            <a:endParaRPr lang="en-GB" sz="2800" dirty="0">
              <a:latin typeface="Calibri" panose="020F0502020204030204" pitchFamily="34" charset="0"/>
              <a:cs typeface="Calibri" panose="020F0502020204030204" pitchFamily="34" charset="0"/>
            </a:endParaRPr>
          </a:p>
          <a:p>
            <a:pPr algn="ctr"/>
            <a:r>
              <a:rPr lang="en-GB" sz="2800" dirty="0" smtClean="0">
                <a:latin typeface="Calibri" panose="020F0502020204030204" pitchFamily="34" charset="0"/>
                <a:cs typeface="Calibri" panose="020F0502020204030204" pitchFamily="34" charset="0"/>
              </a:rPr>
              <a:t>FRIDAY 23 MARCH 2018</a:t>
            </a:r>
          </a:p>
          <a:p>
            <a:endParaRPr lang="en-GB" dirty="0">
              <a:latin typeface="Calibri Light" panose="020F0302020204030204" pitchFamily="34" charset="0"/>
              <a:cs typeface="Calibri Light" panose="020F0302020204030204" pitchFamily="34" charset="0"/>
            </a:endParaRPr>
          </a:p>
          <a:p>
            <a:endParaRPr lang="en-GB" dirty="0" smtClean="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4217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Gill Sans"/>
                <a:cs typeface="Gill Sans"/>
              </a:rPr>
              <a:t>Introduction</a:t>
            </a:r>
            <a:endParaRPr lang="en-US" sz="4800" b="1" dirty="0">
              <a:latin typeface="Gill Sans"/>
              <a:cs typeface="Gill Sans"/>
            </a:endParaRPr>
          </a:p>
        </p:txBody>
      </p:sp>
      <p:pic>
        <p:nvPicPr>
          <p:cNvPr id="4" name="Content Placeholder 3"/>
          <p:cNvPicPr>
            <a:picLocks noGrp="1" noChangeAspect="1"/>
          </p:cNvPicPr>
          <p:nvPr>
            <p:ph idx="1"/>
          </p:nvPr>
        </p:nvPicPr>
        <p:blipFill>
          <a:blip r:embed="rId2"/>
          <a:srcRect t="4434" b="4434"/>
          <a:stretch>
            <a:fillRect/>
          </a:stretch>
        </p:blipFill>
        <p:spPr>
          <a:xfrm>
            <a:off x="0" y="1829152"/>
            <a:ext cx="9144000" cy="5028848"/>
          </a:xfrm>
        </p:spPr>
      </p:pic>
      <p:sp>
        <p:nvSpPr>
          <p:cNvPr id="3" name="TextBox 2"/>
          <p:cNvSpPr txBox="1"/>
          <p:nvPr/>
        </p:nvSpPr>
        <p:spPr>
          <a:xfrm>
            <a:off x="637309" y="1699721"/>
            <a:ext cx="5334000" cy="4647426"/>
          </a:xfrm>
          <a:prstGeom prst="rect">
            <a:avLst/>
          </a:prstGeom>
          <a:noFill/>
        </p:spPr>
        <p:txBody>
          <a:bodyPr wrap="square" rtlCol="0">
            <a:spAutoFit/>
          </a:bodyPr>
          <a:lstStyle/>
          <a:p>
            <a:r>
              <a:rPr lang="en-GB" sz="2400" dirty="0" smtClean="0"/>
              <a:t>About West CLD Alliance…</a:t>
            </a:r>
          </a:p>
          <a:p>
            <a:endParaRPr lang="en-GB" sz="2400" dirty="0"/>
          </a:p>
          <a:p>
            <a:r>
              <a:rPr lang="en-GB" sz="2400" dirty="0" smtClean="0"/>
              <a:t>About today and the theme…</a:t>
            </a:r>
          </a:p>
          <a:p>
            <a:endParaRPr lang="en-GB" sz="2400" dirty="0"/>
          </a:p>
          <a:p>
            <a:r>
              <a:rPr lang="en-GB" sz="2400" dirty="0" smtClean="0"/>
              <a:t>About me…</a:t>
            </a:r>
          </a:p>
          <a:p>
            <a:endParaRPr lang="en-GB" sz="2400" dirty="0"/>
          </a:p>
          <a:p>
            <a:endParaRPr lang="en-GB" sz="2400" dirty="0" smtClean="0"/>
          </a:p>
          <a:p>
            <a:r>
              <a:rPr lang="en-GB" sz="2400" b="1" dirty="0" smtClean="0"/>
              <a:t>KIRSTY ANDERSON</a:t>
            </a:r>
          </a:p>
          <a:p>
            <a:r>
              <a:rPr lang="en-GB" sz="2400" b="1" dirty="0" smtClean="0"/>
              <a:t>Policy Adviser, CPP Team, EDC</a:t>
            </a:r>
            <a:endParaRPr lang="en-GB" sz="2400" b="1" dirty="0"/>
          </a:p>
          <a:p>
            <a:r>
              <a:rPr lang="en-GB" sz="2400" dirty="0" smtClean="0"/>
              <a:t>Chair of West CLD Alliance </a:t>
            </a:r>
            <a:endParaRPr lang="en-GB" sz="2000" dirty="0"/>
          </a:p>
          <a:p>
            <a:r>
              <a:rPr lang="en-GB" sz="2000" dirty="0" smtClean="0">
                <a:hlinkClick r:id="rId3"/>
              </a:rPr>
              <a:t>Kirsty.Anderson@eastdunbarton.gov.uk</a:t>
            </a:r>
            <a:r>
              <a:rPr lang="en-GB" sz="2000" dirty="0" smtClean="0"/>
              <a:t> </a:t>
            </a:r>
          </a:p>
          <a:p>
            <a:endParaRPr lang="en-GB" dirty="0"/>
          </a:p>
          <a:p>
            <a:endParaRPr lang="en-GB" dirty="0"/>
          </a:p>
        </p:txBody>
      </p:sp>
    </p:spTree>
    <p:extLst>
      <p:ext uri="{BB962C8B-B14F-4D97-AF65-F5344CB8AC3E}">
        <p14:creationId xmlns:p14="http://schemas.microsoft.com/office/powerpoint/2010/main" val="268404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Gill Sans"/>
                <a:cs typeface="Gill Sans"/>
              </a:rPr>
              <a:t>CPD Survey</a:t>
            </a:r>
            <a:endParaRPr lang="en-US" sz="4800" b="1" dirty="0">
              <a:latin typeface="Gill Sans"/>
              <a:cs typeface="Gill Sans"/>
            </a:endParaRPr>
          </a:p>
        </p:txBody>
      </p:sp>
      <p:sp>
        <p:nvSpPr>
          <p:cNvPr id="6" name="Content Placeholder 5"/>
          <p:cNvSpPr>
            <a:spLocks noGrp="1"/>
          </p:cNvSpPr>
          <p:nvPr>
            <p:ph sz="half" idx="1"/>
          </p:nvPr>
        </p:nvSpPr>
        <p:spPr/>
        <p:txBody>
          <a:bodyPr>
            <a:normAutofit fontScale="77500" lnSpcReduction="20000"/>
          </a:bodyPr>
          <a:lstStyle/>
          <a:p>
            <a:r>
              <a:rPr lang="en-GB" dirty="0" smtClean="0"/>
              <a:t>Survey designed by West CLD Alliance – based on competences by CLDSC</a:t>
            </a:r>
          </a:p>
          <a:p>
            <a:r>
              <a:rPr lang="en-GB" dirty="0" smtClean="0"/>
              <a:t>Ran Jun – Dec 2017</a:t>
            </a:r>
          </a:p>
          <a:p>
            <a:r>
              <a:rPr lang="en-GB" dirty="0" smtClean="0"/>
              <a:t>200 completed responses (East Ren and Glasgow responses separately)</a:t>
            </a:r>
          </a:p>
          <a:p>
            <a:r>
              <a:rPr lang="en-GB" dirty="0" smtClean="0"/>
              <a:t>People rated competences 1-10 (one least confident)</a:t>
            </a:r>
          </a:p>
          <a:p>
            <a:r>
              <a:rPr lang="en-GB" dirty="0" smtClean="0"/>
              <a:t>Results by LA and overall report feeding into regional and national WFD plan.</a:t>
            </a:r>
          </a:p>
          <a:p>
            <a:r>
              <a:rPr lang="en-GB" dirty="0" smtClean="0"/>
              <a:t>Training calendar for West CLD Alliance – respondents keen to participate</a:t>
            </a:r>
          </a:p>
          <a:p>
            <a:pPr marL="0" indent="0">
              <a:buNone/>
            </a:pPr>
            <a:endParaRPr lang="en-GB" dirty="0" smtClean="0"/>
          </a:p>
          <a:p>
            <a:endParaRPr lang="en-GB" dirty="0" smtClean="0"/>
          </a:p>
          <a:p>
            <a:endParaRPr lang="en-GB"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91395"/>
            <a:ext cx="4038600" cy="3943573"/>
          </a:xfrm>
        </p:spPr>
      </p:pic>
    </p:spTree>
    <p:extLst>
      <p:ext uri="{BB962C8B-B14F-4D97-AF65-F5344CB8AC3E}">
        <p14:creationId xmlns:p14="http://schemas.microsoft.com/office/powerpoint/2010/main" val="503462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Standards of Community Engagement</a:t>
            </a:r>
            <a:endParaRPr lang="en-GB" dirty="0"/>
          </a:p>
        </p:txBody>
      </p:sp>
      <p:sp>
        <p:nvSpPr>
          <p:cNvPr id="6" name="Content Placeholder 5"/>
          <p:cNvSpPr>
            <a:spLocks noGrp="1"/>
          </p:cNvSpPr>
          <p:nvPr>
            <p:ph sz="half" idx="1"/>
          </p:nvPr>
        </p:nvSpPr>
        <p:spPr/>
        <p:txBody>
          <a:bodyPr>
            <a:normAutofit/>
          </a:bodyPr>
          <a:lstStyle/>
          <a:p>
            <a:r>
              <a:rPr lang="en-GB" dirty="0" smtClean="0"/>
              <a:t>Inclusion</a:t>
            </a:r>
          </a:p>
          <a:p>
            <a:r>
              <a:rPr lang="en-GB" dirty="0" smtClean="0"/>
              <a:t>Support</a:t>
            </a:r>
          </a:p>
          <a:p>
            <a:r>
              <a:rPr lang="en-GB" dirty="0" smtClean="0"/>
              <a:t>Planning</a:t>
            </a:r>
          </a:p>
          <a:p>
            <a:r>
              <a:rPr lang="en-GB" dirty="0" smtClean="0"/>
              <a:t>Working together</a:t>
            </a:r>
          </a:p>
          <a:p>
            <a:r>
              <a:rPr lang="en-GB" dirty="0" smtClean="0"/>
              <a:t>Methods</a:t>
            </a:r>
          </a:p>
          <a:p>
            <a:r>
              <a:rPr lang="en-GB" dirty="0" smtClean="0"/>
              <a:t>Communication</a:t>
            </a:r>
          </a:p>
          <a:p>
            <a:r>
              <a:rPr lang="en-GB" dirty="0" smtClean="0"/>
              <a:t>Inclusion</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77140" y="1703202"/>
            <a:ext cx="4651361" cy="4752000"/>
          </a:xfrm>
        </p:spPr>
      </p:pic>
      <p:sp>
        <p:nvSpPr>
          <p:cNvPr id="10" name="Right Arrow 9"/>
          <p:cNvSpPr/>
          <p:nvPr/>
        </p:nvSpPr>
        <p:spPr>
          <a:xfrm>
            <a:off x="786245" y="5140036"/>
            <a:ext cx="3380509" cy="786139"/>
          </a:xfrm>
          <a:prstGeom prs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smtClean="0">
                <a:solidFill>
                  <a:schemeClr val="tx1"/>
                </a:solidFill>
              </a:rPr>
              <a:t>IMPACT</a:t>
            </a:r>
            <a:endParaRPr lang="en-GB" sz="2000" dirty="0">
              <a:solidFill>
                <a:schemeClr val="tx1"/>
              </a:solidFill>
            </a:endParaRPr>
          </a:p>
        </p:txBody>
      </p:sp>
    </p:spTree>
    <p:extLst>
      <p:ext uri="{BB962C8B-B14F-4D97-AF65-F5344CB8AC3E}">
        <p14:creationId xmlns:p14="http://schemas.microsoft.com/office/powerpoint/2010/main" val="4002567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Demographics</a:t>
            </a:r>
            <a:endParaRPr lang="en-GB" dirty="0"/>
          </a:p>
        </p:txBody>
      </p:sp>
      <p:sp>
        <p:nvSpPr>
          <p:cNvPr id="3" name="Content Placeholder 2"/>
          <p:cNvSpPr>
            <a:spLocks noGrp="1"/>
          </p:cNvSpPr>
          <p:nvPr>
            <p:ph sz="half" idx="1"/>
          </p:nvPr>
        </p:nvSpPr>
        <p:spPr>
          <a:xfrm>
            <a:off x="304800" y="1600200"/>
            <a:ext cx="4073236" cy="4869873"/>
          </a:xfrm>
        </p:spPr>
        <p:txBody>
          <a:bodyPr>
            <a:normAutofit fontScale="92500" lnSpcReduction="20000"/>
          </a:bodyPr>
          <a:lstStyle/>
          <a:p>
            <a:r>
              <a:rPr lang="en-GB" dirty="0" smtClean="0"/>
              <a:t>CLD / Development Worker most common job title</a:t>
            </a:r>
          </a:p>
          <a:p>
            <a:r>
              <a:rPr lang="en-GB" dirty="0" smtClean="0"/>
              <a:t>60% had undergrad degree or above</a:t>
            </a:r>
          </a:p>
          <a:p>
            <a:r>
              <a:rPr lang="en-GB" dirty="0" smtClean="0"/>
              <a:t>Comm. Ed. most common degree subject</a:t>
            </a:r>
          </a:p>
          <a:p>
            <a:r>
              <a:rPr lang="en-GB" dirty="0" smtClean="0"/>
              <a:t>15 years average experience</a:t>
            </a:r>
          </a:p>
          <a:p>
            <a:r>
              <a:rPr lang="en-GB" dirty="0" smtClean="0"/>
              <a:t>One third accessed formal  / accredited training in last year – plus wide range of informal training</a:t>
            </a:r>
          </a:p>
          <a:p>
            <a:endParaRPr lang="en-GB" dirty="0"/>
          </a:p>
        </p:txBody>
      </p:sp>
      <p:pic>
        <p:nvPicPr>
          <p:cNvPr id="5" name="Content Placeholder 4"/>
          <p:cNvPicPr>
            <a:picLocks noGrp="1" noChangeAspect="1"/>
          </p:cNvPicPr>
          <p:nvPr>
            <p:ph sz="half" idx="2"/>
          </p:nvPr>
        </p:nvPicPr>
        <p:blipFill rotWithShape="1">
          <a:blip r:embed="rId2"/>
          <a:srcRect r="43911"/>
          <a:stretch/>
        </p:blipFill>
        <p:spPr>
          <a:xfrm>
            <a:off x="4378036" y="1600199"/>
            <a:ext cx="4420751" cy="4606637"/>
          </a:xfrm>
          <a:prstGeom prst="rect">
            <a:avLst/>
          </a:prstGeom>
        </p:spPr>
      </p:pic>
    </p:spTree>
    <p:extLst>
      <p:ext uri="{BB962C8B-B14F-4D97-AF65-F5344CB8AC3E}">
        <p14:creationId xmlns:p14="http://schemas.microsoft.com/office/powerpoint/2010/main" val="3233562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Gill Sans"/>
                <a:cs typeface="Gill Sans"/>
              </a:rPr>
              <a:t>Organise and manage resources</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500760" y="1251383"/>
            <a:ext cx="7976220" cy="3024000"/>
          </a:xfrm>
          <a:prstGeom prst="rect">
            <a:avLst/>
          </a:prstGeom>
        </p:spPr>
      </p:pic>
      <p:sp>
        <p:nvSpPr>
          <p:cNvPr id="5" name="TextBox 4"/>
          <p:cNvSpPr txBox="1"/>
          <p:nvPr/>
        </p:nvSpPr>
        <p:spPr>
          <a:xfrm>
            <a:off x="457200" y="4586703"/>
            <a:ext cx="8049491" cy="2031325"/>
          </a:xfrm>
          <a:prstGeom prst="rect">
            <a:avLst/>
          </a:prstGeom>
          <a:noFill/>
        </p:spPr>
        <p:txBody>
          <a:bodyPr wrap="square" rtlCol="0">
            <a:spAutoFit/>
          </a:bodyPr>
          <a:lstStyle/>
          <a:p>
            <a:r>
              <a:rPr lang="en-GB" dirty="0" smtClean="0"/>
              <a:t>One of the lowest </a:t>
            </a:r>
            <a:r>
              <a:rPr lang="en-GB" dirty="0"/>
              <a:t>scoring </a:t>
            </a:r>
            <a:r>
              <a:rPr lang="en-GB" dirty="0" smtClean="0"/>
              <a:t>competences </a:t>
            </a:r>
            <a:r>
              <a:rPr lang="en-GB" dirty="0"/>
              <a:t>(</a:t>
            </a:r>
            <a:r>
              <a:rPr lang="en-GB" dirty="0" smtClean="0"/>
              <a:t>6)</a:t>
            </a:r>
          </a:p>
          <a:p>
            <a:r>
              <a:rPr lang="en-GB" dirty="0" smtClean="0"/>
              <a:t>Training needs around making </a:t>
            </a:r>
            <a:r>
              <a:rPr lang="en-GB" dirty="0"/>
              <a:t>funding applications and ongoing awareness of what funding is available </a:t>
            </a:r>
            <a:endParaRPr lang="en-GB" dirty="0" smtClean="0"/>
          </a:p>
          <a:p>
            <a:r>
              <a:rPr lang="en-GB" dirty="0"/>
              <a:t>R</a:t>
            </a:r>
            <a:r>
              <a:rPr lang="en-GB" dirty="0" smtClean="0"/>
              <a:t>isk </a:t>
            </a:r>
            <a:r>
              <a:rPr lang="en-GB" dirty="0"/>
              <a:t>management in community settings e.g. around asset </a:t>
            </a:r>
            <a:r>
              <a:rPr lang="en-GB" dirty="0" smtClean="0"/>
              <a:t>transfer</a:t>
            </a:r>
          </a:p>
          <a:p>
            <a:r>
              <a:rPr lang="en-GB" dirty="0" smtClean="0"/>
              <a:t>Project </a:t>
            </a:r>
            <a:r>
              <a:rPr lang="en-GB" dirty="0"/>
              <a:t>management (logic models), child protection/domestic abuse, equalities, record keeping, income </a:t>
            </a:r>
            <a:r>
              <a:rPr lang="en-GB" dirty="0" err="1" smtClean="0"/>
              <a:t>maximisarion</a:t>
            </a:r>
            <a:r>
              <a:rPr lang="en-GB" dirty="0" smtClean="0"/>
              <a:t> </a:t>
            </a:r>
            <a:r>
              <a:rPr lang="en-GB" dirty="0"/>
              <a:t>/ benefits (e.g. via CAB), sustainability of funding and Excel were all areas of requested training</a:t>
            </a:r>
            <a:endParaRPr lang="en-GB" dirty="0" smtClean="0"/>
          </a:p>
        </p:txBody>
      </p:sp>
    </p:spTree>
    <p:extLst>
      <p:ext uri="{BB962C8B-B14F-4D97-AF65-F5344CB8AC3E}">
        <p14:creationId xmlns:p14="http://schemas.microsoft.com/office/powerpoint/2010/main" val="88273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Gill Sans"/>
                <a:cs typeface="Gill Sans"/>
              </a:rPr>
              <a:t>Facilitate and promote community empowerment</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904845" y="1664443"/>
            <a:ext cx="7334310" cy="3785195"/>
          </a:xfrm>
          <a:prstGeom prst="rect">
            <a:avLst/>
          </a:prstGeom>
        </p:spPr>
      </p:pic>
      <p:sp>
        <p:nvSpPr>
          <p:cNvPr id="5" name="TextBox 4"/>
          <p:cNvSpPr txBox="1"/>
          <p:nvPr/>
        </p:nvSpPr>
        <p:spPr>
          <a:xfrm>
            <a:off x="789709" y="5513881"/>
            <a:ext cx="7647709" cy="923330"/>
          </a:xfrm>
          <a:prstGeom prst="rect">
            <a:avLst/>
          </a:prstGeom>
          <a:noFill/>
        </p:spPr>
        <p:txBody>
          <a:bodyPr wrap="square" rtlCol="0">
            <a:spAutoFit/>
          </a:bodyPr>
          <a:lstStyle/>
          <a:p>
            <a:r>
              <a:rPr lang="en-GB" dirty="0" smtClean="0"/>
              <a:t>One of the lowest scoring competences (6)</a:t>
            </a:r>
          </a:p>
          <a:p>
            <a:r>
              <a:rPr lang="en-GB" dirty="0" smtClean="0"/>
              <a:t>Training needs on Community Empowerment Act and what it means for CLD</a:t>
            </a:r>
          </a:p>
          <a:p>
            <a:r>
              <a:rPr lang="en-GB" dirty="0" smtClean="0"/>
              <a:t>Co-production and how to facilitate community action / regeneration</a:t>
            </a:r>
            <a:endParaRPr lang="en-GB" dirty="0"/>
          </a:p>
        </p:txBody>
      </p:sp>
    </p:spTree>
    <p:extLst>
      <p:ext uri="{BB962C8B-B14F-4D97-AF65-F5344CB8AC3E}">
        <p14:creationId xmlns:p14="http://schemas.microsoft.com/office/powerpoint/2010/main" val="47473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Gill Sans"/>
                <a:cs typeface="Gill Sans"/>
              </a:rPr>
              <a:t>Evaluate and inform practice</a:t>
            </a:r>
            <a:endParaRPr lang="en-US" sz="4800" dirty="0">
              <a:latin typeface="Gill Sans"/>
              <a:cs typeface="Gill Sans"/>
            </a:endParaRPr>
          </a:p>
        </p:txBody>
      </p:sp>
      <p:sp>
        <p:nvSpPr>
          <p:cNvPr id="6" name="Content Placeholder 5"/>
          <p:cNvSpPr>
            <a:spLocks noGrp="1"/>
          </p:cNvSpPr>
          <p:nvPr>
            <p:ph idx="1"/>
          </p:nvPr>
        </p:nvSpPr>
        <p:spPr/>
        <p:txBody>
          <a:bodyPr/>
          <a:lstStyle/>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326438" y="1417638"/>
            <a:ext cx="8491124" cy="2880000"/>
          </a:xfrm>
          <a:prstGeom prst="rect">
            <a:avLst/>
          </a:prstGeom>
        </p:spPr>
      </p:pic>
      <p:sp>
        <p:nvSpPr>
          <p:cNvPr id="5" name="TextBox 4"/>
          <p:cNvSpPr txBox="1"/>
          <p:nvPr/>
        </p:nvSpPr>
        <p:spPr>
          <a:xfrm>
            <a:off x="768927" y="4450663"/>
            <a:ext cx="7606146" cy="2031325"/>
          </a:xfrm>
          <a:prstGeom prst="rect">
            <a:avLst/>
          </a:prstGeom>
          <a:noFill/>
        </p:spPr>
        <p:txBody>
          <a:bodyPr wrap="square" rtlCol="0">
            <a:spAutoFit/>
          </a:bodyPr>
          <a:lstStyle/>
          <a:p>
            <a:r>
              <a:rPr lang="en-GB" dirty="0" smtClean="0"/>
              <a:t>People were confident in this theme (7)</a:t>
            </a:r>
          </a:p>
          <a:p>
            <a:r>
              <a:rPr lang="en-GB" dirty="0" smtClean="0"/>
              <a:t>More training on the new HGILDOC Quality Indicators</a:t>
            </a:r>
          </a:p>
          <a:p>
            <a:r>
              <a:rPr lang="en-GB" dirty="0" smtClean="0"/>
              <a:t>Ease of access resources for this – time constraints</a:t>
            </a:r>
          </a:p>
          <a:p>
            <a:r>
              <a:rPr lang="en-GB" dirty="0" smtClean="0"/>
              <a:t>Innovative approaches to gathering impact evidence e.g. </a:t>
            </a:r>
            <a:r>
              <a:rPr lang="en-GB" dirty="0" err="1" smtClean="0"/>
              <a:t>vlogging</a:t>
            </a:r>
            <a:endParaRPr lang="en-GB" dirty="0" smtClean="0"/>
          </a:p>
          <a:p>
            <a:r>
              <a:rPr lang="en-GB" dirty="0"/>
              <a:t>How others are managing performance and measuring the impact of CLD plans including use of </a:t>
            </a:r>
            <a:r>
              <a:rPr lang="en-GB" dirty="0" smtClean="0"/>
              <a:t>technology</a:t>
            </a:r>
            <a:r>
              <a:rPr lang="en-GB" dirty="0"/>
              <a:t> </a:t>
            </a:r>
            <a:r>
              <a:rPr lang="en-GB" dirty="0" smtClean="0"/>
              <a:t>(and with partners / volunteers).</a:t>
            </a:r>
          </a:p>
          <a:p>
            <a:r>
              <a:rPr lang="en-GB" dirty="0" smtClean="0"/>
              <a:t>Peer reviews – leading to more robust data</a:t>
            </a:r>
            <a:endParaRPr lang="en-GB" dirty="0"/>
          </a:p>
        </p:txBody>
      </p:sp>
    </p:spTree>
    <p:extLst>
      <p:ext uri="{BB962C8B-B14F-4D97-AF65-F5344CB8AC3E}">
        <p14:creationId xmlns:p14="http://schemas.microsoft.com/office/powerpoint/2010/main" val="2520395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1011</TotalTime>
  <Words>849</Words>
  <Application>Microsoft Office PowerPoint</Application>
  <PresentationFormat>On-screen Show (4:3)</PresentationFormat>
  <Paragraphs>111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Calibri Light</vt:lpstr>
      <vt:lpstr>Gill Sans</vt:lpstr>
      <vt:lpstr>Times New Roman</vt:lpstr>
      <vt:lpstr>Office Theme</vt:lpstr>
      <vt:lpstr>PowerPoint Presentation</vt:lpstr>
      <vt:lpstr>WELCOME</vt:lpstr>
      <vt:lpstr>Introduction</vt:lpstr>
      <vt:lpstr>CPD Survey</vt:lpstr>
      <vt:lpstr>National Standards of Community Engagement</vt:lpstr>
      <vt:lpstr>Survey Demographics</vt:lpstr>
      <vt:lpstr>Organise and manage resources</vt:lpstr>
      <vt:lpstr>Facilitate and promote community empowerment</vt:lpstr>
      <vt:lpstr>Evaluate and inform practice</vt:lpstr>
      <vt:lpstr>Develop and support collaborative working</vt:lpstr>
      <vt:lpstr>Provide Learning and development opportunities in a range of contexts</vt:lpstr>
      <vt:lpstr>Know and understand the community in which we work</vt:lpstr>
      <vt:lpstr>Build and maintain relationships with individuals and groups</vt:lpstr>
      <vt:lpstr>Other Questions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Murdoch</dc:creator>
  <cp:lastModifiedBy>Kirsty Anderson</cp:lastModifiedBy>
  <cp:revision>49</cp:revision>
  <dcterms:created xsi:type="dcterms:W3CDTF">2013-10-17T15:15:32Z</dcterms:created>
  <dcterms:modified xsi:type="dcterms:W3CDTF">2018-03-23T12:03:26Z</dcterms:modified>
</cp:coreProperties>
</file>