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2" r:id="rId6"/>
    <p:sldId id="263" r:id="rId7"/>
    <p:sldId id="266" r:id="rId8"/>
    <p:sldId id="271" r:id="rId9"/>
    <p:sldId id="267" r:id="rId10"/>
    <p:sldId id="264" r:id="rId11"/>
    <p:sldId id="265" r:id="rId12"/>
    <p:sldId id="268" r:id="rId13"/>
    <p:sldId id="270" r:id="rId14"/>
    <p:sldId id="273" r:id="rId15"/>
    <p:sldId id="260" r:id="rId16"/>
    <p:sldId id="261"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80462" autoAdjust="0"/>
  </p:normalViewPr>
  <p:slideViewPr>
    <p:cSldViewPr>
      <p:cViewPr varScale="1">
        <p:scale>
          <a:sx n="35" d="100"/>
          <a:sy n="35" d="100"/>
        </p:scale>
        <p:origin x="-147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2190" y="-12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A098EBD-AB97-47F1-ADD1-369431B20F02}" type="datetimeFigureOut">
              <a:rPr lang="en-GB" smtClean="0"/>
              <a:t>20/03/2017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093DF37-0EE2-49DA-9D33-9B50EE74D309}" type="slidenum">
              <a:rPr lang="en-GB" smtClean="0"/>
              <a:t>‹#›</a:t>
            </a:fld>
            <a:endParaRPr lang="en-GB"/>
          </a:p>
        </p:txBody>
      </p:sp>
    </p:spTree>
    <p:extLst>
      <p:ext uri="{BB962C8B-B14F-4D97-AF65-F5344CB8AC3E}">
        <p14:creationId xmlns:p14="http://schemas.microsoft.com/office/powerpoint/2010/main" val="7023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a:t>
            </a:fld>
            <a:endParaRPr lang="en-GB"/>
          </a:p>
        </p:txBody>
      </p:sp>
    </p:spTree>
    <p:extLst>
      <p:ext uri="{BB962C8B-B14F-4D97-AF65-F5344CB8AC3E}">
        <p14:creationId xmlns:p14="http://schemas.microsoft.com/office/powerpoint/2010/main" val="1326025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10</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11</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12</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13</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Now that we have received the published report,</a:t>
            </a:r>
            <a:r>
              <a:rPr lang="en-GB" sz="1200" kern="1200" baseline="0" dirty="0" smtClean="0">
                <a:solidFill>
                  <a:schemeClr val="tx1"/>
                </a:solidFill>
                <a:effectLst/>
                <a:latin typeface="+mn-lt"/>
                <a:ea typeface="+mn-ea"/>
                <a:cs typeface="+mn-cs"/>
              </a:rPr>
              <a:t> we can review the process and look at lessons learned and any required improvements.  But g</a:t>
            </a:r>
            <a:r>
              <a:rPr lang="en-GB" sz="1200" kern="1200" dirty="0" smtClean="0">
                <a:solidFill>
                  <a:schemeClr val="tx1"/>
                </a:solidFill>
                <a:effectLst/>
                <a:latin typeface="+mn-lt"/>
                <a:ea typeface="+mn-ea"/>
                <a:cs typeface="+mn-cs"/>
              </a:rPr>
              <a:t>iven the learning </a:t>
            </a:r>
            <a:r>
              <a:rPr lang="en-GB" sz="1200" kern="1200" smtClean="0">
                <a:solidFill>
                  <a:schemeClr val="tx1"/>
                </a:solidFill>
                <a:effectLst/>
                <a:latin typeface="+mn-lt"/>
                <a:ea typeface="+mn-ea"/>
                <a:cs typeface="+mn-cs"/>
              </a:rPr>
              <a:t>achieved already by </a:t>
            </a:r>
            <a:r>
              <a:rPr lang="en-GB" sz="1200" kern="1200" dirty="0" smtClean="0">
                <a:solidFill>
                  <a:schemeClr val="tx1"/>
                </a:solidFill>
                <a:effectLst/>
                <a:latin typeface="+mn-lt"/>
                <a:ea typeface="+mn-ea"/>
                <a:cs typeface="+mn-cs"/>
              </a:rPr>
              <a:t>going through the process, I think we can look forward to future Inspections with significantly increased confidence</a:t>
            </a:r>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14</a:t>
            </a:fld>
            <a:endParaRPr lang="en-GB"/>
          </a:p>
        </p:txBody>
      </p:sp>
    </p:spTree>
    <p:extLst>
      <p:ext uri="{BB962C8B-B14F-4D97-AF65-F5344CB8AC3E}">
        <p14:creationId xmlns:p14="http://schemas.microsoft.com/office/powerpoint/2010/main" val="2408973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Ultimately if you ensure that your practice follows the CLD competencies guidance and you self evaluate using HGIOL&amp;DIC then you are ¾ of the way there. The rest is just pulling it all together in the format laid out in the most recent inspection guidance briefing.</a:t>
            </a:r>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15</a:t>
            </a:fld>
            <a:endParaRPr lang="en-GB"/>
          </a:p>
        </p:txBody>
      </p:sp>
    </p:spTree>
    <p:extLst>
      <p:ext uri="{BB962C8B-B14F-4D97-AF65-F5344CB8AC3E}">
        <p14:creationId xmlns:p14="http://schemas.microsoft.com/office/powerpoint/2010/main" val="3374313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16</a:t>
            </a:fld>
            <a:endParaRPr lang="en-GB"/>
          </a:p>
        </p:txBody>
      </p:sp>
    </p:spTree>
    <p:extLst>
      <p:ext uri="{BB962C8B-B14F-4D97-AF65-F5344CB8AC3E}">
        <p14:creationId xmlns:p14="http://schemas.microsoft.com/office/powerpoint/2010/main" val="132492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 Partners from these partnerships/models of delivery were involved at every stage of the process including the initial meeting with the lead inspector. </a:t>
            </a:r>
          </a:p>
          <a:p>
            <a:endParaRPr lang="en-GB" dirty="0"/>
          </a:p>
          <a:p>
            <a:r>
              <a:rPr lang="en-GB" dirty="0" smtClean="0"/>
              <a:t>The challenge of the initial meeting was ensuring it was the appropriate people  round the table with a limit on the numbers at the inspectors request.</a:t>
            </a:r>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2</a:t>
            </a:fld>
            <a:endParaRPr lang="en-GB"/>
          </a:p>
        </p:txBody>
      </p:sp>
    </p:spTree>
    <p:extLst>
      <p:ext uri="{BB962C8B-B14F-4D97-AF65-F5344CB8AC3E}">
        <p14:creationId xmlns:p14="http://schemas.microsoft.com/office/powerpoint/2010/main" val="297683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HAZELS INPUT: Self evaluation is embedded in our practice. Strong focus on improving service following last inspection (2010). Priority to improve on 1.1 and5.10. Developed systems and </a:t>
            </a:r>
            <a:r>
              <a:rPr lang="en-GB" dirty="0" smtClean="0"/>
              <a:t>processes </a:t>
            </a:r>
            <a:r>
              <a:rPr lang="en-GB" dirty="0" smtClean="0"/>
              <a:t>to improve service.</a:t>
            </a:r>
          </a:p>
          <a:p>
            <a:r>
              <a:rPr lang="en-GB" dirty="0" smtClean="0"/>
              <a:t>Staff training has been focused on the new QI’s, embedding Policy in practice, planning in partnership (outcome focussed). Staff systematically gather evidence and save to a project evidence </a:t>
            </a:r>
            <a:r>
              <a:rPr lang="en-GB" dirty="0" smtClean="0"/>
              <a:t>folder. Partners </a:t>
            </a:r>
            <a:r>
              <a:rPr lang="en-GB" dirty="0" smtClean="0"/>
              <a:t>supported to develop 3 </a:t>
            </a:r>
            <a:r>
              <a:rPr lang="en-GB" dirty="0" err="1" smtClean="0"/>
              <a:t>yr</a:t>
            </a:r>
            <a:r>
              <a:rPr lang="en-GB" dirty="0" smtClean="0"/>
              <a:t> plans including the performance and quality assurance of plan. Conducted mock inspection work annually as part of self evaluation to check our readiness and to monitor and improve our services.</a:t>
            </a:r>
          </a:p>
          <a:p>
            <a:r>
              <a:rPr lang="en-GB" dirty="0" smtClean="0"/>
              <a:t>Created PROJECT FOLDERS TO Gather evidence: </a:t>
            </a:r>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Evidence folders for Key pieces of work should provide robust evidence illustrating the quality of the work and should include these documents (which are identified within workers IWP).</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Plan:</a:t>
            </a:r>
            <a:r>
              <a:rPr lang="en-GB" sz="1200" kern="1200" dirty="0" smtClean="0">
                <a:solidFill>
                  <a:schemeClr val="tx1"/>
                </a:solidFill>
                <a:effectLst/>
                <a:latin typeface="+mn-lt"/>
                <a:ea typeface="+mn-ea"/>
                <a:cs typeface="+mn-cs"/>
              </a:rPr>
              <a:t> Explaining the Difference Logic Model or Weavers Triangle</a:t>
            </a:r>
          </a:p>
          <a:p>
            <a:pPr lvl="0"/>
            <a:r>
              <a:rPr lang="en-GB" sz="1200" b="1" kern="1200" dirty="0" smtClean="0">
                <a:solidFill>
                  <a:schemeClr val="tx1"/>
                </a:solidFill>
                <a:effectLst/>
                <a:latin typeface="+mn-lt"/>
                <a:ea typeface="+mn-ea"/>
                <a:cs typeface="+mn-cs"/>
              </a:rPr>
              <a:t>Implementation plan </a:t>
            </a:r>
            <a:r>
              <a:rPr lang="en-GB" sz="1200" kern="1200" dirty="0" smtClean="0">
                <a:solidFill>
                  <a:schemeClr val="tx1"/>
                </a:solidFill>
                <a:effectLst/>
                <a:latin typeface="+mn-lt"/>
                <a:ea typeface="+mn-ea"/>
                <a:cs typeface="+mn-cs"/>
              </a:rPr>
              <a:t>with roles/responsibilities &amp; timescales (if appropriate)</a:t>
            </a:r>
          </a:p>
          <a:p>
            <a:pPr lvl="0"/>
            <a:r>
              <a:rPr lang="en-GB" sz="1200" b="1" kern="1200" dirty="0" smtClean="0">
                <a:solidFill>
                  <a:schemeClr val="tx1"/>
                </a:solidFill>
                <a:effectLst/>
                <a:latin typeface="+mn-lt"/>
                <a:ea typeface="+mn-ea"/>
                <a:cs typeface="+mn-cs"/>
              </a:rPr>
              <a:t>Reports</a:t>
            </a:r>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Case studies/personal statements </a:t>
            </a:r>
            <a:endParaRPr lang="en-GB"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Stats </a:t>
            </a:r>
            <a:r>
              <a:rPr lang="en-GB" sz="1200" kern="1200" dirty="0" smtClean="0">
                <a:solidFill>
                  <a:schemeClr val="tx1"/>
                </a:solidFill>
                <a:effectLst/>
                <a:latin typeface="+mn-lt"/>
                <a:ea typeface="+mn-ea"/>
                <a:cs typeface="+mn-cs"/>
              </a:rPr>
              <a:t>(for project)</a:t>
            </a:r>
          </a:p>
          <a:p>
            <a:pPr lvl="0"/>
            <a:r>
              <a:rPr lang="en-GB" sz="1200" b="1" kern="1200" dirty="0" smtClean="0">
                <a:solidFill>
                  <a:schemeClr val="tx1"/>
                </a:solidFill>
                <a:effectLst/>
                <a:latin typeface="+mn-lt"/>
                <a:ea typeface="+mn-ea"/>
                <a:cs typeface="+mn-cs"/>
              </a:rPr>
              <a:t>Evaluation results </a:t>
            </a:r>
            <a:r>
              <a:rPr lang="en-GB" sz="1200" kern="1200" dirty="0" smtClean="0">
                <a:solidFill>
                  <a:schemeClr val="tx1"/>
                </a:solidFill>
                <a:effectLst/>
                <a:latin typeface="+mn-lt"/>
                <a:ea typeface="+mn-ea"/>
                <a:cs typeface="+mn-cs"/>
              </a:rPr>
              <a:t>(for project, including What’s Changed for You reports)</a:t>
            </a: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folders should only have most recent copies and not previous drafts of any paperwork!</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3</a:t>
            </a:fld>
            <a:endParaRPr lang="en-GB"/>
          </a:p>
        </p:txBody>
      </p:sp>
    </p:spTree>
    <p:extLst>
      <p:ext uri="{BB962C8B-B14F-4D97-AF65-F5344CB8AC3E}">
        <p14:creationId xmlns:p14="http://schemas.microsoft.com/office/powerpoint/2010/main" val="257374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Notification: </a:t>
            </a:r>
            <a:r>
              <a:rPr lang="en-GB" dirty="0" smtClean="0"/>
              <a:t>Initial notification </a:t>
            </a:r>
            <a:r>
              <a:rPr lang="en-GB" dirty="0"/>
              <a:t> </a:t>
            </a:r>
            <a:r>
              <a:rPr lang="en-GB" dirty="0" smtClean="0"/>
              <a:t>to Senior </a:t>
            </a:r>
            <a:r>
              <a:rPr lang="en-GB" dirty="0"/>
              <a:t>staff  </a:t>
            </a:r>
            <a:r>
              <a:rPr lang="en-GB" dirty="0" smtClean="0"/>
              <a:t>to </a:t>
            </a:r>
            <a:r>
              <a:rPr lang="en-GB" dirty="0"/>
              <a:t>develop a plan of </a:t>
            </a:r>
            <a:r>
              <a:rPr lang="en-GB" dirty="0" smtClean="0"/>
              <a:t>action,  this was then cascaded to </a:t>
            </a:r>
            <a:r>
              <a:rPr lang="en-GB" dirty="0"/>
              <a:t>operational staff and partners. Felt this approach could minimise any stress/panic reactions. Better organised</a:t>
            </a:r>
            <a:r>
              <a:rPr lang="en-GB" dirty="0" smtClean="0"/>
              <a:t>.  </a:t>
            </a:r>
          </a:p>
          <a:p>
            <a:r>
              <a:rPr lang="en-GB" b="1" dirty="0" smtClean="0"/>
              <a:t>Initial meeting with inspector </a:t>
            </a:r>
            <a:r>
              <a:rPr lang="en-GB" dirty="0" smtClean="0"/>
              <a:t>- Limit  and choose the key staff for the initial meeting with the inspector.</a:t>
            </a:r>
            <a:endParaRPr lang="en-GB" dirty="0"/>
          </a:p>
          <a:p>
            <a:pPr>
              <a:defRPr/>
            </a:pPr>
            <a:r>
              <a:rPr lang="en-GB" b="1" dirty="0" smtClean="0"/>
              <a:t>Inspection paperwork </a:t>
            </a:r>
            <a:r>
              <a:rPr lang="en-GB" dirty="0" smtClean="0"/>
              <a:t>– </a:t>
            </a:r>
            <a:r>
              <a:rPr lang="en-GB" dirty="0"/>
              <a:t>planning meetings with structured action </a:t>
            </a:r>
            <a:r>
              <a:rPr lang="en-GB" dirty="0" smtClean="0"/>
              <a:t>log with </a:t>
            </a:r>
            <a:r>
              <a:rPr lang="en-GB" dirty="0"/>
              <a:t>clear work </a:t>
            </a:r>
            <a:r>
              <a:rPr lang="en-GB" dirty="0" smtClean="0"/>
              <a:t>allocation – who, where, when </a:t>
            </a:r>
            <a:r>
              <a:rPr lang="en-GB" dirty="0" err="1" smtClean="0"/>
              <a:t>etc</a:t>
            </a:r>
            <a:r>
              <a:rPr lang="en-GB" dirty="0" smtClean="0"/>
              <a:t> …..</a:t>
            </a:r>
          </a:p>
          <a:p>
            <a:pPr>
              <a:defRPr/>
            </a:pPr>
            <a:r>
              <a:rPr lang="en-GB" b="1" dirty="0" smtClean="0"/>
              <a:t>Strategic Inspection </a:t>
            </a:r>
            <a:r>
              <a:rPr lang="en-GB" dirty="0" smtClean="0"/>
              <a:t>- </a:t>
            </a:r>
            <a:r>
              <a:rPr lang="en-GB" dirty="0"/>
              <a:t>Restructure resulting  joining up with other services and departure of key CLD staff. </a:t>
            </a:r>
            <a:r>
              <a:rPr lang="en-GB" dirty="0" smtClean="0"/>
              <a:t>Senior Management </a:t>
            </a:r>
            <a:r>
              <a:rPr lang="en-GB" dirty="0"/>
              <a:t>team is  a mix of </a:t>
            </a:r>
            <a:r>
              <a:rPr lang="en-GB" dirty="0" smtClean="0"/>
              <a:t>CLD, Employability and financial Inclusion backgrounds but with a wealth of experience in strategy and audit processes.</a:t>
            </a:r>
          </a:p>
          <a:p>
            <a:pPr>
              <a:defRPr/>
            </a:pPr>
            <a:r>
              <a:rPr lang="en-GB" b="1" dirty="0" smtClean="0"/>
              <a:t>Place based inspection - </a:t>
            </a:r>
            <a:r>
              <a:rPr lang="en-GB" dirty="0" smtClean="0"/>
              <a:t> the choice of preferred place was discussed from the outset following notification, ensuring we had rationale for this and the evidence to back it up. </a:t>
            </a:r>
            <a:r>
              <a:rPr lang="en-GB" dirty="0"/>
              <a:t>Having a good base and working relationships with the partners in the area , and people who know the area and its demographics extremely well helped.  Keep asking if they have all the evidence they </a:t>
            </a:r>
            <a:r>
              <a:rPr lang="en-GB"/>
              <a:t>need</a:t>
            </a:r>
            <a:r>
              <a:rPr lang="en-GB" smtClean="0"/>
              <a:t>!</a:t>
            </a:r>
          </a:p>
          <a:p>
            <a:pPr>
              <a:defRPr/>
            </a:pPr>
            <a:r>
              <a:rPr lang="en-GB" b="1" smtClean="0"/>
              <a:t>Challenges</a:t>
            </a:r>
            <a:r>
              <a:rPr lang="en-GB" b="1" dirty="0"/>
              <a:t>: </a:t>
            </a:r>
            <a:r>
              <a:rPr lang="en-GB" b="1" dirty="0" smtClean="0"/>
              <a:t> </a:t>
            </a:r>
            <a:r>
              <a:rPr lang="en-GB" dirty="0" smtClean="0"/>
              <a:t>Notice </a:t>
            </a:r>
            <a:r>
              <a:rPr lang="en-GB" dirty="0"/>
              <a:t>period  for place based included 4 public holidays over the </a:t>
            </a:r>
            <a:r>
              <a:rPr lang="en-GB" dirty="0" smtClean="0"/>
              <a:t>Christmas </a:t>
            </a:r>
            <a:r>
              <a:rPr lang="en-GB" dirty="0"/>
              <a:t>period and most activity groups off for </a:t>
            </a:r>
            <a:r>
              <a:rPr lang="en-GB" dirty="0" smtClean="0"/>
              <a:t>holiday period </a:t>
            </a:r>
            <a:r>
              <a:rPr lang="en-GB" dirty="0"/>
              <a:t>– additional few days given to provide place based inspection </a:t>
            </a:r>
            <a:r>
              <a:rPr lang="en-GB" dirty="0" smtClean="0"/>
              <a:t>documents but no extension to notice period.  This had slight impact on timetabling.</a:t>
            </a:r>
          </a:p>
          <a:p>
            <a:r>
              <a:rPr lang="en-GB" b="1" dirty="0" smtClean="0"/>
              <a:t>Surprises:  </a:t>
            </a:r>
            <a:r>
              <a:rPr lang="en-GB" dirty="0" smtClean="0"/>
              <a:t>Guidance advises that MI will chair initial meetings of both inspections but this wasn’t quite what happened in our place based inspection when it was passed over to our manager.  Discussion also covered some areas previously discussed.</a:t>
            </a:r>
            <a:endParaRPr lang="en-GB" dirty="0"/>
          </a:p>
          <a:p>
            <a:endParaRPr lang="en-GB" b="1" dirty="0"/>
          </a:p>
        </p:txBody>
      </p:sp>
      <p:sp>
        <p:nvSpPr>
          <p:cNvPr id="4" name="Slide Number Placeholder 3"/>
          <p:cNvSpPr>
            <a:spLocks noGrp="1"/>
          </p:cNvSpPr>
          <p:nvPr>
            <p:ph type="sldNum" sz="quarter" idx="10"/>
          </p:nvPr>
        </p:nvSpPr>
        <p:spPr/>
        <p:txBody>
          <a:bodyPr/>
          <a:lstStyle/>
          <a:p>
            <a:fld id="{8093DF37-0EE2-49DA-9D33-9B50EE74D309}" type="slidenum">
              <a:rPr lang="en-GB" smtClean="0"/>
              <a:t>4</a:t>
            </a:fld>
            <a:endParaRPr lang="en-GB"/>
          </a:p>
        </p:txBody>
      </p:sp>
    </p:spTree>
    <p:extLst>
      <p:ext uri="{BB962C8B-B14F-4D97-AF65-F5344CB8AC3E}">
        <p14:creationId xmlns:p14="http://schemas.microsoft.com/office/powerpoint/2010/main" val="146669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b="1" dirty="0" smtClean="0"/>
              <a:t>Action log: </a:t>
            </a:r>
            <a:r>
              <a:rPr lang="en-GB" sz="1100" dirty="0" smtClean="0"/>
              <a:t>created a structure of identifying what was needed , when and person responsible.  Weekly meetings  involving </a:t>
            </a:r>
            <a:r>
              <a:rPr lang="en-GB" sz="1100" dirty="0"/>
              <a:t> </a:t>
            </a:r>
            <a:r>
              <a:rPr lang="en-GB" sz="1100" dirty="0" smtClean="0"/>
              <a:t>key staff to review.</a:t>
            </a:r>
          </a:p>
          <a:p>
            <a:r>
              <a:rPr lang="en-GB" sz="1100" b="1" dirty="0" smtClean="0"/>
              <a:t>Focus Groups:  </a:t>
            </a:r>
            <a:r>
              <a:rPr lang="en-GB" sz="1100" dirty="0" smtClean="0"/>
              <a:t>One person responsible for emailing invites and collating responses.</a:t>
            </a:r>
          </a:p>
          <a:p>
            <a:r>
              <a:rPr lang="en-GB" sz="1100" b="1" dirty="0" smtClean="0"/>
              <a:t>Briefing Notes: </a:t>
            </a:r>
            <a:r>
              <a:rPr lang="en-GB" sz="1100" dirty="0" smtClean="0"/>
              <a:t>briefing note required for Inspector but for Strategic inspection focus groups we created a simple to understand participant brief to prepare them.</a:t>
            </a:r>
          </a:p>
          <a:p>
            <a:r>
              <a:rPr lang="en-GB" sz="1100" b="1" dirty="0" smtClean="0"/>
              <a:t>Gathering the evidence</a:t>
            </a:r>
            <a:r>
              <a:rPr lang="en-GB" sz="1100" dirty="0" smtClean="0"/>
              <a:t>: For the strategic based inspection it was important that we had up to date evidence to substantiate any claims made.  For focus groups in both  parts of the inspection, the lead person collated the evidence and updated the briefing note. All evidence was then saved to a central folder.</a:t>
            </a:r>
            <a:endParaRPr lang="en-GB" sz="1100" dirty="0"/>
          </a:p>
          <a:p>
            <a:r>
              <a:rPr lang="en-GB" sz="1100" b="1" dirty="0" smtClean="0"/>
              <a:t>Indexing: </a:t>
            </a:r>
            <a:r>
              <a:rPr lang="en-GB" sz="1100" dirty="0"/>
              <a:t>An evidence log was created for </a:t>
            </a:r>
            <a:r>
              <a:rPr lang="en-GB" sz="1100" dirty="0" smtClean="0"/>
              <a:t>both parts of the inspection process. </a:t>
            </a:r>
            <a:r>
              <a:rPr lang="en-GB" sz="1100" dirty="0"/>
              <a:t>Once all the evidence was </a:t>
            </a:r>
            <a:r>
              <a:rPr lang="en-GB" sz="1100" dirty="0" smtClean="0"/>
              <a:t>collated in the appropriate folders, </a:t>
            </a:r>
            <a:r>
              <a:rPr lang="en-GB" sz="1100" dirty="0"/>
              <a:t>it was indexed and added to </a:t>
            </a:r>
            <a:r>
              <a:rPr lang="en-GB" sz="1100" dirty="0" smtClean="0"/>
              <a:t>the log.  </a:t>
            </a:r>
          </a:p>
          <a:p>
            <a:endParaRPr lang="en-GB" sz="1100" dirty="0"/>
          </a:p>
          <a:p>
            <a:r>
              <a:rPr lang="en-GB" sz="1100" dirty="0" smtClean="0"/>
              <a:t>For the strategic inspection, each statement made in the self evaluation was copied onto the evidence log under the corresponding </a:t>
            </a:r>
            <a:r>
              <a:rPr lang="en-GB" sz="1100" dirty="0"/>
              <a:t> </a:t>
            </a:r>
            <a:r>
              <a:rPr lang="en-GB" sz="1100" dirty="0" smtClean="0"/>
              <a:t>heading , linked to QI and indexed, </a:t>
            </a:r>
            <a:r>
              <a:rPr lang="en-GB" sz="1100" dirty="0" err="1" smtClean="0"/>
              <a:t>ie</a:t>
            </a:r>
            <a:r>
              <a:rPr lang="en-GB" sz="1100" dirty="0" smtClean="0"/>
              <a:t> file ref 1 with the evidence sub-indexed, </a:t>
            </a:r>
            <a:r>
              <a:rPr lang="en-GB" sz="1100" dirty="0" err="1" smtClean="0"/>
              <a:t>ie</a:t>
            </a:r>
            <a:r>
              <a:rPr lang="en-GB" sz="1100" dirty="0" smtClean="0"/>
              <a:t> 1.1, 1.2.  The focus groups on the timetable and corresponding evidence was  indexed, </a:t>
            </a:r>
            <a:r>
              <a:rPr lang="en-GB" sz="1100" dirty="0" err="1"/>
              <a:t>ie</a:t>
            </a:r>
            <a:r>
              <a:rPr lang="en-GB" sz="1100" dirty="0"/>
              <a:t> </a:t>
            </a:r>
            <a:r>
              <a:rPr lang="en-GB" sz="1100" dirty="0" smtClean="0"/>
              <a:t>focus group number 1 </a:t>
            </a:r>
            <a:r>
              <a:rPr lang="en-GB" sz="1100" dirty="0"/>
              <a:t>with the evidence sub-indexed, </a:t>
            </a:r>
            <a:r>
              <a:rPr lang="en-GB" sz="1100" dirty="0" err="1"/>
              <a:t>ie</a:t>
            </a:r>
            <a:r>
              <a:rPr lang="en-GB" sz="1100" dirty="0"/>
              <a:t> 1.1, 1.2</a:t>
            </a:r>
            <a:r>
              <a:rPr lang="en-GB" sz="1100" dirty="0" smtClean="0"/>
              <a:t>.  Inspection  evidence required by inspectors on initial day of visit was also added to this evidence log.</a:t>
            </a:r>
          </a:p>
          <a:p>
            <a:endParaRPr lang="en-GB" sz="1100" dirty="0"/>
          </a:p>
          <a:p>
            <a:r>
              <a:rPr lang="en-GB" sz="1100" dirty="0"/>
              <a:t>When complete, </a:t>
            </a:r>
            <a:r>
              <a:rPr lang="en-GB" sz="1100" dirty="0" smtClean="0"/>
              <a:t>all the  evidence was </a:t>
            </a:r>
            <a:r>
              <a:rPr lang="en-GB" sz="1100" dirty="0"/>
              <a:t>then </a:t>
            </a:r>
            <a:r>
              <a:rPr lang="en-GB" sz="1100" dirty="0" smtClean="0"/>
              <a:t>copied into a central folder and  saved </a:t>
            </a:r>
            <a:r>
              <a:rPr lang="en-GB" sz="1100" dirty="0"/>
              <a:t>onto a pen drive along with </a:t>
            </a:r>
            <a:r>
              <a:rPr lang="en-GB" sz="1100" dirty="0" smtClean="0"/>
              <a:t>a copy of the evidence</a:t>
            </a:r>
            <a:r>
              <a:rPr lang="en-GB" sz="1100" dirty="0"/>
              <a:t> </a:t>
            </a:r>
            <a:r>
              <a:rPr lang="en-GB" sz="1100" dirty="0" smtClean="0"/>
              <a:t>log  </a:t>
            </a:r>
            <a:r>
              <a:rPr lang="en-GB" sz="1100" dirty="0"/>
              <a:t>for each of the inspection team.</a:t>
            </a:r>
          </a:p>
        </p:txBody>
      </p:sp>
      <p:sp>
        <p:nvSpPr>
          <p:cNvPr id="4" name="Slide Number Placeholder 3"/>
          <p:cNvSpPr>
            <a:spLocks noGrp="1"/>
          </p:cNvSpPr>
          <p:nvPr>
            <p:ph type="sldNum" sz="quarter" idx="10"/>
          </p:nvPr>
        </p:nvSpPr>
        <p:spPr/>
        <p:txBody>
          <a:bodyPr/>
          <a:lstStyle/>
          <a:p>
            <a:fld id="{8093DF37-0EE2-49DA-9D33-9B50EE74D309}" type="slidenum">
              <a:rPr lang="en-GB" smtClean="0"/>
              <a:t>5</a:t>
            </a:fld>
            <a:endParaRPr lang="en-GB"/>
          </a:p>
        </p:txBody>
      </p:sp>
    </p:spTree>
    <p:extLst>
      <p:ext uri="{BB962C8B-B14F-4D97-AF65-F5344CB8AC3E}">
        <p14:creationId xmlns:p14="http://schemas.microsoft.com/office/powerpoint/2010/main" val="1466691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6</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93DF37-0EE2-49DA-9D33-9B50EE74D309}" type="slidenum">
              <a:rPr lang="en-GB" smtClean="0"/>
              <a:t>7</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8</a:t>
            </a:fld>
            <a:endParaRPr lang="en-GB"/>
          </a:p>
        </p:txBody>
      </p:sp>
    </p:spTree>
    <p:extLst>
      <p:ext uri="{BB962C8B-B14F-4D97-AF65-F5344CB8AC3E}">
        <p14:creationId xmlns:p14="http://schemas.microsoft.com/office/powerpoint/2010/main" val="56800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93DF37-0EE2-49DA-9D33-9B50EE74D309}" type="slidenum">
              <a:rPr lang="en-GB" smtClean="0"/>
              <a:t>9</a:t>
            </a:fld>
            <a:endParaRPr lang="en-GB"/>
          </a:p>
        </p:txBody>
      </p:sp>
    </p:spTree>
    <p:extLst>
      <p:ext uri="{BB962C8B-B14F-4D97-AF65-F5344CB8AC3E}">
        <p14:creationId xmlns:p14="http://schemas.microsoft.com/office/powerpoint/2010/main" val="56800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6D5F9-0305-4F16-8EF5-1A473ACBD8D8}" type="datetimeFigureOut">
              <a:rPr lang="en-US" smtClean="0"/>
              <a:t>3/20/2017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196D5F9-0305-4F16-8EF5-1A473ACBD8D8}" type="datetimeFigureOut">
              <a:rPr lang="en-US" smtClean="0"/>
              <a:t>3/20/2017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196D5F9-0305-4F16-8EF5-1A473ACBD8D8}" type="datetimeFigureOut">
              <a:rPr lang="en-US" smtClean="0"/>
              <a:t>3/20/2017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196D5F9-0305-4F16-8EF5-1A473ACBD8D8}" type="datetimeFigureOut">
              <a:rPr lang="en-US" smtClean="0"/>
              <a:t>3/20/2017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6D5F9-0305-4F16-8EF5-1A473ACBD8D8}" type="datetimeFigureOut">
              <a:rPr lang="en-US" smtClean="0"/>
              <a:t>3/20/2017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6D5F9-0305-4F16-8EF5-1A473ACBD8D8}" type="datetimeFigureOut">
              <a:rPr lang="en-US" smtClean="0"/>
              <a:t>3/20/2017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6D5F9-0305-4F16-8EF5-1A473ACBD8D8}" type="datetimeFigureOut">
              <a:rPr lang="en-US" smtClean="0"/>
              <a:t>3/20/2017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153FC0D-1882-4A59-8A08-3F53117F2400}" type="slidenum">
              <a:rPr lang="en-GB" smtClean="0"/>
              <a:t>‹#›</a:t>
            </a:fld>
            <a:endParaRPr lang="en-GB"/>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powerpoint slide colour.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6D5F9-0305-4F16-8EF5-1A473ACBD8D8}" type="datetimeFigureOut">
              <a:rPr lang="en-US" smtClean="0"/>
              <a:t>3/20/2017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3FC0D-1882-4A59-8A08-3F53117F240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gov.scot/other-sectors/community-learning-and-development/6881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ldplanning.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GB" dirty="0" smtClean="0"/>
              <a:t>Our </a:t>
            </a:r>
            <a:r>
              <a:rPr lang="en-GB" dirty="0" err="1" smtClean="0"/>
              <a:t>HMIe</a:t>
            </a:r>
            <a:r>
              <a:rPr lang="en-GB" dirty="0" smtClean="0"/>
              <a:t> Inspection Journey</a:t>
            </a:r>
            <a:br>
              <a:rPr lang="en-GB" dirty="0" smtClean="0"/>
            </a:br>
            <a:endParaRPr lang="en-GB" dirty="0"/>
          </a:p>
        </p:txBody>
      </p:sp>
      <p:sp>
        <p:nvSpPr>
          <p:cNvPr id="3" name="Subtitle 2"/>
          <p:cNvSpPr>
            <a:spLocks noGrp="1"/>
          </p:cNvSpPr>
          <p:nvPr>
            <p:ph type="subTitle" idx="1"/>
          </p:nvPr>
        </p:nvSpPr>
        <p:spPr/>
        <p:txBody>
          <a:bodyPr/>
          <a:lstStyle/>
          <a:p>
            <a:r>
              <a:rPr lang="en-GB" dirty="0"/>
              <a:t>December 2016 – January 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9752" y="764704"/>
            <a:ext cx="3959352" cy="14386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3"/>
          <a:stretch>
            <a:fillRect/>
          </a:stretch>
        </p:blipFill>
        <p:spPr>
          <a:xfrm>
            <a:off x="1189758" y="1340768"/>
            <a:ext cx="6984776" cy="5112568"/>
          </a:xfrm>
          <a:prstGeom prst="rect">
            <a:avLst/>
          </a:prstGeom>
        </p:spPr>
      </p:pic>
      <p:sp>
        <p:nvSpPr>
          <p:cNvPr id="4" name="Title 9"/>
          <p:cNvSpPr>
            <a:spLocks noGrp="1"/>
          </p:cNvSpPr>
          <p:nvPr>
            <p:ph type="title"/>
          </p:nvPr>
        </p:nvSpPr>
        <p:spPr>
          <a:xfrm>
            <a:off x="457200" y="274638"/>
            <a:ext cx="8229600" cy="778098"/>
          </a:xfrm>
        </p:spPr>
        <p:txBody>
          <a:bodyPr>
            <a:normAutofit/>
          </a:bodyPr>
          <a:lstStyle/>
          <a:p>
            <a:r>
              <a:rPr lang="en-GB" sz="2400" dirty="0"/>
              <a:t>Strategic Inspection </a:t>
            </a:r>
            <a:r>
              <a:rPr lang="en-GB" sz="2400" dirty="0" smtClean="0"/>
              <a:t>- Focus Group Participant Brief</a:t>
            </a:r>
            <a:endParaRPr lang="en-GB" sz="2400" dirty="0"/>
          </a:p>
        </p:txBody>
      </p:sp>
    </p:spTree>
    <p:extLst>
      <p:ext uri="{BB962C8B-B14F-4D97-AF65-F5344CB8AC3E}">
        <p14:creationId xmlns:p14="http://schemas.microsoft.com/office/powerpoint/2010/main" val="1516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15616" y="1196752"/>
            <a:ext cx="6984776" cy="5256584"/>
          </a:xfrm>
          <a:prstGeom prst="rect">
            <a:avLst/>
          </a:prstGeom>
        </p:spPr>
      </p:pic>
      <p:sp>
        <p:nvSpPr>
          <p:cNvPr id="3" name="Title 9"/>
          <p:cNvSpPr>
            <a:spLocks noGrp="1"/>
          </p:cNvSpPr>
          <p:nvPr>
            <p:ph type="title"/>
          </p:nvPr>
        </p:nvSpPr>
        <p:spPr>
          <a:xfrm>
            <a:off x="457200" y="274638"/>
            <a:ext cx="8229600" cy="778098"/>
          </a:xfrm>
        </p:spPr>
        <p:txBody>
          <a:bodyPr>
            <a:normAutofit/>
          </a:bodyPr>
          <a:lstStyle/>
          <a:p>
            <a:r>
              <a:rPr lang="en-GB" sz="2400" dirty="0" smtClean="0"/>
              <a:t>Place Based </a:t>
            </a:r>
            <a:r>
              <a:rPr lang="en-GB" sz="2400" dirty="0"/>
              <a:t>Inspection Evidence </a:t>
            </a:r>
            <a:r>
              <a:rPr lang="en-GB" sz="2400" dirty="0" smtClean="0"/>
              <a:t>Log – documents</a:t>
            </a:r>
            <a:endParaRPr lang="en-GB" sz="2400" dirty="0"/>
          </a:p>
        </p:txBody>
      </p:sp>
    </p:spTree>
    <p:extLst>
      <p:ext uri="{BB962C8B-B14F-4D97-AF65-F5344CB8AC3E}">
        <p14:creationId xmlns:p14="http://schemas.microsoft.com/office/powerpoint/2010/main" val="40468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043608" y="1268760"/>
            <a:ext cx="7128792" cy="5112568"/>
          </a:xfrm>
          <a:prstGeom prst="rect">
            <a:avLst/>
          </a:prstGeom>
        </p:spPr>
      </p:pic>
      <p:sp>
        <p:nvSpPr>
          <p:cNvPr id="3" name="Title 9"/>
          <p:cNvSpPr>
            <a:spLocks noGrp="1"/>
          </p:cNvSpPr>
          <p:nvPr>
            <p:ph type="title"/>
          </p:nvPr>
        </p:nvSpPr>
        <p:spPr>
          <a:xfrm>
            <a:off x="457200" y="274638"/>
            <a:ext cx="8229600" cy="778098"/>
          </a:xfrm>
        </p:spPr>
        <p:txBody>
          <a:bodyPr>
            <a:normAutofit fontScale="90000"/>
          </a:bodyPr>
          <a:lstStyle/>
          <a:p>
            <a:r>
              <a:rPr lang="en-GB" sz="2400" dirty="0" smtClean="0"/>
              <a:t>Place Based Inspection Timetable – numbered for evidence index</a:t>
            </a:r>
            <a:endParaRPr lang="en-GB" sz="2400" dirty="0"/>
          </a:p>
        </p:txBody>
      </p:sp>
    </p:spTree>
    <p:extLst>
      <p:ext uri="{BB962C8B-B14F-4D97-AF65-F5344CB8AC3E}">
        <p14:creationId xmlns:p14="http://schemas.microsoft.com/office/powerpoint/2010/main" val="108356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57021" y="1268760"/>
            <a:ext cx="6984776" cy="5256584"/>
          </a:xfrm>
          <a:prstGeom prst="rect">
            <a:avLst/>
          </a:prstGeom>
        </p:spPr>
      </p:pic>
      <p:sp>
        <p:nvSpPr>
          <p:cNvPr id="3" name="Title 9"/>
          <p:cNvSpPr>
            <a:spLocks noGrp="1"/>
          </p:cNvSpPr>
          <p:nvPr>
            <p:ph type="title"/>
          </p:nvPr>
        </p:nvSpPr>
        <p:spPr>
          <a:xfrm>
            <a:off x="457200" y="274638"/>
            <a:ext cx="8229600" cy="778098"/>
          </a:xfrm>
        </p:spPr>
        <p:txBody>
          <a:bodyPr>
            <a:normAutofit/>
          </a:bodyPr>
          <a:lstStyle/>
          <a:p>
            <a:r>
              <a:rPr lang="en-GB" sz="2400" dirty="0" smtClean="0"/>
              <a:t>Place Based Inspection Evidence log – Focus Groups</a:t>
            </a:r>
            <a:endParaRPr lang="en-GB" sz="2400" dirty="0"/>
          </a:p>
        </p:txBody>
      </p:sp>
    </p:spTree>
    <p:extLst>
      <p:ext uri="{BB962C8B-B14F-4D97-AF65-F5344CB8AC3E}">
        <p14:creationId xmlns:p14="http://schemas.microsoft.com/office/powerpoint/2010/main" val="35426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Results!</a:t>
            </a:r>
          </a:p>
        </p:txBody>
      </p:sp>
      <p:sp>
        <p:nvSpPr>
          <p:cNvPr id="3" name="Content Placeholder 2"/>
          <p:cNvSpPr>
            <a:spLocks noGrp="1"/>
          </p:cNvSpPr>
          <p:nvPr>
            <p:ph idx="1"/>
          </p:nvPr>
        </p:nvSpPr>
        <p:spPr>
          <a:xfrm>
            <a:off x="457200" y="3140969"/>
            <a:ext cx="8229600" cy="2520280"/>
          </a:xfrm>
        </p:spPr>
        <p:txBody>
          <a:bodyPr>
            <a:normAutofit/>
          </a:bodyPr>
          <a:lstStyle/>
          <a:p>
            <a:pPr marL="0" indent="0">
              <a:buNone/>
            </a:pPr>
            <a:r>
              <a:rPr lang="en-GB" sz="1600" dirty="0" smtClean="0"/>
              <a:t>Report published 14</a:t>
            </a:r>
            <a:r>
              <a:rPr lang="en-GB" sz="1600" baseline="30000" dirty="0" smtClean="0"/>
              <a:t>th</a:t>
            </a:r>
            <a:r>
              <a:rPr lang="en-GB" sz="1600" dirty="0" smtClean="0"/>
              <a:t> March 2017 </a:t>
            </a:r>
            <a:endParaRPr lang="en-GB" sz="1600" dirty="0">
              <a:hlinkClick r:id="rId3"/>
            </a:endParaRPr>
          </a:p>
          <a:p>
            <a:pPr marL="0" indent="0">
              <a:buNone/>
            </a:pPr>
            <a:r>
              <a:rPr lang="en-GB" sz="1400" u="sng" dirty="0" smtClean="0">
                <a:hlinkClick r:id="rId3"/>
              </a:rPr>
              <a:t>https</a:t>
            </a:r>
            <a:r>
              <a:rPr lang="en-GB" sz="1400" u="sng" dirty="0">
                <a:hlinkClick r:id="rId3"/>
              </a:rPr>
              <a:t>://</a:t>
            </a:r>
            <a:r>
              <a:rPr lang="en-GB" sz="1400" u="sng" dirty="0" smtClean="0">
                <a:hlinkClick r:id="rId3"/>
              </a:rPr>
              <a:t>education.gov.scot/other-sectors/community-learning-and-development/688100</a:t>
            </a:r>
            <a:endParaRPr lang="en-GB" sz="1400" u="sng" dirty="0" smtClean="0"/>
          </a:p>
          <a:p>
            <a:pPr marL="0" indent="0">
              <a:buNone/>
            </a:pPr>
            <a:endParaRPr lang="en-GB" sz="1400" u="sng" dirty="0" smtClean="0"/>
          </a:p>
          <a:p>
            <a:pPr marL="0" indent="0">
              <a:buNone/>
            </a:pPr>
            <a:endParaRPr lang="en-GB" sz="1400" u="sng" dirty="0" smtClean="0"/>
          </a:p>
          <a:p>
            <a:pPr marL="0" indent="0" algn="ctr">
              <a:buNone/>
            </a:pPr>
            <a:r>
              <a:rPr lang="en-GB" sz="2800" b="1" dirty="0" smtClean="0"/>
              <a:t>Lessons Learned?</a:t>
            </a:r>
            <a:endParaRPr lang="en-GB" sz="2800" b="1" dirty="0"/>
          </a:p>
        </p:txBody>
      </p:sp>
      <p:graphicFrame>
        <p:nvGraphicFramePr>
          <p:cNvPr id="5" name="Table 4"/>
          <p:cNvGraphicFramePr>
            <a:graphicFrameLocks noGrp="1"/>
          </p:cNvGraphicFramePr>
          <p:nvPr/>
        </p:nvGraphicFramePr>
        <p:xfrm>
          <a:off x="457200" y="1600200"/>
          <a:ext cx="8229600" cy="1152128"/>
        </p:xfrm>
        <a:graphic>
          <a:graphicData uri="http://schemas.openxmlformats.org/drawingml/2006/table">
            <a:tbl>
              <a:tblPr firstRow="1" firstCol="1" bandRow="1">
                <a:tableStyleId>{5C22544A-7EE6-4342-B048-85BDC9FD1C3A}</a:tableStyleId>
              </a:tblPr>
              <a:tblGrid>
                <a:gridCol w="6804752"/>
                <a:gridCol w="1424848"/>
              </a:tblGrid>
              <a:tr h="288032">
                <a:tc>
                  <a:txBody>
                    <a:bodyPr/>
                    <a:lstStyle/>
                    <a:p>
                      <a:pPr>
                        <a:spcAft>
                          <a:spcPts val="0"/>
                        </a:spcAft>
                      </a:pPr>
                      <a:r>
                        <a:rPr lang="en-GB" sz="1400" b="0" baseline="0" dirty="0" smtClean="0">
                          <a:solidFill>
                            <a:schemeClr val="tx1"/>
                          </a:solidFill>
                          <a:effectLst/>
                        </a:rPr>
                        <a:t>Improvements in performance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good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r>
              <a:tr h="288032">
                <a:tc>
                  <a:txBody>
                    <a:bodyPr/>
                    <a:lstStyle/>
                    <a:p>
                      <a:pPr>
                        <a:spcAft>
                          <a:spcPts val="0"/>
                        </a:spcAft>
                      </a:pPr>
                      <a:r>
                        <a:rPr lang="en-GB" sz="1400" b="0" baseline="0" dirty="0" smtClean="0">
                          <a:solidFill>
                            <a:schemeClr val="tx1"/>
                          </a:solidFill>
                          <a:effectLst/>
                        </a:rPr>
                        <a:t>Impact on the local community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good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r>
              <a:tr h="288032">
                <a:tc>
                  <a:txBody>
                    <a:bodyPr/>
                    <a:lstStyle/>
                    <a:p>
                      <a:pPr>
                        <a:spcAft>
                          <a:spcPts val="0"/>
                        </a:spcAft>
                      </a:pPr>
                      <a:r>
                        <a:rPr lang="en-GB" sz="1400" b="0" baseline="0" dirty="0" smtClean="0">
                          <a:solidFill>
                            <a:schemeClr val="tx1"/>
                          </a:solidFill>
                          <a:effectLst/>
                        </a:rPr>
                        <a:t>Delivering the learning offer with learners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very good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r>
              <a:tr h="288032">
                <a:tc>
                  <a:txBody>
                    <a:bodyPr/>
                    <a:lstStyle/>
                    <a:p>
                      <a:pPr>
                        <a:spcAft>
                          <a:spcPts val="0"/>
                        </a:spcAft>
                      </a:pPr>
                      <a:r>
                        <a:rPr lang="en-GB" sz="1400" b="0" baseline="0" dirty="0" smtClean="0">
                          <a:solidFill>
                            <a:schemeClr val="tx1"/>
                          </a:solidFill>
                          <a:effectLst/>
                        </a:rPr>
                        <a:t>Leadership and direction </a:t>
                      </a:r>
                      <a:endParaRPr lang="en-GB" sz="1400" b="0" baseline="0" dirty="0" smtClean="0">
                        <a:solidFill>
                          <a:schemeClr val="tx1"/>
                        </a:solidFill>
                        <a:effectLst/>
                        <a:latin typeface="Arial"/>
                        <a:ea typeface="Calibri"/>
                      </a:endParaRPr>
                    </a:p>
                  </a:txBody>
                  <a:tcPr marL="60323" marR="60323" marT="0" marB="0">
                    <a:solidFill>
                      <a:schemeClr val="tx2">
                        <a:lumMod val="40000"/>
                        <a:lumOff val="60000"/>
                      </a:schemeClr>
                    </a:solidFill>
                  </a:tcPr>
                </a:tc>
                <a:tc>
                  <a:txBody>
                    <a:bodyPr/>
                    <a:lstStyle/>
                    <a:p>
                      <a:pPr>
                        <a:spcAft>
                          <a:spcPts val="0"/>
                        </a:spcAft>
                      </a:pPr>
                      <a:r>
                        <a:rPr lang="en-GB" sz="1400" b="0" baseline="0" dirty="0" smtClean="0">
                          <a:solidFill>
                            <a:schemeClr val="tx1"/>
                          </a:solidFill>
                          <a:effectLst/>
                        </a:rPr>
                        <a:t>very good </a:t>
                      </a:r>
                      <a:endParaRPr lang="en-GB" sz="1400" b="0" baseline="0" dirty="0">
                        <a:solidFill>
                          <a:schemeClr val="tx1"/>
                        </a:solidFill>
                        <a:effectLst/>
                        <a:latin typeface="Arial"/>
                        <a:ea typeface="Calibri"/>
                      </a:endParaRPr>
                    </a:p>
                  </a:txBody>
                  <a:tcPr marL="60323" marR="60323" marT="0" marB="0">
                    <a:solidFill>
                      <a:schemeClr val="tx2">
                        <a:lumMod val="40000"/>
                        <a:lumOff val="60000"/>
                      </a:schemeClr>
                    </a:solidFill>
                  </a:tcPr>
                </a:tc>
              </a:tr>
            </a:tbl>
          </a:graphicData>
        </a:graphic>
      </p:graphicFrame>
    </p:spTree>
    <p:extLst>
      <p:ext uri="{BB962C8B-B14F-4D97-AF65-F5344CB8AC3E}">
        <p14:creationId xmlns:p14="http://schemas.microsoft.com/office/powerpoint/2010/main" val="232145785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9752" y="1124744"/>
            <a:ext cx="4154422" cy="3312368"/>
          </a:xfrm>
          <a:prstGeom prst="rect">
            <a:avLst/>
          </a:prstGeom>
        </p:spPr>
      </p:pic>
    </p:spTree>
    <p:extLst>
      <p:ext uri="{BB962C8B-B14F-4D97-AF65-F5344CB8AC3E}">
        <p14:creationId xmlns:p14="http://schemas.microsoft.com/office/powerpoint/2010/main" val="180028439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27784" y="1844824"/>
            <a:ext cx="4104456" cy="3200375"/>
          </a:xfrm>
        </p:spPr>
      </p:pic>
    </p:spTree>
    <p:extLst>
      <p:ext uri="{BB962C8B-B14F-4D97-AF65-F5344CB8AC3E}">
        <p14:creationId xmlns:p14="http://schemas.microsoft.com/office/powerpoint/2010/main" val="3721278313"/>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864096"/>
          </a:xfrm>
        </p:spPr>
        <p:txBody>
          <a:bodyPr>
            <a:normAutofit fontScale="90000"/>
          </a:bodyPr>
          <a:lstStyle/>
          <a:p>
            <a:r>
              <a:rPr lang="en-GB" dirty="0" smtClean="0"/>
              <a:t/>
            </a:r>
            <a:br>
              <a:rPr lang="en-GB" dirty="0" smtClean="0"/>
            </a:br>
            <a:r>
              <a:rPr lang="en-GB" dirty="0"/>
              <a:t/>
            </a:r>
            <a:br>
              <a:rPr lang="en-GB" dirty="0"/>
            </a:br>
            <a:r>
              <a:rPr lang="en-GB" sz="3600" dirty="0"/>
              <a:t>How CLD is delivered in our </a:t>
            </a:r>
            <a:r>
              <a:rPr lang="en-GB" sz="3600" dirty="0" smtClean="0"/>
              <a:t>area                            </a:t>
            </a:r>
            <a:r>
              <a:rPr lang="en-GB" sz="2700" dirty="0" smtClean="0"/>
              <a:t>Our </a:t>
            </a:r>
            <a:r>
              <a:rPr lang="en-GB" sz="2700" dirty="0"/>
              <a:t>CLD Plan: </a:t>
            </a:r>
            <a:r>
              <a:rPr lang="en-GB" sz="2700" dirty="0">
                <a:hlinkClick r:id="rId3"/>
              </a:rPr>
              <a:t>www.cldplanning.com</a:t>
            </a:r>
            <a:r>
              <a:rPr lang="en-GB" dirty="0"/>
              <a:t/>
            </a:r>
            <a:br>
              <a:rPr lang="en-GB" dirty="0"/>
            </a:br>
            <a:r>
              <a:rPr lang="en-GB" dirty="0" smtClean="0"/>
              <a:t/>
            </a:r>
            <a:br>
              <a:rPr lang="en-GB" dirty="0" smtClean="0"/>
            </a:br>
            <a:endParaRPr lang="en-GB" dirty="0"/>
          </a:p>
        </p:txBody>
      </p:sp>
      <p:sp>
        <p:nvSpPr>
          <p:cNvPr id="3" name="Content Placeholder 2"/>
          <p:cNvSpPr>
            <a:spLocks noGrp="1"/>
          </p:cNvSpPr>
          <p:nvPr>
            <p:ph idx="1"/>
          </p:nvPr>
        </p:nvSpPr>
        <p:spPr>
          <a:xfrm>
            <a:off x="395536" y="1628800"/>
            <a:ext cx="8229600" cy="4525963"/>
          </a:xfrm>
        </p:spPr>
        <p:txBody>
          <a:bodyPr>
            <a:normAutofit/>
          </a:bodyPr>
          <a:lstStyle/>
          <a:p>
            <a:pPr marL="0" indent="0">
              <a:buNone/>
            </a:pPr>
            <a:r>
              <a:rPr lang="en-GB" sz="2400" dirty="0"/>
              <a:t>Locally the delivery of the Strategic Guidance and Regulations </a:t>
            </a:r>
            <a:r>
              <a:rPr lang="en-GB" sz="2400" dirty="0" smtClean="0"/>
              <a:t>is </a:t>
            </a:r>
            <a:r>
              <a:rPr lang="en-GB" sz="2400" dirty="0"/>
              <a:t>progressed on behalf of Community Planning West Dunbartonshire (CPWD) through three key partnership models: </a:t>
            </a:r>
          </a:p>
          <a:p>
            <a:pPr>
              <a:buFont typeface="Wingdings" panose="05000000000000000000" pitchFamily="2" charset="2"/>
              <a:buChar char="Ø"/>
            </a:pPr>
            <a:r>
              <a:rPr lang="en-GB" sz="2400" dirty="0" smtClean="0"/>
              <a:t>Adult </a:t>
            </a:r>
            <a:r>
              <a:rPr lang="en-GB" sz="2400" dirty="0"/>
              <a:t>Learning Partnership </a:t>
            </a:r>
          </a:p>
          <a:p>
            <a:pPr>
              <a:buFont typeface="Wingdings" panose="05000000000000000000" pitchFamily="2" charset="2"/>
              <a:buChar char="Ø"/>
            </a:pPr>
            <a:r>
              <a:rPr lang="en-GB" sz="2400" dirty="0" smtClean="0"/>
              <a:t>Youth </a:t>
            </a:r>
            <a:r>
              <a:rPr lang="en-GB" sz="2400" dirty="0"/>
              <a:t>Alliance </a:t>
            </a:r>
          </a:p>
          <a:p>
            <a:pPr>
              <a:buFont typeface="Wingdings" panose="05000000000000000000" pitchFamily="2" charset="2"/>
              <a:buChar char="Ø"/>
            </a:pPr>
            <a:r>
              <a:rPr lang="en-GB" sz="2400" dirty="0" smtClean="0"/>
              <a:t>Your </a:t>
            </a:r>
            <a:r>
              <a:rPr lang="en-GB" sz="2400" dirty="0"/>
              <a:t>Community </a:t>
            </a:r>
          </a:p>
          <a:p>
            <a:pPr marL="0" indent="0">
              <a:buNone/>
            </a:pPr>
            <a:r>
              <a:rPr lang="en-GB" sz="2400" dirty="0" smtClean="0"/>
              <a:t>The </a:t>
            </a:r>
            <a:r>
              <a:rPr lang="en-GB" sz="2400" dirty="0"/>
              <a:t>partnerships sit within CPWD arrangements, reporting through the Delivery &amp; Improvement Groups which underpin the partnership and the Single Outcome Agreement.</a:t>
            </a:r>
          </a:p>
        </p:txBody>
      </p:sp>
    </p:spTree>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prepared were we?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71800" y="1556792"/>
            <a:ext cx="3168352" cy="3701488"/>
          </a:xfrm>
        </p:spPr>
      </p:pic>
    </p:spTree>
    <p:extLst>
      <p:ext uri="{BB962C8B-B14F-4D97-AF65-F5344CB8AC3E}">
        <p14:creationId xmlns:p14="http://schemas.microsoft.com/office/powerpoint/2010/main" val="1166995807"/>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journey </a:t>
            </a:r>
            <a:endParaRPr lang="en-GB" dirty="0"/>
          </a:p>
        </p:txBody>
      </p:sp>
      <p:sp>
        <p:nvSpPr>
          <p:cNvPr id="3" name="Content Placeholder 2"/>
          <p:cNvSpPr>
            <a:spLocks noGrp="1"/>
          </p:cNvSpPr>
          <p:nvPr>
            <p:ph idx="1"/>
          </p:nvPr>
        </p:nvSpPr>
        <p:spPr>
          <a:xfrm>
            <a:off x="467544" y="1340768"/>
            <a:ext cx="8229600" cy="4525963"/>
          </a:xfrm>
        </p:spPr>
        <p:txBody>
          <a:bodyPr>
            <a:normAutofit/>
          </a:bodyPr>
          <a:lstStyle/>
          <a:p>
            <a:r>
              <a:rPr lang="en-GB" dirty="0" smtClean="0"/>
              <a:t>Notification </a:t>
            </a:r>
          </a:p>
          <a:p>
            <a:r>
              <a:rPr lang="en-GB" dirty="0" smtClean="0"/>
              <a:t>Initial meeting with inspector</a:t>
            </a:r>
          </a:p>
          <a:p>
            <a:r>
              <a:rPr lang="en-GB" dirty="0" smtClean="0"/>
              <a:t>Inspection Paperwork</a:t>
            </a:r>
          </a:p>
          <a:p>
            <a:pPr lvl="0"/>
            <a:r>
              <a:rPr lang="en-GB" dirty="0">
                <a:solidFill>
                  <a:prstClr val="black"/>
                </a:solidFill>
              </a:rPr>
              <a:t>Strategic </a:t>
            </a:r>
            <a:r>
              <a:rPr lang="en-GB" dirty="0" smtClean="0">
                <a:solidFill>
                  <a:prstClr val="black"/>
                </a:solidFill>
              </a:rPr>
              <a:t>Inspection </a:t>
            </a:r>
          </a:p>
          <a:p>
            <a:pPr lvl="0"/>
            <a:r>
              <a:rPr lang="en-GB" dirty="0" smtClean="0">
                <a:solidFill>
                  <a:prstClr val="black"/>
                </a:solidFill>
              </a:rPr>
              <a:t>Place Based Inspection</a:t>
            </a:r>
            <a:r>
              <a:rPr lang="en-GB" dirty="0" smtClean="0"/>
              <a:t> </a:t>
            </a:r>
          </a:p>
          <a:p>
            <a:pPr lvl="0"/>
            <a:r>
              <a:rPr lang="en-GB" dirty="0" smtClean="0"/>
              <a:t>Challenges</a:t>
            </a:r>
          </a:p>
          <a:p>
            <a:pPr lvl="0"/>
            <a:r>
              <a:rPr lang="en-GB" dirty="0" smtClean="0"/>
              <a:t>Surprises</a:t>
            </a:r>
            <a:endParaRPr lang="en-GB" dirty="0"/>
          </a:p>
        </p:txBody>
      </p:sp>
    </p:spTree>
    <p:extLst>
      <p:ext uri="{BB962C8B-B14F-4D97-AF65-F5344CB8AC3E}">
        <p14:creationId xmlns:p14="http://schemas.microsoft.com/office/powerpoint/2010/main" val="707518502"/>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evidence </a:t>
            </a:r>
            <a:endParaRPr lang="en-GB" dirty="0"/>
          </a:p>
        </p:txBody>
      </p:sp>
      <p:sp>
        <p:nvSpPr>
          <p:cNvPr id="3" name="Content Placeholder 2"/>
          <p:cNvSpPr>
            <a:spLocks noGrp="1"/>
          </p:cNvSpPr>
          <p:nvPr>
            <p:ph idx="1"/>
          </p:nvPr>
        </p:nvSpPr>
        <p:spPr/>
        <p:txBody>
          <a:bodyPr/>
          <a:lstStyle/>
          <a:p>
            <a:r>
              <a:rPr lang="en-GB" dirty="0" smtClean="0"/>
              <a:t>Action Log</a:t>
            </a:r>
          </a:p>
          <a:p>
            <a:r>
              <a:rPr lang="en-GB" dirty="0" smtClean="0"/>
              <a:t>Focus Groups</a:t>
            </a:r>
          </a:p>
          <a:p>
            <a:r>
              <a:rPr lang="en-GB" dirty="0" smtClean="0"/>
              <a:t>Briefing Notes</a:t>
            </a:r>
          </a:p>
          <a:p>
            <a:r>
              <a:rPr lang="en-GB" dirty="0" smtClean="0"/>
              <a:t>Gather the evidence</a:t>
            </a:r>
          </a:p>
          <a:p>
            <a:pPr lvl="0"/>
            <a:r>
              <a:rPr lang="en-GB" dirty="0" smtClean="0">
                <a:solidFill>
                  <a:prstClr val="black"/>
                </a:solidFill>
              </a:rPr>
              <a:t>Indexing</a:t>
            </a:r>
            <a:endParaRPr lang="en-GB" dirty="0" smtClean="0"/>
          </a:p>
        </p:txBody>
      </p:sp>
    </p:spTree>
    <p:extLst>
      <p:ext uri="{BB962C8B-B14F-4D97-AF65-F5344CB8AC3E}">
        <p14:creationId xmlns:p14="http://schemas.microsoft.com/office/powerpoint/2010/main" val="358445246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7704856" cy="5328592"/>
          </a:xfrm>
          <a:prstGeom prst="rect">
            <a:avLst/>
          </a:prstGeom>
          <a:noFill/>
          <a:ln>
            <a:noFill/>
          </a:ln>
          <a:extLst/>
        </p:spPr>
      </p:pic>
      <p:sp>
        <p:nvSpPr>
          <p:cNvPr id="10" name="Title 9"/>
          <p:cNvSpPr>
            <a:spLocks noGrp="1"/>
          </p:cNvSpPr>
          <p:nvPr>
            <p:ph type="title"/>
          </p:nvPr>
        </p:nvSpPr>
        <p:spPr>
          <a:xfrm>
            <a:off x="457200" y="274638"/>
            <a:ext cx="8229600" cy="778098"/>
          </a:xfrm>
        </p:spPr>
        <p:txBody>
          <a:bodyPr>
            <a:normAutofit/>
          </a:bodyPr>
          <a:lstStyle/>
          <a:p>
            <a:r>
              <a:rPr lang="en-GB" sz="2400" dirty="0" smtClean="0"/>
              <a:t>Action Log</a:t>
            </a:r>
            <a:endParaRPr lang="en-GB" sz="2400" dirty="0"/>
          </a:p>
        </p:txBody>
      </p:sp>
    </p:spTree>
    <p:extLst>
      <p:ext uri="{BB962C8B-B14F-4D97-AF65-F5344CB8AC3E}">
        <p14:creationId xmlns:p14="http://schemas.microsoft.com/office/powerpoint/2010/main" val="368203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899591" y="1196752"/>
            <a:ext cx="7416823" cy="5328592"/>
          </a:xfrm>
          <a:prstGeom prst="rect">
            <a:avLst/>
          </a:prstGeom>
        </p:spPr>
      </p:pic>
      <p:sp>
        <p:nvSpPr>
          <p:cNvPr id="3" name="Title 9"/>
          <p:cNvSpPr>
            <a:spLocks noGrp="1"/>
          </p:cNvSpPr>
          <p:nvPr>
            <p:ph type="title"/>
          </p:nvPr>
        </p:nvSpPr>
        <p:spPr>
          <a:xfrm>
            <a:off x="457200" y="274638"/>
            <a:ext cx="8229600" cy="778098"/>
          </a:xfrm>
        </p:spPr>
        <p:txBody>
          <a:bodyPr>
            <a:normAutofit/>
          </a:bodyPr>
          <a:lstStyle/>
          <a:p>
            <a:r>
              <a:rPr lang="en-GB" sz="2400" dirty="0" smtClean="0"/>
              <a:t>Strategic Inspection Evidence Log – Self Evaluation Statements</a:t>
            </a:r>
            <a:endParaRPr lang="en-GB" sz="2400" dirty="0"/>
          </a:p>
        </p:txBody>
      </p:sp>
    </p:spTree>
    <p:extLst>
      <p:ext uri="{BB962C8B-B14F-4D97-AF65-F5344CB8AC3E}">
        <p14:creationId xmlns:p14="http://schemas.microsoft.com/office/powerpoint/2010/main" val="156576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356" y="1124744"/>
            <a:ext cx="7200800" cy="54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9"/>
          <p:cNvSpPr>
            <a:spLocks noGrp="1"/>
          </p:cNvSpPr>
          <p:nvPr>
            <p:ph type="title"/>
          </p:nvPr>
        </p:nvSpPr>
        <p:spPr>
          <a:xfrm>
            <a:off x="457200" y="274638"/>
            <a:ext cx="8229600" cy="778098"/>
          </a:xfrm>
        </p:spPr>
        <p:txBody>
          <a:bodyPr>
            <a:normAutofit/>
          </a:bodyPr>
          <a:lstStyle/>
          <a:p>
            <a:r>
              <a:rPr lang="en-GB" sz="2400" dirty="0"/>
              <a:t>Strategic Inspection Evidence </a:t>
            </a:r>
            <a:r>
              <a:rPr lang="en-GB" sz="2400" dirty="0" smtClean="0"/>
              <a:t>Log – </a:t>
            </a:r>
            <a:r>
              <a:rPr lang="en-GB" sz="2400" dirty="0"/>
              <a:t>F</a:t>
            </a:r>
            <a:r>
              <a:rPr lang="en-GB" sz="2400" dirty="0" smtClean="0"/>
              <a:t>ocus Groups</a:t>
            </a:r>
            <a:endParaRPr lang="en-GB" sz="2400" dirty="0"/>
          </a:p>
        </p:txBody>
      </p:sp>
    </p:spTree>
    <p:extLst>
      <p:ext uri="{BB962C8B-B14F-4D97-AF65-F5344CB8AC3E}">
        <p14:creationId xmlns:p14="http://schemas.microsoft.com/office/powerpoint/2010/main" val="22582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p:nvPr/>
        </p:nvPicPr>
        <p:blipFill>
          <a:blip r:embed="rId3"/>
          <a:stretch>
            <a:fillRect/>
          </a:stretch>
        </p:blipFill>
        <p:spPr>
          <a:xfrm>
            <a:off x="1195885" y="1268760"/>
            <a:ext cx="6912768" cy="5112568"/>
          </a:xfrm>
          <a:prstGeom prst="rect">
            <a:avLst/>
          </a:prstGeom>
        </p:spPr>
      </p:pic>
      <p:sp>
        <p:nvSpPr>
          <p:cNvPr id="4" name="Title 9"/>
          <p:cNvSpPr>
            <a:spLocks noGrp="1"/>
          </p:cNvSpPr>
          <p:nvPr>
            <p:ph type="title"/>
          </p:nvPr>
        </p:nvSpPr>
        <p:spPr>
          <a:xfrm>
            <a:off x="457200" y="274638"/>
            <a:ext cx="8229600" cy="778098"/>
          </a:xfrm>
        </p:spPr>
        <p:txBody>
          <a:bodyPr>
            <a:normAutofit/>
          </a:bodyPr>
          <a:lstStyle/>
          <a:p>
            <a:r>
              <a:rPr lang="en-GB" sz="2400" dirty="0"/>
              <a:t>Strategic Inspection </a:t>
            </a:r>
            <a:r>
              <a:rPr lang="en-GB" sz="2400" dirty="0" smtClean="0"/>
              <a:t>– Briefing Note evidence list</a:t>
            </a:r>
            <a:endParaRPr lang="en-GB" sz="2400" dirty="0"/>
          </a:p>
        </p:txBody>
      </p:sp>
    </p:spTree>
    <p:extLst>
      <p:ext uri="{BB962C8B-B14F-4D97-AF65-F5344CB8AC3E}">
        <p14:creationId xmlns:p14="http://schemas.microsoft.com/office/powerpoint/2010/main" val="137209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1030</Words>
  <Application>Microsoft Office PowerPoint</Application>
  <PresentationFormat>On-screen Show (4:3)</PresentationFormat>
  <Paragraphs>96</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Our HMIe Inspection Journey </vt:lpstr>
      <vt:lpstr>  How CLD is delivered in our area                            Our CLD Plan: www.cldplanning.com  </vt:lpstr>
      <vt:lpstr>How prepared were we?</vt:lpstr>
      <vt:lpstr>The journey </vt:lpstr>
      <vt:lpstr>The evidence </vt:lpstr>
      <vt:lpstr>Action Log</vt:lpstr>
      <vt:lpstr>Strategic Inspection Evidence Log – Self Evaluation Statements</vt:lpstr>
      <vt:lpstr>Strategic Inspection Evidence Log – Focus Groups</vt:lpstr>
      <vt:lpstr>Strategic Inspection – Briefing Note evidence list</vt:lpstr>
      <vt:lpstr>Strategic Inspection - Focus Group Participant Brief</vt:lpstr>
      <vt:lpstr>Place Based Inspection Evidence Log – documents</vt:lpstr>
      <vt:lpstr>Place Based Inspection Timetable – numbered for evidence index</vt:lpstr>
      <vt:lpstr>Place Based Inspection Evidence log – Focus Groups</vt:lpstr>
      <vt:lpstr>The Results!</vt:lpstr>
      <vt:lpstr>PowerPoint Presentation</vt:lpstr>
      <vt:lpstr>Any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dfirth</dc:creator>
  <cp:lastModifiedBy>Hazel Lindsay</cp:lastModifiedBy>
  <cp:revision>68</cp:revision>
  <cp:lastPrinted>2017-03-15T11:53:38Z</cp:lastPrinted>
  <dcterms:created xsi:type="dcterms:W3CDTF">2014-05-07T08:21:24Z</dcterms:created>
  <dcterms:modified xsi:type="dcterms:W3CDTF">2017-03-20T09:48:50Z</dcterms:modified>
</cp:coreProperties>
</file>