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63" r:id="rId5"/>
    <p:sldId id="271" r:id="rId6"/>
    <p:sldId id="272" r:id="rId7"/>
    <p:sldId id="273" r:id="rId8"/>
    <p:sldId id="274" r:id="rId9"/>
    <p:sldId id="276" r:id="rId10"/>
    <p:sldId id="284" r:id="rId11"/>
    <p:sldId id="285" r:id="rId12"/>
    <p:sldId id="275" r:id="rId13"/>
    <p:sldId id="278" r:id="rId14"/>
    <p:sldId id="277" r:id="rId15"/>
    <p:sldId id="270" r:id="rId16"/>
    <p:sldId id="280" r:id="rId17"/>
    <p:sldId id="282" r:id="rId18"/>
    <p:sldId id="264" r:id="rId19"/>
    <p:sldId id="279" r:id="rId20"/>
    <p:sldId id="286" r:id="rId21"/>
    <p:sldId id="287"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p:cViewPr varScale="1">
        <p:scale>
          <a:sx n="50" d="100"/>
          <a:sy n="50" d="100"/>
        </p:scale>
        <p:origin x="-122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F4CF0-CCF1-4CBB-AF90-CA467D5BC020}" type="datetimeFigureOut">
              <a:rPr lang="en-GB" smtClean="0"/>
              <a:t>24/11/2016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D11C1-1564-4BA0-9409-D39EFAB00DD5}" type="slidenum">
              <a:rPr lang="en-GB" smtClean="0"/>
              <a:t>‹#›</a:t>
            </a:fld>
            <a:endParaRPr lang="en-GB"/>
          </a:p>
        </p:txBody>
      </p:sp>
    </p:spTree>
    <p:extLst>
      <p:ext uri="{BB962C8B-B14F-4D97-AF65-F5344CB8AC3E}">
        <p14:creationId xmlns:p14="http://schemas.microsoft.com/office/powerpoint/2010/main" val="426562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F1147-F92C-44CF-ADCF-22B2F37E9DA7}" type="slidenum">
              <a:rPr lang="en-GB" smtClean="0"/>
              <a:t>10</a:t>
            </a:fld>
            <a:endParaRPr lang="en-GB"/>
          </a:p>
        </p:txBody>
      </p:sp>
    </p:spTree>
    <p:extLst>
      <p:ext uri="{BB962C8B-B14F-4D97-AF65-F5344CB8AC3E}">
        <p14:creationId xmlns:p14="http://schemas.microsoft.com/office/powerpoint/2010/main" val="320114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dirty="0"/>
          </a:p>
        </p:txBody>
      </p:sp>
    </p:spTree>
    <p:extLst>
      <p:ext uri="{BB962C8B-B14F-4D97-AF65-F5344CB8AC3E}">
        <p14:creationId xmlns:p14="http://schemas.microsoft.com/office/powerpoint/2010/main" val="4143575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218701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32831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DD42A9-5D64-4EE7-9A2A-7C8FA0FFD726}"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177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D42A9-5D64-4EE7-9A2A-7C8FA0FFD726}"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307196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DD42A9-5D64-4EE7-9A2A-7C8FA0FFD726}"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401789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DD42A9-5D64-4EE7-9A2A-7C8FA0FFD726}" type="datetimeFigureOut">
              <a:rPr lang="en-GB" smtClean="0"/>
              <a:t>24/11/2016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308968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DD42A9-5D64-4EE7-9A2A-7C8FA0FFD726}" type="datetimeFigureOut">
              <a:rPr lang="en-GB" smtClean="0"/>
              <a:t>24/11/2016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137718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D42A9-5D64-4EE7-9A2A-7C8FA0FFD726}" type="datetimeFigureOut">
              <a:rPr lang="en-GB" smtClean="0"/>
              <a:t>24/11/2016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81710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D42A9-5D64-4EE7-9A2A-7C8FA0FFD726}"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256559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D42A9-5D64-4EE7-9A2A-7C8FA0FFD726}"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D8FF-997A-47FA-B419-B35B4826B0DD}" type="slidenum">
              <a:rPr lang="en-GB" smtClean="0"/>
              <a:t>‹#›</a:t>
            </a:fld>
            <a:endParaRPr lang="en-GB"/>
          </a:p>
        </p:txBody>
      </p:sp>
    </p:spTree>
    <p:extLst>
      <p:ext uri="{BB962C8B-B14F-4D97-AF65-F5344CB8AC3E}">
        <p14:creationId xmlns:p14="http://schemas.microsoft.com/office/powerpoint/2010/main" val="289333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accent1">
                <a:lumMod val="20000"/>
                <a:lumOff val="80000"/>
                <a:alpha val="10000"/>
              </a:schemeClr>
            </a:gs>
            <a:gs pos="100000">
              <a:schemeClr val="accent1">
                <a:lumMod val="20000"/>
                <a:lumOff val="80000"/>
                <a:alpha val="3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D42A9-5D64-4EE7-9A2A-7C8FA0FFD726}" type="datetimeFigureOut">
              <a:rPr lang="en-GB" smtClean="0"/>
              <a:t>24/11/2016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6D8FF-997A-47FA-B419-B35B4826B0DD}"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56176" y="5809976"/>
            <a:ext cx="2779546" cy="931392"/>
          </a:xfrm>
          <a:prstGeom prst="rect">
            <a:avLst/>
          </a:prstGeom>
          <a:effectLst>
            <a:softEdge rad="12700"/>
          </a:effectLst>
        </p:spPr>
      </p:pic>
    </p:spTree>
    <p:extLst>
      <p:ext uri="{BB962C8B-B14F-4D97-AF65-F5344CB8AC3E}">
        <p14:creationId xmlns:p14="http://schemas.microsoft.com/office/powerpoint/2010/main" val="531787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irsty.Anderson@eastdunbarton.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24744"/>
            <a:ext cx="8208912" cy="2520280"/>
          </a:xfrm>
        </p:spPr>
        <p:txBody>
          <a:bodyPr>
            <a:normAutofit/>
          </a:bodyPr>
          <a:lstStyle/>
          <a:p>
            <a:r>
              <a:rPr lang="en-GB" dirty="0" smtClean="0"/>
              <a:t>Community Learning and Development</a:t>
            </a:r>
            <a:br>
              <a:rPr lang="en-GB" dirty="0" smtClean="0"/>
            </a:br>
            <a:r>
              <a:rPr lang="en-GB" dirty="0" smtClean="0"/>
              <a:t> Learning Lunch</a:t>
            </a:r>
            <a:endParaRPr lang="en-GB" dirty="0"/>
          </a:p>
        </p:txBody>
      </p:sp>
      <p:sp>
        <p:nvSpPr>
          <p:cNvPr id="3" name="Subtitle 2"/>
          <p:cNvSpPr>
            <a:spLocks noGrp="1"/>
          </p:cNvSpPr>
          <p:nvPr>
            <p:ph type="subTitle" idx="1"/>
          </p:nvPr>
        </p:nvSpPr>
        <p:spPr>
          <a:xfrm>
            <a:off x="1483568" y="3861048"/>
            <a:ext cx="6400800" cy="1080120"/>
          </a:xfrm>
        </p:spPr>
        <p:txBody>
          <a:bodyPr>
            <a:noAutofit/>
          </a:bodyPr>
          <a:lstStyle/>
          <a:p>
            <a:r>
              <a:rPr lang="en-GB" sz="2400" dirty="0" smtClean="0"/>
              <a:t>CLD Standards Council for Scotland</a:t>
            </a:r>
          </a:p>
          <a:p>
            <a:endParaRPr lang="en-GB" sz="2400" dirty="0"/>
          </a:p>
          <a:p>
            <a:r>
              <a:rPr lang="en-GB" sz="2400" dirty="0" smtClean="0"/>
              <a:t>18 November 2016</a:t>
            </a:r>
            <a:endParaRPr lang="en-GB" sz="2400" dirty="0"/>
          </a:p>
        </p:txBody>
      </p:sp>
    </p:spTree>
    <p:extLst>
      <p:ext uri="{BB962C8B-B14F-4D97-AF65-F5344CB8AC3E}">
        <p14:creationId xmlns:p14="http://schemas.microsoft.com/office/powerpoint/2010/main" val="292248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58" y="171104"/>
            <a:ext cx="3911682" cy="584775"/>
          </a:xfrm>
          <a:prstGeom prst="rect">
            <a:avLst/>
          </a:prstGeom>
          <a:noFill/>
        </p:spPr>
        <p:txBody>
          <a:bodyPr wrap="square" rtlCol="0">
            <a:spAutoFit/>
          </a:bodyPr>
          <a:lstStyle/>
          <a:p>
            <a:pPr algn="ctr"/>
            <a:r>
              <a:rPr lang="en-GB" sz="3200" dirty="0" smtClean="0"/>
              <a:t>Consultation</a:t>
            </a:r>
            <a:endParaRPr lang="en-GB" sz="3200" dirty="0"/>
          </a:p>
        </p:txBody>
      </p:sp>
      <p:sp>
        <p:nvSpPr>
          <p:cNvPr id="8" name="TextBox 7"/>
          <p:cNvSpPr txBox="1"/>
          <p:nvPr/>
        </p:nvSpPr>
        <p:spPr>
          <a:xfrm>
            <a:off x="179512" y="2432969"/>
            <a:ext cx="4597235" cy="830997"/>
          </a:xfrm>
          <a:prstGeom prst="rect">
            <a:avLst/>
          </a:prstGeom>
          <a:noFill/>
        </p:spPr>
        <p:txBody>
          <a:bodyPr wrap="square" rtlCol="0">
            <a:spAutoFit/>
          </a:bodyPr>
          <a:lstStyle/>
          <a:p>
            <a:pPr algn="ctr"/>
            <a:r>
              <a:rPr lang="en-GB" sz="2400" dirty="0" smtClean="0">
                <a:solidFill>
                  <a:srgbClr val="FF0000"/>
                </a:solidFill>
              </a:rPr>
              <a:t>Do you want pizza or pasta? (closed)</a:t>
            </a:r>
            <a:endParaRPr lang="en-GB" sz="2400" dirty="0">
              <a:solidFill>
                <a:srgbClr val="FF0000"/>
              </a:solidFill>
            </a:endParaRPr>
          </a:p>
        </p:txBody>
      </p:sp>
      <p:pic>
        <p:nvPicPr>
          <p:cNvPr id="1030" name="Picture 6" descr="C:\Users\GMcCorma\AppData\Local\Microsoft\Windows\Temporary Internet Files\Content.IE5\4H1SC43G\cooking+schoo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354" y="3262685"/>
            <a:ext cx="11694"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McCorma\AppData\Local\Microsoft\Windows\Temporary Internet Files\Content.IE5\B930TAC4\cooking+schoo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354" y="3262685"/>
            <a:ext cx="11694"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188640"/>
            <a:ext cx="3888432" cy="584775"/>
          </a:xfrm>
          <a:prstGeom prst="rect">
            <a:avLst/>
          </a:prstGeom>
          <a:noFill/>
        </p:spPr>
        <p:txBody>
          <a:bodyPr wrap="square" rtlCol="0">
            <a:spAutoFit/>
          </a:bodyPr>
          <a:lstStyle/>
          <a:p>
            <a:pPr algn="ctr"/>
            <a:r>
              <a:rPr lang="en-GB" sz="3200" dirty="0" smtClean="0"/>
              <a:t>Engagement</a:t>
            </a:r>
            <a:endParaRPr lang="en-GB" sz="3200" dirty="0"/>
          </a:p>
        </p:txBody>
      </p:sp>
      <p:sp>
        <p:nvSpPr>
          <p:cNvPr id="17" name="TextBox 16"/>
          <p:cNvSpPr txBox="1"/>
          <p:nvPr/>
        </p:nvSpPr>
        <p:spPr>
          <a:xfrm>
            <a:off x="4572000" y="2413364"/>
            <a:ext cx="3661651" cy="830997"/>
          </a:xfrm>
          <a:prstGeom prst="rect">
            <a:avLst/>
          </a:prstGeom>
          <a:noFill/>
        </p:spPr>
        <p:txBody>
          <a:bodyPr wrap="square" rtlCol="0">
            <a:spAutoFit/>
          </a:bodyPr>
          <a:lstStyle/>
          <a:p>
            <a:pPr algn="ctr"/>
            <a:r>
              <a:rPr lang="en-GB" sz="2400" dirty="0" smtClean="0">
                <a:solidFill>
                  <a:srgbClr val="FF0000"/>
                </a:solidFill>
              </a:rPr>
              <a:t>What would you like for dinner? (open)</a:t>
            </a:r>
            <a:endParaRPr lang="en-GB" sz="2400" dirty="0">
              <a:solidFill>
                <a:srgbClr val="FF0000"/>
              </a:solidFill>
            </a:endParaRPr>
          </a:p>
        </p:txBody>
      </p:sp>
      <p:grpSp>
        <p:nvGrpSpPr>
          <p:cNvPr id="11" name="Group 10"/>
          <p:cNvGrpSpPr/>
          <p:nvPr/>
        </p:nvGrpSpPr>
        <p:grpSpPr>
          <a:xfrm>
            <a:off x="257158" y="3068960"/>
            <a:ext cx="4597235" cy="2879504"/>
            <a:chOff x="312558" y="3674911"/>
            <a:chExt cx="4597235" cy="2879504"/>
          </a:xfrm>
        </p:grpSpPr>
        <p:sp>
          <p:nvSpPr>
            <p:cNvPr id="6" name="TextBox 5"/>
            <p:cNvSpPr txBox="1"/>
            <p:nvPr/>
          </p:nvSpPr>
          <p:spPr>
            <a:xfrm>
              <a:off x="1043608" y="3674911"/>
              <a:ext cx="3024336" cy="584775"/>
            </a:xfrm>
            <a:prstGeom prst="rect">
              <a:avLst/>
            </a:prstGeom>
            <a:noFill/>
          </p:spPr>
          <p:txBody>
            <a:bodyPr wrap="square" rtlCol="0">
              <a:spAutoFit/>
            </a:bodyPr>
            <a:lstStyle/>
            <a:p>
              <a:pPr algn="ctr"/>
              <a:r>
                <a:rPr lang="en-GB" sz="3200" dirty="0" smtClean="0"/>
                <a:t>Co-production</a:t>
              </a:r>
              <a:endParaRPr lang="en-GB" sz="32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543" y="4342970"/>
              <a:ext cx="14192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12558" y="6092750"/>
              <a:ext cx="4597235" cy="461665"/>
            </a:xfrm>
            <a:prstGeom prst="rect">
              <a:avLst/>
            </a:prstGeom>
            <a:noFill/>
          </p:spPr>
          <p:txBody>
            <a:bodyPr wrap="square" rtlCol="0">
              <a:spAutoFit/>
            </a:bodyPr>
            <a:lstStyle/>
            <a:p>
              <a:pPr algn="ctr"/>
              <a:r>
                <a:rPr lang="en-GB" sz="2400" dirty="0" smtClean="0">
                  <a:solidFill>
                    <a:srgbClr val="FF0000"/>
                  </a:solidFill>
                </a:rPr>
                <a:t>Let’s make a meal together</a:t>
              </a:r>
              <a:endParaRPr lang="en-GB" sz="2400" dirty="0">
                <a:solidFill>
                  <a:srgbClr val="FF0000"/>
                </a:solidFill>
              </a:endParaRPr>
            </a:p>
          </p:txBody>
        </p:sp>
      </p:grpSp>
      <p:grpSp>
        <p:nvGrpSpPr>
          <p:cNvPr id="12" name="Group 11"/>
          <p:cNvGrpSpPr/>
          <p:nvPr/>
        </p:nvGrpSpPr>
        <p:grpSpPr>
          <a:xfrm>
            <a:off x="4427984" y="3140968"/>
            <a:ext cx="4054138" cy="2837928"/>
            <a:chOff x="4982867" y="3573015"/>
            <a:chExt cx="4054138" cy="2837928"/>
          </a:xfrm>
        </p:grpSpPr>
        <p:grpSp>
          <p:nvGrpSpPr>
            <p:cNvPr id="10" name="Group 9"/>
            <p:cNvGrpSpPr/>
            <p:nvPr/>
          </p:nvGrpSpPr>
          <p:grpSpPr>
            <a:xfrm>
              <a:off x="4982867" y="3573015"/>
              <a:ext cx="4054138" cy="2837928"/>
              <a:chOff x="4838342" y="3645024"/>
              <a:chExt cx="4054138" cy="2265546"/>
            </a:xfrm>
          </p:grpSpPr>
          <p:sp>
            <p:nvSpPr>
              <p:cNvPr id="7" name="TextBox 6"/>
              <p:cNvSpPr txBox="1"/>
              <p:nvPr/>
            </p:nvSpPr>
            <p:spPr>
              <a:xfrm>
                <a:off x="5148189" y="3645024"/>
                <a:ext cx="3024336" cy="584775"/>
              </a:xfrm>
              <a:prstGeom prst="rect">
                <a:avLst/>
              </a:prstGeom>
              <a:noFill/>
            </p:spPr>
            <p:txBody>
              <a:bodyPr wrap="square" rtlCol="0">
                <a:spAutoFit/>
              </a:bodyPr>
              <a:lstStyle/>
              <a:p>
                <a:pPr algn="ctr"/>
                <a:r>
                  <a:rPr lang="en-GB" sz="3200" dirty="0" smtClean="0"/>
                  <a:t>Sustainability</a:t>
                </a:r>
                <a:endParaRPr lang="en-GB" sz="3200" dirty="0"/>
              </a:p>
            </p:txBody>
          </p:sp>
          <p:sp>
            <p:nvSpPr>
              <p:cNvPr id="22" name="TextBox 21"/>
              <p:cNvSpPr txBox="1"/>
              <p:nvPr/>
            </p:nvSpPr>
            <p:spPr>
              <a:xfrm>
                <a:off x="4838342" y="5542018"/>
                <a:ext cx="4054138" cy="368552"/>
              </a:xfrm>
              <a:prstGeom prst="rect">
                <a:avLst/>
              </a:prstGeom>
              <a:noFill/>
            </p:spPr>
            <p:txBody>
              <a:bodyPr wrap="square" rtlCol="0">
                <a:spAutoFit/>
              </a:bodyPr>
              <a:lstStyle/>
              <a:p>
                <a:r>
                  <a:rPr lang="en-GB" sz="2400" dirty="0" smtClean="0">
                    <a:solidFill>
                      <a:srgbClr val="FF0000"/>
                    </a:solidFill>
                  </a:rPr>
                  <a:t>Let me show you how to cook.</a:t>
                </a:r>
                <a:endParaRPr lang="en-GB" sz="2400" dirty="0">
                  <a:solidFill>
                    <a:srgbClr val="FF0000"/>
                  </a:solidFill>
                </a:endParaRPr>
              </a:p>
            </p:txBody>
          </p:sp>
        </p:gr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932" y="4305970"/>
              <a:ext cx="14859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119463"/>
            <a:ext cx="18192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0674" y="975877"/>
            <a:ext cx="16954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188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463" t="457" r="8029" b="8921"/>
          <a:stretch/>
        </p:blipFill>
        <p:spPr>
          <a:xfrm>
            <a:off x="14389" y="1340768"/>
            <a:ext cx="5508000" cy="5400000"/>
          </a:xfrm>
        </p:spPr>
      </p:pic>
      <p:sp>
        <p:nvSpPr>
          <p:cNvPr id="2" name="Title 1"/>
          <p:cNvSpPr>
            <a:spLocks noGrp="1"/>
          </p:cNvSpPr>
          <p:nvPr>
            <p:ph type="title"/>
          </p:nvPr>
        </p:nvSpPr>
        <p:spPr/>
        <p:txBody>
          <a:bodyPr>
            <a:normAutofit fontScale="90000"/>
          </a:bodyPr>
          <a:lstStyle/>
          <a:p>
            <a:r>
              <a:rPr lang="en-GB" dirty="0" smtClean="0"/>
              <a:t>National Standards for Community Engagement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16832"/>
            <a:ext cx="16287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3037" y="3878382"/>
            <a:ext cx="31718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826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 Approach to Joint Resourcing</a:t>
            </a:r>
            <a:endParaRPr lang="en-GB" dirty="0"/>
          </a:p>
        </p:txBody>
      </p:sp>
      <p:sp>
        <p:nvSpPr>
          <p:cNvPr id="4" name="Content Placeholder 2"/>
          <p:cNvSpPr>
            <a:spLocks noGrp="1"/>
          </p:cNvSpPr>
          <p:nvPr>
            <p:ph idx="1"/>
          </p:nvPr>
        </p:nvSpPr>
        <p:spPr>
          <a:xfrm>
            <a:off x="457200" y="1412776"/>
            <a:ext cx="8238906" cy="4713387"/>
          </a:xfrm>
        </p:spPr>
        <p:txBody>
          <a:bodyPr>
            <a:noAutofit/>
          </a:bodyPr>
          <a:lstStyle/>
          <a:p>
            <a:pPr marL="0" indent="0">
              <a:buNone/>
            </a:pPr>
            <a:r>
              <a:rPr lang="en-GB" sz="2400" dirty="0" smtClean="0"/>
              <a:t>LOIP and CLD plan commit to reducing inequality using targeted approaches to joint resourcing. Understanding </a:t>
            </a:r>
          </a:p>
          <a:p>
            <a:pPr marL="0" indent="0">
              <a:buNone/>
            </a:pPr>
            <a:r>
              <a:rPr lang="en-GB" sz="2400" dirty="0" smtClean="0"/>
              <a:t>local need and  building on local assets.</a:t>
            </a:r>
            <a:endParaRPr lang="en-GB"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104" y="2780927"/>
            <a:ext cx="5204226" cy="325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4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SIMD 2016</a:t>
            </a:r>
            <a:endParaRPr lang="en-GB" dirty="0"/>
          </a:p>
        </p:txBody>
      </p:sp>
      <p:sp>
        <p:nvSpPr>
          <p:cNvPr id="4" name="Content Placeholder 2"/>
          <p:cNvSpPr>
            <a:spLocks noGrp="1"/>
          </p:cNvSpPr>
          <p:nvPr>
            <p:ph idx="1"/>
          </p:nvPr>
        </p:nvSpPr>
        <p:spPr>
          <a:xfrm>
            <a:off x="457200" y="1600200"/>
            <a:ext cx="8229600" cy="4525963"/>
          </a:xfrm>
          <a:prstGeom prst="rect">
            <a:avLst/>
          </a:prstGeom>
        </p:spPr>
        <p:txBody>
          <a:bodyPr>
            <a:normAutofit/>
          </a:bodyPr>
          <a:lstStyle/>
          <a:p>
            <a:pPr>
              <a:spcBef>
                <a:spcPts val="0"/>
              </a:spcBef>
            </a:pPr>
            <a:r>
              <a:rPr kumimoji="0" lang="en-GB" sz="2400" b="0" i="0" u="none" strike="noStrike" kern="1200" cap="none" spc="0" normalizeH="0" baseline="0" noProof="0" dirty="0">
                <a:ln>
                  <a:noFill/>
                </a:ln>
                <a:effectLst/>
                <a:uLnTx/>
                <a:uFillTx/>
              </a:rPr>
              <a:t>East Dunbartonshire remains relatively less deprived </a:t>
            </a:r>
            <a:r>
              <a:rPr kumimoji="0" lang="en-GB" sz="2400" b="0" i="0" u="none" strike="noStrike" kern="1200" cap="none" spc="0" normalizeH="0" baseline="0" noProof="0" dirty="0" smtClean="0">
                <a:ln>
                  <a:noFill/>
                </a:ln>
                <a:effectLst/>
                <a:uLnTx/>
                <a:uFillTx/>
              </a:rPr>
              <a:t>than other Local Authorities - majority </a:t>
            </a:r>
            <a:r>
              <a:rPr kumimoji="0" lang="en-GB" sz="2400" b="0" i="0" u="none" strike="noStrike" kern="1200" cap="none" spc="0" normalizeH="0" baseline="0" noProof="0" dirty="0">
                <a:ln>
                  <a:noFill/>
                </a:ln>
                <a:effectLst/>
                <a:uLnTx/>
                <a:uFillTx/>
              </a:rPr>
              <a:t>of </a:t>
            </a:r>
            <a:r>
              <a:rPr kumimoji="0" lang="en-GB" sz="2400" b="0" i="0" u="none" strike="noStrike" kern="1200" cap="none" spc="0" normalizeH="0" baseline="0" noProof="0" dirty="0" smtClean="0">
                <a:ln>
                  <a:noFill/>
                </a:ln>
                <a:effectLst/>
                <a:uLnTx/>
                <a:uFillTx/>
              </a:rPr>
              <a:t>datazones in least </a:t>
            </a:r>
            <a:r>
              <a:rPr kumimoji="0" lang="en-GB" sz="2400" b="0" i="0" u="none" strike="noStrike" kern="1200" cap="none" spc="0" normalizeH="0" baseline="0" noProof="0" dirty="0">
                <a:ln>
                  <a:noFill/>
                </a:ln>
                <a:effectLst/>
                <a:uLnTx/>
                <a:uFillTx/>
              </a:rPr>
              <a:t>deprived of the SIMD</a:t>
            </a:r>
            <a:r>
              <a:rPr kumimoji="0" lang="en-GB" sz="2400" b="0" i="0" u="none" strike="noStrike" kern="1200" cap="none" spc="0" normalizeH="0" baseline="0" noProof="0" dirty="0" smtClean="0">
                <a:ln>
                  <a:noFill/>
                </a:ln>
                <a:effectLst/>
                <a:uLnTx/>
                <a:uFillTx/>
              </a:rPr>
              <a:t>.</a:t>
            </a:r>
          </a:p>
          <a:p>
            <a:pPr>
              <a:spcBef>
                <a:spcPts val="0"/>
              </a:spcBef>
            </a:pPr>
            <a:r>
              <a:rPr kumimoji="0" lang="en-GB" sz="2400" b="0" i="0" u="none" strike="noStrike" kern="1200" cap="none" spc="0" normalizeH="0" baseline="0" noProof="0" dirty="0">
                <a:ln>
                  <a:noFill/>
                </a:ln>
                <a:effectLst/>
                <a:uLnTx/>
                <a:uFillTx/>
              </a:rPr>
              <a:t>Hillhead remains the most deprived area in East Dunbartonshire, however SIMD ranks in the area have improved with two datazones moving out of the 5% most deprived in Scotland </a:t>
            </a:r>
            <a:r>
              <a:rPr kumimoji="0" lang="en-GB" sz="2400" b="0" i="0" u="none" strike="noStrike" kern="1200" cap="none" spc="0" normalizeH="0" baseline="0" noProof="0" dirty="0" smtClean="0">
                <a:ln>
                  <a:noFill/>
                </a:ln>
                <a:effectLst/>
                <a:uLnTx/>
                <a:uFillTx/>
              </a:rPr>
              <a:t>/ majority </a:t>
            </a:r>
            <a:r>
              <a:rPr kumimoji="0" lang="en-GB" sz="2400" b="0" i="0" u="none" strike="noStrike" kern="1200" cap="none" spc="0" normalizeH="0" baseline="0" noProof="0" dirty="0">
                <a:ln>
                  <a:noFill/>
                </a:ln>
                <a:effectLst/>
                <a:uLnTx/>
                <a:uFillTx/>
              </a:rPr>
              <a:t>of Datazones showing less deprivation than in SIMD 2012 e.g. Keystone and Dougalston moved out of 25% most deprived</a:t>
            </a:r>
            <a:r>
              <a:rPr kumimoji="0" lang="en-GB" sz="2400" b="0" i="0" u="none" strike="noStrike" kern="1200" cap="none" spc="0" normalizeH="0" baseline="0" noProof="0" dirty="0" smtClean="0">
                <a:ln>
                  <a:noFill/>
                </a:ln>
                <a:effectLst/>
                <a:uLnTx/>
                <a:uFillTx/>
              </a:rPr>
              <a:t>.</a:t>
            </a:r>
          </a:p>
          <a:p>
            <a:pPr>
              <a:spcBef>
                <a:spcPts val="0"/>
              </a:spcBef>
            </a:pPr>
            <a:r>
              <a:rPr kumimoji="0" lang="en-GB" sz="2400" b="0" i="0" u="none" strike="noStrike" kern="1200" cap="none" spc="0" normalizeH="0" baseline="0" noProof="0" dirty="0" smtClean="0">
                <a:ln>
                  <a:noFill/>
                </a:ln>
                <a:effectLst/>
                <a:uLnTx/>
                <a:uFillTx/>
              </a:rPr>
              <a:t>Still 7 </a:t>
            </a:r>
            <a:r>
              <a:rPr kumimoji="0" lang="en-GB" sz="2400" b="0" i="0" u="none" strike="noStrike" kern="1200" cap="none" spc="0" normalizeH="0" baseline="0" noProof="0" dirty="0">
                <a:ln>
                  <a:noFill/>
                </a:ln>
                <a:effectLst/>
                <a:uLnTx/>
                <a:uFillTx/>
              </a:rPr>
              <a:t>Datazones in the most deprived 25% in Scotland, these are located in Hillhead, Auchinairn, Lennoxtown and </a:t>
            </a:r>
            <a:r>
              <a:rPr kumimoji="0" lang="en-GB" sz="2400" b="0" i="0" u="none" strike="noStrike" kern="1200" cap="none" spc="0" normalizeH="0" baseline="0" noProof="0" dirty="0" smtClean="0">
                <a:ln>
                  <a:noFill/>
                </a:ln>
                <a:effectLst/>
                <a:uLnTx/>
                <a:uFillTx/>
              </a:rPr>
              <a:t>now Kirkintilloch West.</a:t>
            </a:r>
            <a:endParaRPr kumimoji="0" lang="en-GB" sz="24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112520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Communities of Place and of Interest</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635" y="1625755"/>
            <a:ext cx="7498730" cy="44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079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 Monitoring</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180" y="1772816"/>
            <a:ext cx="84963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354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2013"/>
            <a:ext cx="27717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smtClean="0"/>
              <a:t>How Good is the Learning and Development in our Community? </a:t>
            </a:r>
            <a:endParaRPr lang="en-GB" dirty="0"/>
          </a:p>
        </p:txBody>
      </p:sp>
      <p:sp>
        <p:nvSpPr>
          <p:cNvPr id="5" name="TextBox 4"/>
          <p:cNvSpPr txBox="1">
            <a:spLocks noChangeArrowheads="1"/>
          </p:cNvSpPr>
          <p:nvPr/>
        </p:nvSpPr>
        <p:spPr bwMode="auto">
          <a:xfrm>
            <a:off x="5580112" y="1628800"/>
            <a:ext cx="28803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CC99"/>
                </a:solidFill>
                <a:effectLst/>
                <a:uLnTx/>
                <a:uFillTx/>
                <a:latin typeface="Arial" charset="0"/>
                <a:ea typeface="ＭＳ Ｐゴシック" pitchFamily="34" charset="-128"/>
              </a:rPr>
              <a:t>Questions: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What difference are you making?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How do you know?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Who do you ask?</a:t>
            </a:r>
            <a:endParaRPr kumimoji="0" lang="en-US" sz="2400" b="1" i="0" u="none" strike="noStrike" kern="0" cap="none" spc="0" normalizeH="0" baseline="0" noProof="0" dirty="0">
              <a:ln>
                <a:noFill/>
              </a:ln>
              <a:solidFill>
                <a:srgbClr val="00CC99"/>
              </a:solidFill>
              <a:effectLst/>
              <a:uLnTx/>
              <a:uFillTx/>
              <a:latin typeface="Arial" charset="0"/>
              <a:ea typeface="ＭＳ Ｐゴシック"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CC99"/>
                </a:solidFill>
                <a:effectLst/>
                <a:uLnTx/>
                <a:uFillTx/>
                <a:latin typeface="Arial" charset="0"/>
                <a:ea typeface="ＭＳ Ｐゴシック" pitchFamily="34" charset="-128"/>
              </a:rPr>
              <a:t>Are you capturing all of the significant impacts you make?</a:t>
            </a:r>
          </a:p>
        </p:txBody>
      </p:sp>
      <p:pic>
        <p:nvPicPr>
          <p:cNvPr id="6" name="Picture 5" descr="389390 How Good is our School_FINAL - Microsoft Word"/>
          <p:cNvPicPr>
            <a:picLocks noChangeAspect="1"/>
          </p:cNvPicPr>
          <p:nvPr/>
        </p:nvPicPr>
        <p:blipFill rotWithShape="1">
          <a:blip r:embed="rId3">
            <a:extLst>
              <a:ext uri="{28A0092B-C50C-407E-A947-70E740481C1C}">
                <a14:useLocalDpi xmlns:a14="http://schemas.microsoft.com/office/drawing/2010/main" val="0"/>
              </a:ext>
            </a:extLst>
          </a:blip>
          <a:srcRect l="36739" t="27540" r="36739" b="3706"/>
          <a:stretch/>
        </p:blipFill>
        <p:spPr>
          <a:xfrm>
            <a:off x="3023295" y="1635193"/>
            <a:ext cx="2488222" cy="347256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33410" y="3429000"/>
            <a:ext cx="3620795" cy="290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63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4" name="Content Placeholder 2"/>
          <p:cNvSpPr>
            <a:spLocks noGrp="1"/>
          </p:cNvSpPr>
          <p:nvPr>
            <p:ph idx="1"/>
          </p:nvPr>
        </p:nvSpPr>
        <p:spPr/>
        <p:txBody>
          <a:bodyPr>
            <a:normAutofit fontScale="70000" lnSpcReduction="20000"/>
          </a:bodyPr>
          <a:lstStyle/>
          <a:p>
            <a:r>
              <a:rPr lang="en-GB" sz="4000" dirty="0" smtClean="0"/>
              <a:t>CPP and locality plan engagement using Place Standard Tool (by October 2017)</a:t>
            </a:r>
          </a:p>
          <a:p>
            <a:r>
              <a:rPr lang="en-GB" sz="4000" dirty="0" smtClean="0"/>
              <a:t>Empowering our Communities / CLD Partnership</a:t>
            </a:r>
          </a:p>
          <a:p>
            <a:r>
              <a:rPr lang="en-GB" sz="4000" dirty="0" smtClean="0"/>
              <a:t>‘Growing the Learning Culture’ commitment for CLD employers to have professional development plans</a:t>
            </a:r>
          </a:p>
          <a:p>
            <a:r>
              <a:rPr lang="en-GB" sz="4000" dirty="0" smtClean="0"/>
              <a:t>CLD plan commits to SCSM Submission by 2018</a:t>
            </a:r>
          </a:p>
          <a:p>
            <a:r>
              <a:rPr lang="en-GB" sz="4000" dirty="0" smtClean="0"/>
              <a:t>CLD Learning Lunches – 18, 21, 23 Nov. 2, 8 Dec.</a:t>
            </a:r>
          </a:p>
          <a:p>
            <a:r>
              <a:rPr lang="en-GB" sz="4000" dirty="0" smtClean="0"/>
              <a:t>SCDC Programme &amp; Community Impact</a:t>
            </a:r>
          </a:p>
          <a:p>
            <a:r>
              <a:rPr lang="en-GB" sz="4000" dirty="0" smtClean="0"/>
              <a:t>Improved Communications on CLD e.g. Newsletters </a:t>
            </a:r>
          </a:p>
          <a:p>
            <a:r>
              <a:rPr lang="en-GB" sz="4000" dirty="0" smtClean="0"/>
              <a:t>Community Empowerment (Scotland) Act 2015 – community participation in public decision making</a:t>
            </a:r>
          </a:p>
          <a:p>
            <a:pPr marL="0"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377570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Development</a:t>
            </a:r>
            <a:endParaRPr lang="en-GB" dirty="0"/>
          </a:p>
        </p:txBody>
      </p:sp>
      <p:sp>
        <p:nvSpPr>
          <p:cNvPr id="3" name="Content Placeholder 2"/>
          <p:cNvSpPr>
            <a:spLocks noGrp="1"/>
          </p:cNvSpPr>
          <p:nvPr>
            <p:ph idx="1"/>
          </p:nvPr>
        </p:nvSpPr>
        <p:spPr>
          <a:xfrm>
            <a:off x="3851920" y="1484784"/>
            <a:ext cx="4906888" cy="4536503"/>
          </a:xfrm>
        </p:spPr>
        <p:txBody>
          <a:bodyPr>
            <a:normAutofit fontScale="92500" lnSpcReduction="10000"/>
          </a:bodyPr>
          <a:lstStyle/>
          <a:p>
            <a:r>
              <a:rPr lang="en-GB" dirty="0" smtClean="0"/>
              <a:t>Analysis of the range of community groups in East Dunbartonshire</a:t>
            </a:r>
          </a:p>
          <a:p>
            <a:r>
              <a:rPr lang="en-GB" dirty="0" smtClean="0"/>
              <a:t>Support to groups by East Dunbartonshire Council, East Dunbartonshire Voluntary Action and others</a:t>
            </a:r>
          </a:p>
          <a:p>
            <a:r>
              <a:rPr lang="en-GB" dirty="0" smtClean="0"/>
              <a:t>Building Stronger Communities Programme with key groups </a:t>
            </a:r>
          </a:p>
          <a:p>
            <a:endParaRPr lang="en-GB" dirty="0" smtClean="0"/>
          </a:p>
          <a:p>
            <a:endParaRPr lang="en-GB" dirty="0"/>
          </a:p>
        </p:txBody>
      </p:sp>
      <p:pic>
        <p:nvPicPr>
          <p:cNvPr id="1026" name="Picture 2" descr="C:\Users\Kanderso\Desktop\BSC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84387"/>
            <a:ext cx="331470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9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pPr marL="0" indent="0">
              <a:buNone/>
            </a:pPr>
            <a:endParaRPr lang="en-GB" dirty="0" smtClean="0">
              <a:hlinkClick r:id="rId2"/>
            </a:endParaRPr>
          </a:p>
          <a:p>
            <a:pPr marL="0" indent="0">
              <a:buNone/>
            </a:pPr>
            <a:endParaRPr lang="en-GB" dirty="0">
              <a:hlinkClick r:id="rId2"/>
            </a:endParaRPr>
          </a:p>
          <a:p>
            <a:pPr marL="0" indent="0">
              <a:buNone/>
            </a:pPr>
            <a:r>
              <a:rPr lang="en-GB" dirty="0" smtClean="0">
                <a:hlinkClick r:id="rId2"/>
              </a:rPr>
              <a:t>Kirsty.Anderson@eastdunbarton.gov.uk</a:t>
            </a:r>
            <a:r>
              <a:rPr lang="en-GB" dirty="0" smtClean="0"/>
              <a:t> </a:t>
            </a:r>
            <a:endParaRPr lang="en-GB" dirty="0"/>
          </a:p>
          <a:p>
            <a:pPr marL="0" indent="0">
              <a:buNone/>
            </a:pPr>
            <a:r>
              <a:rPr lang="en-GB" b="1" dirty="0"/>
              <a:t>KIRSTY ANDERSON</a:t>
            </a:r>
          </a:p>
          <a:p>
            <a:pPr marL="0" indent="0">
              <a:buNone/>
            </a:pPr>
            <a:r>
              <a:rPr lang="en-GB" dirty="0"/>
              <a:t>Policy Adviser (CLD)</a:t>
            </a:r>
          </a:p>
          <a:p>
            <a:pPr marL="0" indent="0">
              <a:buNone/>
            </a:pPr>
            <a:r>
              <a:rPr lang="en-GB" dirty="0"/>
              <a:t>Community Planning and Partnerships Team</a:t>
            </a:r>
          </a:p>
        </p:txBody>
      </p:sp>
    </p:spTree>
    <p:extLst>
      <p:ext uri="{BB962C8B-B14F-4D97-AF65-F5344CB8AC3E}">
        <p14:creationId xmlns:p14="http://schemas.microsoft.com/office/powerpoint/2010/main" val="424401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East Dunbartonshire CL&amp;D Plan</a:t>
            </a:r>
            <a:endParaRPr lang="en-GB" dirty="0"/>
          </a:p>
        </p:txBody>
      </p:sp>
      <p:sp>
        <p:nvSpPr>
          <p:cNvPr id="3" name="Content Placeholder 2"/>
          <p:cNvSpPr>
            <a:spLocks noGrp="1"/>
          </p:cNvSpPr>
          <p:nvPr>
            <p:ph idx="1"/>
          </p:nvPr>
        </p:nvSpPr>
        <p:spPr>
          <a:xfrm>
            <a:off x="457200" y="1700808"/>
            <a:ext cx="8229600" cy="4425355"/>
          </a:xfrm>
        </p:spPr>
        <p:txBody>
          <a:bodyPr>
            <a:normAutofit/>
          </a:bodyPr>
          <a:lstStyle/>
          <a:p>
            <a:pPr marL="0" indent="0" algn="ctr">
              <a:buNone/>
            </a:pPr>
            <a:r>
              <a:rPr lang="en-GB"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4930140" cy="311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4405516"/>
            <a:ext cx="6980424" cy="1569660"/>
          </a:xfrm>
          <a:prstGeom prst="rect">
            <a:avLst/>
          </a:prstGeom>
          <a:noFill/>
        </p:spPr>
        <p:txBody>
          <a:bodyPr wrap="square" rtlCol="0">
            <a:spAutoFit/>
          </a:bodyPr>
          <a:lstStyle/>
          <a:p>
            <a:r>
              <a:rPr lang="en-GB" sz="2800" i="1" dirty="0" smtClean="0"/>
              <a:t>Working </a:t>
            </a:r>
            <a:r>
              <a:rPr lang="en-GB" sz="2800" i="1" dirty="0"/>
              <a:t>together to achieve the best with the people of East </a:t>
            </a:r>
            <a:r>
              <a:rPr lang="en-GB" sz="2800" i="1" dirty="0" smtClean="0"/>
              <a:t>Dunbartonshire.</a:t>
            </a:r>
          </a:p>
          <a:p>
            <a:pPr algn="r"/>
            <a:r>
              <a:rPr lang="en-GB" sz="2000" dirty="0" smtClean="0"/>
              <a:t>East Dunbartonshire Local Outcomes </a:t>
            </a:r>
          </a:p>
          <a:p>
            <a:pPr algn="r"/>
            <a:r>
              <a:rPr lang="en-GB" sz="2000" dirty="0" smtClean="0"/>
              <a:t>Improvement Plan</a:t>
            </a:r>
            <a:endParaRPr lang="en-GB" sz="1600" dirty="0"/>
          </a:p>
        </p:txBody>
      </p:sp>
    </p:spTree>
    <p:extLst>
      <p:ext uri="{BB962C8B-B14F-4D97-AF65-F5344CB8AC3E}">
        <p14:creationId xmlns:p14="http://schemas.microsoft.com/office/powerpoint/2010/main" val="3311002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1</a:t>
            </a:r>
            <a:endParaRPr lang="en-GB" dirty="0"/>
          </a:p>
        </p:txBody>
      </p:sp>
      <p:sp>
        <p:nvSpPr>
          <p:cNvPr id="3" name="Content Placeholder 2"/>
          <p:cNvSpPr>
            <a:spLocks noGrp="1"/>
          </p:cNvSpPr>
          <p:nvPr>
            <p:ph idx="1"/>
          </p:nvPr>
        </p:nvSpPr>
        <p:spPr/>
        <p:txBody>
          <a:bodyPr/>
          <a:lstStyle/>
          <a:p>
            <a:pPr marL="0" indent="0">
              <a:buNone/>
            </a:pPr>
            <a:r>
              <a:rPr lang="en-GB" dirty="0"/>
              <a:t>What are you </a:t>
            </a:r>
            <a:r>
              <a:rPr lang="en-GB" i="1" dirty="0"/>
              <a:t>currently </a:t>
            </a:r>
            <a:r>
              <a:rPr lang="en-GB" dirty="0"/>
              <a:t>doing to support:</a:t>
            </a:r>
          </a:p>
          <a:p>
            <a:r>
              <a:rPr lang="en-GB" dirty="0"/>
              <a:t>a. Community or learner involvement in decision making? </a:t>
            </a:r>
          </a:p>
          <a:p>
            <a:r>
              <a:rPr lang="en-GB" dirty="0"/>
              <a:t>b. Development of community skills?</a:t>
            </a:r>
          </a:p>
        </p:txBody>
      </p:sp>
    </p:spTree>
    <p:extLst>
      <p:ext uri="{BB962C8B-B14F-4D97-AF65-F5344CB8AC3E}">
        <p14:creationId xmlns:p14="http://schemas.microsoft.com/office/powerpoint/2010/main" val="2734446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2</a:t>
            </a:r>
            <a:endParaRPr lang="en-GB" dirty="0"/>
          </a:p>
        </p:txBody>
      </p:sp>
      <p:sp>
        <p:nvSpPr>
          <p:cNvPr id="3" name="Content Placeholder 2"/>
          <p:cNvSpPr>
            <a:spLocks noGrp="1"/>
          </p:cNvSpPr>
          <p:nvPr>
            <p:ph idx="1"/>
          </p:nvPr>
        </p:nvSpPr>
        <p:spPr/>
        <p:txBody>
          <a:bodyPr>
            <a:normAutofit/>
          </a:bodyPr>
          <a:lstStyle/>
          <a:p>
            <a:pPr marL="514350" lvl="0" indent="-514350">
              <a:lnSpc>
                <a:spcPct val="107000"/>
              </a:lnSpc>
              <a:buFont typeface="+mj-lt"/>
              <a:buAutoNum type="arabicPeriod"/>
            </a:pPr>
            <a:r>
              <a:rPr lang="en-GB" dirty="0" smtClean="0">
                <a:ea typeface="Calibri"/>
                <a:cs typeface="Times New Roman"/>
              </a:rPr>
              <a:t>From </a:t>
            </a:r>
            <a:r>
              <a:rPr lang="en-GB" dirty="0">
                <a:ea typeface="Calibri"/>
                <a:cs typeface="Times New Roman"/>
              </a:rPr>
              <a:t>your perspective what does a strong and empowered community look like?  </a:t>
            </a:r>
            <a:endParaRPr lang="en-GB" dirty="0" smtClean="0">
              <a:ea typeface="Calibri"/>
              <a:cs typeface="Times New Roman"/>
            </a:endParaRPr>
          </a:p>
          <a:p>
            <a:pPr marL="514350" lvl="0" indent="-514350">
              <a:lnSpc>
                <a:spcPct val="107000"/>
              </a:lnSpc>
              <a:buFont typeface="+mj-lt"/>
              <a:buAutoNum type="arabicPeriod"/>
            </a:pPr>
            <a:r>
              <a:rPr lang="en-GB" dirty="0" smtClean="0">
                <a:ea typeface="Calibri"/>
                <a:cs typeface="Times New Roman"/>
              </a:rPr>
              <a:t>How do you identify the needs of individual learners or communities? Have you identified any gaps or unmet needs? </a:t>
            </a:r>
          </a:p>
          <a:p>
            <a:pPr marL="514350" lvl="0" indent="-514350">
              <a:lnSpc>
                <a:spcPct val="107000"/>
              </a:lnSpc>
              <a:buFont typeface="+mj-lt"/>
              <a:buAutoNum type="arabicPeriod"/>
            </a:pPr>
            <a:r>
              <a:rPr lang="en-GB" dirty="0" smtClean="0">
                <a:ea typeface="Calibri"/>
                <a:cs typeface="Times New Roman"/>
              </a:rPr>
              <a:t>How </a:t>
            </a:r>
            <a:r>
              <a:rPr lang="en-GB" dirty="0">
                <a:ea typeface="Calibri"/>
                <a:cs typeface="Times New Roman"/>
              </a:rPr>
              <a:t>do you know that the work you do has a positive impact on learners or communities?</a:t>
            </a:r>
          </a:p>
          <a:p>
            <a:endParaRPr lang="en-GB" dirty="0"/>
          </a:p>
        </p:txBody>
      </p:sp>
    </p:spTree>
    <p:extLst>
      <p:ext uri="{BB962C8B-B14F-4D97-AF65-F5344CB8AC3E}">
        <p14:creationId xmlns:p14="http://schemas.microsoft.com/office/powerpoint/2010/main" val="97450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3</a:t>
            </a:r>
            <a:endParaRPr lang="en-GB" dirty="0"/>
          </a:p>
        </p:txBody>
      </p:sp>
      <p:sp>
        <p:nvSpPr>
          <p:cNvPr id="3" name="Content Placeholder 2"/>
          <p:cNvSpPr>
            <a:spLocks noGrp="1"/>
          </p:cNvSpPr>
          <p:nvPr>
            <p:ph idx="1"/>
          </p:nvPr>
        </p:nvSpPr>
        <p:spPr/>
        <p:txBody>
          <a:bodyPr>
            <a:normAutofit fontScale="85000" lnSpcReduction="10000"/>
          </a:bodyPr>
          <a:lstStyle/>
          <a:p>
            <a:pPr marL="457200">
              <a:lnSpc>
                <a:spcPct val="107000"/>
              </a:lnSpc>
              <a:spcAft>
                <a:spcPts val="0"/>
              </a:spcAft>
            </a:pPr>
            <a:r>
              <a:rPr lang="en-GB" i="1" dirty="0">
                <a:ea typeface="Calibri"/>
                <a:cs typeface="Times New Roman"/>
              </a:rPr>
              <a:t>“Imagine 2 years in the future, describe what a successful picture looks like” </a:t>
            </a:r>
            <a:endParaRPr lang="en-GB" i="1" dirty="0" smtClean="0">
              <a:ea typeface="Calibri"/>
              <a:cs typeface="Times New Roman"/>
            </a:endParaRPr>
          </a:p>
          <a:p>
            <a:pPr marL="114300" indent="0">
              <a:lnSpc>
                <a:spcPct val="107000"/>
              </a:lnSpc>
              <a:spcAft>
                <a:spcPts val="0"/>
              </a:spcAft>
              <a:buNone/>
            </a:pPr>
            <a:r>
              <a:rPr lang="en-GB" dirty="0">
                <a:ea typeface="Calibri"/>
                <a:cs typeface="Times New Roman"/>
              </a:rPr>
              <a:t> </a:t>
            </a:r>
          </a:p>
          <a:p>
            <a:pPr marL="457200">
              <a:lnSpc>
                <a:spcPct val="107000"/>
              </a:lnSpc>
              <a:spcAft>
                <a:spcPts val="0"/>
              </a:spcAft>
            </a:pPr>
            <a:r>
              <a:rPr lang="en-GB" dirty="0">
                <a:ea typeface="Calibri"/>
                <a:cs typeface="Times New Roman"/>
              </a:rPr>
              <a:t>Arrive at two positive/affirmative statements </a:t>
            </a:r>
          </a:p>
          <a:p>
            <a:pPr marL="114300" indent="0">
              <a:lnSpc>
                <a:spcPct val="107000"/>
              </a:lnSpc>
              <a:spcAft>
                <a:spcPts val="0"/>
              </a:spcAft>
              <a:buNone/>
            </a:pPr>
            <a:endParaRPr lang="en-GB" dirty="0">
              <a:ea typeface="Calibri"/>
              <a:cs typeface="Times New Roman"/>
            </a:endParaRPr>
          </a:p>
          <a:p>
            <a:pPr marL="457200">
              <a:lnSpc>
                <a:spcPct val="107000"/>
              </a:lnSpc>
              <a:spcAft>
                <a:spcPts val="800"/>
              </a:spcAft>
            </a:pPr>
            <a:r>
              <a:rPr lang="en-GB" dirty="0">
                <a:ea typeface="Calibri"/>
                <a:cs typeface="Times New Roman"/>
              </a:rPr>
              <a:t>e.g. “</a:t>
            </a:r>
            <a:r>
              <a:rPr lang="en-GB" i="1" dirty="0">
                <a:ea typeface="Calibri"/>
                <a:cs typeface="Times New Roman"/>
              </a:rPr>
              <a:t>In two years’ time community organisations will be integral partners to CPP decision making” or “In two years’ time all vulnerable or disadvantaged learners will be identified and supported to develop the skills they need to participate”</a:t>
            </a:r>
            <a:endParaRPr lang="en-GB" dirty="0">
              <a:ea typeface="Calibri"/>
              <a:cs typeface="Times New Roman"/>
            </a:endParaRPr>
          </a:p>
          <a:p>
            <a:endParaRPr lang="en-GB" dirty="0"/>
          </a:p>
        </p:txBody>
      </p:sp>
    </p:spTree>
    <p:extLst>
      <p:ext uri="{BB962C8B-B14F-4D97-AF65-F5344CB8AC3E}">
        <p14:creationId xmlns:p14="http://schemas.microsoft.com/office/powerpoint/2010/main" val="2217857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CL&amp;D </a:t>
            </a:r>
            <a:endParaRPr lang="en-GB" dirty="0"/>
          </a:p>
        </p:txBody>
      </p:sp>
      <p:sp>
        <p:nvSpPr>
          <p:cNvPr id="4" name="Content Placeholder 2"/>
          <p:cNvSpPr>
            <a:spLocks noGrp="1"/>
          </p:cNvSpPr>
          <p:nvPr>
            <p:ph idx="1"/>
          </p:nvPr>
        </p:nvSpPr>
        <p:spPr>
          <a:xfrm>
            <a:off x="457200" y="1600200"/>
            <a:ext cx="8229600" cy="4525963"/>
          </a:xfrm>
          <a:prstGeom prst="rect">
            <a:avLst/>
          </a:prstGeo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i="1" u="none" strike="noStrike" kern="0" cap="none" spc="0" normalizeH="0" baseline="0" noProof="0" dirty="0" smtClean="0">
                <a:ln>
                  <a:noFill/>
                </a:ln>
                <a:effectLst/>
                <a:uLnTx/>
                <a:uFillTx/>
              </a:rPr>
              <a:t>A </a:t>
            </a:r>
            <a:r>
              <a:rPr kumimoji="0" lang="en-GB" sz="2400" i="1" u="none" strike="noStrike" kern="0" cap="none" spc="0" normalizeH="0" baseline="0" noProof="0" dirty="0">
                <a:ln>
                  <a:noFill/>
                </a:ln>
                <a:effectLst/>
                <a:uLnTx/>
                <a:uFillTx/>
              </a:rPr>
              <a:t>common defining feature is that programmes </a:t>
            </a:r>
            <a:r>
              <a:rPr kumimoji="0" lang="en-GB" sz="2400" i="1" u="none" strike="noStrike" kern="0" cap="none" spc="0" normalizeH="0" baseline="0" noProof="0" dirty="0" smtClean="0">
                <a:ln>
                  <a:noFill/>
                </a:ln>
                <a:effectLst/>
                <a:uLnTx/>
                <a:uFillTx/>
              </a:rPr>
              <a:t>and activities </a:t>
            </a:r>
            <a:r>
              <a:rPr kumimoji="0" lang="en-GB" sz="2400" i="1" u="none" strike="noStrike" kern="0" cap="none" spc="0" normalizeH="0" baseline="0" noProof="0" dirty="0">
                <a:ln>
                  <a:noFill/>
                </a:ln>
                <a:effectLst/>
                <a:uLnTx/>
                <a:uFillTx/>
              </a:rPr>
              <a:t>are developed in dialogue with communities and participants…[CLD's] main aim is to help individuals and communities tackle real issues in their lives through community action and community-based learning</a:t>
            </a:r>
            <a:r>
              <a:rPr kumimoji="0" lang="en-GB" sz="2400" i="1" u="none" strike="noStrike" kern="0" cap="none" spc="0" normalizeH="0" baseline="0" noProof="0" dirty="0" smtClean="0">
                <a:ln>
                  <a:noFill/>
                </a:ln>
                <a:effectLst/>
                <a:uLnTx/>
                <a:uFillTx/>
              </a:rPr>
              <a:t>.</a:t>
            </a:r>
            <a:endParaRPr kumimoji="0" lang="en-GB" sz="2400" i="1"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2800" i="0" u="none" strike="noStrike" kern="0" cap="none" spc="0" normalizeH="0" baseline="0" noProof="0" dirty="0" smtClean="0">
                <a:ln>
                  <a:noFill/>
                </a:ln>
                <a:effectLst/>
                <a:uLnTx/>
                <a:uFillTx/>
              </a:rPr>
              <a:t>Working and Learning Together (SG, 2004)</a:t>
            </a:r>
            <a:endParaRPr kumimoji="0" lang="en-GB" sz="280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i="1" u="none" strike="noStrike" kern="0" cap="none" spc="0" normalizeH="0" baseline="0" noProof="0" dirty="0" smtClean="0">
                <a:ln>
                  <a:noFill/>
                </a:ln>
                <a:effectLst/>
                <a:uLnTx/>
                <a:uFillTx/>
              </a:rPr>
              <a:t>Community Learning and Development  includes programmes of learning and activities designed with individuals and groups to promote the educational and social development of those individuals and groups.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2800" i="0" u="none" strike="noStrike" kern="0" cap="none" spc="0" normalizeH="0" baseline="0" noProof="0" dirty="0" smtClean="0">
                <a:ln>
                  <a:noFill/>
                </a:ln>
                <a:effectLst/>
                <a:uLnTx/>
                <a:uFillTx/>
              </a:rPr>
              <a:t>CLD (</a:t>
            </a:r>
            <a:r>
              <a:rPr kumimoji="0" lang="en-GB" sz="2800" i="0" u="none" strike="noStrike" kern="0" cap="none" spc="0" normalizeH="0" baseline="0" noProof="0" dirty="0">
                <a:ln>
                  <a:noFill/>
                </a:ln>
                <a:effectLst/>
                <a:uLnTx/>
                <a:uFillTx/>
              </a:rPr>
              <a:t>S</a:t>
            </a:r>
            <a:r>
              <a:rPr kumimoji="0" lang="en-GB" sz="2800" i="0" u="none" strike="noStrike" kern="0" cap="none" spc="0" normalizeH="0" baseline="0" noProof="0" dirty="0" smtClean="0">
                <a:ln>
                  <a:noFill/>
                </a:ln>
                <a:effectLst/>
                <a:uLnTx/>
                <a:uFillTx/>
              </a:rPr>
              <a:t>cotland) Regulations 2013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smtClean="0">
                <a:ln>
                  <a:noFill/>
                </a:ln>
                <a:solidFill>
                  <a:srgbClr val="002060"/>
                </a:solidFill>
                <a:effectLst/>
                <a:uLnTx/>
                <a:uFillTx/>
              </a:rPr>
              <a:t> </a:t>
            </a:r>
            <a:endParaRPr kumimoji="0" lang="en-GB" sz="1800" b="1" i="1" u="none" strike="noStrike" kern="0" cap="none" spc="0" normalizeH="0" baseline="0" noProof="0" dirty="0">
              <a:ln>
                <a:noFill/>
              </a:ln>
              <a:solidFill>
                <a:srgbClr val="00206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372983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Defining CL&amp;D – Strategic Guidance for CPPs</a:t>
            </a:r>
            <a:endParaRPr lang="en-GB" dirty="0"/>
          </a:p>
        </p:txBody>
      </p:sp>
      <p:sp>
        <p:nvSpPr>
          <p:cNvPr id="6" name="Content Placeholder 2"/>
          <p:cNvSpPr>
            <a:spLocks noGrp="1"/>
          </p:cNvSpPr>
          <p:nvPr>
            <p:ph idx="1"/>
          </p:nvPr>
        </p:nvSpPr>
        <p:spPr/>
        <p:txBody>
          <a:bodyPr>
            <a:normAutofit lnSpcReduction="10000"/>
          </a:bodyPr>
          <a:lstStyle/>
          <a:p>
            <a:r>
              <a:rPr lang="en-GB" sz="2400" b="1" dirty="0" smtClean="0"/>
              <a:t>Community </a:t>
            </a:r>
            <a:r>
              <a:rPr lang="en-GB" sz="2400" b="1" dirty="0"/>
              <a:t>development </a:t>
            </a:r>
            <a:r>
              <a:rPr lang="en-GB" sz="2400" dirty="0"/>
              <a:t>(building the capacity of communities to meet their own needs, engaging with and influencing decision makers</a:t>
            </a:r>
            <a:r>
              <a:rPr lang="en-GB" sz="2400" dirty="0" smtClean="0"/>
              <a:t>)</a:t>
            </a:r>
            <a:endParaRPr lang="en-GB" sz="2400" dirty="0"/>
          </a:p>
          <a:p>
            <a:r>
              <a:rPr lang="en-GB" sz="2400" b="1" dirty="0"/>
              <a:t>Youth work, family learning </a:t>
            </a:r>
            <a:r>
              <a:rPr lang="en-GB" sz="2400" dirty="0"/>
              <a:t>and other early intervention work with children, young people and </a:t>
            </a:r>
            <a:r>
              <a:rPr lang="en-GB" sz="2400" dirty="0" smtClean="0"/>
              <a:t>families</a:t>
            </a:r>
            <a:endParaRPr lang="en-GB" sz="2400" dirty="0"/>
          </a:p>
          <a:p>
            <a:r>
              <a:rPr lang="en-GB" sz="2400" b="1" dirty="0"/>
              <a:t>Community-based adult learning</a:t>
            </a:r>
            <a:r>
              <a:rPr lang="en-GB" sz="2400" dirty="0"/>
              <a:t>, including adult literacies and English for speakers of other languages (ESOL</a:t>
            </a:r>
            <a:r>
              <a:rPr lang="en-GB" sz="2400" dirty="0" smtClean="0"/>
              <a:t>)</a:t>
            </a:r>
            <a:endParaRPr lang="en-GB" sz="2400" dirty="0"/>
          </a:p>
          <a:p>
            <a:r>
              <a:rPr lang="en-GB" sz="2400" b="1" dirty="0"/>
              <a:t>Volunteer </a:t>
            </a:r>
            <a:r>
              <a:rPr lang="en-GB" sz="2400" b="1" dirty="0" smtClean="0"/>
              <a:t>development</a:t>
            </a:r>
            <a:r>
              <a:rPr lang="en-GB" sz="2400" dirty="0" smtClean="0"/>
              <a:t>;</a:t>
            </a:r>
            <a:endParaRPr lang="en-GB" sz="2400" dirty="0"/>
          </a:p>
          <a:p>
            <a:r>
              <a:rPr lang="en-GB" sz="2400" b="1" dirty="0"/>
              <a:t>Learning for vulnerable and disadvantaged groups </a:t>
            </a:r>
            <a:r>
              <a:rPr lang="en-GB" sz="2400" dirty="0"/>
              <a:t>in the community, for example, people with disabilities, care leavers or offenders;</a:t>
            </a:r>
          </a:p>
          <a:p>
            <a:r>
              <a:rPr lang="en-GB" sz="2400" b="1" dirty="0"/>
              <a:t>Learning support and guidance </a:t>
            </a:r>
            <a:r>
              <a:rPr lang="en-GB" sz="2400" dirty="0"/>
              <a:t>in the community</a:t>
            </a:r>
            <a:r>
              <a:rPr lang="en-GB" sz="2400" dirty="0" smtClean="0"/>
              <a:t>.</a:t>
            </a:r>
            <a:endParaRPr lang="en-GB" sz="2400" dirty="0"/>
          </a:p>
          <a:p>
            <a:endParaRPr lang="en-GB" sz="2300" dirty="0"/>
          </a:p>
        </p:txBody>
      </p:sp>
    </p:spTree>
    <p:extLst>
      <p:ext uri="{BB962C8B-B14F-4D97-AF65-F5344CB8AC3E}">
        <p14:creationId xmlns:p14="http://schemas.microsoft.com/office/powerpoint/2010/main" val="364503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Strategic Guidance for CPPs – Policy Goals</a:t>
            </a:r>
            <a:endParaRPr lang="en-GB" dirty="0"/>
          </a:p>
        </p:txBody>
      </p:sp>
      <p:sp>
        <p:nvSpPr>
          <p:cNvPr id="3" name="Content Placeholder 2"/>
          <p:cNvSpPr>
            <a:spLocks noGrp="1"/>
          </p:cNvSpPr>
          <p:nvPr>
            <p:ph idx="1"/>
          </p:nvPr>
        </p:nvSpPr>
        <p:spPr/>
        <p:txBody>
          <a:bodyPr>
            <a:normAutofit fontScale="92500" lnSpcReduction="10000"/>
          </a:bodyPr>
          <a:lstStyle/>
          <a:p>
            <a:pPr lvl="0" eaLnBrk="0" fontAlgn="base" hangingPunct="0">
              <a:spcAft>
                <a:spcPct val="0"/>
              </a:spcAft>
              <a:buFontTx/>
              <a:buChar char="•"/>
              <a:tabLst>
                <a:tab pos="3683000" algn="l"/>
              </a:tabLst>
            </a:pPr>
            <a:r>
              <a:rPr lang="en-GB" kern="0" dirty="0">
                <a:latin typeface="Calibri" pitchFamily="34" charset="0"/>
              </a:rPr>
              <a:t>Ensure communities across Scotland – particularly those who are disadvantaged – have access to the CLD support they </a:t>
            </a:r>
            <a:r>
              <a:rPr lang="en-GB" kern="0" dirty="0" smtClean="0">
                <a:latin typeface="Calibri" pitchFamily="34" charset="0"/>
              </a:rPr>
              <a:t>need.</a:t>
            </a:r>
            <a:endParaRPr lang="en-GB" kern="0" dirty="0">
              <a:latin typeface="Calibri" pitchFamily="34" charset="0"/>
            </a:endParaRPr>
          </a:p>
          <a:p>
            <a:pPr lvl="0" eaLnBrk="0" fontAlgn="base" hangingPunct="0">
              <a:spcAft>
                <a:spcPct val="0"/>
              </a:spcAft>
              <a:buFontTx/>
              <a:buChar char="•"/>
              <a:tabLst>
                <a:tab pos="3683000" algn="l"/>
              </a:tabLst>
            </a:pPr>
            <a:r>
              <a:rPr lang="en-GB" kern="0" dirty="0">
                <a:latin typeface="Calibri" pitchFamily="34" charset="0"/>
              </a:rPr>
              <a:t>Strengthen coordination between full range of CLD providers, ensuring CPPs, Local Authorities and other providers of public services respond appropriately to the expectations set by the CLD Strategic </a:t>
            </a:r>
            <a:r>
              <a:rPr lang="en-GB" kern="0" dirty="0" smtClean="0">
                <a:latin typeface="Calibri" pitchFamily="34" charset="0"/>
              </a:rPr>
              <a:t>Guidance.</a:t>
            </a:r>
            <a:endParaRPr lang="en-GB" kern="0" dirty="0">
              <a:latin typeface="Calibri" pitchFamily="34" charset="0"/>
            </a:endParaRPr>
          </a:p>
          <a:p>
            <a:pPr lvl="0" eaLnBrk="0" fontAlgn="base" hangingPunct="0">
              <a:spcAft>
                <a:spcPct val="0"/>
              </a:spcAft>
              <a:buFontTx/>
              <a:buChar char="•"/>
              <a:tabLst>
                <a:tab pos="3683000" algn="l"/>
              </a:tabLst>
            </a:pPr>
            <a:r>
              <a:rPr lang="en-GB" kern="0" dirty="0">
                <a:latin typeface="Calibri" pitchFamily="34" charset="0"/>
              </a:rPr>
              <a:t>Make the role and contribution of CLD more visible.</a:t>
            </a:r>
          </a:p>
          <a:p>
            <a:pPr marL="0" indent="0">
              <a:buNone/>
            </a:pPr>
            <a:endParaRPr lang="en-GB" dirty="0"/>
          </a:p>
        </p:txBody>
      </p:sp>
    </p:spTree>
    <p:extLst>
      <p:ext uri="{BB962C8B-B14F-4D97-AF65-F5344CB8AC3E}">
        <p14:creationId xmlns:p14="http://schemas.microsoft.com/office/powerpoint/2010/main" val="370793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CLD Values</a:t>
            </a:r>
            <a:endParaRPr lang="en-GB" dirty="0"/>
          </a:p>
        </p:txBody>
      </p:sp>
      <p:sp>
        <p:nvSpPr>
          <p:cNvPr id="5" name="Content Placeholder 2"/>
          <p:cNvSpPr>
            <a:spLocks noGrp="1"/>
          </p:cNvSpPr>
          <p:nvPr>
            <p:ph idx="1"/>
          </p:nvPr>
        </p:nvSpPr>
        <p:spPr/>
        <p:txBody>
          <a:bodyPr/>
          <a:lstStyle/>
          <a:p>
            <a:pPr marL="0" indent="0">
              <a:buNone/>
            </a:pPr>
            <a:r>
              <a:rPr lang="en-GB" sz="3200" dirty="0" smtClean="0"/>
              <a:t>The CLD Standards Council has set the following values for CLD that have been adopted in the plan:</a:t>
            </a:r>
          </a:p>
          <a:p>
            <a:r>
              <a:rPr lang="en-GB" sz="3200" dirty="0" smtClean="0"/>
              <a:t>Self-determination</a:t>
            </a:r>
          </a:p>
          <a:p>
            <a:r>
              <a:rPr lang="en-GB" sz="3200" dirty="0" smtClean="0"/>
              <a:t>Inclusion</a:t>
            </a:r>
          </a:p>
          <a:p>
            <a:r>
              <a:rPr lang="en-GB" sz="3200" dirty="0" smtClean="0"/>
              <a:t>Empowerment</a:t>
            </a:r>
          </a:p>
          <a:p>
            <a:r>
              <a:rPr lang="en-GB" sz="3200" dirty="0" smtClean="0"/>
              <a:t>Working collaboratively</a:t>
            </a:r>
          </a:p>
          <a:p>
            <a:r>
              <a:rPr lang="en-GB" sz="3200" dirty="0" smtClean="0"/>
              <a:t>Promotion of learning as a lifelong activity</a:t>
            </a:r>
          </a:p>
          <a:p>
            <a:endParaRPr lang="en-GB" dirty="0" smtClean="0"/>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140968"/>
            <a:ext cx="2952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461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Competent CLD Practitioner</a:t>
            </a:r>
            <a:endParaRPr lang="en-GB" dirty="0"/>
          </a:p>
        </p:txBody>
      </p:sp>
      <p:pic>
        <p:nvPicPr>
          <p:cNvPr id="4" name="Content Placeholder 4"/>
          <p:cNvPicPr>
            <a:picLocks noGrp="1"/>
          </p:cNvPicPr>
          <p:nvPr>
            <p:ph idx="1"/>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235757" y="1600200"/>
            <a:ext cx="4672486" cy="4525963"/>
          </a:xfrm>
          <a:prstGeom prst="rect">
            <a:avLst/>
          </a:prstGeom>
          <a:noFill/>
          <a:ln>
            <a:noFill/>
          </a:ln>
        </p:spPr>
      </p:pic>
    </p:spTree>
    <p:extLst>
      <p:ext uri="{BB962C8B-B14F-4D97-AF65-F5344CB8AC3E}">
        <p14:creationId xmlns:p14="http://schemas.microsoft.com/office/powerpoint/2010/main" val="112237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 Plan was Developed</a:t>
            </a:r>
            <a:endParaRPr lang="en-GB" dirty="0"/>
          </a:p>
        </p:txBody>
      </p:sp>
      <p:sp>
        <p:nvSpPr>
          <p:cNvPr id="4" name="Content Placeholder 3"/>
          <p:cNvSpPr txBox="1">
            <a:spLocks noGrp="1"/>
          </p:cNvSpPr>
          <p:nvPr>
            <p:ph idx="1"/>
          </p:nvPr>
        </p:nvSpPr>
        <p:spPr>
          <a:xfrm>
            <a:off x="611560" y="1340768"/>
            <a:ext cx="4608512" cy="489364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CLD Partnership formed in August 2014</a:t>
            </a:r>
            <a:endParaRPr kumimoji="0" lang="en-GB" sz="240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Community Audit with CLD Partnership undertaken using Ketso</a:t>
            </a:r>
            <a:endParaRPr kumimoji="0" lang="en-GB" sz="240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Community Audit with CLD practitioners via focus groups</a:t>
            </a:r>
            <a:endParaRPr kumimoji="0" lang="en-GB" sz="240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0" cap="none" spc="0" normalizeH="0" baseline="0" noProof="0" dirty="0" smtClean="0">
                <a:ln>
                  <a:noFill/>
                </a:ln>
                <a:effectLst/>
                <a:uLnTx/>
                <a:uFillTx/>
              </a:rPr>
              <a:t>CPD Sub Group and regular survey on learning needs / programme of integrated workforce development (CLD Learning Lunches)</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en-GB" sz="2400" kern="0" dirty="0" smtClean="0"/>
              <a:t>Consultation on Action Plans</a:t>
            </a:r>
            <a:endParaRPr kumimoji="0" lang="en-GB" sz="2400" b="0" i="0" u="none" strike="noStrike" kern="0" cap="none" spc="0" normalizeH="0" baseline="0" noProof="0" dirty="0">
              <a:ln>
                <a:noFill/>
              </a:ln>
              <a:effectLst/>
              <a:uLnTx/>
              <a:uFillTx/>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784998"/>
            <a:ext cx="3713091" cy="371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12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Plans</a:t>
            </a:r>
            <a:endParaRPr lang="en-GB" dirty="0"/>
          </a:p>
        </p:txBody>
      </p:sp>
      <p:sp>
        <p:nvSpPr>
          <p:cNvPr id="4" name="Content Placeholder 3"/>
          <p:cNvSpPr txBox="1">
            <a:spLocks noGrp="1"/>
          </p:cNvSpPr>
          <p:nvPr>
            <p:ph idx="1"/>
          </p:nvPr>
        </p:nvSpPr>
        <p:spPr>
          <a:xfrm>
            <a:off x="467544" y="1345986"/>
            <a:ext cx="8229600" cy="5755422"/>
          </a:xfrm>
          <a:prstGeom prst="rect">
            <a:avLst/>
          </a:prstGeom>
          <a:noFill/>
        </p:spPr>
        <p:txBody>
          <a:bodyPr wrap="square" rtlCol="0">
            <a:spAutoFit/>
          </a:bodyPr>
          <a:lstStyle/>
          <a:p>
            <a:pPr marL="514350" indent="-514350">
              <a:buFont typeface="+mj-lt"/>
              <a:buAutoNum type="arabicPeriod"/>
            </a:pPr>
            <a:r>
              <a:rPr lang="en-GB" sz="3200" dirty="0" smtClean="0"/>
              <a:t>CLD Partnership working</a:t>
            </a:r>
          </a:p>
          <a:p>
            <a:pPr marL="514350" indent="-514350">
              <a:buFont typeface="+mj-lt"/>
              <a:buAutoNum type="arabicPeriod"/>
            </a:pPr>
            <a:r>
              <a:rPr lang="en-GB" sz="3200" dirty="0" smtClean="0"/>
              <a:t>Place Approach to Joint </a:t>
            </a:r>
            <a:r>
              <a:rPr lang="en-GB" sz="3200" dirty="0"/>
              <a:t>R</a:t>
            </a:r>
            <a:r>
              <a:rPr lang="en-GB" sz="3200" dirty="0" smtClean="0"/>
              <a:t>esourcing</a:t>
            </a:r>
          </a:p>
          <a:p>
            <a:pPr marL="514350" indent="-514350">
              <a:buFont typeface="+mj-lt"/>
              <a:buAutoNum type="arabicPeriod"/>
            </a:pPr>
            <a:r>
              <a:rPr lang="en-GB" sz="3200" dirty="0" smtClean="0"/>
              <a:t>Community Capacity Building</a:t>
            </a:r>
          </a:p>
          <a:p>
            <a:pPr marL="514350" indent="-514350">
              <a:buFont typeface="+mj-lt"/>
              <a:buAutoNum type="arabicPeriod"/>
            </a:pPr>
            <a:r>
              <a:rPr lang="en-GB" sz="3200" dirty="0"/>
              <a:t>Improving </a:t>
            </a:r>
            <a:r>
              <a:rPr lang="en-GB" sz="3200" dirty="0" smtClean="0"/>
              <a:t>Employability</a:t>
            </a:r>
          </a:p>
          <a:p>
            <a:pPr marL="514350" indent="-514350">
              <a:buFont typeface="+mj-lt"/>
              <a:buAutoNum type="arabicPeriod"/>
            </a:pPr>
            <a:r>
              <a:rPr lang="en-GB" sz="3200" dirty="0" smtClean="0"/>
              <a:t>Skills for Learning, Life and Work</a:t>
            </a:r>
          </a:p>
          <a:p>
            <a:pPr marL="514350" indent="-514350">
              <a:buFont typeface="+mj-lt"/>
              <a:buAutoNum type="arabicPeriod"/>
            </a:pPr>
            <a:r>
              <a:rPr lang="en-GB" sz="3200" dirty="0" smtClean="0"/>
              <a:t>Financial Inclusion</a:t>
            </a:r>
          </a:p>
          <a:p>
            <a:pPr marL="514350" indent="-514350">
              <a:buFont typeface="+mj-lt"/>
              <a:buAutoNum type="arabicPeriod"/>
            </a:pPr>
            <a:r>
              <a:rPr lang="en-GB" sz="3200" dirty="0" smtClean="0"/>
              <a:t>Early </a:t>
            </a:r>
            <a:r>
              <a:rPr lang="en-GB" sz="3200" dirty="0"/>
              <a:t>Years and Supporting Families</a:t>
            </a:r>
          </a:p>
          <a:p>
            <a:pPr marL="0" indent="0">
              <a:buNone/>
            </a:pPr>
            <a:r>
              <a:rPr lang="en-GB" sz="3200" dirty="0"/>
              <a:t>8.  Reducing Health Inequalities</a:t>
            </a:r>
          </a:p>
          <a:p>
            <a:endParaRPr lang="en-GB" sz="2800" b="1" dirty="0" smtClean="0">
              <a:solidFill>
                <a:srgbClr val="002060"/>
              </a:solidFill>
            </a:endParaRPr>
          </a:p>
          <a:p>
            <a:endParaRPr lang="en-GB" sz="2800" dirty="0" smtClean="0">
              <a:solidFill>
                <a:srgbClr val="002060"/>
              </a:solidFill>
            </a:endParaRPr>
          </a:p>
        </p:txBody>
      </p:sp>
    </p:spTree>
    <p:extLst>
      <p:ext uri="{BB962C8B-B14F-4D97-AF65-F5344CB8AC3E}">
        <p14:creationId xmlns:p14="http://schemas.microsoft.com/office/powerpoint/2010/main" val="39473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868</Words>
  <Application>Microsoft Office PowerPoint</Application>
  <PresentationFormat>On-screen Show (4:3)</PresentationFormat>
  <Paragraphs>111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Community Learning and Development  Learning Lunch</vt:lpstr>
      <vt:lpstr>East Dunbartonshire CL&amp;D Plan</vt:lpstr>
      <vt:lpstr>Defining CL&amp;D </vt:lpstr>
      <vt:lpstr>Defining CL&amp;D – Strategic Guidance for CPPs</vt:lpstr>
      <vt:lpstr>Strategic Guidance for CPPs – Policy Goals</vt:lpstr>
      <vt:lpstr>CLD Values</vt:lpstr>
      <vt:lpstr>The Competent CLD Practitioner</vt:lpstr>
      <vt:lpstr>How the Plan was Developed</vt:lpstr>
      <vt:lpstr>Action Plans</vt:lpstr>
      <vt:lpstr>PowerPoint Presentation</vt:lpstr>
      <vt:lpstr>National Standards for Community Engagement</vt:lpstr>
      <vt:lpstr>Place Approach to Joint Resourcing</vt:lpstr>
      <vt:lpstr>SIMD 2016</vt:lpstr>
      <vt:lpstr>Communities of Place and of Interest</vt:lpstr>
      <vt:lpstr>Outcome Monitoring</vt:lpstr>
      <vt:lpstr>How Good is the Learning and Development in our Community? </vt:lpstr>
      <vt:lpstr>Next Steps</vt:lpstr>
      <vt:lpstr>Community Development</vt:lpstr>
      <vt:lpstr>Any Questions?</vt:lpstr>
      <vt:lpstr>Exercise 1</vt:lpstr>
      <vt:lpstr>Exercise 2</vt:lpstr>
      <vt:lpstr>Exercise 3</vt:lpstr>
    </vt:vector>
  </TitlesOfParts>
  <Company>East Dunbartonshire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Planning in East Dunbartonshire</dc:title>
  <dc:creator>Nicola Swan</dc:creator>
  <cp:lastModifiedBy>Kirsty Anderson</cp:lastModifiedBy>
  <cp:revision>30</cp:revision>
  <dcterms:created xsi:type="dcterms:W3CDTF">2016-11-08T09:04:23Z</dcterms:created>
  <dcterms:modified xsi:type="dcterms:W3CDTF">2016-11-24T11:01:38Z</dcterms:modified>
</cp:coreProperties>
</file>