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9"/>
  </p:notesMasterIdLst>
  <p:sldIdLst>
    <p:sldId id="264" r:id="rId2"/>
    <p:sldId id="296" r:id="rId3"/>
    <p:sldId id="312" r:id="rId4"/>
    <p:sldId id="295" r:id="rId5"/>
    <p:sldId id="260" r:id="rId6"/>
    <p:sldId id="299" r:id="rId7"/>
    <p:sldId id="297" r:id="rId8"/>
    <p:sldId id="298" r:id="rId9"/>
    <p:sldId id="278" r:id="rId10"/>
    <p:sldId id="300" r:id="rId11"/>
    <p:sldId id="267" r:id="rId12"/>
    <p:sldId id="259" r:id="rId13"/>
    <p:sldId id="301" r:id="rId14"/>
    <p:sldId id="290" r:id="rId15"/>
    <p:sldId id="314" r:id="rId16"/>
    <p:sldId id="282" r:id="rId17"/>
    <p:sldId id="268" r:id="rId18"/>
    <p:sldId id="288" r:id="rId19"/>
    <p:sldId id="303" r:id="rId20"/>
    <p:sldId id="302" r:id="rId21"/>
    <p:sldId id="305" r:id="rId22"/>
    <p:sldId id="307" r:id="rId23"/>
    <p:sldId id="309" r:id="rId24"/>
    <p:sldId id="308" r:id="rId25"/>
    <p:sldId id="311" r:id="rId26"/>
    <p:sldId id="313" r:id="rId27"/>
    <p:sldId id="31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1D691C-1523-4C39-9A2F-7382F9C5104D}"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GB"/>
        </a:p>
      </dgm:t>
    </dgm:pt>
    <dgm:pt modelId="{3BBF48FE-FC4F-4818-8FBC-4910147D1155}">
      <dgm:prSet phldrT="[Text]"/>
      <dgm:spPr/>
      <dgm:t>
        <a:bodyPr/>
        <a:lstStyle/>
        <a:p>
          <a:r>
            <a:rPr lang="en-GB" dirty="0" smtClean="0">
              <a:latin typeface="Arial" panose="020B0604020202020204" pitchFamily="34" charset="0"/>
              <a:cs typeface="Arial" panose="020B0604020202020204" pitchFamily="34" charset="0"/>
            </a:rPr>
            <a:t>Self-evaluation</a:t>
          </a:r>
          <a:endParaRPr lang="en-GB" dirty="0">
            <a:latin typeface="Arial" panose="020B0604020202020204" pitchFamily="34" charset="0"/>
            <a:cs typeface="Arial" panose="020B0604020202020204" pitchFamily="34" charset="0"/>
          </a:endParaRPr>
        </a:p>
      </dgm:t>
    </dgm:pt>
    <dgm:pt modelId="{1F034935-3C8E-4828-80C6-CCDFF4BF19EF}" type="parTrans" cxnId="{31ADBBB5-8125-4628-9EFB-17F9D5094846}">
      <dgm:prSet/>
      <dgm:spPr/>
      <dgm:t>
        <a:bodyPr/>
        <a:lstStyle/>
        <a:p>
          <a:endParaRPr lang="en-GB"/>
        </a:p>
      </dgm:t>
    </dgm:pt>
    <dgm:pt modelId="{6FBBADC2-C7F0-4CAD-8B15-571BBFC50059}" type="sibTrans" cxnId="{31ADBBB5-8125-4628-9EFB-17F9D5094846}">
      <dgm:prSet/>
      <dgm:spPr>
        <a:solidFill>
          <a:srgbClr val="00B050"/>
        </a:solidFill>
      </dgm:spPr>
      <dgm:t>
        <a:bodyPr/>
        <a:lstStyle/>
        <a:p>
          <a:endParaRPr lang="en-GB"/>
        </a:p>
      </dgm:t>
    </dgm:pt>
    <dgm:pt modelId="{D53F8251-75E1-4AE7-A155-C186CACA8209}">
      <dgm:prSet phldrT="[Text]"/>
      <dgm:spPr/>
      <dgm:t>
        <a:bodyPr/>
        <a:lstStyle/>
        <a:p>
          <a:r>
            <a:rPr lang="en-GB" dirty="0" smtClean="0">
              <a:latin typeface="Arial" panose="020B0604020202020204" pitchFamily="34" charset="0"/>
              <a:cs typeface="Arial" panose="020B0604020202020204" pitchFamily="34" charset="0"/>
            </a:rPr>
            <a:t>Improvement planning</a:t>
          </a:r>
          <a:endParaRPr lang="en-GB" dirty="0">
            <a:latin typeface="Arial" panose="020B0604020202020204" pitchFamily="34" charset="0"/>
            <a:cs typeface="Arial" panose="020B0604020202020204" pitchFamily="34" charset="0"/>
          </a:endParaRPr>
        </a:p>
      </dgm:t>
    </dgm:pt>
    <dgm:pt modelId="{B57A5171-4C5F-410B-99BB-221C95104FCD}" type="parTrans" cxnId="{4F6A7967-8760-4C80-907A-DA9B891E629A}">
      <dgm:prSet/>
      <dgm:spPr/>
      <dgm:t>
        <a:bodyPr/>
        <a:lstStyle/>
        <a:p>
          <a:endParaRPr lang="en-GB"/>
        </a:p>
      </dgm:t>
    </dgm:pt>
    <dgm:pt modelId="{C2801D06-1CDC-4591-8C6F-DEC6143F0D69}" type="sibTrans" cxnId="{4F6A7967-8760-4C80-907A-DA9B891E629A}">
      <dgm:prSet/>
      <dgm:spPr>
        <a:solidFill>
          <a:schemeClr val="accent4">
            <a:lumMod val="75000"/>
          </a:schemeClr>
        </a:solidFill>
      </dgm:spPr>
      <dgm:t>
        <a:bodyPr/>
        <a:lstStyle/>
        <a:p>
          <a:endParaRPr lang="en-GB"/>
        </a:p>
      </dgm:t>
    </dgm:pt>
    <dgm:pt modelId="{8D6CD7F2-4DA2-4CB8-8928-C50B1D677CE5}">
      <dgm:prSet phldrT="[Text]"/>
      <dgm:spPr/>
      <dgm:t>
        <a:bodyPr/>
        <a:lstStyle/>
        <a:p>
          <a:r>
            <a:rPr lang="en-GB" dirty="0" smtClean="0">
              <a:latin typeface="Arial" panose="020B0604020202020204" pitchFamily="34" charset="0"/>
              <a:cs typeface="Arial" panose="020B0604020202020204" pitchFamily="34" charset="0"/>
            </a:rPr>
            <a:t>Action</a:t>
          </a:r>
          <a:endParaRPr lang="en-GB" dirty="0">
            <a:latin typeface="Arial" panose="020B0604020202020204" pitchFamily="34" charset="0"/>
            <a:cs typeface="Arial" panose="020B0604020202020204" pitchFamily="34" charset="0"/>
          </a:endParaRPr>
        </a:p>
      </dgm:t>
    </dgm:pt>
    <dgm:pt modelId="{90A5FEB1-5D79-4CFA-88B7-3A2FB35FE4D8}" type="parTrans" cxnId="{0C379BD5-8459-4114-BB84-9D68A87AD29B}">
      <dgm:prSet/>
      <dgm:spPr/>
      <dgm:t>
        <a:bodyPr/>
        <a:lstStyle/>
        <a:p>
          <a:endParaRPr lang="en-GB"/>
        </a:p>
      </dgm:t>
    </dgm:pt>
    <dgm:pt modelId="{12758807-63CF-41F8-AF82-C1D37AAB7468}" type="sibTrans" cxnId="{0C379BD5-8459-4114-BB84-9D68A87AD29B}">
      <dgm:prSet/>
      <dgm:spPr>
        <a:solidFill>
          <a:schemeClr val="accent2">
            <a:lumMod val="75000"/>
          </a:schemeClr>
        </a:solidFill>
      </dgm:spPr>
      <dgm:t>
        <a:bodyPr/>
        <a:lstStyle/>
        <a:p>
          <a:endParaRPr lang="en-GB"/>
        </a:p>
      </dgm:t>
    </dgm:pt>
    <dgm:pt modelId="{6BDF1333-CD05-42D3-A108-F8CAC1B0AD23}">
      <dgm:prSet phldrT="[Text]"/>
      <dgm:spPr/>
      <dgm:t>
        <a:bodyPr/>
        <a:lstStyle/>
        <a:p>
          <a:r>
            <a:rPr lang="en-GB" dirty="0" smtClean="0">
              <a:latin typeface="Arial" panose="020B0604020202020204" pitchFamily="34" charset="0"/>
              <a:cs typeface="Arial" panose="020B0604020202020204" pitchFamily="34" charset="0"/>
            </a:rPr>
            <a:t>Monitor/</a:t>
          </a:r>
        </a:p>
        <a:p>
          <a:r>
            <a:rPr lang="en-GB" dirty="0" smtClean="0">
              <a:latin typeface="Arial" panose="020B0604020202020204" pitchFamily="34" charset="0"/>
              <a:cs typeface="Arial" panose="020B0604020202020204" pitchFamily="34" charset="0"/>
            </a:rPr>
            <a:t>Gather Data</a:t>
          </a:r>
          <a:endParaRPr lang="en-GB" dirty="0">
            <a:latin typeface="Arial" panose="020B0604020202020204" pitchFamily="34" charset="0"/>
            <a:cs typeface="Arial" panose="020B0604020202020204" pitchFamily="34" charset="0"/>
          </a:endParaRPr>
        </a:p>
      </dgm:t>
    </dgm:pt>
    <dgm:pt modelId="{319192B2-B8BA-4FC7-9303-785AB036E838}" type="parTrans" cxnId="{47C57573-296D-45DC-9206-CF02112820CE}">
      <dgm:prSet/>
      <dgm:spPr/>
      <dgm:t>
        <a:bodyPr/>
        <a:lstStyle/>
        <a:p>
          <a:endParaRPr lang="en-GB"/>
        </a:p>
      </dgm:t>
    </dgm:pt>
    <dgm:pt modelId="{E2391798-3A09-4C8C-9FDC-329424647B99}" type="sibTrans" cxnId="{47C57573-296D-45DC-9206-CF02112820CE}">
      <dgm:prSet/>
      <dgm:spPr/>
      <dgm:t>
        <a:bodyPr/>
        <a:lstStyle/>
        <a:p>
          <a:endParaRPr lang="en-GB"/>
        </a:p>
      </dgm:t>
    </dgm:pt>
    <dgm:pt modelId="{46DCFE99-6D77-4595-89BA-20DF4041CA2C}">
      <dgm:prSet phldrT="[Text]"/>
      <dgm:spPr/>
      <dgm:t>
        <a:bodyPr/>
        <a:lstStyle/>
        <a:p>
          <a:r>
            <a:rPr lang="en-GB" dirty="0" smtClean="0">
              <a:latin typeface="Arial" panose="020B0604020202020204" pitchFamily="34" charset="0"/>
              <a:cs typeface="Arial" panose="020B0604020202020204" pitchFamily="34" charset="0"/>
            </a:rPr>
            <a:t>Review</a:t>
          </a:r>
          <a:endParaRPr lang="en-GB" dirty="0">
            <a:latin typeface="Arial" panose="020B0604020202020204" pitchFamily="34" charset="0"/>
            <a:cs typeface="Arial" panose="020B0604020202020204" pitchFamily="34" charset="0"/>
          </a:endParaRPr>
        </a:p>
      </dgm:t>
    </dgm:pt>
    <dgm:pt modelId="{5284D9CF-5D3D-4848-863B-3860E0C3543A}" type="parTrans" cxnId="{16CE7033-D3E2-4CE9-86EF-ECD36490D93E}">
      <dgm:prSet/>
      <dgm:spPr/>
      <dgm:t>
        <a:bodyPr/>
        <a:lstStyle/>
        <a:p>
          <a:endParaRPr lang="en-GB"/>
        </a:p>
      </dgm:t>
    </dgm:pt>
    <dgm:pt modelId="{486C6A0C-00AF-4C6B-95DF-E52F8F876B82}" type="sibTrans" cxnId="{16CE7033-D3E2-4CE9-86EF-ECD36490D93E}">
      <dgm:prSet/>
      <dgm:spPr>
        <a:solidFill>
          <a:srgbClr val="C00000"/>
        </a:solidFill>
      </dgm:spPr>
      <dgm:t>
        <a:bodyPr/>
        <a:lstStyle/>
        <a:p>
          <a:endParaRPr lang="en-GB"/>
        </a:p>
      </dgm:t>
    </dgm:pt>
    <dgm:pt modelId="{FE70A789-632B-4B9A-BC50-5F9B1937DB84}" type="pres">
      <dgm:prSet presAssocID="{C81D691C-1523-4C39-9A2F-7382F9C5104D}" presName="cycle" presStyleCnt="0">
        <dgm:presLayoutVars>
          <dgm:dir/>
          <dgm:resizeHandles val="exact"/>
        </dgm:presLayoutVars>
      </dgm:prSet>
      <dgm:spPr/>
      <dgm:t>
        <a:bodyPr/>
        <a:lstStyle/>
        <a:p>
          <a:endParaRPr lang="en-GB"/>
        </a:p>
      </dgm:t>
    </dgm:pt>
    <dgm:pt modelId="{A349627D-A339-4CA5-9D99-DD12CCFE6EB5}" type="pres">
      <dgm:prSet presAssocID="{3BBF48FE-FC4F-4818-8FBC-4910147D1155}" presName="dummy" presStyleCnt="0"/>
      <dgm:spPr/>
    </dgm:pt>
    <dgm:pt modelId="{13088D6E-6DB0-43B6-A8F0-500AB1AC6B10}" type="pres">
      <dgm:prSet presAssocID="{3BBF48FE-FC4F-4818-8FBC-4910147D1155}" presName="node" presStyleLbl="revTx" presStyleIdx="0" presStyleCnt="5">
        <dgm:presLayoutVars>
          <dgm:bulletEnabled val="1"/>
        </dgm:presLayoutVars>
      </dgm:prSet>
      <dgm:spPr/>
      <dgm:t>
        <a:bodyPr/>
        <a:lstStyle/>
        <a:p>
          <a:endParaRPr lang="en-GB"/>
        </a:p>
      </dgm:t>
    </dgm:pt>
    <dgm:pt modelId="{9ABF8F4D-69CF-40F8-9805-66D5C5491FBE}" type="pres">
      <dgm:prSet presAssocID="{6FBBADC2-C7F0-4CAD-8B15-571BBFC50059}" presName="sibTrans" presStyleLbl="node1" presStyleIdx="0" presStyleCnt="5"/>
      <dgm:spPr/>
      <dgm:t>
        <a:bodyPr/>
        <a:lstStyle/>
        <a:p>
          <a:endParaRPr lang="en-GB"/>
        </a:p>
      </dgm:t>
    </dgm:pt>
    <dgm:pt modelId="{0310931E-0A46-49A1-968B-3610423FB351}" type="pres">
      <dgm:prSet presAssocID="{D53F8251-75E1-4AE7-A155-C186CACA8209}" presName="dummy" presStyleCnt="0"/>
      <dgm:spPr/>
    </dgm:pt>
    <dgm:pt modelId="{76BEA721-D79E-4C65-BD77-9BD19F66A041}" type="pres">
      <dgm:prSet presAssocID="{D53F8251-75E1-4AE7-A155-C186CACA8209}" presName="node" presStyleLbl="revTx" presStyleIdx="1" presStyleCnt="5">
        <dgm:presLayoutVars>
          <dgm:bulletEnabled val="1"/>
        </dgm:presLayoutVars>
      </dgm:prSet>
      <dgm:spPr/>
      <dgm:t>
        <a:bodyPr/>
        <a:lstStyle/>
        <a:p>
          <a:endParaRPr lang="en-GB"/>
        </a:p>
      </dgm:t>
    </dgm:pt>
    <dgm:pt modelId="{05AFAFF4-6E69-4B83-87C4-672DA91A4E61}" type="pres">
      <dgm:prSet presAssocID="{C2801D06-1CDC-4591-8C6F-DEC6143F0D69}" presName="sibTrans" presStyleLbl="node1" presStyleIdx="1" presStyleCnt="5"/>
      <dgm:spPr/>
      <dgm:t>
        <a:bodyPr/>
        <a:lstStyle/>
        <a:p>
          <a:endParaRPr lang="en-GB"/>
        </a:p>
      </dgm:t>
    </dgm:pt>
    <dgm:pt modelId="{F73CAED8-FA7C-408A-BB2A-AFD49105B588}" type="pres">
      <dgm:prSet presAssocID="{8D6CD7F2-4DA2-4CB8-8928-C50B1D677CE5}" presName="dummy" presStyleCnt="0"/>
      <dgm:spPr/>
    </dgm:pt>
    <dgm:pt modelId="{C9A3C466-B336-4A71-A3F6-B58D068D5D4C}" type="pres">
      <dgm:prSet presAssocID="{8D6CD7F2-4DA2-4CB8-8928-C50B1D677CE5}" presName="node" presStyleLbl="revTx" presStyleIdx="2" presStyleCnt="5">
        <dgm:presLayoutVars>
          <dgm:bulletEnabled val="1"/>
        </dgm:presLayoutVars>
      </dgm:prSet>
      <dgm:spPr/>
      <dgm:t>
        <a:bodyPr/>
        <a:lstStyle/>
        <a:p>
          <a:endParaRPr lang="en-GB"/>
        </a:p>
      </dgm:t>
    </dgm:pt>
    <dgm:pt modelId="{CD200D8A-7F6C-4670-B0D1-553DB687D366}" type="pres">
      <dgm:prSet presAssocID="{12758807-63CF-41F8-AF82-C1D37AAB7468}" presName="sibTrans" presStyleLbl="node1" presStyleIdx="2" presStyleCnt="5"/>
      <dgm:spPr/>
      <dgm:t>
        <a:bodyPr/>
        <a:lstStyle/>
        <a:p>
          <a:endParaRPr lang="en-GB"/>
        </a:p>
      </dgm:t>
    </dgm:pt>
    <dgm:pt modelId="{6B4888B4-4229-4CDE-9EF6-9D004DF96891}" type="pres">
      <dgm:prSet presAssocID="{6BDF1333-CD05-42D3-A108-F8CAC1B0AD23}" presName="dummy" presStyleCnt="0"/>
      <dgm:spPr/>
    </dgm:pt>
    <dgm:pt modelId="{AE148130-9EF9-481F-829A-7A11AC535C8D}" type="pres">
      <dgm:prSet presAssocID="{6BDF1333-CD05-42D3-A108-F8CAC1B0AD23}" presName="node" presStyleLbl="revTx" presStyleIdx="3" presStyleCnt="5">
        <dgm:presLayoutVars>
          <dgm:bulletEnabled val="1"/>
        </dgm:presLayoutVars>
      </dgm:prSet>
      <dgm:spPr/>
      <dgm:t>
        <a:bodyPr/>
        <a:lstStyle/>
        <a:p>
          <a:endParaRPr lang="en-GB"/>
        </a:p>
      </dgm:t>
    </dgm:pt>
    <dgm:pt modelId="{4C304D09-5BA0-4F96-A2D4-2E826243FCCE}" type="pres">
      <dgm:prSet presAssocID="{E2391798-3A09-4C8C-9FDC-329424647B99}" presName="sibTrans" presStyleLbl="node1" presStyleIdx="3" presStyleCnt="5"/>
      <dgm:spPr/>
      <dgm:t>
        <a:bodyPr/>
        <a:lstStyle/>
        <a:p>
          <a:endParaRPr lang="en-GB"/>
        </a:p>
      </dgm:t>
    </dgm:pt>
    <dgm:pt modelId="{1B96DF28-8B46-4D93-BF56-834A57DEC88D}" type="pres">
      <dgm:prSet presAssocID="{46DCFE99-6D77-4595-89BA-20DF4041CA2C}" presName="dummy" presStyleCnt="0"/>
      <dgm:spPr/>
    </dgm:pt>
    <dgm:pt modelId="{7B23BA08-88D2-40AA-A40F-B9E658013618}" type="pres">
      <dgm:prSet presAssocID="{46DCFE99-6D77-4595-89BA-20DF4041CA2C}" presName="node" presStyleLbl="revTx" presStyleIdx="4" presStyleCnt="5">
        <dgm:presLayoutVars>
          <dgm:bulletEnabled val="1"/>
        </dgm:presLayoutVars>
      </dgm:prSet>
      <dgm:spPr/>
      <dgm:t>
        <a:bodyPr/>
        <a:lstStyle/>
        <a:p>
          <a:endParaRPr lang="en-GB"/>
        </a:p>
      </dgm:t>
    </dgm:pt>
    <dgm:pt modelId="{D4BC4877-A56D-4C98-AAE2-ABC232E9734D}" type="pres">
      <dgm:prSet presAssocID="{486C6A0C-00AF-4C6B-95DF-E52F8F876B82}" presName="sibTrans" presStyleLbl="node1" presStyleIdx="4" presStyleCnt="5"/>
      <dgm:spPr/>
      <dgm:t>
        <a:bodyPr/>
        <a:lstStyle/>
        <a:p>
          <a:endParaRPr lang="en-GB"/>
        </a:p>
      </dgm:t>
    </dgm:pt>
  </dgm:ptLst>
  <dgm:cxnLst>
    <dgm:cxn modelId="{94444262-993E-4959-B837-AA52F3C0D4A4}" type="presOf" srcId="{E2391798-3A09-4C8C-9FDC-329424647B99}" destId="{4C304D09-5BA0-4F96-A2D4-2E826243FCCE}" srcOrd="0" destOrd="0" presId="urn:microsoft.com/office/officeart/2005/8/layout/cycle1"/>
    <dgm:cxn modelId="{16CE7033-D3E2-4CE9-86EF-ECD36490D93E}" srcId="{C81D691C-1523-4C39-9A2F-7382F9C5104D}" destId="{46DCFE99-6D77-4595-89BA-20DF4041CA2C}" srcOrd="4" destOrd="0" parTransId="{5284D9CF-5D3D-4848-863B-3860E0C3543A}" sibTransId="{486C6A0C-00AF-4C6B-95DF-E52F8F876B82}"/>
    <dgm:cxn modelId="{EBE0A6FB-779B-43FC-9DAF-05265FFCE267}" type="presOf" srcId="{46DCFE99-6D77-4595-89BA-20DF4041CA2C}" destId="{7B23BA08-88D2-40AA-A40F-B9E658013618}" srcOrd="0" destOrd="0" presId="urn:microsoft.com/office/officeart/2005/8/layout/cycle1"/>
    <dgm:cxn modelId="{47C57573-296D-45DC-9206-CF02112820CE}" srcId="{C81D691C-1523-4C39-9A2F-7382F9C5104D}" destId="{6BDF1333-CD05-42D3-A108-F8CAC1B0AD23}" srcOrd="3" destOrd="0" parTransId="{319192B2-B8BA-4FC7-9303-785AB036E838}" sibTransId="{E2391798-3A09-4C8C-9FDC-329424647B99}"/>
    <dgm:cxn modelId="{7DAE97C2-8E09-4BA8-BF63-66CF465499F6}" type="presOf" srcId="{12758807-63CF-41F8-AF82-C1D37AAB7468}" destId="{CD200D8A-7F6C-4670-B0D1-553DB687D366}" srcOrd="0" destOrd="0" presId="urn:microsoft.com/office/officeart/2005/8/layout/cycle1"/>
    <dgm:cxn modelId="{1D3E99E0-14C5-4353-A7B1-031B2F163C9C}" type="presOf" srcId="{D53F8251-75E1-4AE7-A155-C186CACA8209}" destId="{76BEA721-D79E-4C65-BD77-9BD19F66A041}" srcOrd="0" destOrd="0" presId="urn:microsoft.com/office/officeart/2005/8/layout/cycle1"/>
    <dgm:cxn modelId="{31ADBBB5-8125-4628-9EFB-17F9D5094846}" srcId="{C81D691C-1523-4C39-9A2F-7382F9C5104D}" destId="{3BBF48FE-FC4F-4818-8FBC-4910147D1155}" srcOrd="0" destOrd="0" parTransId="{1F034935-3C8E-4828-80C6-CCDFF4BF19EF}" sibTransId="{6FBBADC2-C7F0-4CAD-8B15-571BBFC50059}"/>
    <dgm:cxn modelId="{51F22E34-4599-4F39-8231-98047DC51D0B}" type="presOf" srcId="{486C6A0C-00AF-4C6B-95DF-E52F8F876B82}" destId="{D4BC4877-A56D-4C98-AAE2-ABC232E9734D}" srcOrd="0" destOrd="0" presId="urn:microsoft.com/office/officeart/2005/8/layout/cycle1"/>
    <dgm:cxn modelId="{8116EA11-1CBC-45E2-8D3F-5631AA2F36EC}" type="presOf" srcId="{C81D691C-1523-4C39-9A2F-7382F9C5104D}" destId="{FE70A789-632B-4B9A-BC50-5F9B1937DB84}" srcOrd="0" destOrd="0" presId="urn:microsoft.com/office/officeart/2005/8/layout/cycle1"/>
    <dgm:cxn modelId="{AC032D13-3D97-4570-A317-D38D0EA54642}" type="presOf" srcId="{6BDF1333-CD05-42D3-A108-F8CAC1B0AD23}" destId="{AE148130-9EF9-481F-829A-7A11AC535C8D}" srcOrd="0" destOrd="0" presId="urn:microsoft.com/office/officeart/2005/8/layout/cycle1"/>
    <dgm:cxn modelId="{0C379BD5-8459-4114-BB84-9D68A87AD29B}" srcId="{C81D691C-1523-4C39-9A2F-7382F9C5104D}" destId="{8D6CD7F2-4DA2-4CB8-8928-C50B1D677CE5}" srcOrd="2" destOrd="0" parTransId="{90A5FEB1-5D79-4CFA-88B7-3A2FB35FE4D8}" sibTransId="{12758807-63CF-41F8-AF82-C1D37AAB7468}"/>
    <dgm:cxn modelId="{5AEAD13E-BC0A-409C-8CEB-4FA69F2FB017}" type="presOf" srcId="{6FBBADC2-C7F0-4CAD-8B15-571BBFC50059}" destId="{9ABF8F4D-69CF-40F8-9805-66D5C5491FBE}" srcOrd="0" destOrd="0" presId="urn:microsoft.com/office/officeart/2005/8/layout/cycle1"/>
    <dgm:cxn modelId="{BB80BE9C-330B-4DFF-8D7F-1ECFF0702EDF}" type="presOf" srcId="{3BBF48FE-FC4F-4818-8FBC-4910147D1155}" destId="{13088D6E-6DB0-43B6-A8F0-500AB1AC6B10}" srcOrd="0" destOrd="0" presId="urn:microsoft.com/office/officeart/2005/8/layout/cycle1"/>
    <dgm:cxn modelId="{4F6A7967-8760-4C80-907A-DA9B891E629A}" srcId="{C81D691C-1523-4C39-9A2F-7382F9C5104D}" destId="{D53F8251-75E1-4AE7-A155-C186CACA8209}" srcOrd="1" destOrd="0" parTransId="{B57A5171-4C5F-410B-99BB-221C95104FCD}" sibTransId="{C2801D06-1CDC-4591-8C6F-DEC6143F0D69}"/>
    <dgm:cxn modelId="{DE45DC5A-CF70-4A75-9476-DE8C078D5085}" type="presOf" srcId="{C2801D06-1CDC-4591-8C6F-DEC6143F0D69}" destId="{05AFAFF4-6E69-4B83-87C4-672DA91A4E61}" srcOrd="0" destOrd="0" presId="urn:microsoft.com/office/officeart/2005/8/layout/cycle1"/>
    <dgm:cxn modelId="{BCDB25E4-D7E2-4644-9F66-0F11D0519EDB}" type="presOf" srcId="{8D6CD7F2-4DA2-4CB8-8928-C50B1D677CE5}" destId="{C9A3C466-B336-4A71-A3F6-B58D068D5D4C}" srcOrd="0" destOrd="0" presId="urn:microsoft.com/office/officeart/2005/8/layout/cycle1"/>
    <dgm:cxn modelId="{06E39B78-48CE-4692-B0D2-F9C533551F70}" type="presParOf" srcId="{FE70A789-632B-4B9A-BC50-5F9B1937DB84}" destId="{A349627D-A339-4CA5-9D99-DD12CCFE6EB5}" srcOrd="0" destOrd="0" presId="urn:microsoft.com/office/officeart/2005/8/layout/cycle1"/>
    <dgm:cxn modelId="{B08C77F0-59E0-4B0A-858B-A6A033EF3CD9}" type="presParOf" srcId="{FE70A789-632B-4B9A-BC50-5F9B1937DB84}" destId="{13088D6E-6DB0-43B6-A8F0-500AB1AC6B10}" srcOrd="1" destOrd="0" presId="urn:microsoft.com/office/officeart/2005/8/layout/cycle1"/>
    <dgm:cxn modelId="{994754B9-3172-4EAC-9E4F-0B1AA14F2525}" type="presParOf" srcId="{FE70A789-632B-4B9A-BC50-5F9B1937DB84}" destId="{9ABF8F4D-69CF-40F8-9805-66D5C5491FBE}" srcOrd="2" destOrd="0" presId="urn:microsoft.com/office/officeart/2005/8/layout/cycle1"/>
    <dgm:cxn modelId="{6921236F-0A52-4841-9800-31D7C811F30E}" type="presParOf" srcId="{FE70A789-632B-4B9A-BC50-5F9B1937DB84}" destId="{0310931E-0A46-49A1-968B-3610423FB351}" srcOrd="3" destOrd="0" presId="urn:microsoft.com/office/officeart/2005/8/layout/cycle1"/>
    <dgm:cxn modelId="{B06A04D0-71EC-4FF8-BF90-613B3CB77D7F}" type="presParOf" srcId="{FE70A789-632B-4B9A-BC50-5F9B1937DB84}" destId="{76BEA721-D79E-4C65-BD77-9BD19F66A041}" srcOrd="4" destOrd="0" presId="urn:microsoft.com/office/officeart/2005/8/layout/cycle1"/>
    <dgm:cxn modelId="{4B9DA348-5ACE-4E5D-9D62-F69FD00B7660}" type="presParOf" srcId="{FE70A789-632B-4B9A-BC50-5F9B1937DB84}" destId="{05AFAFF4-6E69-4B83-87C4-672DA91A4E61}" srcOrd="5" destOrd="0" presId="urn:microsoft.com/office/officeart/2005/8/layout/cycle1"/>
    <dgm:cxn modelId="{52333E63-7A9A-4B44-AD31-B875EEA6FEEF}" type="presParOf" srcId="{FE70A789-632B-4B9A-BC50-5F9B1937DB84}" destId="{F73CAED8-FA7C-408A-BB2A-AFD49105B588}" srcOrd="6" destOrd="0" presId="urn:microsoft.com/office/officeart/2005/8/layout/cycle1"/>
    <dgm:cxn modelId="{62B2B026-2F44-40A4-8E16-87667F0B7C92}" type="presParOf" srcId="{FE70A789-632B-4B9A-BC50-5F9B1937DB84}" destId="{C9A3C466-B336-4A71-A3F6-B58D068D5D4C}" srcOrd="7" destOrd="0" presId="urn:microsoft.com/office/officeart/2005/8/layout/cycle1"/>
    <dgm:cxn modelId="{CCCCE631-C11D-4114-986F-81950B2E8DE3}" type="presParOf" srcId="{FE70A789-632B-4B9A-BC50-5F9B1937DB84}" destId="{CD200D8A-7F6C-4670-B0D1-553DB687D366}" srcOrd="8" destOrd="0" presId="urn:microsoft.com/office/officeart/2005/8/layout/cycle1"/>
    <dgm:cxn modelId="{749CE228-C770-47B9-BC24-C5663A7B82CA}" type="presParOf" srcId="{FE70A789-632B-4B9A-BC50-5F9B1937DB84}" destId="{6B4888B4-4229-4CDE-9EF6-9D004DF96891}" srcOrd="9" destOrd="0" presId="urn:microsoft.com/office/officeart/2005/8/layout/cycle1"/>
    <dgm:cxn modelId="{C4881EF2-B874-4BDC-9021-0172DB37DA09}" type="presParOf" srcId="{FE70A789-632B-4B9A-BC50-5F9B1937DB84}" destId="{AE148130-9EF9-481F-829A-7A11AC535C8D}" srcOrd="10" destOrd="0" presId="urn:microsoft.com/office/officeart/2005/8/layout/cycle1"/>
    <dgm:cxn modelId="{0675E16A-4A38-4D1F-BCC6-D893FFFEBCAE}" type="presParOf" srcId="{FE70A789-632B-4B9A-BC50-5F9B1937DB84}" destId="{4C304D09-5BA0-4F96-A2D4-2E826243FCCE}" srcOrd="11" destOrd="0" presId="urn:microsoft.com/office/officeart/2005/8/layout/cycle1"/>
    <dgm:cxn modelId="{7DEC7369-5B80-42B7-91EE-921CE5132E18}" type="presParOf" srcId="{FE70A789-632B-4B9A-BC50-5F9B1937DB84}" destId="{1B96DF28-8B46-4D93-BF56-834A57DEC88D}" srcOrd="12" destOrd="0" presId="urn:microsoft.com/office/officeart/2005/8/layout/cycle1"/>
    <dgm:cxn modelId="{0382EEC8-7961-4017-B0FC-E5DAEA2D91B9}" type="presParOf" srcId="{FE70A789-632B-4B9A-BC50-5F9B1937DB84}" destId="{7B23BA08-88D2-40AA-A40F-B9E658013618}" srcOrd="13" destOrd="0" presId="urn:microsoft.com/office/officeart/2005/8/layout/cycle1"/>
    <dgm:cxn modelId="{BAEA206C-89BA-4975-A764-A94D8D43E2E8}" type="presParOf" srcId="{FE70A789-632B-4B9A-BC50-5F9B1937DB84}" destId="{D4BC4877-A56D-4C98-AAE2-ABC232E9734D}"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088D6E-6DB0-43B6-A8F0-500AB1AC6B10}">
      <dsp:nvSpPr>
        <dsp:cNvPr id="0" name=""/>
        <dsp:cNvSpPr/>
      </dsp:nvSpPr>
      <dsp:spPr>
        <a:xfrm>
          <a:off x="4310425" y="34098"/>
          <a:ext cx="1206921" cy="12069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kern="1200" dirty="0" smtClean="0">
              <a:latin typeface="Arial" panose="020B0604020202020204" pitchFamily="34" charset="0"/>
              <a:cs typeface="Arial" panose="020B0604020202020204" pitchFamily="34" charset="0"/>
            </a:rPr>
            <a:t>Self-evaluation</a:t>
          </a:r>
          <a:endParaRPr lang="en-GB" sz="1500" kern="1200" dirty="0">
            <a:latin typeface="Arial" panose="020B0604020202020204" pitchFamily="34" charset="0"/>
            <a:cs typeface="Arial" panose="020B0604020202020204" pitchFamily="34" charset="0"/>
          </a:endParaRPr>
        </a:p>
      </dsp:txBody>
      <dsp:txXfrm>
        <a:off x="4310425" y="34098"/>
        <a:ext cx="1206921" cy="1206921"/>
      </dsp:txXfrm>
    </dsp:sp>
    <dsp:sp modelId="{9ABF8F4D-69CF-40F8-9805-66D5C5491FBE}">
      <dsp:nvSpPr>
        <dsp:cNvPr id="0" name=""/>
        <dsp:cNvSpPr/>
      </dsp:nvSpPr>
      <dsp:spPr>
        <a:xfrm>
          <a:off x="1471154" y="-836"/>
          <a:ext cx="4525290" cy="4525290"/>
        </a:xfrm>
        <a:prstGeom prst="circularArrow">
          <a:avLst>
            <a:gd name="adj1" fmla="val 5201"/>
            <a:gd name="adj2" fmla="val 335957"/>
            <a:gd name="adj3" fmla="val 21293062"/>
            <a:gd name="adj4" fmla="val 19766397"/>
            <a:gd name="adj5" fmla="val 6068"/>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BEA721-D79E-4C65-BD77-9BD19F66A041}">
      <dsp:nvSpPr>
        <dsp:cNvPr id="0" name=""/>
        <dsp:cNvSpPr/>
      </dsp:nvSpPr>
      <dsp:spPr>
        <a:xfrm>
          <a:off x="5039759" y="2278756"/>
          <a:ext cx="1206921" cy="12069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kern="1200" dirty="0" smtClean="0">
              <a:latin typeface="Arial" panose="020B0604020202020204" pitchFamily="34" charset="0"/>
              <a:cs typeface="Arial" panose="020B0604020202020204" pitchFamily="34" charset="0"/>
            </a:rPr>
            <a:t>Improvement planning</a:t>
          </a:r>
          <a:endParaRPr lang="en-GB" sz="1500" kern="1200" dirty="0">
            <a:latin typeface="Arial" panose="020B0604020202020204" pitchFamily="34" charset="0"/>
            <a:cs typeface="Arial" panose="020B0604020202020204" pitchFamily="34" charset="0"/>
          </a:endParaRPr>
        </a:p>
      </dsp:txBody>
      <dsp:txXfrm>
        <a:off x="5039759" y="2278756"/>
        <a:ext cx="1206921" cy="1206921"/>
      </dsp:txXfrm>
    </dsp:sp>
    <dsp:sp modelId="{05AFAFF4-6E69-4B83-87C4-672DA91A4E61}">
      <dsp:nvSpPr>
        <dsp:cNvPr id="0" name=""/>
        <dsp:cNvSpPr/>
      </dsp:nvSpPr>
      <dsp:spPr>
        <a:xfrm>
          <a:off x="1471154" y="-836"/>
          <a:ext cx="4525290" cy="4525290"/>
        </a:xfrm>
        <a:prstGeom prst="circularArrow">
          <a:avLst>
            <a:gd name="adj1" fmla="val 5201"/>
            <a:gd name="adj2" fmla="val 335957"/>
            <a:gd name="adj3" fmla="val 4014511"/>
            <a:gd name="adj4" fmla="val 2253604"/>
            <a:gd name="adj5" fmla="val 6068"/>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A3C466-B336-4A71-A3F6-B58D068D5D4C}">
      <dsp:nvSpPr>
        <dsp:cNvPr id="0" name=""/>
        <dsp:cNvSpPr/>
      </dsp:nvSpPr>
      <dsp:spPr>
        <a:xfrm>
          <a:off x="3130339" y="3666031"/>
          <a:ext cx="1206921" cy="12069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kern="1200" dirty="0" smtClean="0">
              <a:latin typeface="Arial" panose="020B0604020202020204" pitchFamily="34" charset="0"/>
              <a:cs typeface="Arial" panose="020B0604020202020204" pitchFamily="34" charset="0"/>
            </a:rPr>
            <a:t>Action</a:t>
          </a:r>
          <a:endParaRPr lang="en-GB" sz="1500" kern="1200" dirty="0">
            <a:latin typeface="Arial" panose="020B0604020202020204" pitchFamily="34" charset="0"/>
            <a:cs typeface="Arial" panose="020B0604020202020204" pitchFamily="34" charset="0"/>
          </a:endParaRPr>
        </a:p>
      </dsp:txBody>
      <dsp:txXfrm>
        <a:off x="3130339" y="3666031"/>
        <a:ext cx="1206921" cy="1206921"/>
      </dsp:txXfrm>
    </dsp:sp>
    <dsp:sp modelId="{CD200D8A-7F6C-4670-B0D1-553DB687D366}">
      <dsp:nvSpPr>
        <dsp:cNvPr id="0" name=""/>
        <dsp:cNvSpPr/>
      </dsp:nvSpPr>
      <dsp:spPr>
        <a:xfrm>
          <a:off x="1471154" y="-836"/>
          <a:ext cx="4525290" cy="4525290"/>
        </a:xfrm>
        <a:prstGeom prst="circularArrow">
          <a:avLst>
            <a:gd name="adj1" fmla="val 5201"/>
            <a:gd name="adj2" fmla="val 335957"/>
            <a:gd name="adj3" fmla="val 8210439"/>
            <a:gd name="adj4" fmla="val 6449531"/>
            <a:gd name="adj5" fmla="val 6068"/>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148130-9EF9-481F-829A-7A11AC535C8D}">
      <dsp:nvSpPr>
        <dsp:cNvPr id="0" name=""/>
        <dsp:cNvSpPr/>
      </dsp:nvSpPr>
      <dsp:spPr>
        <a:xfrm>
          <a:off x="1220919" y="2278756"/>
          <a:ext cx="1206921" cy="12069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kern="1200" dirty="0" smtClean="0">
              <a:latin typeface="Arial" panose="020B0604020202020204" pitchFamily="34" charset="0"/>
              <a:cs typeface="Arial" panose="020B0604020202020204" pitchFamily="34" charset="0"/>
            </a:rPr>
            <a:t>Monitor/</a:t>
          </a:r>
        </a:p>
        <a:p>
          <a:pPr lvl="0" algn="ctr" defTabSz="666750">
            <a:lnSpc>
              <a:spcPct val="90000"/>
            </a:lnSpc>
            <a:spcBef>
              <a:spcPct val="0"/>
            </a:spcBef>
            <a:spcAft>
              <a:spcPct val="35000"/>
            </a:spcAft>
          </a:pPr>
          <a:r>
            <a:rPr lang="en-GB" sz="1500" kern="1200" dirty="0" smtClean="0">
              <a:latin typeface="Arial" panose="020B0604020202020204" pitchFamily="34" charset="0"/>
              <a:cs typeface="Arial" panose="020B0604020202020204" pitchFamily="34" charset="0"/>
            </a:rPr>
            <a:t>Gather Data</a:t>
          </a:r>
          <a:endParaRPr lang="en-GB" sz="1500" kern="1200" dirty="0">
            <a:latin typeface="Arial" panose="020B0604020202020204" pitchFamily="34" charset="0"/>
            <a:cs typeface="Arial" panose="020B0604020202020204" pitchFamily="34" charset="0"/>
          </a:endParaRPr>
        </a:p>
      </dsp:txBody>
      <dsp:txXfrm>
        <a:off x="1220919" y="2278756"/>
        <a:ext cx="1206921" cy="1206921"/>
      </dsp:txXfrm>
    </dsp:sp>
    <dsp:sp modelId="{4C304D09-5BA0-4F96-A2D4-2E826243FCCE}">
      <dsp:nvSpPr>
        <dsp:cNvPr id="0" name=""/>
        <dsp:cNvSpPr/>
      </dsp:nvSpPr>
      <dsp:spPr>
        <a:xfrm>
          <a:off x="1471154" y="-836"/>
          <a:ext cx="4525290" cy="4525290"/>
        </a:xfrm>
        <a:prstGeom prst="circularArrow">
          <a:avLst>
            <a:gd name="adj1" fmla="val 5201"/>
            <a:gd name="adj2" fmla="val 335957"/>
            <a:gd name="adj3" fmla="val 12297646"/>
            <a:gd name="adj4" fmla="val 10770981"/>
            <a:gd name="adj5" fmla="val 606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23BA08-88D2-40AA-A40F-B9E658013618}">
      <dsp:nvSpPr>
        <dsp:cNvPr id="0" name=""/>
        <dsp:cNvSpPr/>
      </dsp:nvSpPr>
      <dsp:spPr>
        <a:xfrm>
          <a:off x="1950252" y="34098"/>
          <a:ext cx="1206921" cy="12069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kern="1200" dirty="0" smtClean="0">
              <a:latin typeface="Arial" panose="020B0604020202020204" pitchFamily="34" charset="0"/>
              <a:cs typeface="Arial" panose="020B0604020202020204" pitchFamily="34" charset="0"/>
            </a:rPr>
            <a:t>Review</a:t>
          </a:r>
          <a:endParaRPr lang="en-GB" sz="1500" kern="1200" dirty="0">
            <a:latin typeface="Arial" panose="020B0604020202020204" pitchFamily="34" charset="0"/>
            <a:cs typeface="Arial" panose="020B0604020202020204" pitchFamily="34" charset="0"/>
          </a:endParaRPr>
        </a:p>
      </dsp:txBody>
      <dsp:txXfrm>
        <a:off x="1950252" y="34098"/>
        <a:ext cx="1206921" cy="1206921"/>
      </dsp:txXfrm>
    </dsp:sp>
    <dsp:sp modelId="{D4BC4877-A56D-4C98-AAE2-ABC232E9734D}">
      <dsp:nvSpPr>
        <dsp:cNvPr id="0" name=""/>
        <dsp:cNvSpPr/>
      </dsp:nvSpPr>
      <dsp:spPr>
        <a:xfrm>
          <a:off x="1471154" y="-836"/>
          <a:ext cx="4525290" cy="4525290"/>
        </a:xfrm>
        <a:prstGeom prst="circularArrow">
          <a:avLst>
            <a:gd name="adj1" fmla="val 5201"/>
            <a:gd name="adj2" fmla="val 335957"/>
            <a:gd name="adj3" fmla="val 16865501"/>
            <a:gd name="adj4" fmla="val 15198542"/>
            <a:gd name="adj5" fmla="val 6068"/>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D6E187-BE58-42C1-AEBD-E98F04219057}" type="datetimeFigureOut">
              <a:rPr lang="en-GB" smtClean="0"/>
              <a:t>29/08/2016</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5B5B7-37CF-4EC2-8220-156FB9E016B9}" type="slidenum">
              <a:rPr lang="en-GB" smtClean="0"/>
              <a:t>‹#›</a:t>
            </a:fld>
            <a:endParaRPr lang="en-GB" dirty="0"/>
          </a:p>
        </p:txBody>
      </p:sp>
    </p:spTree>
    <p:extLst>
      <p:ext uri="{BB962C8B-B14F-4D97-AF65-F5344CB8AC3E}">
        <p14:creationId xmlns:p14="http://schemas.microsoft.com/office/powerpoint/2010/main" val="823430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Everyone. Stakeholders. Learners/families/communities/teachers/workers/partners</a:t>
            </a:r>
            <a:endParaRPr lang="en-GB" dirty="0"/>
          </a:p>
        </p:txBody>
      </p:sp>
      <p:sp>
        <p:nvSpPr>
          <p:cNvPr id="4" name="Slide Number Placeholder 3"/>
          <p:cNvSpPr>
            <a:spLocks noGrp="1"/>
          </p:cNvSpPr>
          <p:nvPr>
            <p:ph type="sldNum" sz="quarter" idx="10"/>
          </p:nvPr>
        </p:nvSpPr>
        <p:spPr/>
        <p:txBody>
          <a:bodyPr/>
          <a:lstStyle/>
          <a:p>
            <a:fld id="{B4C5B5B7-37CF-4EC2-8220-156FB9E016B9}" type="slidenum">
              <a:rPr lang="en-GB" smtClean="0"/>
              <a:t>7</a:t>
            </a:fld>
            <a:endParaRPr lang="en-GB" dirty="0"/>
          </a:p>
        </p:txBody>
      </p:sp>
    </p:spTree>
    <p:extLst>
      <p:ext uri="{BB962C8B-B14F-4D97-AF65-F5344CB8AC3E}">
        <p14:creationId xmlns:p14="http://schemas.microsoft.com/office/powerpoint/2010/main" val="2142297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Commonality, suggestions for practice that works.</a:t>
            </a:r>
            <a:endParaRPr lang="en-GB" dirty="0"/>
          </a:p>
        </p:txBody>
      </p:sp>
      <p:sp>
        <p:nvSpPr>
          <p:cNvPr id="4" name="Slide Number Placeholder 3"/>
          <p:cNvSpPr>
            <a:spLocks noGrp="1"/>
          </p:cNvSpPr>
          <p:nvPr>
            <p:ph type="sldNum" sz="quarter" idx="10"/>
          </p:nvPr>
        </p:nvSpPr>
        <p:spPr/>
        <p:txBody>
          <a:bodyPr/>
          <a:lstStyle/>
          <a:p>
            <a:fld id="{B4C5B5B7-37CF-4EC2-8220-156FB9E016B9}" type="slidenum">
              <a:rPr lang="en-GB" smtClean="0"/>
              <a:t>9</a:t>
            </a:fld>
            <a:endParaRPr lang="en-GB" dirty="0"/>
          </a:p>
        </p:txBody>
      </p:sp>
    </p:spTree>
    <p:extLst>
      <p:ext uri="{BB962C8B-B14F-4D97-AF65-F5344CB8AC3E}">
        <p14:creationId xmlns:p14="http://schemas.microsoft.com/office/powerpoint/2010/main" val="918266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4C5B5B7-37CF-4EC2-8220-156FB9E016B9}" type="slidenum">
              <a:rPr lang="en-GB" smtClean="0"/>
              <a:t>21</a:t>
            </a:fld>
            <a:endParaRPr lang="en-GB" dirty="0"/>
          </a:p>
        </p:txBody>
      </p:sp>
    </p:spTree>
    <p:extLst>
      <p:ext uri="{BB962C8B-B14F-4D97-AF65-F5344CB8AC3E}">
        <p14:creationId xmlns:p14="http://schemas.microsoft.com/office/powerpoint/2010/main" val="46284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F59EEF6-5CC3-486B-BF46-960D638D44DF}" type="datetimeFigureOut">
              <a:rPr lang="en-GB" smtClean="0"/>
              <a:t>29/08/2016</a:t>
            </a:fld>
            <a:endParaRPr lang="en-GB"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C99600DC-9077-42AA-BEAC-7C28F18C6BC4}" type="slidenum">
              <a:rPr lang="en-GB" smtClean="0"/>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59EEF6-5CC3-486B-BF46-960D638D44DF}" type="datetimeFigureOut">
              <a:rPr lang="en-GB" smtClean="0"/>
              <a:t>29/08/2016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99600DC-9077-42AA-BEAC-7C28F18C6BC4}"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59EEF6-5CC3-486B-BF46-960D638D44DF}" type="datetimeFigureOut">
              <a:rPr lang="en-GB" smtClean="0"/>
              <a:t>29/08/2016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99600DC-9077-42AA-BEAC-7C28F18C6BC4}"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F59EEF6-5CC3-486B-BF46-960D638D44DF}" type="datetimeFigureOut">
              <a:rPr lang="en-GB" smtClean="0"/>
              <a:t>29/08/2016</a:t>
            </a:fld>
            <a:endParaRPr lang="en-GB" dirty="0"/>
          </a:p>
        </p:txBody>
      </p:sp>
      <p:sp>
        <p:nvSpPr>
          <p:cNvPr id="9" name="Slide Number Placeholder 8"/>
          <p:cNvSpPr>
            <a:spLocks noGrp="1"/>
          </p:cNvSpPr>
          <p:nvPr>
            <p:ph type="sldNum" sz="quarter" idx="15"/>
          </p:nvPr>
        </p:nvSpPr>
        <p:spPr/>
        <p:txBody>
          <a:bodyPr rtlCol="0"/>
          <a:lstStyle/>
          <a:p>
            <a:fld id="{C99600DC-9077-42AA-BEAC-7C28F18C6BC4}" type="slidenum">
              <a:rPr lang="en-GB" smtClean="0"/>
              <a:t>‹#›</a:t>
            </a:fld>
            <a:endParaRPr lang="en-GB" dirty="0"/>
          </a:p>
        </p:txBody>
      </p:sp>
      <p:sp>
        <p:nvSpPr>
          <p:cNvPr id="10" name="Footer Placeholder 9"/>
          <p:cNvSpPr>
            <a:spLocks noGrp="1"/>
          </p:cNvSpPr>
          <p:nvPr>
            <p:ph type="ftr" sz="quarter" idx="16"/>
          </p:nvPr>
        </p:nvSpPr>
        <p:spPr/>
        <p:txBody>
          <a:bodyPr rtlCol="0"/>
          <a:lstStyle/>
          <a:p>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F59EEF6-5CC3-486B-BF46-960D638D44DF}" type="datetimeFigureOut">
              <a:rPr lang="en-GB" smtClean="0"/>
              <a:t>29/08/2016</a:t>
            </a:fld>
            <a:endParaRPr lang="en-GB"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C99600DC-9077-42AA-BEAC-7C28F18C6BC4}" type="slidenum">
              <a:rPr lang="en-GB" smtClean="0"/>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F59EEF6-5CC3-486B-BF46-960D638D44DF}" type="datetimeFigureOut">
              <a:rPr lang="en-GB" smtClean="0"/>
              <a:t>29/08/2016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99600DC-9077-42AA-BEAC-7C28F18C6BC4}" type="slidenum">
              <a:rPr lang="en-GB" smtClean="0"/>
              <a:t>‹#›</a:t>
            </a:fld>
            <a:endParaRPr lang="en-GB"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F59EEF6-5CC3-486B-BF46-960D638D44DF}" type="datetimeFigureOut">
              <a:rPr lang="en-GB" smtClean="0"/>
              <a:t>29/08/2016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99600DC-9077-42AA-BEAC-7C28F18C6BC4}" type="slidenum">
              <a:rPr lang="en-GB" smtClean="0"/>
              <a:t>‹#›</a:t>
            </a:fld>
            <a:endParaRPr lang="en-GB"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F59EEF6-5CC3-486B-BF46-960D638D44DF}" type="datetimeFigureOut">
              <a:rPr lang="en-GB" smtClean="0"/>
              <a:t>29/08/2016</a:t>
            </a:fld>
            <a:endParaRPr lang="en-GB" dirty="0"/>
          </a:p>
        </p:txBody>
      </p:sp>
      <p:sp>
        <p:nvSpPr>
          <p:cNvPr id="7" name="Slide Number Placeholder 6"/>
          <p:cNvSpPr>
            <a:spLocks noGrp="1"/>
          </p:cNvSpPr>
          <p:nvPr>
            <p:ph type="sldNum" sz="quarter" idx="11"/>
          </p:nvPr>
        </p:nvSpPr>
        <p:spPr/>
        <p:txBody>
          <a:bodyPr rtlCol="0"/>
          <a:lstStyle/>
          <a:p>
            <a:fld id="{C99600DC-9077-42AA-BEAC-7C28F18C6BC4}" type="slidenum">
              <a:rPr lang="en-GB" smtClean="0"/>
              <a:t>‹#›</a:t>
            </a:fld>
            <a:endParaRPr lang="en-GB" dirty="0"/>
          </a:p>
        </p:txBody>
      </p:sp>
      <p:sp>
        <p:nvSpPr>
          <p:cNvPr id="8" name="Footer Placeholder 7"/>
          <p:cNvSpPr>
            <a:spLocks noGrp="1"/>
          </p:cNvSpPr>
          <p:nvPr>
            <p:ph type="ftr" sz="quarter" idx="12"/>
          </p:nvPr>
        </p:nvSpPr>
        <p:spPr/>
        <p:txBody>
          <a:bodyPr rtlCol="0"/>
          <a:lstStyle/>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59EEF6-5CC3-486B-BF46-960D638D44DF}" type="datetimeFigureOut">
              <a:rPr lang="en-GB" smtClean="0"/>
              <a:t>29/08/2016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99600DC-9077-42AA-BEAC-7C28F18C6BC4}"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F59EEF6-5CC3-486B-BF46-960D638D44DF}" type="datetimeFigureOut">
              <a:rPr lang="en-GB" smtClean="0"/>
              <a:t>29/08/2016</a:t>
            </a:fld>
            <a:endParaRPr lang="en-GB" dirty="0"/>
          </a:p>
        </p:txBody>
      </p:sp>
      <p:sp>
        <p:nvSpPr>
          <p:cNvPr id="22" name="Slide Number Placeholder 21"/>
          <p:cNvSpPr>
            <a:spLocks noGrp="1"/>
          </p:cNvSpPr>
          <p:nvPr>
            <p:ph type="sldNum" sz="quarter" idx="15"/>
          </p:nvPr>
        </p:nvSpPr>
        <p:spPr/>
        <p:txBody>
          <a:bodyPr rtlCol="0"/>
          <a:lstStyle/>
          <a:p>
            <a:fld id="{C99600DC-9077-42AA-BEAC-7C28F18C6BC4}" type="slidenum">
              <a:rPr lang="en-GB" smtClean="0"/>
              <a:t>‹#›</a:t>
            </a:fld>
            <a:endParaRPr lang="en-GB" dirty="0"/>
          </a:p>
        </p:txBody>
      </p:sp>
      <p:sp>
        <p:nvSpPr>
          <p:cNvPr id="23" name="Footer Placeholder 22"/>
          <p:cNvSpPr>
            <a:spLocks noGrp="1"/>
          </p:cNvSpPr>
          <p:nvPr>
            <p:ph type="ftr" sz="quarter" idx="16"/>
          </p:nvPr>
        </p:nvSpPr>
        <p:spPr/>
        <p:txBody>
          <a:bodyPr rtlCol="0"/>
          <a:lstStyle/>
          <a:p>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F59EEF6-5CC3-486B-BF46-960D638D44DF}" type="datetimeFigureOut">
              <a:rPr lang="en-GB" smtClean="0"/>
              <a:t>29/08/2016</a:t>
            </a:fld>
            <a:endParaRPr lang="en-GB" dirty="0"/>
          </a:p>
        </p:txBody>
      </p:sp>
      <p:sp>
        <p:nvSpPr>
          <p:cNvPr id="18" name="Slide Number Placeholder 17"/>
          <p:cNvSpPr>
            <a:spLocks noGrp="1"/>
          </p:cNvSpPr>
          <p:nvPr>
            <p:ph type="sldNum" sz="quarter" idx="11"/>
          </p:nvPr>
        </p:nvSpPr>
        <p:spPr/>
        <p:txBody>
          <a:bodyPr rtlCol="0"/>
          <a:lstStyle/>
          <a:p>
            <a:fld id="{C99600DC-9077-42AA-BEAC-7C28F18C6BC4}" type="slidenum">
              <a:rPr lang="en-GB" smtClean="0"/>
              <a:t>‹#›</a:t>
            </a:fld>
            <a:endParaRPr lang="en-GB" dirty="0"/>
          </a:p>
        </p:txBody>
      </p:sp>
      <p:sp>
        <p:nvSpPr>
          <p:cNvPr id="21" name="Footer Placeholder 20"/>
          <p:cNvSpPr>
            <a:spLocks noGrp="1"/>
          </p:cNvSpPr>
          <p:nvPr>
            <p:ph type="ftr" sz="quarter" idx="12"/>
          </p:nvPr>
        </p:nvSpPr>
        <p:spPr/>
        <p:txBody>
          <a:bodyPr rtlCol="0"/>
          <a:lstStyle/>
          <a:p>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F59EEF6-5CC3-486B-BF46-960D638D44DF}" type="datetimeFigureOut">
              <a:rPr lang="en-GB" smtClean="0"/>
              <a:t>29/08/2016</a:t>
            </a:fld>
            <a:endParaRPr lang="en-GB"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99600DC-9077-42AA-BEAC-7C28F18C6BC4}"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education.gov.scot/improvement/Documents/Frameworks_SelfEvaluation/FRWK4_HowGoodistheLearningandDevelopmentinourcommunity/frwk4-how-good-is-the-learning-and-development-in-our-community-v2.pdf" TargetMode="External"/><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educationscotland.gov.uk/inspectionandreview/about/cldinspections/index.asp"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ducation.gov.scot/improvement/Documents/Frameworks_SelfEvaluation/FRWK4_HowGoodistheLearningandDevelopmentinourcommunity/frwk4-how-good-is-the-learning-and-development-in-our-community-v2.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educationscotland.gov.uk/Images/frwk4-how-good-is-the-learning-and-development-in-our-community-v3_tcm4-876396.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67744" y="5373216"/>
            <a:ext cx="6172200" cy="936526"/>
          </a:xfrm>
        </p:spPr>
        <p:txBody>
          <a:bodyPr>
            <a:normAutofit/>
          </a:bodyPr>
          <a:lstStyle/>
          <a:p>
            <a:r>
              <a:rPr lang="en-GB" sz="1400" dirty="0">
                <a:latin typeface="Arial" panose="020B0604020202020204" pitchFamily="34" charset="0"/>
                <a:cs typeface="Arial" panose="020B0604020202020204" pitchFamily="34" charset="0"/>
              </a:rPr>
              <a:t>Hazel Lindsay </a:t>
            </a:r>
            <a:endParaRPr lang="en-GB" sz="1400" dirty="0" smtClean="0">
              <a:latin typeface="Arial" panose="020B0604020202020204" pitchFamily="34" charset="0"/>
              <a:cs typeface="Arial" panose="020B0604020202020204" pitchFamily="34" charset="0"/>
            </a:endParaRPr>
          </a:p>
          <a:p>
            <a:r>
              <a:rPr lang="en-GB" sz="1400" smtClean="0">
                <a:latin typeface="Arial" panose="020B0604020202020204" pitchFamily="34" charset="0"/>
                <a:cs typeface="Arial" panose="020B0604020202020204" pitchFamily="34" charset="0"/>
              </a:rPr>
              <a:t>Working4U Development </a:t>
            </a:r>
            <a:r>
              <a:rPr lang="en-GB" sz="1400" dirty="0" smtClean="0">
                <a:latin typeface="Arial" panose="020B0604020202020204" pitchFamily="34" charset="0"/>
                <a:cs typeface="Arial" panose="020B0604020202020204" pitchFamily="34" charset="0"/>
              </a:rPr>
              <a:t>Officer (WDC)</a:t>
            </a:r>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June 2016</a:t>
            </a:r>
          </a:p>
          <a:p>
            <a:endParaRPr lang="en-GB" sz="3600" dirty="0">
              <a:latin typeface="Arial" panose="020B0604020202020204" pitchFamily="34" charset="0"/>
              <a:cs typeface="Arial" panose="020B0604020202020204" pitchFamily="34" charset="0"/>
            </a:endParaRPr>
          </a:p>
        </p:txBody>
      </p:sp>
      <p:sp>
        <p:nvSpPr>
          <p:cNvPr id="4" name="Subtitle 2"/>
          <p:cNvSpPr>
            <a:spLocks noGrp="1"/>
          </p:cNvSpPr>
          <p:nvPr>
            <p:ph type="title"/>
          </p:nvPr>
        </p:nvSpPr>
        <p:spPr>
          <a:xfrm>
            <a:off x="2286000" y="2895600"/>
            <a:ext cx="6172200" cy="1397496"/>
          </a:xfrm>
          <a:solidFill>
            <a:schemeClr val="accent1">
              <a:lumMod val="40000"/>
              <a:lumOff val="60000"/>
            </a:schemeClr>
          </a:solidFill>
        </p:spPr>
        <p:style>
          <a:lnRef idx="1">
            <a:schemeClr val="accent3"/>
          </a:lnRef>
          <a:fillRef idx="2">
            <a:schemeClr val="accent3"/>
          </a:fillRef>
          <a:effectRef idx="1">
            <a:schemeClr val="accent3"/>
          </a:effectRef>
          <a:fontRef idx="minor">
            <a:schemeClr val="dk1"/>
          </a:fontRef>
        </p:style>
        <p:txBody>
          <a:bodyPr>
            <a:normAutofit/>
          </a:bodyPr>
          <a:lstStyle/>
          <a:p>
            <a:pPr algn="ctr"/>
            <a:r>
              <a:rPr lang="en-GB" sz="3200" dirty="0">
                <a:latin typeface="Arial" panose="020B0604020202020204" pitchFamily="34" charset="0"/>
                <a:cs typeface="Arial" panose="020B0604020202020204" pitchFamily="34" charset="0"/>
              </a:rPr>
              <a:t>Self Evaluation in Partnership</a:t>
            </a:r>
            <a:endParaRPr lang="en-GB" sz="32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20072" y="476670"/>
            <a:ext cx="3311280" cy="792089"/>
          </a:xfrm>
          <a:prstGeom prst="rect">
            <a:avLst/>
          </a:prstGeom>
        </p:spPr>
      </p:pic>
    </p:spTree>
    <p:extLst>
      <p:ext uri="{BB962C8B-B14F-4D97-AF65-F5344CB8AC3E}">
        <p14:creationId xmlns:p14="http://schemas.microsoft.com/office/powerpoint/2010/main" val="30144607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78098"/>
          </a:xfrm>
        </p:spPr>
        <p:txBody>
          <a:bodyPr/>
          <a:lstStyle/>
          <a:p>
            <a:pPr algn="ctr"/>
            <a:r>
              <a:rPr lang="en-GB" dirty="0" smtClean="0">
                <a:latin typeface="Arial" panose="020B0604020202020204" pitchFamily="34" charset="0"/>
                <a:cs typeface="Arial" panose="020B0604020202020204" pitchFamily="34" charset="0"/>
              </a:rPr>
              <a:t>How should we do it?</a:t>
            </a:r>
            <a:endParaRPr lang="en-GB" dirty="0">
              <a:latin typeface="Arial" panose="020B0604020202020204" pitchFamily="34" charset="0"/>
              <a:cs typeface="Arial" panose="020B0604020202020204" pitchFamily="34" charset="0"/>
            </a:endParaRPr>
          </a:p>
        </p:txBody>
      </p:sp>
      <p:pic>
        <p:nvPicPr>
          <p:cNvPr id="2050" name="Picture 2" descr="C:\Users\hlindsay\AppData\Local\Microsoft\Windows\Temporary Internet Files\Content.IE5\ORIZ0HJC\choicegif_2014101709340798[1].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6804248" y="764704"/>
            <a:ext cx="1583871" cy="396044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55576" y="1484784"/>
            <a:ext cx="5760640" cy="5078313"/>
          </a:xfrm>
          <a:prstGeom prst="rect">
            <a:avLst/>
          </a:prstGeom>
        </p:spPr>
        <p:txBody>
          <a:bodyPr wrap="square">
            <a:spAutoFit/>
          </a:bodyPr>
          <a:lstStyle/>
          <a:p>
            <a:pPr marL="285750" indent="-285750">
              <a:lnSpc>
                <a:spcPct val="150000"/>
              </a:lnSpc>
              <a:buFont typeface="Wingdings" panose="05000000000000000000" pitchFamily="2" charset="2"/>
              <a:buChar char="v"/>
            </a:pPr>
            <a:r>
              <a:rPr lang="en-GB" dirty="0" smtClean="0">
                <a:latin typeface="Arial" panose="020B0604020202020204" pitchFamily="34" charset="0"/>
                <a:cs typeface="Arial" panose="020B0604020202020204" pitchFamily="34" charset="0"/>
              </a:rPr>
              <a:t>Look </a:t>
            </a:r>
            <a:r>
              <a:rPr lang="en-GB" dirty="0">
                <a:latin typeface="Arial" panose="020B0604020202020204" pitchFamily="34" charset="0"/>
                <a:cs typeface="Arial" panose="020B0604020202020204" pitchFamily="34" charset="0"/>
              </a:rPr>
              <a:t>through the document you will see a number of quality indicators which focus on specific areas for improvement. </a:t>
            </a:r>
            <a:endParaRPr lang="en-GB" dirty="0" smtClean="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v"/>
            </a:pPr>
            <a:r>
              <a:rPr lang="en-GB" dirty="0" smtClean="0">
                <a:latin typeface="Arial" panose="020B0604020202020204" pitchFamily="34" charset="0"/>
                <a:cs typeface="Arial" panose="020B0604020202020204" pitchFamily="34" charset="0"/>
              </a:rPr>
              <a:t>They </a:t>
            </a:r>
            <a:r>
              <a:rPr lang="en-GB" dirty="0">
                <a:latin typeface="Arial" panose="020B0604020202020204" pitchFamily="34" charset="0"/>
                <a:cs typeface="Arial" panose="020B0604020202020204" pitchFamily="34" charset="0"/>
              </a:rPr>
              <a:t>will help you identify your strengths and areas for improvement. </a:t>
            </a:r>
            <a:endParaRPr lang="en-GB" dirty="0" smtClean="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v"/>
            </a:pPr>
            <a:r>
              <a:rPr lang="en-GB" dirty="0" smtClean="0">
                <a:latin typeface="Arial" panose="020B0604020202020204" pitchFamily="34" charset="0"/>
                <a:cs typeface="Arial" panose="020B0604020202020204" pitchFamily="34" charset="0"/>
              </a:rPr>
              <a:t>They </a:t>
            </a:r>
            <a:r>
              <a:rPr lang="en-GB" dirty="0">
                <a:latin typeface="Arial" panose="020B0604020202020204" pitchFamily="34" charset="0"/>
                <a:cs typeface="Arial" panose="020B0604020202020204" pitchFamily="34" charset="0"/>
              </a:rPr>
              <a:t>will help you understand the difference you are making and what you need to do next. </a:t>
            </a:r>
            <a:endParaRPr lang="en-GB" dirty="0" smtClean="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v"/>
            </a:pPr>
            <a:r>
              <a:rPr lang="en-GB" dirty="0" smtClean="0">
                <a:latin typeface="Arial" panose="020B0604020202020204" pitchFamily="34" charset="0"/>
                <a:cs typeface="Arial" panose="020B0604020202020204" pitchFamily="34" charset="0"/>
              </a:rPr>
              <a:t>They </a:t>
            </a:r>
            <a:r>
              <a:rPr lang="en-GB" dirty="0">
                <a:latin typeface="Arial" panose="020B0604020202020204" pitchFamily="34" charset="0"/>
                <a:cs typeface="Arial" panose="020B0604020202020204" pitchFamily="34" charset="0"/>
              </a:rPr>
              <a:t>are designed to support you in thinking about how well you use resources and ideas from elsewhere and plan for coming changes. </a:t>
            </a:r>
            <a:r>
              <a:rPr lang="en-GB" sz="900" dirty="0">
                <a:latin typeface="Arial" panose="020B0604020202020204" pitchFamily="34" charset="0"/>
                <a:cs typeface="Arial" panose="020B0604020202020204" pitchFamily="34" charset="0"/>
                <a:hlinkClick r:id="rId3"/>
              </a:rPr>
              <a:t>https://</a:t>
            </a:r>
            <a:r>
              <a:rPr lang="en-GB" sz="900" dirty="0" smtClean="0">
                <a:latin typeface="Arial" panose="020B0604020202020204" pitchFamily="34" charset="0"/>
                <a:cs typeface="Arial" panose="020B0604020202020204" pitchFamily="34" charset="0"/>
                <a:hlinkClick r:id="rId3"/>
              </a:rPr>
              <a:t>education.gov.scot/improvement/Documents/Frameworks_SelfEvaluation/FRWK4_HowGoodistheLearningandDevelopmentinourcommunity/frwk4-how-good-is-the-learning-and-development-in-our-community-v2.pdf</a:t>
            </a:r>
            <a:endParaRPr lang="en-GB" sz="900" dirty="0" smtClean="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v"/>
            </a:pPr>
            <a:endParaRPr lang="en-GB"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88386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Inspections</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90297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1340768"/>
            <a:ext cx="7467600" cy="4485112"/>
          </a:xfrm>
        </p:spPr>
        <p:txBody>
          <a:bodyPr>
            <a:normAutofit lnSpcReduction="10000"/>
          </a:bodyPr>
          <a:lstStyle/>
          <a:p>
            <a:pPr>
              <a:lnSpc>
                <a:spcPct val="150000"/>
              </a:lnSpc>
              <a:buFont typeface="Wingdings" panose="05000000000000000000" pitchFamily="2" charset="2"/>
              <a:buChar char="v"/>
            </a:pPr>
            <a:r>
              <a:rPr lang="en-GB" sz="1800" b="1" dirty="0" smtClean="0">
                <a:latin typeface="Arial" panose="020B0604020202020204" pitchFamily="34" charset="0"/>
                <a:cs typeface="Arial" panose="020B0604020202020204" pitchFamily="34" charset="0"/>
              </a:rPr>
              <a:t>CLD Plans and meeting the CLD Regulations </a:t>
            </a:r>
            <a:r>
              <a:rPr lang="en-GB" sz="1800" dirty="0" smtClean="0">
                <a:latin typeface="Arial" panose="020B0604020202020204" pitchFamily="34" charset="0"/>
                <a:cs typeface="Arial" panose="020B0604020202020204" pitchFamily="34" charset="0"/>
              </a:rPr>
              <a:t>including themes of Prevention and Early-intervention </a:t>
            </a:r>
            <a:endParaRPr lang="en-GB" sz="1800" dirty="0" smtClean="0">
              <a:latin typeface="Arial" panose="020B0604020202020204" pitchFamily="34" charset="0"/>
              <a:cs typeface="Arial" panose="020B0604020202020204" pitchFamily="34" charset="0"/>
            </a:endParaRPr>
          </a:p>
          <a:p>
            <a:pPr>
              <a:lnSpc>
                <a:spcPct val="150000"/>
              </a:lnSpc>
              <a:buFont typeface="Wingdings" panose="05000000000000000000" pitchFamily="2" charset="2"/>
              <a:buChar char="v"/>
            </a:pPr>
            <a:r>
              <a:rPr lang="en-GB" sz="1800" b="1" dirty="0" smtClean="0">
                <a:latin typeface="Arial" panose="020B0604020202020204" pitchFamily="34" charset="0"/>
                <a:cs typeface="Arial" panose="020B0604020202020204" pitchFamily="34" charset="0"/>
              </a:rPr>
              <a:t>Leadership</a:t>
            </a:r>
            <a:endParaRPr lang="en-GB" sz="1800" b="1" dirty="0" smtClean="0">
              <a:latin typeface="Arial" panose="020B0604020202020204" pitchFamily="34" charset="0"/>
              <a:cs typeface="Arial" panose="020B0604020202020204" pitchFamily="34" charset="0"/>
            </a:endParaRPr>
          </a:p>
          <a:p>
            <a:pPr>
              <a:lnSpc>
                <a:spcPct val="150000"/>
              </a:lnSpc>
              <a:buFont typeface="Wingdings" panose="05000000000000000000" pitchFamily="2" charset="2"/>
              <a:buChar char="v"/>
            </a:pPr>
            <a:r>
              <a:rPr lang="en-GB" sz="1800" b="1" dirty="0" smtClean="0">
                <a:latin typeface="Arial" panose="020B0604020202020204" pitchFamily="34" charset="0"/>
                <a:cs typeface="Arial" panose="020B0604020202020204" pitchFamily="34" charset="0"/>
              </a:rPr>
              <a:t>Shared Planning and Self-evaluation </a:t>
            </a:r>
            <a:r>
              <a:rPr lang="en-GB" sz="1800" dirty="0" smtClean="0">
                <a:latin typeface="Arial" panose="020B0604020202020204" pitchFamily="34" charset="0"/>
                <a:cs typeface="Arial" panose="020B0604020202020204" pitchFamily="34" charset="0"/>
              </a:rPr>
              <a:t>with partners</a:t>
            </a:r>
          </a:p>
          <a:p>
            <a:pPr>
              <a:lnSpc>
                <a:spcPct val="150000"/>
              </a:lnSpc>
              <a:buFont typeface="Wingdings" panose="05000000000000000000" pitchFamily="2" charset="2"/>
              <a:buChar char="v"/>
            </a:pPr>
            <a:r>
              <a:rPr lang="en-GB" sz="1800" b="1" dirty="0" smtClean="0">
                <a:latin typeface="Arial" panose="020B0604020202020204" pitchFamily="34" charset="0"/>
                <a:cs typeface="Arial" panose="020B0604020202020204" pitchFamily="34" charset="0"/>
              </a:rPr>
              <a:t>Partners delivering aspects of the curriculum:</a:t>
            </a:r>
            <a:r>
              <a:rPr lang="en-GB" sz="1800" dirty="0" smtClean="0">
                <a:latin typeface="Arial" panose="020B0604020202020204" pitchFamily="34" charset="0"/>
                <a:cs typeface="Arial" panose="020B0604020202020204" pitchFamily="34" charset="0"/>
              </a:rPr>
              <a:t> Raising </a:t>
            </a:r>
            <a:r>
              <a:rPr lang="en-GB" sz="1800" dirty="0">
                <a:latin typeface="Arial" panose="020B0604020202020204" pitchFamily="34" charset="0"/>
                <a:cs typeface="Arial" panose="020B0604020202020204" pitchFamily="34" charset="0"/>
              </a:rPr>
              <a:t>Attainment &amp; </a:t>
            </a:r>
            <a:r>
              <a:rPr lang="en-GB" sz="1800" dirty="0" smtClean="0">
                <a:latin typeface="Arial" panose="020B0604020202020204" pitchFamily="34" charset="0"/>
                <a:cs typeface="Arial" panose="020B0604020202020204" pitchFamily="34" charset="0"/>
              </a:rPr>
              <a:t>Achievement, Health </a:t>
            </a:r>
            <a:r>
              <a:rPr lang="en-GB" sz="1800" dirty="0">
                <a:latin typeface="Arial" panose="020B0604020202020204" pitchFamily="34" charset="0"/>
                <a:cs typeface="Arial" panose="020B0604020202020204" pitchFamily="34" charset="0"/>
              </a:rPr>
              <a:t>&amp; Wellbeing, Senior Phase (CfE), </a:t>
            </a:r>
            <a:r>
              <a:rPr lang="en-GB" sz="1800" dirty="0" smtClean="0">
                <a:latin typeface="Arial" panose="020B0604020202020204" pitchFamily="34" charset="0"/>
                <a:cs typeface="Arial" panose="020B0604020202020204" pitchFamily="34" charset="0"/>
              </a:rPr>
              <a:t>Transitions and </a:t>
            </a:r>
            <a:r>
              <a:rPr lang="en-GB" sz="1800" dirty="0" smtClean="0">
                <a:latin typeface="Arial" panose="020B0604020202020204" pitchFamily="34" charset="0"/>
                <a:cs typeface="Arial" panose="020B0604020202020204" pitchFamily="34" charset="0"/>
              </a:rPr>
              <a:t>Progression: </a:t>
            </a:r>
            <a:r>
              <a:rPr lang="en-GB" sz="1800" dirty="0" smtClean="0">
                <a:latin typeface="Arial" panose="020B0604020202020204" pitchFamily="34" charset="0"/>
                <a:cs typeface="Arial" panose="020B0604020202020204" pitchFamily="34" charset="0"/>
              </a:rPr>
              <a:t>Closing the poverty-related attainment gap</a:t>
            </a:r>
            <a:endParaRPr lang="en-GB" sz="1800" dirty="0" smtClean="0">
              <a:latin typeface="Arial" panose="020B0604020202020204" pitchFamily="34" charset="0"/>
              <a:cs typeface="Arial" panose="020B0604020202020204" pitchFamily="34" charset="0"/>
            </a:endParaRPr>
          </a:p>
          <a:p>
            <a:pPr>
              <a:lnSpc>
                <a:spcPct val="150000"/>
              </a:lnSpc>
              <a:buFont typeface="Wingdings" panose="05000000000000000000" pitchFamily="2" charset="2"/>
              <a:buChar char="v"/>
            </a:pPr>
            <a:r>
              <a:rPr lang="en-GB" sz="1800" b="1" dirty="0" smtClean="0">
                <a:latin typeface="Arial" panose="020B0604020202020204" pitchFamily="34" charset="0"/>
                <a:cs typeface="Arial" panose="020B0604020202020204" pitchFamily="34" charset="0"/>
              </a:rPr>
              <a:t>Learner Voice: </a:t>
            </a:r>
            <a:r>
              <a:rPr lang="en-GB" sz="1800" dirty="0" smtClean="0">
                <a:latin typeface="Arial" panose="020B0604020202020204" pitchFamily="34" charset="0"/>
                <a:cs typeface="Arial" panose="020B0604020202020204" pitchFamily="34" charset="0"/>
              </a:rPr>
              <a:t>Stronger, more resilient communities </a:t>
            </a:r>
            <a:r>
              <a:rPr lang="en-GB" sz="1800" b="1" dirty="0" smtClean="0">
                <a:latin typeface="Arial" panose="020B0604020202020204" pitchFamily="34" charset="0"/>
                <a:cs typeface="Arial" panose="020B0604020202020204" pitchFamily="34" charset="0"/>
              </a:rPr>
              <a:t>involved</a:t>
            </a:r>
            <a:r>
              <a:rPr lang="en-GB" sz="1800" dirty="0" smtClean="0">
                <a:latin typeface="Arial" panose="020B0604020202020204" pitchFamily="34" charset="0"/>
                <a:cs typeface="Arial" panose="020B0604020202020204" pitchFamily="34" charset="0"/>
              </a:rPr>
              <a:t> in shaping </a:t>
            </a:r>
            <a:r>
              <a:rPr lang="en-GB" sz="1800" dirty="0" smtClean="0">
                <a:latin typeface="Arial" panose="020B0604020202020204" pitchFamily="34" charset="0"/>
                <a:cs typeface="Arial" panose="020B0604020202020204" pitchFamily="34" charset="0"/>
              </a:rPr>
              <a:t>services: Empowering Communities </a:t>
            </a:r>
            <a:endParaRPr lang="en-GB" sz="1800" dirty="0" smtClean="0">
              <a:latin typeface="Arial" panose="020B0604020202020204" pitchFamily="34" charset="0"/>
              <a:cs typeface="Arial" panose="020B0604020202020204" pitchFamily="34" charset="0"/>
            </a:endParaRPr>
          </a:p>
          <a:p>
            <a:pPr>
              <a:lnSpc>
                <a:spcPct val="150000"/>
              </a:lnSpc>
              <a:buFont typeface="Wingdings" panose="05000000000000000000" pitchFamily="2" charset="2"/>
              <a:buChar char="v"/>
            </a:pPr>
            <a:r>
              <a:rPr lang="en-GB" sz="1800" b="1" dirty="0" smtClean="0">
                <a:latin typeface="Arial" panose="020B0604020202020204" pitchFamily="34" charset="0"/>
                <a:cs typeface="Arial" panose="020B0604020202020204" pitchFamily="34" charset="0"/>
              </a:rPr>
              <a:t>Equality: </a:t>
            </a:r>
            <a:r>
              <a:rPr lang="en-GB" sz="1800" dirty="0" smtClean="0">
                <a:latin typeface="Arial" panose="020B0604020202020204" pitchFamily="34" charset="0"/>
                <a:cs typeface="Arial" panose="020B0604020202020204" pitchFamily="34" charset="0"/>
              </a:rPr>
              <a:t>Tackling </a:t>
            </a:r>
            <a:r>
              <a:rPr lang="en-GB" sz="1800" dirty="0">
                <a:latin typeface="Arial" panose="020B0604020202020204" pitchFamily="34" charset="0"/>
                <a:cs typeface="Arial" panose="020B0604020202020204" pitchFamily="34" charset="0"/>
              </a:rPr>
              <a:t>Health </a:t>
            </a:r>
            <a:r>
              <a:rPr lang="en-GB" sz="1800" dirty="0" smtClean="0">
                <a:latin typeface="Arial" panose="020B0604020202020204" pitchFamily="34" charset="0"/>
                <a:cs typeface="Arial" panose="020B0604020202020204" pitchFamily="34" charset="0"/>
              </a:rPr>
              <a:t>Inequalities and </a:t>
            </a:r>
            <a:r>
              <a:rPr lang="en-GB" sz="1800" dirty="0" smtClean="0">
                <a:latin typeface="Arial" panose="020B0604020202020204" pitchFamily="34" charset="0"/>
                <a:cs typeface="Arial" panose="020B0604020202020204" pitchFamily="34" charset="0"/>
              </a:rPr>
              <a:t>Reducing Social </a:t>
            </a:r>
            <a:r>
              <a:rPr lang="en-GB" sz="1800" dirty="0" smtClean="0">
                <a:latin typeface="Arial" panose="020B0604020202020204" pitchFamily="34" charset="0"/>
                <a:cs typeface="Arial" panose="020B0604020202020204" pitchFamily="34" charset="0"/>
              </a:rPr>
              <a:t>Isolation</a:t>
            </a:r>
          </a:p>
          <a:p>
            <a:pPr>
              <a:lnSpc>
                <a:spcPct val="150000"/>
              </a:lnSpc>
              <a:buFont typeface="Wingdings" panose="05000000000000000000" pitchFamily="2" charset="2"/>
              <a:buChar char="v"/>
            </a:pPr>
            <a:endParaRPr lang="en-GB" sz="1600" dirty="0">
              <a:latin typeface="Arial" panose="020B0604020202020204" pitchFamily="34" charset="0"/>
              <a:cs typeface="Arial" panose="020B0604020202020204" pitchFamily="34" charset="0"/>
            </a:endParaRPr>
          </a:p>
          <a:p>
            <a:endParaRPr lang="en-GB" dirty="0"/>
          </a:p>
        </p:txBody>
      </p:sp>
      <p:sp>
        <p:nvSpPr>
          <p:cNvPr id="4" name="Title 1"/>
          <p:cNvSpPr txBox="1">
            <a:spLocks/>
          </p:cNvSpPr>
          <p:nvPr/>
        </p:nvSpPr>
        <p:spPr>
          <a:xfrm>
            <a:off x="781046" y="548680"/>
            <a:ext cx="7467600" cy="1143000"/>
          </a:xfrm>
          <a:prstGeom prst="rect">
            <a:avLst/>
          </a:prstGeom>
        </p:spPr>
        <p:txBody>
          <a:bodyPr>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r>
              <a:rPr lang="en-GB" sz="2400" dirty="0" smtClean="0">
                <a:latin typeface="Arial" panose="020B0604020202020204" pitchFamily="34" charset="0"/>
                <a:cs typeface="Arial" panose="020B0604020202020204" pitchFamily="34" charset="0"/>
              </a:rPr>
              <a:t>HMIe (potential) Areas of Focussed Attention </a:t>
            </a:r>
            <a:endParaRPr lang="en-GB" sz="2000" dirty="0"/>
          </a:p>
        </p:txBody>
      </p:sp>
    </p:spTree>
    <p:extLst>
      <p:ext uri="{BB962C8B-B14F-4D97-AF65-F5344CB8AC3E}">
        <p14:creationId xmlns:p14="http://schemas.microsoft.com/office/powerpoint/2010/main" val="4266584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normAutofit/>
          </a:bodyPr>
          <a:lstStyle/>
          <a:p>
            <a:pPr algn="ctr"/>
            <a:r>
              <a:rPr lang="en-GB" sz="2400" dirty="0" smtClean="0">
                <a:latin typeface="Arial" panose="020B0604020202020204" pitchFamily="34" charset="0"/>
                <a:cs typeface="Arial" panose="020B0604020202020204" pitchFamily="34" charset="0"/>
              </a:rPr>
              <a:t>New </a:t>
            </a:r>
            <a:r>
              <a:rPr lang="en-GB" sz="2400" dirty="0" err="1" smtClean="0">
                <a:latin typeface="Arial" panose="020B0604020202020204" pitchFamily="34" charset="0"/>
                <a:cs typeface="Arial" panose="020B0604020202020204" pitchFamily="34" charset="0"/>
              </a:rPr>
              <a:t>HMIe</a:t>
            </a:r>
            <a:r>
              <a:rPr lang="en-GB" sz="2400" dirty="0" smtClean="0">
                <a:latin typeface="Arial" panose="020B0604020202020204" pitchFamily="34" charset="0"/>
                <a:cs typeface="Arial" panose="020B0604020202020204" pitchFamily="34" charset="0"/>
              </a:rPr>
              <a:t> inspection </a:t>
            </a:r>
            <a:r>
              <a:rPr lang="en-GB" sz="2400" dirty="0" smtClean="0">
                <a:latin typeface="Arial" panose="020B0604020202020204" pitchFamily="34" charset="0"/>
                <a:cs typeface="Arial" panose="020B0604020202020204" pitchFamily="34" charset="0"/>
              </a:rPr>
              <a:t>format</a:t>
            </a:r>
            <a:endParaRPr lang="en-GB" sz="2400"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457200" y="1268760"/>
            <a:ext cx="7467600" cy="5205192"/>
          </a:xfrm>
        </p:spPr>
        <p:txBody>
          <a:bodyPr>
            <a:normAutofit/>
          </a:bodyPr>
          <a:lstStyle/>
          <a:p>
            <a:pPr marL="0" indent="0">
              <a:lnSpc>
                <a:spcPct val="150000"/>
              </a:lnSpc>
              <a:buNone/>
            </a:pPr>
            <a:r>
              <a:rPr lang="en-GB" sz="1600" b="1" dirty="0" smtClean="0">
                <a:latin typeface="Arial" panose="020B0604020202020204" pitchFamily="34" charset="0"/>
                <a:cs typeface="Arial" panose="020B0604020202020204" pitchFamily="34" charset="0"/>
              </a:rPr>
              <a:t>From </a:t>
            </a:r>
            <a:r>
              <a:rPr lang="en-GB" sz="1600" b="1" dirty="0" smtClean="0">
                <a:latin typeface="Arial" panose="020B0604020202020204" pitchFamily="34" charset="0"/>
                <a:cs typeface="Arial" panose="020B0604020202020204" pitchFamily="34" charset="0"/>
              </a:rPr>
              <a:t>Sept </a:t>
            </a:r>
            <a:r>
              <a:rPr lang="en-GB" sz="1600" b="1" dirty="0" smtClean="0">
                <a:latin typeface="Arial" panose="020B0604020202020204" pitchFamily="34" charset="0"/>
                <a:cs typeface="Arial" panose="020B0604020202020204" pitchFamily="34" charset="0"/>
              </a:rPr>
              <a:t>2016 </a:t>
            </a:r>
            <a:r>
              <a:rPr lang="en-GB" sz="1600" dirty="0" smtClean="0">
                <a:latin typeface="Arial" panose="020B0604020202020204" pitchFamily="34" charset="0"/>
                <a:cs typeface="Arial" panose="020B0604020202020204" pitchFamily="34" charset="0"/>
              </a:rPr>
              <a:t>The </a:t>
            </a:r>
            <a:r>
              <a:rPr lang="en-GB" sz="1600" dirty="0">
                <a:latin typeface="Arial" panose="020B0604020202020204" pitchFamily="34" charset="0"/>
                <a:cs typeface="Arial" panose="020B0604020202020204" pitchFamily="34" charset="0"/>
              </a:rPr>
              <a:t>inspection model will take place within the context </a:t>
            </a:r>
            <a:r>
              <a:rPr lang="en-GB" sz="1600" i="1" dirty="0">
                <a:latin typeface="Arial" panose="020B0604020202020204" pitchFamily="34" charset="0"/>
                <a:cs typeface="Arial" panose="020B0604020202020204" pitchFamily="34" charset="0"/>
              </a:rPr>
              <a:t>of The Requirements for Community Learning and Development (Scotland) Regulations </a:t>
            </a:r>
            <a:r>
              <a:rPr lang="en-GB" sz="1600" i="1" dirty="0" smtClean="0">
                <a:latin typeface="Arial" panose="020B0604020202020204" pitchFamily="34" charset="0"/>
                <a:cs typeface="Arial" panose="020B0604020202020204" pitchFamily="34" charset="0"/>
              </a:rPr>
              <a:t>2013 </a:t>
            </a:r>
            <a:r>
              <a:rPr lang="en-GB" sz="1600" dirty="0">
                <a:latin typeface="Arial" panose="020B0604020202020204" pitchFamily="34" charset="0"/>
                <a:cs typeface="Arial" panose="020B0604020202020204" pitchFamily="34" charset="0"/>
              </a:rPr>
              <a:t>and the </a:t>
            </a:r>
            <a:r>
              <a:rPr lang="en-GB" sz="1600" i="1" dirty="0">
                <a:latin typeface="Arial" panose="020B0604020202020204" pitchFamily="34" charset="0"/>
                <a:cs typeface="Arial" panose="020B0604020202020204" pitchFamily="34" charset="0"/>
              </a:rPr>
              <a:t>Strategic Guidance for Community Planning Partnerships: Community Learning and Development (2012</a:t>
            </a:r>
            <a:r>
              <a:rPr lang="en-GB" sz="1600" i="1" dirty="0" smtClean="0">
                <a:latin typeface="Arial" panose="020B0604020202020204" pitchFamily="34" charset="0"/>
                <a:cs typeface="Arial" panose="020B0604020202020204" pitchFamily="34" charset="0"/>
              </a:rPr>
              <a:t>). </a:t>
            </a:r>
            <a:endParaRPr lang="en-GB" sz="1600" i="1" dirty="0">
              <a:latin typeface="Arial" panose="020B0604020202020204" pitchFamily="34" charset="0"/>
              <a:cs typeface="Arial" panose="020B0604020202020204" pitchFamily="34" charset="0"/>
            </a:endParaRPr>
          </a:p>
          <a:p>
            <a:pPr marL="0" indent="0">
              <a:lnSpc>
                <a:spcPct val="150000"/>
              </a:lnSpc>
              <a:buNone/>
            </a:pPr>
            <a:r>
              <a:rPr lang="en-GB" sz="1600" dirty="0">
                <a:latin typeface="Arial" panose="020B0604020202020204" pitchFamily="34" charset="0"/>
                <a:cs typeface="Arial" panose="020B0604020202020204" pitchFamily="34" charset="0"/>
              </a:rPr>
              <a:t>The Scottish Government’s National Performance Framework sets out the strategic objectives for all public services, including those delivering CLD. Within this, CLD’s specific focus is: </a:t>
            </a:r>
          </a:p>
          <a:p>
            <a:pPr algn="ctr">
              <a:lnSpc>
                <a:spcPct val="150000"/>
              </a:lnSpc>
            </a:pPr>
            <a:r>
              <a:rPr lang="en-GB" sz="1800" dirty="0">
                <a:solidFill>
                  <a:srgbClr val="7030A0"/>
                </a:solidFill>
                <a:latin typeface="Arial" panose="020B0604020202020204" pitchFamily="34" charset="0"/>
                <a:cs typeface="Arial" panose="020B0604020202020204" pitchFamily="34" charset="0"/>
              </a:rPr>
              <a:t>• improved life chances for people of all ages through learning, personal development and active citizenship; </a:t>
            </a:r>
          </a:p>
          <a:p>
            <a:pPr algn="ctr">
              <a:lnSpc>
                <a:spcPct val="150000"/>
              </a:lnSpc>
            </a:pPr>
            <a:r>
              <a:rPr lang="en-GB" sz="1800" dirty="0">
                <a:solidFill>
                  <a:srgbClr val="7030A0"/>
                </a:solidFill>
                <a:latin typeface="Arial" panose="020B0604020202020204" pitchFamily="34" charset="0"/>
                <a:cs typeface="Arial" panose="020B0604020202020204" pitchFamily="34" charset="0"/>
              </a:rPr>
              <a:t>• stronger, more resilient, supportive, influential and inclusive communities. </a:t>
            </a:r>
          </a:p>
          <a:p>
            <a:endParaRPr lang="en-GB" sz="1800" dirty="0"/>
          </a:p>
          <a:p>
            <a:endParaRPr lang="en-GB"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5137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16632"/>
            <a:ext cx="7467600" cy="1143000"/>
          </a:xfrm>
        </p:spPr>
        <p:txBody>
          <a:bodyPr>
            <a:normAutofit/>
          </a:bodyPr>
          <a:lstStyle/>
          <a:p>
            <a:pPr algn="ctr"/>
            <a:r>
              <a:rPr lang="en-GB" sz="2400" dirty="0" smtClean="0">
                <a:latin typeface="Arial" panose="020B0604020202020204" pitchFamily="34" charset="0"/>
                <a:cs typeface="Arial" panose="020B0604020202020204" pitchFamily="34" charset="0"/>
              </a:rPr>
              <a:t>Inspection</a:t>
            </a:r>
            <a:endParaRPr lang="en-GB" sz="2400" dirty="0">
              <a:latin typeface="Arial" panose="020B0604020202020204" pitchFamily="34" charset="0"/>
              <a:cs typeface="Arial" panose="020B0604020202020204" pitchFamily="34" charset="0"/>
            </a:endParaRPr>
          </a:p>
        </p:txBody>
      </p:sp>
      <p:sp>
        <p:nvSpPr>
          <p:cNvPr id="3" name="Rectangle 2"/>
          <p:cNvSpPr/>
          <p:nvPr/>
        </p:nvSpPr>
        <p:spPr>
          <a:xfrm>
            <a:off x="683568" y="1556792"/>
            <a:ext cx="7416824" cy="5093702"/>
          </a:xfrm>
          <a:prstGeom prst="rect">
            <a:avLst/>
          </a:prstGeom>
        </p:spPr>
        <p:txBody>
          <a:bodyPr wrap="square">
            <a:spAutoFit/>
          </a:bodyPr>
          <a:lstStyle/>
          <a:p>
            <a:pPr>
              <a:lnSpc>
                <a:spcPct val="150000"/>
              </a:lnSpc>
            </a:pPr>
            <a:r>
              <a:rPr lang="en-GB" dirty="0" smtClean="0">
                <a:latin typeface="Arial" panose="020B0604020202020204" pitchFamily="34" charset="0"/>
                <a:cs typeface="Arial" panose="020B0604020202020204" pitchFamily="34" charset="0"/>
              </a:rPr>
              <a:t>Within </a:t>
            </a:r>
            <a:r>
              <a:rPr lang="en-GB" dirty="0">
                <a:latin typeface="Arial" panose="020B0604020202020204" pitchFamily="34" charset="0"/>
                <a:cs typeface="Arial" panose="020B0604020202020204" pitchFamily="34" charset="0"/>
              </a:rPr>
              <a:t>this inspection model, we will work with the local authority and </a:t>
            </a:r>
            <a:r>
              <a:rPr lang="en-GB" b="1" u="sng" dirty="0">
                <a:latin typeface="Arial" panose="020B0604020202020204" pitchFamily="34" charset="0"/>
                <a:cs typeface="Arial" panose="020B0604020202020204" pitchFamily="34" charset="0"/>
              </a:rPr>
              <a:t>CLD partners to focus on: </a:t>
            </a:r>
          </a:p>
          <a:p>
            <a:pPr>
              <a:lnSpc>
                <a:spcPct val="150000"/>
              </a:lnSpc>
            </a:pPr>
            <a:r>
              <a:rPr lang="en-GB" dirty="0">
                <a:latin typeface="Arial" panose="020B0604020202020204" pitchFamily="34" charset="0"/>
                <a:cs typeface="Arial" panose="020B0604020202020204" pitchFamily="34" charset="0"/>
              </a:rPr>
              <a:t>1. How good is the strategic leadership of community learning and development?; and </a:t>
            </a:r>
          </a:p>
          <a:p>
            <a:pPr>
              <a:lnSpc>
                <a:spcPct val="150000"/>
              </a:lnSpc>
            </a:pPr>
            <a:r>
              <a:rPr lang="en-GB" dirty="0">
                <a:latin typeface="Arial" panose="020B0604020202020204" pitchFamily="34" charset="0"/>
                <a:cs typeface="Arial" panose="020B0604020202020204" pitchFamily="34" charset="0"/>
              </a:rPr>
              <a:t>2. How good is the learning and development in a defined local community? </a:t>
            </a:r>
            <a:endParaRPr lang="en-GB" dirty="0" smtClean="0">
              <a:latin typeface="Arial" panose="020B0604020202020204" pitchFamily="34" charset="0"/>
              <a:cs typeface="Arial" panose="020B0604020202020204" pitchFamily="34" charset="0"/>
            </a:endParaRPr>
          </a:p>
          <a:p>
            <a:pPr>
              <a:lnSpc>
                <a:spcPct val="150000"/>
              </a:lnSpc>
            </a:pPr>
            <a:endParaRPr lang="en-GB" dirty="0" smtClean="0">
              <a:latin typeface="Arial" panose="020B0604020202020204" pitchFamily="34" charset="0"/>
              <a:cs typeface="Arial" panose="020B0604020202020204" pitchFamily="34" charset="0"/>
            </a:endParaRPr>
          </a:p>
          <a:p>
            <a:r>
              <a:rPr lang="en-GB" sz="1600" i="1" dirty="0" smtClean="0">
                <a:solidFill>
                  <a:srgbClr val="00B050"/>
                </a:solidFill>
                <a:latin typeface="Arial" panose="020B0604020202020204" pitchFamily="34" charset="0"/>
                <a:cs typeface="Arial" panose="020B0604020202020204" pitchFamily="34" charset="0"/>
              </a:rPr>
              <a:t>Education Scotland </a:t>
            </a:r>
            <a:endParaRPr lang="en-GB" sz="1600" i="1" dirty="0">
              <a:solidFill>
                <a:srgbClr val="00B050"/>
              </a:solidFill>
              <a:latin typeface="Arial" panose="020B0604020202020204" pitchFamily="34" charset="0"/>
              <a:cs typeface="Arial" panose="020B0604020202020204" pitchFamily="34" charset="0"/>
            </a:endParaRPr>
          </a:p>
          <a:p>
            <a:r>
              <a:rPr lang="en-GB" sz="1600" i="1" dirty="0" smtClean="0">
                <a:solidFill>
                  <a:srgbClr val="00B050"/>
                </a:solidFill>
                <a:latin typeface="Arial" panose="020B0604020202020204" pitchFamily="34" charset="0"/>
                <a:cs typeface="Arial" panose="020B0604020202020204" pitchFamily="34" charset="0"/>
              </a:rPr>
              <a:t>Community </a:t>
            </a:r>
            <a:r>
              <a:rPr lang="en-GB" sz="1600" i="1" dirty="0">
                <a:solidFill>
                  <a:srgbClr val="00B050"/>
                </a:solidFill>
                <a:latin typeface="Arial" panose="020B0604020202020204" pitchFamily="34" charset="0"/>
                <a:cs typeface="Arial" panose="020B0604020202020204" pitchFamily="34" charset="0"/>
              </a:rPr>
              <a:t>Learning and Development Inspections </a:t>
            </a:r>
          </a:p>
          <a:p>
            <a:r>
              <a:rPr lang="en-GB" sz="1600" b="1" i="1" dirty="0" err="1">
                <a:solidFill>
                  <a:srgbClr val="00B050"/>
                </a:solidFill>
                <a:latin typeface="Arial" panose="020B0604020202020204" pitchFamily="34" charset="0"/>
                <a:cs typeface="Arial" panose="020B0604020202020204" pitchFamily="34" charset="0"/>
              </a:rPr>
              <a:t>eBriefing</a:t>
            </a:r>
            <a:r>
              <a:rPr lang="en-GB" sz="1600" b="1" i="1" dirty="0">
                <a:solidFill>
                  <a:srgbClr val="00B050"/>
                </a:solidFill>
                <a:latin typeface="Arial" panose="020B0604020202020204" pitchFamily="34" charset="0"/>
                <a:cs typeface="Arial" panose="020B0604020202020204" pitchFamily="34" charset="0"/>
              </a:rPr>
              <a:t> note and templates </a:t>
            </a:r>
            <a:endParaRPr lang="en-GB" sz="1600" i="1" dirty="0">
              <a:solidFill>
                <a:srgbClr val="00B050"/>
              </a:solidFill>
              <a:latin typeface="Arial" panose="020B0604020202020204" pitchFamily="34" charset="0"/>
              <a:cs typeface="Arial" panose="020B0604020202020204" pitchFamily="34" charset="0"/>
            </a:endParaRPr>
          </a:p>
          <a:p>
            <a:r>
              <a:rPr lang="en-GB" sz="1600" b="1" i="1" dirty="0">
                <a:solidFill>
                  <a:srgbClr val="00B050"/>
                </a:solidFill>
                <a:latin typeface="Arial" panose="020B0604020202020204" pitchFamily="34" charset="0"/>
                <a:cs typeface="Arial" panose="020B0604020202020204" pitchFamily="34" charset="0"/>
              </a:rPr>
              <a:t>August 2016 </a:t>
            </a:r>
            <a:endParaRPr lang="en-GB" sz="1600" i="1" dirty="0">
              <a:solidFill>
                <a:srgbClr val="00B050"/>
              </a:solidFill>
              <a:latin typeface="Arial" panose="020B0604020202020204" pitchFamily="34" charset="0"/>
              <a:cs typeface="Arial" panose="020B0604020202020204" pitchFamily="34" charset="0"/>
            </a:endParaRPr>
          </a:p>
          <a:p>
            <a:endParaRPr lang="en-GB" dirty="0"/>
          </a:p>
          <a:p>
            <a:r>
              <a:rPr lang="en-GB" dirty="0">
                <a:latin typeface="Arial" panose="020B0604020202020204" pitchFamily="34" charset="0"/>
                <a:cs typeface="Arial" panose="020B0604020202020204" pitchFamily="34" charset="0"/>
                <a:hlinkClick r:id="rId2"/>
              </a:rPr>
              <a:t>http://</a:t>
            </a:r>
            <a:r>
              <a:rPr lang="en-GB" dirty="0" smtClean="0">
                <a:latin typeface="Arial" panose="020B0604020202020204" pitchFamily="34" charset="0"/>
                <a:cs typeface="Arial" panose="020B0604020202020204" pitchFamily="34" charset="0"/>
                <a:hlinkClick r:id="rId2"/>
              </a:rPr>
              <a:t>www.educationscotland.gov.uk/inspectionandreview/about/cldinspections/index.asp</a:t>
            </a:r>
            <a:endParaRPr lang="en-GB" dirty="0" smtClean="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3490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400" dirty="0" smtClean="0">
                <a:latin typeface="Arial" panose="020B0604020202020204" pitchFamily="34" charset="0"/>
                <a:cs typeface="Arial" panose="020B0604020202020204" pitchFamily="34" charset="0"/>
              </a:rPr>
              <a:t>Quality Indicators - Inspection</a:t>
            </a:r>
            <a:endParaRPr lang="en-GB" sz="2400"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lstStyle/>
          <a:p>
            <a:pPr>
              <a:lnSpc>
                <a:spcPct val="150000"/>
              </a:lnSpc>
            </a:pPr>
            <a:r>
              <a:rPr lang="en-GB" sz="1800" dirty="0">
                <a:latin typeface="Arial" panose="020B0604020202020204" pitchFamily="34" charset="0"/>
                <a:cs typeface="Arial" panose="020B0604020202020204" pitchFamily="34" charset="0"/>
              </a:rPr>
              <a:t>1.1 Improvements in performance </a:t>
            </a:r>
          </a:p>
          <a:p>
            <a:pPr>
              <a:lnSpc>
                <a:spcPct val="150000"/>
              </a:lnSpc>
            </a:pPr>
            <a:r>
              <a:rPr lang="en-GB" sz="1800" dirty="0">
                <a:latin typeface="Arial" panose="020B0604020202020204" pitchFamily="34" charset="0"/>
                <a:cs typeface="Arial" panose="020B0604020202020204" pitchFamily="34" charset="0"/>
              </a:rPr>
              <a:t>4.1 Impact on the local community </a:t>
            </a:r>
          </a:p>
          <a:p>
            <a:pPr>
              <a:lnSpc>
                <a:spcPct val="150000"/>
              </a:lnSpc>
            </a:pPr>
            <a:r>
              <a:rPr lang="en-GB" sz="1800" dirty="0">
                <a:latin typeface="Arial" panose="020B0604020202020204" pitchFamily="34" charset="0"/>
                <a:cs typeface="Arial" panose="020B0604020202020204" pitchFamily="34" charset="0"/>
              </a:rPr>
              <a:t>5.1 Delivering the learning offer with learners </a:t>
            </a:r>
          </a:p>
          <a:p>
            <a:pPr>
              <a:lnSpc>
                <a:spcPct val="150000"/>
              </a:lnSpc>
            </a:pPr>
            <a:r>
              <a:rPr lang="en-GB" sz="1800" dirty="0">
                <a:latin typeface="Arial" panose="020B0604020202020204" pitchFamily="34" charset="0"/>
                <a:cs typeface="Arial" panose="020B0604020202020204" pitchFamily="34" charset="0"/>
              </a:rPr>
              <a:t>9.2 Leadership and direction </a:t>
            </a:r>
          </a:p>
          <a:p>
            <a:pPr marL="0" indent="0">
              <a:lnSpc>
                <a:spcPct val="150000"/>
              </a:lnSpc>
              <a:buNone/>
            </a:pPr>
            <a:r>
              <a:rPr lang="en-GB" sz="1800" b="1" dirty="0" smtClean="0">
                <a:latin typeface="Arial" panose="020B0604020202020204" pitchFamily="34" charset="0"/>
                <a:cs typeface="Arial" panose="020B0604020202020204" pitchFamily="34" charset="0"/>
              </a:rPr>
              <a:t>also </a:t>
            </a:r>
            <a:r>
              <a:rPr lang="en-GB" sz="1800" b="1" dirty="0">
                <a:latin typeface="Arial" panose="020B0604020202020204" pitchFamily="34" charset="0"/>
                <a:cs typeface="Arial" panose="020B0604020202020204" pitchFamily="34" charset="0"/>
              </a:rPr>
              <a:t>consider the following theme from: </a:t>
            </a:r>
          </a:p>
          <a:p>
            <a:pPr>
              <a:lnSpc>
                <a:spcPct val="150000"/>
              </a:lnSpc>
            </a:pPr>
            <a:r>
              <a:rPr lang="en-GB" sz="1800" dirty="0">
                <a:latin typeface="Arial" panose="020B0604020202020204" pitchFamily="34" charset="0"/>
                <a:cs typeface="Arial" panose="020B0604020202020204" pitchFamily="34" charset="0"/>
              </a:rPr>
              <a:t>3.1 Impact on staff and volunteers: </a:t>
            </a:r>
          </a:p>
          <a:p>
            <a:pPr marL="0" indent="0">
              <a:lnSpc>
                <a:spcPct val="150000"/>
              </a:lnSpc>
              <a:buNone/>
            </a:pPr>
            <a:r>
              <a:rPr lang="en-GB" sz="1800" dirty="0" smtClean="0">
                <a:latin typeface="Arial" panose="020B0604020202020204" pitchFamily="34" charset="0"/>
                <a:cs typeface="Arial" panose="020B0604020202020204" pitchFamily="34" charset="0"/>
              </a:rPr>
              <a:t>The </a:t>
            </a:r>
            <a:r>
              <a:rPr lang="en-GB" sz="1800" dirty="0">
                <a:latin typeface="Arial" panose="020B0604020202020204" pitchFamily="34" charset="0"/>
                <a:cs typeface="Arial" panose="020B0604020202020204" pitchFamily="34" charset="0"/>
              </a:rPr>
              <a:t>extent to which staff and volunteers are supported to reflect on and improve their practice through regular access to relevant, high quality learning and development activities and are developing leadership capacity. </a:t>
            </a:r>
          </a:p>
          <a:p>
            <a:endParaRPr lang="en-GB" dirty="0"/>
          </a:p>
        </p:txBody>
      </p:sp>
    </p:spTree>
    <p:extLst>
      <p:ext uri="{BB962C8B-B14F-4D97-AF65-F5344CB8AC3E}">
        <p14:creationId xmlns:p14="http://schemas.microsoft.com/office/powerpoint/2010/main" val="31156968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11560" y="2360960"/>
            <a:ext cx="7467600" cy="1143000"/>
          </a:xfrm>
          <a:prstGeom prst="rect">
            <a:avLst/>
          </a:prstGeom>
        </p:spPr>
        <p:txBody>
          <a:bodyPr>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r>
              <a:rPr lang="en-GB" sz="2400" dirty="0" smtClean="0">
                <a:latin typeface="Arial" panose="020B0604020202020204" pitchFamily="34" charset="0"/>
                <a:cs typeface="Arial" panose="020B0604020202020204" pitchFamily="34" charset="0"/>
              </a:rPr>
              <a:t>Break 15 </a:t>
            </a:r>
            <a:r>
              <a:rPr lang="en-GB" sz="2400" dirty="0" err="1" smtClean="0">
                <a:latin typeface="Arial" panose="020B0604020202020204" pitchFamily="34" charset="0"/>
                <a:cs typeface="Arial" panose="020B0604020202020204" pitchFamily="34" charset="0"/>
              </a:rPr>
              <a:t>mins</a:t>
            </a:r>
            <a:r>
              <a:rPr lang="en-GB" sz="2400" dirty="0" smtClean="0">
                <a:latin typeface="Arial" panose="020B0604020202020204" pitchFamily="34" charset="0"/>
                <a:cs typeface="Arial" panose="020B0604020202020204" pitchFamily="34" charset="0"/>
              </a:rPr>
              <a:t> </a:t>
            </a:r>
            <a:endParaRPr lang="en-GB" sz="2000" dirty="0"/>
          </a:p>
        </p:txBody>
      </p:sp>
    </p:spTree>
    <p:extLst>
      <p:ext uri="{BB962C8B-B14F-4D97-AF65-F5344CB8AC3E}">
        <p14:creationId xmlns:p14="http://schemas.microsoft.com/office/powerpoint/2010/main" val="14351139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0" dirty="0" smtClean="0">
                <a:latin typeface="Arial" panose="020B0604020202020204" pitchFamily="34" charset="0"/>
                <a:cs typeface="Arial" panose="020B0604020202020204" pitchFamily="34" charset="0"/>
              </a:rPr>
              <a:t>Working4U </a:t>
            </a:r>
            <a:endParaRPr lang="en-GB" b="0" dirty="0">
              <a:latin typeface="Arial" panose="020B0604020202020204" pitchFamily="34" charset="0"/>
              <a:cs typeface="Arial" panose="020B0604020202020204" pitchFamily="34" charset="0"/>
            </a:endParaRPr>
          </a:p>
        </p:txBody>
      </p:sp>
      <p:sp>
        <p:nvSpPr>
          <p:cNvPr id="3" name="Text Placeholder 2"/>
          <p:cNvSpPr>
            <a:spLocks noGrp="1"/>
          </p:cNvSpPr>
          <p:nvPr>
            <p:ph type="body" idx="1"/>
          </p:nvPr>
        </p:nvSpPr>
        <p:spPr/>
        <p:txBody>
          <a:bodyPr/>
          <a:lstStyle/>
          <a:p>
            <a:r>
              <a:rPr lang="en-GB" dirty="0" smtClean="0">
                <a:latin typeface="Arial" panose="020B0604020202020204" pitchFamily="34" charset="0"/>
                <a:cs typeface="Arial" panose="020B0604020202020204" pitchFamily="34" charset="0"/>
              </a:rPr>
              <a:t>Compliance: So how ready are we, and how do we know?</a:t>
            </a:r>
          </a:p>
        </p:txBody>
      </p:sp>
    </p:spTree>
    <p:extLst>
      <p:ext uri="{BB962C8B-B14F-4D97-AF65-F5344CB8AC3E}">
        <p14:creationId xmlns:p14="http://schemas.microsoft.com/office/powerpoint/2010/main" val="16387272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27584" y="332656"/>
            <a:ext cx="7467600" cy="1143000"/>
          </a:xfrm>
          <a:prstGeom prst="rect">
            <a:avLst/>
          </a:prstGeom>
        </p:spPr>
        <p:txBody>
          <a:bodyPr>
            <a:no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lnSpc>
                <a:spcPct val="160000"/>
              </a:lnSpc>
            </a:pP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How good is the learning and </a:t>
            </a:r>
            <a:r>
              <a:rPr lang="en-GB" sz="2400" dirty="0" smtClean="0">
                <a:latin typeface="Arial" panose="020B0604020202020204" pitchFamily="34" charset="0"/>
                <a:cs typeface="Arial" panose="020B0604020202020204" pitchFamily="34" charset="0"/>
              </a:rPr>
              <a:t>development</a:t>
            </a:r>
          </a:p>
          <a:p>
            <a:pPr algn="ctr">
              <a:lnSpc>
                <a:spcPct val="160000"/>
              </a:lnSpc>
            </a:pP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in our community? </a:t>
            </a:r>
            <a:endParaRPr lang="en-GB" sz="2400" dirty="0" smtClean="0">
              <a:latin typeface="Arial" panose="020B0604020202020204" pitchFamily="34" charset="0"/>
              <a:cs typeface="Arial" panose="020B0604020202020204" pitchFamily="34" charset="0"/>
            </a:endParaRPr>
          </a:p>
          <a:p>
            <a:pPr algn="ctr">
              <a:lnSpc>
                <a:spcPct val="160000"/>
              </a:lnSpc>
            </a:pPr>
            <a:r>
              <a:rPr lang="en-GB" sz="2400" dirty="0" smtClean="0">
                <a:latin typeface="Arial" panose="020B0604020202020204" pitchFamily="34" charset="0"/>
                <a:cs typeface="Arial" panose="020B0604020202020204" pitchFamily="34" charset="0"/>
              </a:rPr>
              <a:t>Key Questions    </a:t>
            </a:r>
            <a:endParaRPr lang="en-GB" sz="2400" dirty="0">
              <a:latin typeface="Arial" panose="020B0604020202020204" pitchFamily="34" charset="0"/>
              <a:cs typeface="Arial" panose="020B0604020202020204" pitchFamily="34" charset="0"/>
            </a:endParaRPr>
          </a:p>
        </p:txBody>
      </p:sp>
      <p:sp>
        <p:nvSpPr>
          <p:cNvPr id="2" name="Rectangle 1"/>
          <p:cNvSpPr/>
          <p:nvPr/>
        </p:nvSpPr>
        <p:spPr>
          <a:xfrm>
            <a:off x="971600" y="2492896"/>
            <a:ext cx="7056784" cy="3785652"/>
          </a:xfrm>
          <a:prstGeom prst="rect">
            <a:avLst/>
          </a:prstGeom>
        </p:spPr>
        <p:txBody>
          <a:bodyPr wrap="square">
            <a:spAutoFit/>
          </a:bodyPr>
          <a:lstStyle/>
          <a:p>
            <a:pPr marL="342900" indent="-342900">
              <a:lnSpc>
                <a:spcPct val="150000"/>
              </a:lnSpc>
              <a:buFont typeface="Arial" panose="020B0604020202020204" pitchFamily="34" charset="0"/>
              <a:buChar char="•"/>
            </a:pPr>
            <a:r>
              <a:rPr lang="en-GB" sz="2000" dirty="0" smtClean="0">
                <a:latin typeface="Arial" panose="020B0604020202020204" pitchFamily="34" charset="0"/>
                <a:cs typeface="Arial" panose="020B0604020202020204" pitchFamily="34" charset="0"/>
              </a:rPr>
              <a:t>How </a:t>
            </a:r>
            <a:r>
              <a:rPr lang="en-GB" sz="2000" dirty="0">
                <a:latin typeface="Arial" panose="020B0604020202020204" pitchFamily="34" charset="0"/>
                <a:cs typeface="Arial" panose="020B0604020202020204" pitchFamily="34" charset="0"/>
              </a:rPr>
              <a:t>do we know? </a:t>
            </a:r>
            <a:endParaRPr lang="en-GB" sz="2000" dirty="0"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en-GB" sz="2000" dirty="0" smtClean="0">
                <a:latin typeface="Arial" panose="020B0604020202020204" pitchFamily="34" charset="0"/>
                <a:cs typeface="Arial" panose="020B0604020202020204" pitchFamily="34" charset="0"/>
              </a:rPr>
              <a:t>What </a:t>
            </a:r>
            <a:r>
              <a:rPr lang="en-GB" sz="2000" dirty="0">
                <a:latin typeface="Arial" panose="020B0604020202020204" pitchFamily="34" charset="0"/>
                <a:cs typeface="Arial" panose="020B0604020202020204" pitchFamily="34" charset="0"/>
              </a:rPr>
              <a:t>key outcomes have we achieved</a:t>
            </a:r>
            <a:r>
              <a:rPr lang="en-GB" sz="2000" dirty="0" smtClean="0">
                <a:latin typeface="Arial" panose="020B0604020202020204" pitchFamily="34" charset="0"/>
                <a:cs typeface="Arial" panose="020B0604020202020204" pitchFamily="34" charset="0"/>
              </a:rPr>
              <a:t>?</a:t>
            </a:r>
          </a:p>
          <a:p>
            <a:pPr marL="342900" indent="-342900">
              <a:lnSpc>
                <a:spcPct val="150000"/>
              </a:lnSpc>
              <a:buFont typeface="Arial" panose="020B0604020202020204" pitchFamily="34" charset="0"/>
              <a:buChar char="•"/>
            </a:pPr>
            <a:r>
              <a:rPr lang="en-GB" sz="2000" dirty="0" smtClean="0">
                <a:latin typeface="Arial" panose="020B0604020202020204" pitchFamily="34" charset="0"/>
                <a:cs typeface="Arial" panose="020B0604020202020204" pitchFamily="34" charset="0"/>
              </a:rPr>
              <a:t>How </a:t>
            </a:r>
            <a:r>
              <a:rPr lang="en-GB" sz="2000" dirty="0">
                <a:latin typeface="Arial" panose="020B0604020202020204" pitchFamily="34" charset="0"/>
                <a:cs typeface="Arial" panose="020B0604020202020204" pitchFamily="34" charset="0"/>
              </a:rPr>
              <a:t>well </a:t>
            </a:r>
            <a:r>
              <a:rPr lang="en-GB" sz="2000" dirty="0" smtClean="0">
                <a:latin typeface="Arial" panose="020B0604020202020204" pitchFamily="34" charset="0"/>
                <a:cs typeface="Arial" panose="020B0604020202020204" pitchFamily="34" charset="0"/>
              </a:rPr>
              <a:t>do </a:t>
            </a:r>
            <a:r>
              <a:rPr lang="en-GB" sz="2000" dirty="0">
                <a:latin typeface="Arial" panose="020B0604020202020204" pitchFamily="34" charset="0"/>
                <a:cs typeface="Arial" panose="020B0604020202020204" pitchFamily="34" charset="0"/>
              </a:rPr>
              <a:t>we meet the needs of our </a:t>
            </a:r>
            <a:r>
              <a:rPr lang="en-GB" sz="2000" dirty="0" smtClean="0">
                <a:latin typeface="Arial" panose="020B0604020202020204" pitchFamily="34" charset="0"/>
                <a:cs typeface="Arial" panose="020B0604020202020204" pitchFamily="34" charset="0"/>
              </a:rPr>
              <a:t>stakeholders?</a:t>
            </a:r>
          </a:p>
          <a:p>
            <a:pPr marL="342900" indent="-342900">
              <a:lnSpc>
                <a:spcPct val="150000"/>
              </a:lnSpc>
              <a:buFont typeface="Arial" panose="020B0604020202020204" pitchFamily="34" charset="0"/>
              <a:buChar char="•"/>
            </a:pPr>
            <a:r>
              <a:rPr lang="en-GB" sz="2000" dirty="0" smtClean="0">
                <a:latin typeface="Arial" panose="020B0604020202020204" pitchFamily="34" charset="0"/>
                <a:cs typeface="Arial" panose="020B0604020202020204" pitchFamily="34" charset="0"/>
              </a:rPr>
              <a:t>How </a:t>
            </a:r>
            <a:r>
              <a:rPr lang="en-GB" sz="2000" dirty="0">
                <a:latin typeface="Arial" panose="020B0604020202020204" pitchFamily="34" charset="0"/>
                <a:cs typeface="Arial" panose="020B0604020202020204" pitchFamily="34" charset="0"/>
              </a:rPr>
              <a:t>good is our delivery of key </a:t>
            </a:r>
            <a:r>
              <a:rPr lang="en-GB" sz="2000" dirty="0" smtClean="0">
                <a:latin typeface="Arial" panose="020B0604020202020204" pitchFamily="34" charset="0"/>
                <a:cs typeface="Arial" panose="020B0604020202020204" pitchFamily="34" charset="0"/>
              </a:rPr>
              <a:t>processes?</a:t>
            </a:r>
          </a:p>
          <a:p>
            <a:pPr marL="342900" indent="-342900">
              <a:lnSpc>
                <a:spcPct val="150000"/>
              </a:lnSpc>
              <a:buFont typeface="Arial" panose="020B0604020202020204" pitchFamily="34" charset="0"/>
              <a:buChar char="•"/>
            </a:pPr>
            <a:r>
              <a:rPr lang="en-GB" sz="2000" dirty="0" smtClean="0">
                <a:latin typeface="Arial" panose="020B0604020202020204" pitchFamily="34" charset="0"/>
                <a:cs typeface="Arial" panose="020B0604020202020204" pitchFamily="34" charset="0"/>
              </a:rPr>
              <a:t>How </a:t>
            </a:r>
            <a:r>
              <a:rPr lang="en-GB" sz="2000" dirty="0">
                <a:latin typeface="Arial" panose="020B0604020202020204" pitchFamily="34" charset="0"/>
                <a:cs typeface="Arial" panose="020B0604020202020204" pitchFamily="34" charset="0"/>
              </a:rPr>
              <a:t>good is our operational management? </a:t>
            </a:r>
            <a:endParaRPr lang="en-GB" sz="2000" dirty="0"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en-GB" sz="2000" dirty="0" smtClean="0">
                <a:latin typeface="Arial" panose="020B0604020202020204" pitchFamily="34" charset="0"/>
                <a:cs typeface="Arial" panose="020B0604020202020204" pitchFamily="34" charset="0"/>
              </a:rPr>
              <a:t>How </a:t>
            </a:r>
            <a:r>
              <a:rPr lang="en-GB" sz="2000" dirty="0">
                <a:latin typeface="Arial" panose="020B0604020202020204" pitchFamily="34" charset="0"/>
                <a:cs typeface="Arial" panose="020B0604020202020204" pitchFamily="34" charset="0"/>
              </a:rPr>
              <a:t>good is our strategic leadership? </a:t>
            </a:r>
            <a:endParaRPr lang="en-GB" sz="2000" dirty="0"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en-GB" sz="2000" dirty="0" smtClean="0">
                <a:latin typeface="Arial" panose="020B0604020202020204" pitchFamily="34" charset="0"/>
                <a:cs typeface="Arial" panose="020B0604020202020204" pitchFamily="34" charset="0"/>
              </a:rPr>
              <a:t>What </a:t>
            </a:r>
            <a:r>
              <a:rPr lang="en-GB" sz="2000" dirty="0">
                <a:latin typeface="Arial" panose="020B0604020202020204" pitchFamily="34" charset="0"/>
                <a:cs typeface="Arial" panose="020B0604020202020204" pitchFamily="34" charset="0"/>
              </a:rPr>
              <a:t>is our capacity for improvement? </a:t>
            </a:r>
            <a:endParaRPr lang="en-GB" sz="2000" dirty="0" smtClean="0">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en-GB" sz="2000" dirty="0" smtClean="0">
                <a:latin typeface="Arial" panose="020B0604020202020204" pitchFamily="34" charset="0"/>
                <a:cs typeface="Arial" panose="020B0604020202020204" pitchFamily="34" charset="0"/>
              </a:rPr>
              <a:t>What </a:t>
            </a:r>
            <a:r>
              <a:rPr lang="en-GB" sz="2000" dirty="0">
                <a:latin typeface="Arial" panose="020B0604020202020204" pitchFamily="34" charset="0"/>
                <a:cs typeface="Arial" panose="020B0604020202020204" pitchFamily="34" charset="0"/>
              </a:rPr>
              <a:t>are we going to do now?</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1196752"/>
            <a:ext cx="2009775" cy="2276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0117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176" y="323859"/>
            <a:ext cx="7467600" cy="850106"/>
          </a:xfrm>
        </p:spPr>
        <p:txBody>
          <a:bodyPr/>
          <a:lstStyle/>
          <a:p>
            <a:pPr algn="ct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457200" y="1340768"/>
            <a:ext cx="7467600" cy="5133184"/>
          </a:xfrm>
        </p:spPr>
        <p:txBody>
          <a:bodyPr>
            <a:normAutofit fontScale="92500" lnSpcReduction="20000"/>
          </a:bodyPr>
          <a:lstStyle/>
          <a:p>
            <a:pPr>
              <a:lnSpc>
                <a:spcPct val="200000"/>
              </a:lnSpc>
              <a:buFont typeface="Wingdings" panose="05000000000000000000" pitchFamily="2" charset="2"/>
              <a:buChar char="v"/>
            </a:pPr>
            <a:r>
              <a:rPr lang="en-GB" sz="2000" dirty="0" smtClean="0">
                <a:latin typeface="Arial" panose="020B0604020202020204" pitchFamily="34" charset="0"/>
                <a:cs typeface="Arial" panose="020B0604020202020204" pitchFamily="34" charset="0"/>
              </a:rPr>
              <a:t>Start </a:t>
            </a:r>
            <a:r>
              <a:rPr lang="en-GB" sz="2000" dirty="0">
                <a:latin typeface="Arial" panose="020B0604020202020204" pitchFamily="34" charset="0"/>
                <a:cs typeface="Arial" panose="020B0604020202020204" pitchFamily="34" charset="0"/>
              </a:rPr>
              <a:t>with any quality indicator </a:t>
            </a:r>
            <a:endParaRPr lang="en-GB" sz="2000" dirty="0" smtClean="0">
              <a:latin typeface="Arial" panose="020B0604020202020204" pitchFamily="34" charset="0"/>
              <a:cs typeface="Arial" panose="020B0604020202020204" pitchFamily="34" charset="0"/>
            </a:endParaRPr>
          </a:p>
          <a:p>
            <a:pPr>
              <a:lnSpc>
                <a:spcPct val="200000"/>
              </a:lnSpc>
              <a:buFont typeface="Wingdings" panose="05000000000000000000" pitchFamily="2" charset="2"/>
              <a:buChar char="v"/>
            </a:pPr>
            <a:r>
              <a:rPr lang="en-GB" sz="2000" dirty="0" smtClean="0">
                <a:latin typeface="Arial" panose="020B0604020202020204" pitchFamily="34" charset="0"/>
                <a:cs typeface="Arial" panose="020B0604020202020204" pitchFamily="34" charset="0"/>
              </a:rPr>
              <a:t>Look </a:t>
            </a:r>
            <a:r>
              <a:rPr lang="en-GB" sz="2000" dirty="0">
                <a:latin typeface="Arial" panose="020B0604020202020204" pitchFamily="34" charset="0"/>
                <a:cs typeface="Arial" panose="020B0604020202020204" pitchFamily="34" charset="0"/>
              </a:rPr>
              <a:t>at them in any order. </a:t>
            </a:r>
            <a:endParaRPr lang="en-GB" sz="2000" dirty="0" smtClean="0">
              <a:latin typeface="Arial" panose="020B0604020202020204" pitchFamily="34" charset="0"/>
              <a:cs typeface="Arial" panose="020B0604020202020204" pitchFamily="34" charset="0"/>
            </a:endParaRPr>
          </a:p>
          <a:p>
            <a:pPr>
              <a:lnSpc>
                <a:spcPct val="200000"/>
              </a:lnSpc>
              <a:buFont typeface="Wingdings" panose="05000000000000000000" pitchFamily="2" charset="2"/>
              <a:buChar char="v"/>
            </a:pPr>
            <a:r>
              <a:rPr lang="en-GB" sz="2000" dirty="0" smtClean="0">
                <a:latin typeface="Arial" panose="020B0604020202020204" pitchFamily="34" charset="0"/>
                <a:cs typeface="Arial" panose="020B0604020202020204" pitchFamily="34" charset="0"/>
              </a:rPr>
              <a:t>Don’t need </a:t>
            </a:r>
            <a:r>
              <a:rPr lang="en-GB" sz="2000" dirty="0">
                <a:latin typeface="Arial" panose="020B0604020202020204" pitchFamily="34" charset="0"/>
                <a:cs typeface="Arial" panose="020B0604020202020204" pitchFamily="34" charset="0"/>
              </a:rPr>
              <a:t>to use every quality indicator, but they do relate to each other so looking at more than one or two will give you a broader understanding of your impacts. </a:t>
            </a:r>
            <a:endParaRPr lang="en-GB" sz="2000" dirty="0" smtClean="0">
              <a:latin typeface="Arial" panose="020B0604020202020204" pitchFamily="34" charset="0"/>
              <a:cs typeface="Arial" panose="020B0604020202020204" pitchFamily="34" charset="0"/>
            </a:endParaRPr>
          </a:p>
          <a:p>
            <a:pPr>
              <a:lnSpc>
                <a:spcPct val="200000"/>
              </a:lnSpc>
              <a:buFont typeface="Wingdings" panose="05000000000000000000" pitchFamily="2" charset="2"/>
              <a:buChar char="v"/>
            </a:pPr>
            <a:r>
              <a:rPr lang="en-GB" sz="2000" dirty="0" smtClean="0">
                <a:latin typeface="Arial" panose="020B0604020202020204" pitchFamily="34" charset="0"/>
                <a:cs typeface="Arial" panose="020B0604020202020204" pitchFamily="34" charset="0"/>
              </a:rPr>
              <a:t>Some </a:t>
            </a:r>
            <a:r>
              <a:rPr lang="en-GB" sz="2000" dirty="0">
                <a:latin typeface="Arial" panose="020B0604020202020204" pitchFamily="34" charset="0"/>
                <a:cs typeface="Arial" panose="020B0604020202020204" pitchFamily="34" charset="0"/>
              </a:rPr>
              <a:t>practitioners choose to start by looking briefly at all of the quality indicators. By doing this they identify those that are most appropriate for them to explore in more detail. </a:t>
            </a:r>
            <a:endParaRPr lang="en-GB" sz="2000" dirty="0" smtClean="0">
              <a:latin typeface="Arial" panose="020B0604020202020204" pitchFamily="34" charset="0"/>
              <a:cs typeface="Arial" panose="020B0604020202020204" pitchFamily="34" charset="0"/>
            </a:endParaRPr>
          </a:p>
          <a:p>
            <a:pPr marL="0" indent="0" algn="r">
              <a:lnSpc>
                <a:spcPct val="200000"/>
              </a:lnSpc>
              <a:buNone/>
            </a:pPr>
            <a:r>
              <a:rPr lang="en-GB" sz="1600" i="1" dirty="0" smtClean="0">
                <a:latin typeface="Arial" panose="020B0604020202020204" pitchFamily="34" charset="0"/>
                <a:cs typeface="Arial" panose="020B0604020202020204" pitchFamily="34" charset="0"/>
              </a:rPr>
              <a:t>(Ed. Scotland HGIOLDIC 2016)</a:t>
            </a:r>
            <a:endParaRPr lang="en-GB" sz="1600" i="1" dirty="0">
              <a:latin typeface="Arial" panose="020B0604020202020204" pitchFamily="34" charset="0"/>
              <a:cs typeface="Arial" panose="020B0604020202020204" pitchFamily="34"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260648"/>
            <a:ext cx="3312368"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4316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Arial" panose="020B0604020202020204" pitchFamily="34" charset="0"/>
                <a:cs typeface="Arial" panose="020B0604020202020204" pitchFamily="34" charset="0"/>
              </a:rPr>
              <a:t>Session Outcomes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a:bodyPr>
          <a:lstStyle/>
          <a:p>
            <a:pPr marL="0" indent="0">
              <a:lnSpc>
                <a:spcPct val="150000"/>
              </a:lnSpc>
              <a:buNone/>
            </a:pPr>
            <a:r>
              <a:rPr lang="en-GB" sz="2000" b="1" dirty="0" smtClean="0">
                <a:latin typeface="Arial" panose="020B0604020202020204" pitchFamily="34" charset="0"/>
                <a:cs typeface="Arial" panose="020B0604020202020204" pitchFamily="34" charset="0"/>
              </a:rPr>
              <a:t>Increased knowledge and understanding of:</a:t>
            </a:r>
          </a:p>
          <a:p>
            <a:pPr>
              <a:lnSpc>
                <a:spcPct val="150000"/>
              </a:lnSpc>
            </a:pPr>
            <a:r>
              <a:rPr lang="en-GB" sz="2000" dirty="0" smtClean="0">
                <a:latin typeface="Arial" panose="020B0604020202020204" pitchFamily="34" charset="0"/>
                <a:cs typeface="Arial" panose="020B0604020202020204" pitchFamily="34" charset="0"/>
              </a:rPr>
              <a:t>Self-evaluation process and associated Frameworks</a:t>
            </a:r>
          </a:p>
          <a:p>
            <a:pPr>
              <a:lnSpc>
                <a:spcPct val="150000"/>
              </a:lnSpc>
            </a:pPr>
            <a:r>
              <a:rPr lang="en-GB" sz="2000" dirty="0" smtClean="0">
                <a:latin typeface="Arial" panose="020B0604020202020204" pitchFamily="34" charset="0"/>
                <a:cs typeface="Arial" panose="020B0604020202020204" pitchFamily="34" charset="0"/>
              </a:rPr>
              <a:t>Why we do it</a:t>
            </a:r>
          </a:p>
          <a:p>
            <a:pPr>
              <a:lnSpc>
                <a:spcPct val="150000"/>
              </a:lnSpc>
            </a:pPr>
            <a:r>
              <a:rPr lang="en-GB" sz="2000" dirty="0" smtClean="0">
                <a:latin typeface="Arial" panose="020B0604020202020204" pitchFamily="34" charset="0"/>
                <a:cs typeface="Arial" panose="020B0604020202020204" pitchFamily="34" charset="0"/>
              </a:rPr>
              <a:t>Who should do it</a:t>
            </a:r>
          </a:p>
          <a:p>
            <a:pPr>
              <a:lnSpc>
                <a:spcPct val="150000"/>
              </a:lnSpc>
            </a:pPr>
            <a:r>
              <a:rPr lang="en-GB" sz="2000" dirty="0" smtClean="0">
                <a:latin typeface="Arial" panose="020B0604020202020204" pitchFamily="34" charset="0"/>
                <a:cs typeface="Arial" panose="020B0604020202020204" pitchFamily="34" charset="0"/>
              </a:rPr>
              <a:t>When we should do it</a:t>
            </a:r>
          </a:p>
          <a:p>
            <a:pPr>
              <a:lnSpc>
                <a:spcPct val="150000"/>
              </a:lnSpc>
            </a:pPr>
            <a:r>
              <a:rPr lang="en-GB" sz="2000" dirty="0" smtClean="0">
                <a:latin typeface="Arial" panose="020B0604020202020204" pitchFamily="34" charset="0"/>
                <a:cs typeface="Arial" panose="020B0604020202020204" pitchFamily="34" charset="0"/>
              </a:rPr>
              <a:t>How we should do it</a:t>
            </a:r>
          </a:p>
          <a:p>
            <a:pPr>
              <a:lnSpc>
                <a:spcPct val="150000"/>
              </a:lnSpc>
            </a:pPr>
            <a:r>
              <a:rPr lang="en-GB" sz="2000" dirty="0" smtClean="0">
                <a:latin typeface="Arial" panose="020B0604020202020204" pitchFamily="34" charset="0"/>
                <a:cs typeface="Arial" panose="020B0604020202020204" pitchFamily="34" charset="0"/>
              </a:rPr>
              <a:t>What difference it will make  </a:t>
            </a:r>
          </a:p>
          <a:p>
            <a:pPr>
              <a:lnSpc>
                <a:spcPct val="150000"/>
              </a:lnSpc>
            </a:pPr>
            <a:r>
              <a:rPr lang="en-GB" sz="2000" dirty="0" smtClean="0">
                <a:latin typeface="Arial" panose="020B0604020202020204" pitchFamily="34" charset="0"/>
                <a:cs typeface="Arial" panose="020B0604020202020204" pitchFamily="34" charset="0"/>
              </a:rPr>
              <a:t>What actions we need to take forward from today……….</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64816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Arial" panose="020B0604020202020204" pitchFamily="34" charset="0"/>
                <a:cs typeface="Arial" panose="020B0604020202020204" pitchFamily="34" charset="0"/>
              </a:rPr>
              <a:t>How we should do it…….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a:bodyPr>
          <a:lstStyle/>
          <a:p>
            <a:pPr>
              <a:lnSpc>
                <a:spcPct val="150000"/>
              </a:lnSpc>
            </a:pPr>
            <a:r>
              <a:rPr lang="en-GB" sz="2000" dirty="0" smtClean="0">
                <a:latin typeface="Arial" panose="020B0604020202020204" pitchFamily="34" charset="0"/>
                <a:cs typeface="Arial" panose="020B0604020202020204" pitchFamily="34" charset="0"/>
              </a:rPr>
              <a:t>Plan for it – </a:t>
            </a:r>
            <a:r>
              <a:rPr lang="en-GB" sz="2000" i="1" dirty="0" smtClean="0">
                <a:latin typeface="Arial" panose="020B0604020202020204" pitchFamily="34" charset="0"/>
                <a:cs typeface="Arial" panose="020B0604020202020204" pitchFamily="34" charset="0"/>
              </a:rPr>
              <a:t>be organised</a:t>
            </a:r>
          </a:p>
          <a:p>
            <a:pPr>
              <a:lnSpc>
                <a:spcPct val="150000"/>
              </a:lnSpc>
            </a:pPr>
            <a:r>
              <a:rPr lang="en-GB" sz="2000" dirty="0" smtClean="0">
                <a:latin typeface="Arial" panose="020B0604020202020204" pitchFamily="34" charset="0"/>
                <a:cs typeface="Arial" panose="020B0604020202020204" pitchFamily="34" charset="0"/>
              </a:rPr>
              <a:t>Embed self-evaluation – </a:t>
            </a:r>
            <a:r>
              <a:rPr lang="en-GB" sz="2000" i="1" dirty="0" smtClean="0">
                <a:latin typeface="Arial" panose="020B0604020202020204" pitchFamily="34" charset="0"/>
                <a:cs typeface="Arial" panose="020B0604020202020204" pitchFamily="34" charset="0"/>
              </a:rPr>
              <a:t>build into processes</a:t>
            </a:r>
          </a:p>
          <a:p>
            <a:pPr>
              <a:lnSpc>
                <a:spcPct val="150000"/>
              </a:lnSpc>
            </a:pPr>
            <a:r>
              <a:rPr lang="en-GB" sz="2000" dirty="0" smtClean="0">
                <a:latin typeface="Arial" panose="020B0604020202020204" pitchFamily="34" charset="0"/>
                <a:cs typeface="Arial" panose="020B0604020202020204" pitchFamily="34" charset="0"/>
              </a:rPr>
              <a:t>Use Frameworks for reference – from </a:t>
            </a:r>
            <a:r>
              <a:rPr lang="en-GB" sz="2000" b="1" dirty="0" smtClean="0">
                <a:latin typeface="Arial" panose="020B0604020202020204" pitchFamily="34" charset="0"/>
                <a:cs typeface="Arial" panose="020B0604020202020204" pitchFamily="34" charset="0"/>
              </a:rPr>
              <a:t>“How good is our…” range. </a:t>
            </a:r>
            <a:r>
              <a:rPr lang="en-GB" sz="1600" i="1" dirty="0" smtClean="0">
                <a:latin typeface="Arial" panose="020B0604020202020204" pitchFamily="34" charset="0"/>
                <a:cs typeface="Arial" panose="020B0604020202020204" pitchFamily="34" charset="0"/>
              </a:rPr>
              <a:t>(Education Scotland) </a:t>
            </a:r>
          </a:p>
          <a:p>
            <a:pPr>
              <a:lnSpc>
                <a:spcPct val="150000"/>
              </a:lnSpc>
            </a:pPr>
            <a:r>
              <a:rPr lang="en-GB" sz="2000" dirty="0" smtClean="0">
                <a:latin typeface="Arial" panose="020B0604020202020204" pitchFamily="34" charset="0"/>
                <a:cs typeface="Arial" panose="020B0604020202020204" pitchFamily="34" charset="0"/>
              </a:rPr>
              <a:t>Systematic approach – </a:t>
            </a:r>
            <a:r>
              <a:rPr lang="en-GB" sz="2000" i="1" dirty="0" smtClean="0">
                <a:latin typeface="Arial" panose="020B0604020202020204" pitchFamily="34" charset="0"/>
                <a:cs typeface="Arial" panose="020B0604020202020204" pitchFamily="34" charset="0"/>
              </a:rPr>
              <a:t>Focus on relevant QI’s</a:t>
            </a:r>
          </a:p>
          <a:p>
            <a:pPr>
              <a:lnSpc>
                <a:spcPct val="150000"/>
              </a:lnSpc>
            </a:pPr>
            <a:r>
              <a:rPr lang="en-GB" sz="2000" dirty="0" smtClean="0">
                <a:latin typeface="Arial" panose="020B0604020202020204" pitchFamily="34" charset="0"/>
                <a:cs typeface="Arial" panose="020B0604020202020204" pitchFamily="34" charset="0"/>
              </a:rPr>
              <a:t>Variety of tools and methods – </a:t>
            </a:r>
            <a:r>
              <a:rPr lang="en-GB" sz="2000" i="1" dirty="0" smtClean="0">
                <a:latin typeface="Arial" panose="020B0604020202020204" pitchFamily="34" charset="0"/>
                <a:cs typeface="Arial" panose="020B0604020202020204" pitchFamily="34" charset="0"/>
              </a:rPr>
              <a:t>focus groups, surveys, observations……</a:t>
            </a:r>
          </a:p>
          <a:p>
            <a:pPr>
              <a:lnSpc>
                <a:spcPct val="150000"/>
              </a:lnSpc>
            </a:pPr>
            <a:r>
              <a:rPr lang="en-GB" sz="2000" dirty="0" smtClean="0">
                <a:latin typeface="Arial" panose="020B0604020202020204" pitchFamily="34" charset="0"/>
                <a:cs typeface="Arial" panose="020B0604020202020204" pitchFamily="34" charset="0"/>
              </a:rPr>
              <a:t>Gather wide range of evidence to analyse</a:t>
            </a:r>
          </a:p>
          <a:p>
            <a:pPr>
              <a:lnSpc>
                <a:spcPct val="150000"/>
              </a:lnSpc>
            </a:pPr>
            <a:r>
              <a:rPr lang="en-GB" sz="2000" dirty="0" smtClean="0">
                <a:latin typeface="Arial" panose="020B0604020202020204" pitchFamily="34" charset="0"/>
                <a:cs typeface="Arial" panose="020B0604020202020204" pitchFamily="34" charset="0"/>
              </a:rPr>
              <a:t>Use results to </a:t>
            </a:r>
            <a:r>
              <a:rPr lang="en-GB" sz="2000" b="1" dirty="0" smtClean="0">
                <a:latin typeface="Arial" panose="020B0604020202020204" pitchFamily="34" charset="0"/>
                <a:cs typeface="Arial" panose="020B0604020202020204" pitchFamily="34" charset="0"/>
              </a:rPr>
              <a:t>“Improve” </a:t>
            </a:r>
            <a:r>
              <a:rPr lang="en-GB" sz="2000" dirty="0" smtClean="0">
                <a:latin typeface="Arial" panose="020B0604020202020204" pitchFamily="34" charset="0"/>
                <a:cs typeface="Arial" panose="020B0604020202020204" pitchFamily="34" charset="0"/>
              </a:rPr>
              <a:t>services </a:t>
            </a:r>
          </a:p>
          <a:p>
            <a:pPr>
              <a:lnSpc>
                <a:spcPct val="150000"/>
              </a:lnSpc>
            </a:pPr>
            <a:endParaRPr lang="en-GB" sz="2000" dirty="0">
              <a:latin typeface="Arial" panose="020B0604020202020204" pitchFamily="34" charset="0"/>
              <a:cs typeface="Arial" panose="020B0604020202020204" pitchFamily="34" charset="0"/>
            </a:endParaRPr>
          </a:p>
          <a:p>
            <a:pPr>
              <a:lnSpc>
                <a:spcPct val="150000"/>
              </a:lnSpc>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70212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endParaRPr lang="en-GB" sz="2000" dirty="0" smtClean="0">
              <a:latin typeface="Arial" panose="020B0604020202020204" pitchFamily="34" charset="0"/>
              <a:cs typeface="Arial" panose="020B0604020202020204" pitchFamily="34" charset="0"/>
              <a:hlinkClick r:id="rId3"/>
            </a:endParaRPr>
          </a:p>
          <a:p>
            <a:pPr marL="0" indent="0">
              <a:buNone/>
            </a:pPr>
            <a:endParaRPr lang="en-GB" sz="2000" dirty="0" smtClean="0">
              <a:latin typeface="Arial" panose="020B0604020202020204" pitchFamily="34" charset="0"/>
              <a:cs typeface="Arial" panose="020B0604020202020204" pitchFamily="34" charset="0"/>
              <a:hlinkClick r:id="rId3"/>
            </a:endParaRPr>
          </a:p>
          <a:p>
            <a:pPr marL="0" indent="0">
              <a:buNone/>
            </a:pPr>
            <a:endParaRPr lang="en-GB" sz="2000" dirty="0" smtClean="0">
              <a:latin typeface="Arial" panose="020B0604020202020204" pitchFamily="34" charset="0"/>
              <a:cs typeface="Arial" panose="020B0604020202020204" pitchFamily="34" charset="0"/>
            </a:endParaRPr>
          </a:p>
        </p:txBody>
      </p:sp>
      <p:sp>
        <p:nvSpPr>
          <p:cNvPr id="4" name="Action Button: Information 3">
            <a:hlinkClick r:id="" action="ppaction://noaction" highlightClick="1"/>
          </p:cNvPr>
          <p:cNvSpPr/>
          <p:nvPr/>
        </p:nvSpPr>
        <p:spPr>
          <a:xfrm>
            <a:off x="6660232" y="1628800"/>
            <a:ext cx="1152128" cy="1296144"/>
          </a:xfrm>
          <a:prstGeom prst="actionButtonInform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827584" y="3212976"/>
            <a:ext cx="6984776" cy="1200329"/>
          </a:xfrm>
          <a:prstGeom prst="rect">
            <a:avLst/>
          </a:prstGeom>
        </p:spPr>
        <p:txBody>
          <a:bodyPr wrap="square">
            <a:spAutoFit/>
          </a:bodyPr>
          <a:lstStyle/>
          <a:p>
            <a:r>
              <a:rPr lang="en-GB" dirty="0">
                <a:latin typeface="Arial" panose="020B0604020202020204" pitchFamily="34" charset="0"/>
                <a:cs typeface="Arial" panose="020B0604020202020204" pitchFamily="34" charset="0"/>
                <a:hlinkClick r:id="rId4"/>
              </a:rPr>
              <a:t>http://</a:t>
            </a:r>
            <a:r>
              <a:rPr lang="en-GB" dirty="0" smtClean="0">
                <a:latin typeface="Arial" panose="020B0604020202020204" pitchFamily="34" charset="0"/>
                <a:cs typeface="Arial" panose="020B0604020202020204" pitchFamily="34" charset="0"/>
                <a:hlinkClick r:id="rId4"/>
              </a:rPr>
              <a:t>www.educationscotland.gov.uk/Images/frwk4-how-good-is-the-learning-and-development-in-our-community-v3_tcm4-876396.pdf</a:t>
            </a:r>
            <a:endParaRPr lang="en-GB" dirty="0" smtClean="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95889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22114"/>
          </a:xfrm>
        </p:spPr>
        <p:txBody>
          <a:bodyPr>
            <a:noAutofit/>
          </a:bodyPr>
          <a:lstStyle/>
          <a:p>
            <a:pPr algn="ctr"/>
            <a:r>
              <a:rPr lang="en-GB" sz="2400" dirty="0">
                <a:latin typeface="Arial" panose="020B0604020202020204" pitchFamily="34" charset="0"/>
                <a:cs typeface="Arial" panose="020B0604020202020204" pitchFamily="34" charset="0"/>
              </a:rPr>
              <a:t>How good is our operational management? </a:t>
            </a:r>
            <a:r>
              <a:rPr lang="en-GB" sz="2400" dirty="0" smtClean="0">
                <a:latin typeface="Arial" panose="020B0604020202020204" pitchFamily="34" charset="0"/>
                <a:cs typeface="Arial" panose="020B0604020202020204" pitchFamily="34" charset="0"/>
              </a:rPr>
              <a:t/>
            </a:r>
            <a:br>
              <a:rPr lang="en-GB" sz="2400" dirty="0" smtClean="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8.1 </a:t>
            </a:r>
            <a:r>
              <a:rPr lang="en-GB" sz="2400" dirty="0">
                <a:latin typeface="Arial" panose="020B0604020202020204" pitchFamily="34" charset="0"/>
                <a:cs typeface="Arial" panose="020B0604020202020204" pitchFamily="34" charset="0"/>
              </a:rPr>
              <a:t>Partnership working</a:t>
            </a:r>
          </a:p>
        </p:txBody>
      </p:sp>
      <p:sp>
        <p:nvSpPr>
          <p:cNvPr id="3" name="Content Placeholder 2"/>
          <p:cNvSpPr>
            <a:spLocks noGrp="1"/>
          </p:cNvSpPr>
          <p:nvPr>
            <p:ph sz="quarter" idx="1"/>
          </p:nvPr>
        </p:nvSpPr>
        <p:spPr>
          <a:xfrm>
            <a:off x="457200" y="1412776"/>
            <a:ext cx="7643192" cy="5061176"/>
          </a:xfrm>
        </p:spPr>
        <p:txBody>
          <a:bodyPr>
            <a:normAutofit/>
          </a:bodyPr>
          <a:lstStyle/>
          <a:p>
            <a:pPr marL="0" indent="0">
              <a:lnSpc>
                <a:spcPct val="150000"/>
              </a:lnSpc>
              <a:buNone/>
            </a:pPr>
            <a:r>
              <a:rPr lang="en-GB" sz="1600" dirty="0" smtClean="0">
                <a:latin typeface="Arial" panose="020B0604020202020204" pitchFamily="34" charset="0"/>
                <a:cs typeface="Arial" panose="020B0604020202020204" pitchFamily="34" charset="0"/>
              </a:rPr>
              <a:t>This </a:t>
            </a:r>
            <a:r>
              <a:rPr lang="en-GB" sz="1600" dirty="0">
                <a:latin typeface="Arial" panose="020B0604020202020204" pitchFamily="34" charset="0"/>
                <a:cs typeface="Arial" panose="020B0604020202020204" pitchFamily="34" charset="0"/>
              </a:rPr>
              <a:t>indicator refers to the role of CLD partners in promoting, encouraging and undertaking effective partnership working. </a:t>
            </a:r>
            <a:r>
              <a:rPr lang="en-GB" sz="1600" dirty="0" smtClean="0">
                <a:latin typeface="Arial" panose="020B0604020202020204" pitchFamily="34" charset="0"/>
                <a:cs typeface="Arial" panose="020B0604020202020204" pitchFamily="34" charset="0"/>
              </a:rPr>
              <a:t>This </a:t>
            </a:r>
            <a:r>
              <a:rPr lang="en-GB" sz="1600" dirty="0">
                <a:latin typeface="Arial" panose="020B0604020202020204" pitchFamily="34" charset="0"/>
                <a:cs typeface="Arial" panose="020B0604020202020204" pitchFamily="34" charset="0"/>
              </a:rPr>
              <a:t>can include how effective partners are when taking a lead role in developing partnerships. </a:t>
            </a:r>
            <a:r>
              <a:rPr lang="en-GB" sz="1600" dirty="0" smtClean="0">
                <a:latin typeface="Arial" panose="020B0604020202020204" pitchFamily="34" charset="0"/>
                <a:cs typeface="Arial" panose="020B0604020202020204" pitchFamily="34" charset="0"/>
              </a:rPr>
              <a:t>It looks </a:t>
            </a:r>
            <a:r>
              <a:rPr lang="en-GB" sz="1600" dirty="0">
                <a:latin typeface="Arial" panose="020B0604020202020204" pitchFamily="34" charset="0"/>
                <a:cs typeface="Arial" panose="020B0604020202020204" pitchFamily="34" charset="0"/>
              </a:rPr>
              <a:t>at how partnerships improve impacts. </a:t>
            </a:r>
            <a:endParaRPr lang="en-GB" sz="1600" dirty="0" smtClean="0">
              <a:latin typeface="Arial" panose="020B0604020202020204" pitchFamily="34" charset="0"/>
              <a:cs typeface="Arial" panose="020B0604020202020204" pitchFamily="34" charset="0"/>
            </a:endParaRPr>
          </a:p>
          <a:p>
            <a:pPr marL="0" indent="0">
              <a:lnSpc>
                <a:spcPct val="150000"/>
              </a:lnSpc>
              <a:buNone/>
            </a:pPr>
            <a:r>
              <a:rPr lang="en-GB" sz="1600" b="1" u="sng" dirty="0" smtClean="0">
                <a:solidFill>
                  <a:schemeClr val="accent1">
                    <a:lumMod val="75000"/>
                  </a:schemeClr>
                </a:solidFill>
                <a:latin typeface="Arial" panose="020B0604020202020204" pitchFamily="34" charset="0"/>
                <a:cs typeface="Arial" panose="020B0604020202020204" pitchFamily="34" charset="0"/>
              </a:rPr>
              <a:t>Themes: </a:t>
            </a:r>
          </a:p>
          <a:p>
            <a:pPr>
              <a:lnSpc>
                <a:spcPct val="150000"/>
              </a:lnSpc>
            </a:pPr>
            <a:r>
              <a:rPr lang="en-GB" sz="1600" dirty="0" smtClean="0">
                <a:latin typeface="Arial" panose="020B0604020202020204" pitchFamily="34" charset="0"/>
                <a:cs typeface="Arial" panose="020B0604020202020204" pitchFamily="34" charset="0"/>
              </a:rPr>
              <a:t>The </a:t>
            </a:r>
            <a:r>
              <a:rPr lang="en-GB" sz="1600" dirty="0">
                <a:latin typeface="Arial" panose="020B0604020202020204" pitchFamily="34" charset="0"/>
                <a:cs typeface="Arial" panose="020B0604020202020204" pitchFamily="34" charset="0"/>
              </a:rPr>
              <a:t>development and promotion of partnerships </a:t>
            </a:r>
            <a:endParaRPr lang="en-GB" sz="1600" dirty="0" smtClean="0">
              <a:latin typeface="Arial" panose="020B0604020202020204" pitchFamily="34" charset="0"/>
              <a:cs typeface="Arial" panose="020B0604020202020204" pitchFamily="34" charset="0"/>
            </a:endParaRPr>
          </a:p>
          <a:p>
            <a:pPr>
              <a:lnSpc>
                <a:spcPct val="150000"/>
              </a:lnSpc>
            </a:pPr>
            <a:r>
              <a:rPr lang="en-GB" sz="1600" dirty="0" smtClean="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Clarity of purposes, aims, roles and responsibilities within partnerships including service level and funding agreements </a:t>
            </a:r>
            <a:endParaRPr lang="en-GB" sz="1600" dirty="0" smtClean="0">
              <a:latin typeface="Arial" panose="020B0604020202020204" pitchFamily="34" charset="0"/>
              <a:cs typeface="Arial" panose="020B0604020202020204" pitchFamily="34" charset="0"/>
            </a:endParaRPr>
          </a:p>
          <a:p>
            <a:pPr>
              <a:lnSpc>
                <a:spcPct val="150000"/>
              </a:lnSpc>
            </a:pPr>
            <a:r>
              <a:rPr lang="en-GB" sz="1600" dirty="0" smtClean="0">
                <a:latin typeface="Arial" panose="020B0604020202020204" pitchFamily="34" charset="0"/>
                <a:cs typeface="Arial" panose="020B0604020202020204" pitchFamily="34" charset="0"/>
              </a:rPr>
              <a:t>Sharing </a:t>
            </a:r>
            <a:r>
              <a:rPr lang="en-GB" sz="1600" dirty="0">
                <a:latin typeface="Arial" panose="020B0604020202020204" pitchFamily="34" charset="0"/>
                <a:cs typeface="Arial" panose="020B0604020202020204" pitchFamily="34" charset="0"/>
              </a:rPr>
              <a:t>of skills, knowledge and experience across partners to improve outcomes. Learning from other effective partnerships </a:t>
            </a:r>
            <a:endParaRPr lang="en-GB" sz="1600" dirty="0" smtClean="0">
              <a:latin typeface="Arial" panose="020B0604020202020204" pitchFamily="34" charset="0"/>
              <a:cs typeface="Arial" panose="020B0604020202020204" pitchFamily="34" charset="0"/>
            </a:endParaRPr>
          </a:p>
          <a:p>
            <a:pPr>
              <a:lnSpc>
                <a:spcPct val="150000"/>
              </a:lnSpc>
            </a:pPr>
            <a:r>
              <a:rPr lang="en-GB" sz="1600" dirty="0" smtClean="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Joint planning and evaluation which ensures the partnership adds value </a:t>
            </a:r>
          </a:p>
        </p:txBody>
      </p:sp>
    </p:spTree>
    <p:extLst>
      <p:ext uri="{BB962C8B-B14F-4D97-AF65-F5344CB8AC3E}">
        <p14:creationId xmlns:p14="http://schemas.microsoft.com/office/powerpoint/2010/main" val="18125698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4082"/>
          </a:xfrm>
        </p:spPr>
        <p:txBody>
          <a:bodyPr>
            <a:normAutofit/>
          </a:bodyPr>
          <a:lstStyle/>
          <a:p>
            <a:pPr algn="ctr"/>
            <a:r>
              <a:rPr lang="en-GB" sz="2400" dirty="0" smtClean="0">
                <a:latin typeface="Arial" panose="020B0604020202020204" pitchFamily="34" charset="0"/>
                <a:cs typeface="Arial" panose="020B0604020202020204" pitchFamily="34" charset="0"/>
              </a:rPr>
              <a:t>Illustration of Very Good</a:t>
            </a:r>
            <a:endParaRPr lang="en-GB" sz="2400"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457200" y="1052736"/>
            <a:ext cx="7467600" cy="5421216"/>
          </a:xfrm>
        </p:spPr>
        <p:txBody>
          <a:bodyPr>
            <a:noAutofit/>
          </a:bodyPr>
          <a:lstStyle/>
          <a:p>
            <a:pPr>
              <a:lnSpc>
                <a:spcPct val="150000"/>
              </a:lnSpc>
            </a:pPr>
            <a:r>
              <a:rPr lang="en-GB" sz="2000" dirty="0">
                <a:latin typeface="Arial" panose="020B0604020202020204" pitchFamily="34" charset="0"/>
                <a:cs typeface="Arial" panose="020B0604020202020204" pitchFamily="34" charset="0"/>
              </a:rPr>
              <a:t>Partners are very clear about their roles in achieving planned outcomes</a:t>
            </a:r>
          </a:p>
          <a:p>
            <a:pPr>
              <a:lnSpc>
                <a:spcPct val="150000"/>
              </a:lnSpc>
            </a:pPr>
            <a:r>
              <a:rPr lang="en-GB" sz="2000" dirty="0" smtClean="0">
                <a:latin typeface="Arial" panose="020B0604020202020204" pitchFamily="34" charset="0"/>
                <a:cs typeface="Arial" panose="020B0604020202020204" pitchFamily="34" charset="0"/>
              </a:rPr>
              <a:t>Partnership </a:t>
            </a:r>
            <a:r>
              <a:rPr lang="en-GB" sz="2000" dirty="0">
                <a:latin typeface="Arial" panose="020B0604020202020204" pitchFamily="34" charset="0"/>
                <a:cs typeface="Arial" panose="020B0604020202020204" pitchFamily="34" charset="0"/>
              </a:rPr>
              <a:t>Agreements set a framework in which joint working between </a:t>
            </a:r>
            <a:r>
              <a:rPr lang="en-GB" sz="2000" dirty="0" smtClean="0">
                <a:latin typeface="Arial" panose="020B0604020202020204" pitchFamily="34" charset="0"/>
                <a:cs typeface="Arial" panose="020B0604020202020204" pitchFamily="34" charset="0"/>
              </a:rPr>
              <a:t>partners is </a:t>
            </a:r>
            <a:r>
              <a:rPr lang="en-GB" sz="2000" dirty="0">
                <a:latin typeface="Arial" panose="020B0604020202020204" pitchFamily="34" charset="0"/>
                <a:cs typeface="Arial" panose="020B0604020202020204" pitchFamily="34" charset="0"/>
              </a:rPr>
              <a:t>understood</a:t>
            </a:r>
          </a:p>
          <a:p>
            <a:pPr>
              <a:lnSpc>
                <a:spcPct val="150000"/>
              </a:lnSpc>
            </a:pPr>
            <a:r>
              <a:rPr lang="en-GB" sz="2000" dirty="0" smtClean="0">
                <a:latin typeface="Arial" panose="020B0604020202020204" pitchFamily="34" charset="0"/>
                <a:cs typeface="Arial" panose="020B0604020202020204" pitchFamily="34" charset="0"/>
              </a:rPr>
              <a:t>Partners </a:t>
            </a:r>
            <a:r>
              <a:rPr lang="en-GB" sz="2000" dirty="0">
                <a:latin typeface="Arial" panose="020B0604020202020204" pitchFamily="34" charset="0"/>
                <a:cs typeface="Arial" panose="020B0604020202020204" pitchFamily="34" charset="0"/>
              </a:rPr>
              <a:t>are actively engaged in planning, delivering, monitoring and </a:t>
            </a:r>
            <a:r>
              <a:rPr lang="en-GB" sz="2000" dirty="0" smtClean="0">
                <a:latin typeface="Arial" panose="020B0604020202020204" pitchFamily="34" charset="0"/>
                <a:cs typeface="Arial" panose="020B0604020202020204" pitchFamily="34" charset="0"/>
              </a:rPr>
              <a:t>evaluating joint </a:t>
            </a:r>
            <a:r>
              <a:rPr lang="en-GB" sz="2000" dirty="0">
                <a:latin typeface="Arial" panose="020B0604020202020204" pitchFamily="34" charset="0"/>
                <a:cs typeface="Arial" panose="020B0604020202020204" pitchFamily="34" charset="0"/>
              </a:rPr>
              <a:t>work. This work results in improved services for learners and offers </a:t>
            </a:r>
            <a:r>
              <a:rPr lang="en-GB" sz="2000" dirty="0" smtClean="0">
                <a:latin typeface="Arial" panose="020B0604020202020204" pitchFamily="34" charset="0"/>
                <a:cs typeface="Arial" panose="020B0604020202020204" pitchFamily="34" charset="0"/>
              </a:rPr>
              <a:t>value for </a:t>
            </a:r>
            <a:r>
              <a:rPr lang="en-GB" sz="2000" dirty="0">
                <a:latin typeface="Arial" panose="020B0604020202020204" pitchFamily="34" charset="0"/>
                <a:cs typeface="Arial" panose="020B0604020202020204" pitchFamily="34" charset="0"/>
              </a:rPr>
              <a:t>money</a:t>
            </a:r>
          </a:p>
          <a:p>
            <a:pPr>
              <a:lnSpc>
                <a:spcPct val="150000"/>
              </a:lnSpc>
            </a:pPr>
            <a:r>
              <a:rPr lang="en-GB" sz="2000" dirty="0" smtClean="0">
                <a:latin typeface="Arial" panose="020B0604020202020204" pitchFamily="34" charset="0"/>
                <a:cs typeface="Arial" panose="020B0604020202020204" pitchFamily="34" charset="0"/>
              </a:rPr>
              <a:t>Individual </a:t>
            </a:r>
            <a:r>
              <a:rPr lang="en-GB" sz="2000" dirty="0">
                <a:latin typeface="Arial" panose="020B0604020202020204" pitchFamily="34" charset="0"/>
                <a:cs typeface="Arial" panose="020B0604020202020204" pitchFamily="34" charset="0"/>
              </a:rPr>
              <a:t>partners provide strong leadership and are a role model for others </a:t>
            </a:r>
            <a:r>
              <a:rPr lang="en-GB" sz="2000" dirty="0" smtClean="0">
                <a:latin typeface="Arial" panose="020B0604020202020204" pitchFamily="34" charset="0"/>
                <a:cs typeface="Arial" panose="020B0604020202020204" pitchFamily="34" charset="0"/>
              </a:rPr>
              <a:t>in terms </a:t>
            </a:r>
            <a:r>
              <a:rPr lang="en-GB" sz="2000" dirty="0">
                <a:latin typeface="Arial" panose="020B0604020202020204" pitchFamily="34" charset="0"/>
                <a:cs typeface="Arial" panose="020B0604020202020204" pitchFamily="34" charset="0"/>
              </a:rPr>
              <a:t>of building, sustaining and evaluating partnership </a:t>
            </a:r>
            <a:r>
              <a:rPr lang="en-GB" sz="2000" dirty="0" smtClean="0">
                <a:latin typeface="Arial" panose="020B0604020202020204" pitchFamily="34" charset="0"/>
                <a:cs typeface="Arial" panose="020B0604020202020204" pitchFamily="34" charset="0"/>
              </a:rPr>
              <a:t>working</a:t>
            </a:r>
            <a:endParaRPr lang="en-GB" sz="2000" dirty="0">
              <a:latin typeface="Arial" panose="020B0604020202020204" pitchFamily="34" charset="0"/>
              <a:cs typeface="Arial" panose="020B0604020202020204" pitchFamily="34" charset="0"/>
            </a:endParaRPr>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9454" y="1628800"/>
            <a:ext cx="1751441" cy="1728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47385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extLst>
              <p:ext uri="{D42A27DB-BD31-4B8C-83A1-F6EECF244321}">
                <p14:modId xmlns:p14="http://schemas.microsoft.com/office/powerpoint/2010/main" val="1239174028"/>
              </p:ext>
            </p:extLst>
          </p:nvPr>
        </p:nvGraphicFramePr>
        <p:xfrm>
          <a:off x="251520" y="116632"/>
          <a:ext cx="8496945" cy="6467680"/>
        </p:xfrm>
        <a:graphic>
          <a:graphicData uri="http://schemas.openxmlformats.org/drawingml/2006/table">
            <a:tbl>
              <a:tblPr firstRow="1" firstCol="1" bandRow="1"/>
              <a:tblGrid>
                <a:gridCol w="1254699"/>
                <a:gridCol w="1189356"/>
                <a:gridCol w="1868561"/>
                <a:gridCol w="2040610"/>
                <a:gridCol w="1529258"/>
                <a:gridCol w="614461"/>
              </a:tblGrid>
              <a:tr h="682831">
                <a:tc gridSpan="6">
                  <a:txBody>
                    <a:bodyPr/>
                    <a:lstStyle/>
                    <a:p>
                      <a:pPr algn="l">
                        <a:lnSpc>
                          <a:spcPct val="150000"/>
                        </a:lnSpc>
                        <a:spcAft>
                          <a:spcPts val="0"/>
                        </a:spcAft>
                      </a:pPr>
                      <a:r>
                        <a:rPr lang="en-US" sz="1200" b="1" dirty="0">
                          <a:effectLst/>
                          <a:latin typeface="Arial" panose="020B0604020202020204" pitchFamily="34" charset="0"/>
                          <a:ea typeface="MS Mincho"/>
                          <a:cs typeface="Arial" panose="020B0604020202020204" pitchFamily="34" charset="0"/>
                        </a:rPr>
                        <a:t>QUALITY INDICATOR   Impact on learners </a:t>
                      </a:r>
                      <a:r>
                        <a:rPr lang="en-US" sz="1200" b="1" dirty="0" smtClean="0">
                          <a:effectLst/>
                          <a:latin typeface="Arial" panose="020B0604020202020204" pitchFamily="34" charset="0"/>
                          <a:ea typeface="MS Mincho"/>
                          <a:cs typeface="Arial" panose="020B0604020202020204" pitchFamily="34" charset="0"/>
                        </a:rPr>
                        <a:t>(2.1 </a:t>
                      </a:r>
                      <a:r>
                        <a:rPr lang="en-US" sz="1200" b="1" dirty="0">
                          <a:effectLst/>
                          <a:latin typeface="Arial" panose="020B0604020202020204" pitchFamily="34" charset="0"/>
                          <a:ea typeface="MS Mincho"/>
                          <a:cs typeface="Arial" panose="020B0604020202020204" pitchFamily="34" charset="0"/>
                        </a:rPr>
                        <a:t>from HGI The Learning &amp; Development in Our Community)</a:t>
                      </a:r>
                      <a:endParaRPr lang="en-GB" sz="1200" dirty="0">
                        <a:effectLst/>
                        <a:latin typeface="Arial" panose="020B0604020202020204" pitchFamily="34" charset="0"/>
                        <a:ea typeface="MS Mincho"/>
                        <a:cs typeface="Arial" panose="020B0604020202020204" pitchFamily="34" charset="0"/>
                      </a:endParaRPr>
                    </a:p>
                    <a:p>
                      <a:pPr algn="l">
                        <a:lnSpc>
                          <a:spcPct val="150000"/>
                        </a:lnSpc>
                        <a:spcAft>
                          <a:spcPts val="0"/>
                        </a:spcAft>
                      </a:pPr>
                      <a:r>
                        <a:rPr lang="en-US" sz="1200" b="1" dirty="0">
                          <a:effectLst/>
                          <a:latin typeface="Arial" panose="020B0604020202020204" pitchFamily="34" charset="0"/>
                          <a:ea typeface="MS Mincho"/>
                          <a:cs typeface="Arial" panose="020B0604020202020204" pitchFamily="34" charset="0"/>
                        </a:rPr>
                        <a:t>Theme:  </a:t>
                      </a:r>
                      <a:r>
                        <a:rPr lang="en-US" sz="1200" dirty="0">
                          <a:effectLst/>
                          <a:latin typeface="Arial" panose="020B0604020202020204" pitchFamily="34" charset="0"/>
                          <a:ea typeface="MS Mincho"/>
                          <a:cs typeface="Arial" panose="020B0604020202020204" pitchFamily="34" charset="0"/>
                        </a:rPr>
                        <a:t>Improving learning, health &amp; wellbeing and outcomes.</a:t>
                      </a:r>
                      <a:r>
                        <a:rPr lang="en-US" sz="1200" b="1" dirty="0">
                          <a:effectLst/>
                          <a:latin typeface="Arial" panose="020B0604020202020204" pitchFamily="34" charset="0"/>
                          <a:ea typeface="MS Mincho"/>
                          <a:cs typeface="Arial" panose="020B0604020202020204" pitchFamily="34" charset="0"/>
                        </a:rPr>
                        <a:t> </a:t>
                      </a:r>
                      <a:endParaRPr lang="en-GB" sz="1200" dirty="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755382">
                <a:tc gridSpan="4">
                  <a:txBody>
                    <a:bodyPr/>
                    <a:lstStyle/>
                    <a:p>
                      <a:pPr algn="l">
                        <a:spcAft>
                          <a:spcPts val="0"/>
                        </a:spcAft>
                      </a:pPr>
                      <a:r>
                        <a:rPr lang="en-US" sz="1200" b="1">
                          <a:effectLst/>
                          <a:latin typeface="Arial" panose="020B0604020202020204" pitchFamily="34" charset="0"/>
                          <a:ea typeface="MS Mincho"/>
                          <a:cs typeface="Arial" panose="020B0604020202020204" pitchFamily="34" charset="0"/>
                        </a:rPr>
                        <a:t>Key question: </a:t>
                      </a:r>
                      <a:r>
                        <a:rPr lang="en-GB" sz="1200">
                          <a:solidFill>
                            <a:srgbClr val="585757"/>
                          </a:solidFill>
                          <a:effectLst/>
                          <a:latin typeface="Arial" panose="020B0604020202020204" pitchFamily="34" charset="0"/>
                          <a:ea typeface="Calibri"/>
                          <a:cs typeface="Arial" panose="020B0604020202020204" pitchFamily="34" charset="0"/>
                        </a:rPr>
                        <a:t> How well do we meet the needs of learners?  How do we know?</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 </a:t>
                      </a:r>
                      <a:endParaRPr lang="en-GB" sz="1200">
                        <a:effectLst/>
                        <a:latin typeface="Arial" panose="020B0604020202020204" pitchFamily="34" charset="0"/>
                        <a:ea typeface="MS Mincho"/>
                        <a:cs typeface="Arial" panose="020B0604020202020204" pitchFamily="34" charset="0"/>
                      </a:endParaRPr>
                    </a:p>
                    <a:p>
                      <a:pPr algn="l">
                        <a:spcAft>
                          <a:spcPts val="0"/>
                        </a:spcAft>
                      </a:pPr>
                      <a:r>
                        <a:rPr lang="en-US" sz="1200">
                          <a:effectLst/>
                          <a:latin typeface="Arial" panose="020B0604020202020204" pitchFamily="34" charset="0"/>
                          <a:ea typeface="MS Mincho"/>
                          <a:cs typeface="Arial" panose="020B0604020202020204" pitchFamily="34" charset="0"/>
                        </a:rPr>
                        <a:t> </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l">
                        <a:spcAft>
                          <a:spcPts val="0"/>
                        </a:spcAft>
                      </a:pPr>
                      <a:r>
                        <a:rPr lang="en-US" sz="800">
                          <a:effectLst/>
                          <a:latin typeface="Arial"/>
                          <a:ea typeface="MS Mincho"/>
                          <a:cs typeface="Times New Roman"/>
                        </a:rPr>
                        <a:t>How good do we think we are?</a:t>
                      </a:r>
                      <a:endParaRPr lang="en-GB" sz="1000">
                        <a:effectLst/>
                        <a:latin typeface="Cambria"/>
                        <a:ea typeface="MS Mincho"/>
                        <a:cs typeface="Times New Roman"/>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722701">
                <a:tc>
                  <a:txBody>
                    <a:bodyPr/>
                    <a:lstStyle/>
                    <a:p>
                      <a:pPr algn="l">
                        <a:spcAft>
                          <a:spcPts val="0"/>
                        </a:spcAft>
                      </a:pPr>
                      <a:r>
                        <a:rPr lang="en-US" sz="1200" b="1">
                          <a:effectLst/>
                          <a:latin typeface="Arial" panose="020B0604020202020204" pitchFamily="34" charset="0"/>
                          <a:ea typeface="MS Mincho"/>
                          <a:cs typeface="Arial" panose="020B0604020202020204" pitchFamily="34" charset="0"/>
                        </a:rPr>
                        <a:t>Key areas</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b="1">
                          <a:effectLst/>
                          <a:latin typeface="Arial" panose="020B0604020202020204" pitchFamily="34" charset="0"/>
                          <a:ea typeface="MS Mincho"/>
                          <a:cs typeface="Arial" panose="020B0604020202020204" pitchFamily="34" charset="0"/>
                        </a:rPr>
                        <a:t>Evidence</a:t>
                      </a:r>
                      <a:endParaRPr lang="en-GB" sz="1200">
                        <a:effectLst/>
                        <a:latin typeface="Arial" panose="020B0604020202020204" pitchFamily="34" charset="0"/>
                        <a:ea typeface="MS Mincho"/>
                        <a:cs typeface="Arial" panose="020B0604020202020204" pitchFamily="34" charset="0"/>
                      </a:endParaRPr>
                    </a:p>
                    <a:p>
                      <a:pPr algn="l">
                        <a:spcAft>
                          <a:spcPts val="0"/>
                        </a:spcAft>
                      </a:pPr>
                      <a:r>
                        <a:rPr lang="en-US" sz="1200">
                          <a:effectLst/>
                          <a:latin typeface="Arial" panose="020B0604020202020204" pitchFamily="34" charset="0"/>
                          <a:ea typeface="MS Mincho"/>
                          <a:cs typeface="Arial" panose="020B0604020202020204" pitchFamily="34" charset="0"/>
                        </a:rPr>
                        <a:t> </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b="1">
                          <a:effectLst/>
                          <a:latin typeface="Arial" panose="020B0604020202020204" pitchFamily="34" charset="0"/>
                          <a:ea typeface="MS Mincho"/>
                          <a:cs typeface="Arial" panose="020B0604020202020204" pitchFamily="34" charset="0"/>
                        </a:rPr>
                        <a:t>Strengths</a:t>
                      </a:r>
                      <a:endParaRPr lang="en-GB" sz="1200">
                        <a:effectLst/>
                        <a:latin typeface="Arial" panose="020B0604020202020204" pitchFamily="34" charset="0"/>
                        <a:ea typeface="MS Mincho"/>
                        <a:cs typeface="Arial" panose="020B0604020202020204" pitchFamily="34" charset="0"/>
                      </a:endParaRPr>
                    </a:p>
                    <a:p>
                      <a:pPr algn="l">
                        <a:spcAft>
                          <a:spcPts val="0"/>
                        </a:spcAft>
                      </a:pPr>
                      <a:r>
                        <a:rPr lang="en-US" sz="1200">
                          <a:effectLst/>
                          <a:latin typeface="Arial" panose="020B0604020202020204" pitchFamily="34" charset="0"/>
                          <a:ea typeface="MS Mincho"/>
                          <a:cs typeface="Arial" panose="020B0604020202020204" pitchFamily="34" charset="0"/>
                        </a:rPr>
                        <a:t> </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b="1">
                          <a:effectLst/>
                          <a:latin typeface="Arial" panose="020B0604020202020204" pitchFamily="34" charset="0"/>
                          <a:ea typeface="MS Mincho"/>
                          <a:cs typeface="Arial" panose="020B0604020202020204" pitchFamily="34" charset="0"/>
                        </a:rPr>
                        <a:t>Areas for Improvement</a:t>
                      </a:r>
                      <a:endParaRPr lang="en-GB" sz="1200">
                        <a:effectLst/>
                        <a:latin typeface="Arial" panose="020B0604020202020204" pitchFamily="34" charset="0"/>
                        <a:ea typeface="MS Mincho"/>
                        <a:cs typeface="Arial" panose="020B0604020202020204" pitchFamily="34" charset="0"/>
                      </a:endParaRPr>
                    </a:p>
                    <a:p>
                      <a:pPr algn="l">
                        <a:spcAft>
                          <a:spcPts val="0"/>
                        </a:spcAft>
                      </a:pPr>
                      <a:r>
                        <a:rPr lang="en-US" sz="1200">
                          <a:effectLst/>
                          <a:latin typeface="Arial" panose="020B0604020202020204" pitchFamily="34" charset="0"/>
                          <a:ea typeface="MS Mincho"/>
                          <a:cs typeface="Arial" panose="020B0604020202020204" pitchFamily="34" charset="0"/>
                        </a:rPr>
                        <a:t> </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b="1">
                          <a:effectLst/>
                          <a:latin typeface="Arial" panose="020B0604020202020204" pitchFamily="34" charset="0"/>
                          <a:ea typeface="MS Mincho"/>
                          <a:cs typeface="Arial" panose="020B0604020202020204" pitchFamily="34" charset="0"/>
                        </a:rPr>
                        <a:t>What difference have we made? Evidence of Impact:</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800" b="1">
                          <a:effectLst/>
                          <a:latin typeface="Arial"/>
                          <a:ea typeface="MS Mincho"/>
                          <a:cs typeface="Times New Roman"/>
                        </a:rPr>
                        <a:t>Rating (1 – 6)</a:t>
                      </a:r>
                      <a:endParaRPr lang="en-GB" sz="1000">
                        <a:effectLst/>
                        <a:latin typeface="Cambria"/>
                        <a:ea typeface="MS Mincho"/>
                        <a:cs typeface="Times New Roman"/>
                      </a:endParaRPr>
                    </a:p>
                    <a:p>
                      <a:pPr algn="l">
                        <a:spcAft>
                          <a:spcPts val="0"/>
                        </a:spcAft>
                      </a:pPr>
                      <a:r>
                        <a:rPr lang="en-US" sz="800">
                          <a:effectLst/>
                          <a:latin typeface="Arial"/>
                          <a:ea typeface="MS Mincho"/>
                          <a:cs typeface="Times New Roman"/>
                        </a:rPr>
                        <a:t> </a:t>
                      </a:r>
                      <a:endParaRPr lang="en-GB" sz="1000">
                        <a:effectLst/>
                        <a:latin typeface="Cambria"/>
                        <a:ea typeface="MS Mincho"/>
                        <a:cs typeface="Times New Roman"/>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2701">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Targeting hardest to reach</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Quantitative data</a:t>
                      </a:r>
                      <a:endParaRPr lang="en-GB" sz="1200">
                        <a:effectLst/>
                        <a:latin typeface="Arial" panose="020B0604020202020204" pitchFamily="34" charset="0"/>
                        <a:ea typeface="MS Mincho"/>
                        <a:cs typeface="Arial" panose="020B0604020202020204" pitchFamily="34" charset="0"/>
                      </a:endParaRPr>
                    </a:p>
                    <a:p>
                      <a:pPr algn="l">
                        <a:spcAft>
                          <a:spcPts val="0"/>
                        </a:spcAft>
                      </a:pPr>
                      <a:r>
                        <a:rPr lang="en-US" sz="1200">
                          <a:effectLst/>
                          <a:latin typeface="Arial" panose="020B0604020202020204" pitchFamily="34" charset="0"/>
                          <a:ea typeface="MS Mincho"/>
                          <a:cs typeface="Arial" panose="020B0604020202020204" pitchFamily="34" charset="0"/>
                        </a:rPr>
                        <a:t>Equal opps data</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Availability of local data. Key partners round table sharing information</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Finding out what hard to reach learners say their needs are.</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 </a:t>
                      </a:r>
                      <a:endParaRPr lang="en-GB" sz="1200">
                        <a:effectLst/>
                        <a:latin typeface="Arial" panose="020B0604020202020204" pitchFamily="34" charset="0"/>
                        <a:ea typeface="MS Mincho"/>
                        <a:cs typeface="Arial" panose="020B0604020202020204" pitchFamily="34" charset="0"/>
                      </a:endParaRPr>
                    </a:p>
                    <a:p>
                      <a:pPr algn="l">
                        <a:spcAft>
                          <a:spcPts val="0"/>
                        </a:spcAft>
                      </a:pPr>
                      <a:r>
                        <a:rPr lang="en-US" sz="1200">
                          <a:effectLst/>
                          <a:latin typeface="Arial" panose="020B0604020202020204" pitchFamily="34" charset="0"/>
                          <a:ea typeface="MS Mincho"/>
                          <a:cs typeface="Arial" panose="020B0604020202020204" pitchFamily="34" charset="0"/>
                        </a:rPr>
                        <a:t> </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800">
                          <a:effectLst/>
                          <a:latin typeface="Arial"/>
                          <a:ea typeface="MS Mincho"/>
                          <a:cs typeface="Times New Roman"/>
                        </a:rPr>
                        <a:t> </a:t>
                      </a:r>
                      <a:endParaRPr lang="en-GB" sz="1000">
                        <a:effectLst/>
                        <a:latin typeface="Cambria"/>
                        <a:ea typeface="MS Mincho"/>
                        <a:cs typeface="Times New Roman"/>
                      </a:endParaRPr>
                    </a:p>
                    <a:p>
                      <a:pPr algn="l">
                        <a:spcAft>
                          <a:spcPts val="0"/>
                        </a:spcAft>
                      </a:pPr>
                      <a:r>
                        <a:rPr lang="en-US" sz="800">
                          <a:effectLst/>
                          <a:latin typeface="Arial"/>
                          <a:ea typeface="MS Mincho"/>
                          <a:cs typeface="Times New Roman"/>
                        </a:rPr>
                        <a:t> </a:t>
                      </a:r>
                      <a:endParaRPr lang="en-GB" sz="1000">
                        <a:effectLst/>
                        <a:latin typeface="Cambria"/>
                        <a:ea typeface="MS Mincho"/>
                        <a:cs typeface="Times New Roman"/>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061">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Achieving &amp; attaining</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Quantitative data </a:t>
                      </a:r>
                      <a:endParaRPr lang="en-GB" sz="1200">
                        <a:effectLst/>
                        <a:latin typeface="Arial" panose="020B0604020202020204" pitchFamily="34" charset="0"/>
                        <a:ea typeface="MS Mincho"/>
                        <a:cs typeface="Arial" panose="020B0604020202020204" pitchFamily="34" charset="0"/>
                      </a:endParaRPr>
                    </a:p>
                    <a:p>
                      <a:pPr algn="l">
                        <a:spcAft>
                          <a:spcPts val="0"/>
                        </a:spcAft>
                      </a:pPr>
                      <a:r>
                        <a:rPr lang="en-US" sz="1200">
                          <a:effectLst/>
                          <a:latin typeface="Arial" panose="020B0604020202020204" pitchFamily="34" charset="0"/>
                          <a:ea typeface="MS Mincho"/>
                          <a:cs typeface="Arial" panose="020B0604020202020204" pitchFamily="34" charset="0"/>
                        </a:rPr>
                        <a:t>No. of awards</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Access to baseline data</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Co-ordinate delivery of awards.</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dirty="0">
                          <a:effectLst/>
                          <a:latin typeface="Arial" panose="020B0604020202020204" pitchFamily="34" charset="0"/>
                          <a:ea typeface="MS Mincho"/>
                          <a:cs typeface="Arial" panose="020B0604020202020204" pitchFamily="34" charset="0"/>
                        </a:rPr>
                        <a:t> </a:t>
                      </a:r>
                      <a:endParaRPr lang="en-GB" sz="1200" dirty="0">
                        <a:effectLst/>
                        <a:latin typeface="Arial" panose="020B0604020202020204" pitchFamily="34" charset="0"/>
                        <a:ea typeface="MS Mincho"/>
                        <a:cs typeface="Arial" panose="020B0604020202020204" pitchFamily="34" charset="0"/>
                      </a:endParaRPr>
                    </a:p>
                    <a:p>
                      <a:pPr algn="l">
                        <a:spcAft>
                          <a:spcPts val="0"/>
                        </a:spcAft>
                      </a:pPr>
                      <a:r>
                        <a:rPr lang="en-US" sz="1200" dirty="0">
                          <a:effectLst/>
                          <a:latin typeface="Arial" panose="020B0604020202020204" pitchFamily="34" charset="0"/>
                          <a:ea typeface="MS Mincho"/>
                          <a:cs typeface="Arial" panose="020B0604020202020204" pitchFamily="34" charset="0"/>
                        </a:rPr>
                        <a:t> </a:t>
                      </a:r>
                      <a:endParaRPr lang="en-GB" sz="1200" dirty="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800">
                          <a:effectLst/>
                          <a:latin typeface="Arial"/>
                          <a:ea typeface="MS Mincho"/>
                          <a:cs typeface="Times New Roman"/>
                        </a:rPr>
                        <a:t> </a:t>
                      </a:r>
                      <a:endParaRPr lang="en-GB" sz="1000">
                        <a:effectLst/>
                        <a:latin typeface="Cambria"/>
                        <a:ea typeface="MS Mincho"/>
                        <a:cs typeface="Times New Roman"/>
                      </a:endParaRPr>
                    </a:p>
                    <a:p>
                      <a:pPr algn="l">
                        <a:spcAft>
                          <a:spcPts val="0"/>
                        </a:spcAft>
                      </a:pPr>
                      <a:r>
                        <a:rPr lang="en-US" sz="800">
                          <a:effectLst/>
                          <a:latin typeface="Arial"/>
                          <a:ea typeface="MS Mincho"/>
                          <a:cs typeface="Times New Roman"/>
                        </a:rPr>
                        <a:t> </a:t>
                      </a:r>
                      <a:endParaRPr lang="en-GB" sz="1000">
                        <a:effectLst/>
                        <a:latin typeface="Cambria"/>
                        <a:ea typeface="MS Mincho"/>
                        <a:cs typeface="Times New Roman"/>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3376">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Reducing barriers</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Qualitative data</a:t>
                      </a:r>
                      <a:endParaRPr lang="en-GB" sz="1200">
                        <a:effectLst/>
                        <a:latin typeface="Arial" panose="020B0604020202020204" pitchFamily="34" charset="0"/>
                        <a:ea typeface="MS Mincho"/>
                        <a:cs typeface="Arial" panose="020B0604020202020204" pitchFamily="34" charset="0"/>
                      </a:endParaRPr>
                    </a:p>
                    <a:p>
                      <a:pPr algn="l">
                        <a:spcAft>
                          <a:spcPts val="0"/>
                        </a:spcAft>
                      </a:pPr>
                      <a:r>
                        <a:rPr lang="en-US" sz="1200">
                          <a:effectLst/>
                          <a:latin typeface="Arial" panose="020B0604020202020204" pitchFamily="34" charset="0"/>
                          <a:ea typeface="MS Mincho"/>
                          <a:cs typeface="Arial" panose="020B0604020202020204" pitchFamily="34" charset="0"/>
                        </a:rPr>
                        <a:t>Evidence of progression</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Access to Crèche</a:t>
                      </a:r>
                      <a:endParaRPr lang="en-GB" sz="1200">
                        <a:effectLst/>
                        <a:latin typeface="Arial" panose="020B0604020202020204" pitchFamily="34" charset="0"/>
                        <a:ea typeface="MS Mincho"/>
                        <a:cs typeface="Arial" panose="020B0604020202020204" pitchFamily="34" charset="0"/>
                      </a:endParaRPr>
                    </a:p>
                    <a:p>
                      <a:pPr algn="l">
                        <a:spcAft>
                          <a:spcPts val="0"/>
                        </a:spcAft>
                      </a:pPr>
                      <a:r>
                        <a:rPr lang="en-US" sz="1200">
                          <a:effectLst/>
                          <a:latin typeface="Arial" panose="020B0604020202020204" pitchFamily="34" charset="0"/>
                          <a:ea typeface="MS Mincho"/>
                          <a:cs typeface="Arial" panose="020B0604020202020204" pitchFamily="34" charset="0"/>
                        </a:rPr>
                        <a:t> </a:t>
                      </a:r>
                      <a:endParaRPr lang="en-GB" sz="1200">
                        <a:effectLst/>
                        <a:latin typeface="Arial" panose="020B0604020202020204" pitchFamily="34" charset="0"/>
                        <a:ea typeface="MS Mincho"/>
                        <a:cs typeface="Arial" panose="020B0604020202020204" pitchFamily="34" charset="0"/>
                      </a:endParaRPr>
                    </a:p>
                    <a:p>
                      <a:pPr algn="l">
                        <a:spcAft>
                          <a:spcPts val="0"/>
                        </a:spcAft>
                      </a:pPr>
                      <a:r>
                        <a:rPr lang="en-US" sz="1200">
                          <a:effectLst/>
                          <a:latin typeface="Arial" panose="020B0604020202020204" pitchFamily="34" charset="0"/>
                          <a:ea typeface="MS Mincho"/>
                          <a:cs typeface="Arial" panose="020B0604020202020204" pitchFamily="34" charset="0"/>
                        </a:rPr>
                        <a:t>Enabling leaners to identify their own barriers to learning </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Sharing information with wider agencies to improve learner’s experiences and further reduce barriers. </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 </a:t>
                      </a:r>
                      <a:endParaRPr lang="en-GB" sz="1200">
                        <a:effectLst/>
                        <a:latin typeface="Arial" panose="020B0604020202020204" pitchFamily="34" charset="0"/>
                        <a:ea typeface="MS Mincho"/>
                        <a:cs typeface="Arial" panose="020B0604020202020204" pitchFamily="34" charset="0"/>
                      </a:endParaRPr>
                    </a:p>
                    <a:p>
                      <a:pPr algn="l">
                        <a:spcAft>
                          <a:spcPts val="0"/>
                        </a:spcAft>
                      </a:pPr>
                      <a:r>
                        <a:rPr lang="en-US" sz="1200">
                          <a:effectLst/>
                          <a:latin typeface="Arial" panose="020B0604020202020204" pitchFamily="34" charset="0"/>
                          <a:ea typeface="MS Mincho"/>
                          <a:cs typeface="Arial" panose="020B0604020202020204" pitchFamily="34" charset="0"/>
                        </a:rPr>
                        <a:t> </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800">
                          <a:effectLst/>
                          <a:latin typeface="Arial"/>
                          <a:ea typeface="MS Mincho"/>
                          <a:cs typeface="Times New Roman"/>
                        </a:rPr>
                        <a:t> </a:t>
                      </a:r>
                      <a:endParaRPr lang="en-GB" sz="1000">
                        <a:effectLst/>
                        <a:latin typeface="Cambria"/>
                        <a:ea typeface="MS Mincho"/>
                        <a:cs typeface="Times New Roman"/>
                      </a:endParaRPr>
                    </a:p>
                    <a:p>
                      <a:pPr algn="l">
                        <a:spcAft>
                          <a:spcPts val="0"/>
                        </a:spcAft>
                      </a:pPr>
                      <a:r>
                        <a:rPr lang="en-US" sz="800">
                          <a:effectLst/>
                          <a:latin typeface="Arial"/>
                          <a:ea typeface="MS Mincho"/>
                          <a:cs typeface="Times New Roman"/>
                        </a:rPr>
                        <a:t> </a:t>
                      </a:r>
                      <a:endParaRPr lang="en-GB" sz="1000">
                        <a:effectLst/>
                        <a:latin typeface="Cambria"/>
                        <a:ea typeface="MS Mincho"/>
                        <a:cs typeface="Times New Roman"/>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061">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Positive destination</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Quantitative data</a:t>
                      </a:r>
                      <a:endParaRPr lang="en-GB" sz="1200">
                        <a:effectLst/>
                        <a:latin typeface="Arial" panose="020B0604020202020204" pitchFamily="34" charset="0"/>
                        <a:ea typeface="MS Mincho"/>
                        <a:cs typeface="Arial" panose="020B0604020202020204" pitchFamily="34" charset="0"/>
                      </a:endParaRPr>
                    </a:p>
                    <a:p>
                      <a:pPr algn="l">
                        <a:spcAft>
                          <a:spcPts val="0"/>
                        </a:spcAft>
                      </a:pPr>
                      <a:r>
                        <a:rPr lang="en-US" sz="1200">
                          <a:effectLst/>
                          <a:latin typeface="Arial" panose="020B0604020202020204" pitchFamily="34" charset="0"/>
                          <a:ea typeface="MS Mincho"/>
                          <a:cs typeface="Arial" panose="020B0604020202020204" pitchFamily="34" charset="0"/>
                        </a:rPr>
                        <a:t>Tracking</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Young peoples data (SLDR)</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Systematic gathering of impact/destinations for adults</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effectLst/>
                          <a:latin typeface="Arial" panose="020B0604020202020204" pitchFamily="34" charset="0"/>
                          <a:ea typeface="MS Mincho"/>
                          <a:cs typeface="Arial" panose="020B0604020202020204" pitchFamily="34" charset="0"/>
                        </a:rPr>
                        <a:t> </a:t>
                      </a:r>
                      <a:endParaRPr lang="en-GB" sz="1200">
                        <a:effectLst/>
                        <a:latin typeface="Arial" panose="020B0604020202020204" pitchFamily="34" charset="0"/>
                        <a:ea typeface="MS Mincho"/>
                        <a:cs typeface="Arial" panose="020B0604020202020204" pitchFamily="34" charset="0"/>
                      </a:endParaRPr>
                    </a:p>
                    <a:p>
                      <a:pPr algn="l">
                        <a:spcAft>
                          <a:spcPts val="0"/>
                        </a:spcAft>
                      </a:pPr>
                      <a:r>
                        <a:rPr lang="en-US" sz="1200">
                          <a:effectLst/>
                          <a:latin typeface="Arial" panose="020B0604020202020204" pitchFamily="34" charset="0"/>
                          <a:ea typeface="MS Mincho"/>
                          <a:cs typeface="Arial" panose="020B0604020202020204" pitchFamily="34" charset="0"/>
                        </a:rPr>
                        <a:t> </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800">
                          <a:effectLst/>
                          <a:latin typeface="Arial"/>
                          <a:ea typeface="MS Mincho"/>
                          <a:cs typeface="Times New Roman"/>
                        </a:rPr>
                        <a:t> </a:t>
                      </a:r>
                      <a:endParaRPr lang="en-GB" sz="1000">
                        <a:effectLst/>
                        <a:latin typeface="Cambria"/>
                        <a:ea typeface="MS Mincho"/>
                        <a:cs typeface="Times New Roman"/>
                      </a:endParaRPr>
                    </a:p>
                    <a:p>
                      <a:pPr algn="l">
                        <a:spcAft>
                          <a:spcPts val="0"/>
                        </a:spcAft>
                      </a:pPr>
                      <a:r>
                        <a:rPr lang="en-US" sz="800">
                          <a:effectLst/>
                          <a:latin typeface="Arial"/>
                          <a:ea typeface="MS Mincho"/>
                          <a:cs typeface="Times New Roman"/>
                        </a:rPr>
                        <a:t> </a:t>
                      </a:r>
                      <a:endParaRPr lang="en-GB" sz="1000">
                        <a:effectLst/>
                        <a:latin typeface="Cambria"/>
                        <a:ea typeface="MS Mincho"/>
                        <a:cs typeface="Times New Roman"/>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345">
                <a:tc gridSpan="6">
                  <a:txBody>
                    <a:bodyPr/>
                    <a:lstStyle/>
                    <a:p>
                      <a:pPr algn="l">
                        <a:lnSpc>
                          <a:spcPct val="115000"/>
                        </a:lnSpc>
                        <a:spcAft>
                          <a:spcPts val="0"/>
                        </a:spcAft>
                      </a:pPr>
                      <a:r>
                        <a:rPr lang="en-US" sz="1200" b="1">
                          <a:effectLst/>
                          <a:latin typeface="Arial" panose="020B0604020202020204" pitchFamily="34" charset="0"/>
                          <a:ea typeface="MS Mincho"/>
                          <a:cs typeface="Arial" panose="020B0604020202020204" pitchFamily="34" charset="0"/>
                        </a:rPr>
                        <a:t>Identifying Areas of ‘Good Practice’ to Share – Self Evaluation: </a:t>
                      </a:r>
                      <a:r>
                        <a:rPr lang="en-US" sz="1200">
                          <a:effectLst/>
                          <a:latin typeface="Arial" panose="020B0604020202020204" pitchFamily="34" charset="0"/>
                          <a:ea typeface="MS Mincho"/>
                          <a:cs typeface="Arial" panose="020B0604020202020204" pitchFamily="34" charset="0"/>
                        </a:rPr>
                        <a:t> Shared CPD with schools to support increasing attainment &amp; achievement (Youth Achievement Award training for school staff delivered by Partner agency)</a:t>
                      </a:r>
                      <a:endParaRPr lang="en-GB" sz="120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021254">
                <a:tc gridSpan="6">
                  <a:txBody>
                    <a:bodyPr/>
                    <a:lstStyle/>
                    <a:p>
                      <a:pPr algn="l">
                        <a:lnSpc>
                          <a:spcPct val="115000"/>
                        </a:lnSpc>
                        <a:spcAft>
                          <a:spcPts val="0"/>
                        </a:spcAft>
                      </a:pPr>
                      <a:r>
                        <a:rPr lang="en-US" sz="1200" b="1" dirty="0">
                          <a:effectLst/>
                          <a:latin typeface="Arial" panose="020B0604020202020204" pitchFamily="34" charset="0"/>
                          <a:ea typeface="MS Mincho"/>
                          <a:cs typeface="Arial" panose="020B0604020202020204" pitchFamily="34" charset="0"/>
                        </a:rPr>
                        <a:t>Review Notes:</a:t>
                      </a:r>
                      <a:r>
                        <a:rPr lang="en-US" sz="1200" dirty="0">
                          <a:effectLst/>
                          <a:latin typeface="Arial" panose="020B0604020202020204" pitchFamily="34" charset="0"/>
                          <a:ea typeface="MS Mincho"/>
                          <a:cs typeface="Arial" panose="020B0604020202020204" pitchFamily="34" charset="0"/>
                        </a:rPr>
                        <a:t> Storing qualitative data is a difficulty. Need to find examples of good practice in how this is done. Most of the areas for improvement are achievable in short to medium term. A funding review for crèche provision could result in reduced services. Need to explore alternatives.  </a:t>
                      </a:r>
                      <a:endParaRPr lang="en-GB" sz="1200" dirty="0">
                        <a:effectLst/>
                        <a:latin typeface="Arial" panose="020B0604020202020204" pitchFamily="34" charset="0"/>
                        <a:ea typeface="MS Mincho"/>
                        <a:cs typeface="Arial" panose="020B0604020202020204" pitchFamily="34" charset="0"/>
                      </a:endParaRPr>
                    </a:p>
                    <a:p>
                      <a:pPr algn="l">
                        <a:lnSpc>
                          <a:spcPct val="115000"/>
                        </a:lnSpc>
                        <a:spcAft>
                          <a:spcPts val="0"/>
                        </a:spcAft>
                      </a:pPr>
                      <a:r>
                        <a:rPr lang="en-US" sz="1200" dirty="0">
                          <a:effectLst/>
                          <a:latin typeface="Arial" panose="020B0604020202020204" pitchFamily="34" charset="0"/>
                          <a:ea typeface="MS Mincho"/>
                          <a:cs typeface="Arial" panose="020B0604020202020204" pitchFamily="34" charset="0"/>
                        </a:rPr>
                        <a:t>Overall Impact is good and is supported with robust evidence, both qualitative and quantitative. Aiming for very good next time. Next review date in 6 months time.</a:t>
                      </a:r>
                      <a:endParaRPr lang="en-GB" sz="1200" dirty="0">
                        <a:effectLst/>
                        <a:latin typeface="Arial" panose="020B0604020202020204" pitchFamily="34" charset="0"/>
                        <a:ea typeface="MS Mincho"/>
                        <a:cs typeface="Arial" panose="020B0604020202020204" pitchFamily="34" charset="0"/>
                      </a:endParaRPr>
                    </a:p>
                  </a:txBody>
                  <a:tcPr marL="56900" marR="56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Tree>
    <p:extLst>
      <p:ext uri="{BB962C8B-B14F-4D97-AF65-F5344CB8AC3E}">
        <p14:creationId xmlns:p14="http://schemas.microsoft.com/office/powerpoint/2010/main" val="34782480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lstStyle/>
          <a:p>
            <a:pPr algn="ctr"/>
            <a:r>
              <a:rPr lang="en-GB" dirty="0" smtClean="0">
                <a:latin typeface="Arial" panose="020B0604020202020204" pitchFamily="34" charset="0"/>
                <a:cs typeface="Arial" panose="020B0604020202020204" pitchFamily="34" charset="0"/>
              </a:rPr>
              <a:t>What difference will it make?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539552" y="1124744"/>
            <a:ext cx="7467600" cy="4873752"/>
          </a:xfrm>
        </p:spPr>
        <p:txBody>
          <a:bodyPr>
            <a:normAutofit/>
          </a:bodyPr>
          <a:lstStyle/>
          <a:p>
            <a:pPr marL="0" indent="0">
              <a:lnSpc>
                <a:spcPct val="150000"/>
              </a:lnSpc>
              <a:buNone/>
            </a:pPr>
            <a:r>
              <a:rPr lang="en-GB" sz="2000" dirty="0" smtClean="0">
                <a:latin typeface="Arial" panose="020B0604020202020204" pitchFamily="34" charset="0"/>
                <a:cs typeface="Arial" panose="020B0604020202020204" pitchFamily="34" charset="0"/>
              </a:rPr>
              <a:t>Helps to:</a:t>
            </a:r>
          </a:p>
          <a:p>
            <a:pPr>
              <a:lnSpc>
                <a:spcPct val="150000"/>
              </a:lnSpc>
            </a:pPr>
            <a:r>
              <a:rPr lang="en-GB" sz="2000" dirty="0" smtClean="0">
                <a:latin typeface="Arial" panose="020B0604020202020204" pitchFamily="34" charset="0"/>
                <a:cs typeface="Arial" panose="020B0604020202020204" pitchFamily="34" charset="0"/>
              </a:rPr>
              <a:t> evaluate </a:t>
            </a:r>
            <a:r>
              <a:rPr lang="en-GB" sz="2000" dirty="0">
                <a:latin typeface="Arial" panose="020B0604020202020204" pitchFamily="34" charset="0"/>
                <a:cs typeface="Arial" panose="020B0604020202020204" pitchFamily="34" charset="0"/>
              </a:rPr>
              <a:t>performance at every level and use the information gathered to decide on what needs to be done to improve; </a:t>
            </a:r>
            <a:endParaRPr lang="en-GB" sz="2000" dirty="0" smtClean="0">
              <a:latin typeface="Arial" panose="020B0604020202020204" pitchFamily="34" charset="0"/>
              <a:cs typeface="Arial" panose="020B0604020202020204" pitchFamily="34" charset="0"/>
            </a:endParaRPr>
          </a:p>
          <a:p>
            <a:pPr>
              <a:lnSpc>
                <a:spcPct val="150000"/>
              </a:lnSpc>
            </a:pPr>
            <a:r>
              <a:rPr lang="en-GB" sz="2000" dirty="0" smtClean="0">
                <a:latin typeface="Arial" panose="020B0604020202020204" pitchFamily="34" charset="0"/>
                <a:cs typeface="Arial" panose="020B0604020202020204" pitchFamily="34" charset="0"/>
              </a:rPr>
              <a:t>learn </a:t>
            </a:r>
            <a:r>
              <a:rPr lang="en-GB" sz="2000" dirty="0">
                <a:latin typeface="Arial" panose="020B0604020202020204" pitchFamily="34" charset="0"/>
                <a:cs typeface="Arial" panose="020B0604020202020204" pitchFamily="34" charset="0"/>
              </a:rPr>
              <a:t>from others, research, best practice and use this to facilitate innovation and creativity and inform improvement actions; and </a:t>
            </a:r>
            <a:endParaRPr lang="en-GB" sz="2000" dirty="0" smtClean="0">
              <a:latin typeface="Arial" panose="020B0604020202020204" pitchFamily="34" charset="0"/>
              <a:cs typeface="Arial" panose="020B0604020202020204" pitchFamily="34" charset="0"/>
            </a:endParaRPr>
          </a:p>
          <a:p>
            <a:pPr>
              <a:lnSpc>
                <a:spcPct val="150000"/>
              </a:lnSpc>
            </a:pPr>
            <a:r>
              <a:rPr lang="en-GB" sz="2000" dirty="0" smtClean="0">
                <a:latin typeface="Arial" panose="020B0604020202020204" pitchFamily="34" charset="0"/>
                <a:cs typeface="Arial" panose="020B0604020202020204" pitchFamily="34" charset="0"/>
              </a:rPr>
              <a:t>explore </a:t>
            </a:r>
            <a:r>
              <a:rPr lang="en-GB" sz="2000" dirty="0">
                <a:latin typeface="Arial" panose="020B0604020202020204" pitchFamily="34" charset="0"/>
                <a:cs typeface="Arial" panose="020B0604020202020204" pitchFamily="34" charset="0"/>
              </a:rPr>
              <a:t>what the future might bring and use this information to anticipate what change is required to ensure we are responsive to future </a:t>
            </a:r>
            <a:r>
              <a:rPr lang="en-GB" sz="2000" dirty="0" smtClean="0">
                <a:latin typeface="Arial" panose="020B0604020202020204" pitchFamily="34" charset="0"/>
                <a:cs typeface="Arial" panose="020B0604020202020204" pitchFamily="34" charset="0"/>
              </a:rPr>
              <a:t>needs </a:t>
            </a:r>
            <a:endParaRPr lang="en-GB" dirty="0">
              <a:latin typeface="Arial" panose="020B0604020202020204" pitchFamily="34" charset="0"/>
              <a:cs typeface="Arial" panose="020B0604020202020204" pitchFamily="34" charset="0"/>
            </a:endParaRPr>
          </a:p>
          <a:p>
            <a:pPr marL="0" indent="0">
              <a:buNone/>
            </a:pPr>
            <a:r>
              <a:rPr lang="en-GB" sz="1600" i="1" dirty="0" smtClean="0">
                <a:latin typeface="Arial" panose="020B0604020202020204" pitchFamily="34" charset="0"/>
                <a:cs typeface="Arial" panose="020B0604020202020204" pitchFamily="34" charset="0"/>
              </a:rPr>
              <a:t>(Education Scotland 2016)</a:t>
            </a:r>
            <a:endParaRPr lang="en-GB" sz="16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2399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Arial" panose="020B0604020202020204" pitchFamily="34" charset="0"/>
                <a:cs typeface="Arial" panose="020B0604020202020204" pitchFamily="34" charset="0"/>
              </a:rPr>
              <a:t>The important part…….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lstStyle/>
          <a:p>
            <a:pPr marL="0" indent="0">
              <a:buNone/>
            </a:pPr>
            <a:r>
              <a:rPr lang="en-GB" b="1" dirty="0" smtClean="0">
                <a:solidFill>
                  <a:schemeClr val="accent1">
                    <a:lumMod val="75000"/>
                  </a:schemeClr>
                </a:solidFill>
                <a:latin typeface="Arial" panose="020B0604020202020204" pitchFamily="34" charset="0"/>
                <a:cs typeface="Arial" panose="020B0604020202020204" pitchFamily="34" charset="0"/>
              </a:rPr>
              <a:t>Improved quality of practice = </a:t>
            </a:r>
          </a:p>
          <a:p>
            <a:pPr>
              <a:buFont typeface="Arial" panose="020B0604020202020204" pitchFamily="34" charset="0"/>
              <a:buChar char="•"/>
            </a:pPr>
            <a:r>
              <a:rPr lang="en-GB" dirty="0" smtClean="0">
                <a:latin typeface="Arial" panose="020B0604020202020204" pitchFamily="34" charset="0"/>
                <a:cs typeface="Arial" panose="020B0604020202020204" pitchFamily="34" charset="0"/>
              </a:rPr>
              <a:t>Better tailored learning offers</a:t>
            </a:r>
          </a:p>
          <a:p>
            <a:pPr>
              <a:buFont typeface="Arial" panose="020B0604020202020204" pitchFamily="34" charset="0"/>
              <a:buChar char="•"/>
            </a:pPr>
            <a:r>
              <a:rPr lang="en-GB" dirty="0" smtClean="0">
                <a:latin typeface="Arial" panose="020B0604020202020204" pitchFamily="34" charset="0"/>
                <a:cs typeface="Arial" panose="020B0604020202020204" pitchFamily="34" charset="0"/>
              </a:rPr>
              <a:t>Improved outcomes for local people/learners/customers/young people</a:t>
            </a:r>
          </a:p>
          <a:p>
            <a:pPr>
              <a:buFont typeface="Arial" panose="020B0604020202020204" pitchFamily="34" charset="0"/>
              <a:buChar char="•"/>
            </a:pPr>
            <a:r>
              <a:rPr lang="en-GB" dirty="0" smtClean="0">
                <a:latin typeface="Arial" panose="020B0604020202020204" pitchFamily="34" charset="0"/>
                <a:cs typeface="Arial" panose="020B0604020202020204" pitchFamily="34" charset="0"/>
              </a:rPr>
              <a:t>Improved partnership working</a:t>
            </a:r>
          </a:p>
          <a:p>
            <a:pPr>
              <a:buFont typeface="Arial" panose="020B0604020202020204" pitchFamily="34" charset="0"/>
              <a:buChar char="•"/>
            </a:pPr>
            <a:r>
              <a:rPr lang="en-GB" dirty="0" smtClean="0">
                <a:latin typeface="Arial" panose="020B0604020202020204" pitchFamily="34" charset="0"/>
                <a:cs typeface="Arial" panose="020B0604020202020204" pitchFamily="34" charset="0"/>
              </a:rPr>
              <a:t>Best value</a:t>
            </a:r>
          </a:p>
          <a:p>
            <a:pPr>
              <a:buFont typeface="Arial" panose="020B0604020202020204" pitchFamily="34" charset="0"/>
              <a:buChar char="•"/>
            </a:pPr>
            <a:r>
              <a:rPr lang="en-GB" dirty="0" smtClean="0">
                <a:latin typeface="Arial" panose="020B0604020202020204" pitchFamily="34" charset="0"/>
                <a:cs typeface="Arial" panose="020B0604020202020204" pitchFamily="34" charset="0"/>
              </a:rPr>
              <a:t>More motivated staff/volunteers</a:t>
            </a:r>
          </a:p>
          <a:p>
            <a:pPr>
              <a:buFont typeface="Arial" panose="020B0604020202020204" pitchFamily="34" charset="0"/>
              <a:buChar char="•"/>
            </a:pPr>
            <a:r>
              <a:rPr lang="en-GB" dirty="0" smtClean="0">
                <a:latin typeface="Arial" panose="020B0604020202020204" pitchFamily="34" charset="0"/>
                <a:cs typeface="Arial" panose="020B0604020202020204" pitchFamily="34" charset="0"/>
              </a:rPr>
              <a:t>Improved services</a:t>
            </a:r>
          </a:p>
          <a:p>
            <a:pPr>
              <a:buFont typeface="Arial" panose="020B0604020202020204" pitchFamily="34" charset="0"/>
              <a:buChar char="•"/>
            </a:pPr>
            <a:r>
              <a:rPr lang="en-GB" dirty="0" smtClean="0">
                <a:latin typeface="Arial" panose="020B0604020202020204" pitchFamily="34" charset="0"/>
                <a:cs typeface="Arial" panose="020B0604020202020204" pitchFamily="34" charset="0"/>
              </a:rPr>
              <a:t>Improved performance</a:t>
            </a:r>
            <a:endParaRPr lang="en-GB" dirty="0">
              <a:latin typeface="Arial" panose="020B0604020202020204" pitchFamily="34" charset="0"/>
              <a:cs typeface="Arial" panose="020B0604020202020204"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32656"/>
            <a:ext cx="2305050"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25242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400" dirty="0" smtClean="0">
                <a:latin typeface="Arial" panose="020B0604020202020204" pitchFamily="34" charset="0"/>
                <a:cs typeface="Arial" panose="020B0604020202020204" pitchFamily="34" charset="0"/>
              </a:rPr>
              <a:t>CLD Plan Self-evaluation Process ACTIONS</a:t>
            </a:r>
            <a:endParaRPr lang="en-GB" sz="2400"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457200" y="1600200"/>
            <a:ext cx="7427168" cy="4572000"/>
          </a:xfrm>
        </p:spPr>
        <p:txBody>
          <a:bodyPr/>
          <a:lstStyle/>
          <a:p>
            <a:pPr marL="0" indent="0" algn="ctr">
              <a:lnSpc>
                <a:spcPct val="150000"/>
              </a:lnSpc>
              <a:buNone/>
            </a:pPr>
            <a:r>
              <a:rPr lang="en-GB" b="1" u="sng" dirty="0" smtClean="0">
                <a:solidFill>
                  <a:srgbClr val="7030A0"/>
                </a:solidFill>
                <a:latin typeface="Arial" panose="020B0604020202020204" pitchFamily="34" charset="0"/>
                <a:cs typeface="Arial" panose="020B0604020202020204" pitchFamily="34" charset="0"/>
              </a:rPr>
              <a:t>ALP &amp; </a:t>
            </a:r>
            <a:r>
              <a:rPr lang="en-GB" b="1" u="sng" dirty="0">
                <a:solidFill>
                  <a:srgbClr val="0070C0"/>
                </a:solidFill>
                <a:latin typeface="Arial" panose="020B0604020202020204" pitchFamily="34" charset="0"/>
                <a:cs typeface="Arial" panose="020B0604020202020204" pitchFamily="34" charset="0"/>
              </a:rPr>
              <a:t>YA</a:t>
            </a:r>
          </a:p>
          <a:p>
            <a:pPr marL="0" indent="0" algn="ctr">
              <a:lnSpc>
                <a:spcPct val="150000"/>
              </a:lnSpc>
              <a:buNone/>
            </a:pPr>
            <a:r>
              <a:rPr lang="en-GB" dirty="0" smtClean="0">
                <a:solidFill>
                  <a:schemeClr val="accent1">
                    <a:lumMod val="75000"/>
                  </a:schemeClr>
                </a:solidFill>
                <a:latin typeface="Arial" panose="020B0604020202020204" pitchFamily="34" charset="0"/>
                <a:cs typeface="Arial" panose="020B0604020202020204" pitchFamily="34" charset="0"/>
              </a:rPr>
              <a:t>Which indicators </a:t>
            </a:r>
            <a:r>
              <a:rPr lang="en-GB" dirty="0" smtClean="0">
                <a:latin typeface="Arial" panose="020B0604020202020204" pitchFamily="34" charset="0"/>
                <a:cs typeface="Arial" panose="020B0604020202020204" pitchFamily="34" charset="0"/>
              </a:rPr>
              <a:t>are needed to measure quality?</a:t>
            </a:r>
          </a:p>
          <a:p>
            <a:pPr marL="0" indent="0" algn="ctr">
              <a:lnSpc>
                <a:spcPct val="150000"/>
              </a:lnSpc>
              <a:buNone/>
            </a:pPr>
            <a:r>
              <a:rPr lang="en-GB" dirty="0" smtClean="0">
                <a:solidFill>
                  <a:schemeClr val="accent1">
                    <a:lumMod val="75000"/>
                  </a:schemeClr>
                </a:solidFill>
                <a:latin typeface="Arial" panose="020B0604020202020204" pitchFamily="34" charset="0"/>
                <a:cs typeface="Arial" panose="020B0604020202020204" pitchFamily="34" charset="0"/>
              </a:rPr>
              <a:t>When</a:t>
            </a:r>
            <a:r>
              <a:rPr lang="en-GB" dirty="0" smtClean="0">
                <a:latin typeface="Arial" panose="020B0604020202020204" pitchFamily="34" charset="0"/>
                <a:cs typeface="Arial" panose="020B0604020202020204" pitchFamily="34" charset="0"/>
              </a:rPr>
              <a:t> will you self-evaluate?</a:t>
            </a:r>
          </a:p>
          <a:p>
            <a:pPr marL="0" indent="0" algn="ctr">
              <a:lnSpc>
                <a:spcPct val="150000"/>
              </a:lnSpc>
              <a:buNone/>
            </a:pPr>
            <a:r>
              <a:rPr lang="en-GB" dirty="0" smtClean="0">
                <a:solidFill>
                  <a:schemeClr val="accent1">
                    <a:lumMod val="75000"/>
                  </a:schemeClr>
                </a:solidFill>
                <a:latin typeface="Arial" panose="020B0604020202020204" pitchFamily="34" charset="0"/>
                <a:cs typeface="Arial" panose="020B0604020202020204" pitchFamily="34" charset="0"/>
              </a:rPr>
              <a:t>How?</a:t>
            </a:r>
            <a:r>
              <a:rPr lang="en-GB" dirty="0" smtClean="0">
                <a:latin typeface="Arial" panose="020B0604020202020204" pitchFamily="34" charset="0"/>
                <a:cs typeface="Arial" panose="020B0604020202020204" pitchFamily="34" charset="0"/>
              </a:rPr>
              <a:t> What methods will you use?</a:t>
            </a:r>
          </a:p>
          <a:p>
            <a:pPr marL="0" indent="0" algn="ctr">
              <a:lnSpc>
                <a:spcPct val="150000"/>
              </a:lnSpc>
              <a:buNone/>
            </a:pPr>
            <a:r>
              <a:rPr lang="en-GB" dirty="0" smtClean="0">
                <a:solidFill>
                  <a:schemeClr val="accent1">
                    <a:lumMod val="75000"/>
                  </a:schemeClr>
                </a:solidFill>
                <a:latin typeface="Arial" panose="020B0604020202020204" pitchFamily="34" charset="0"/>
                <a:cs typeface="Arial" panose="020B0604020202020204" pitchFamily="34" charset="0"/>
              </a:rPr>
              <a:t>By whom? W</a:t>
            </a:r>
            <a:r>
              <a:rPr lang="en-GB" dirty="0" smtClean="0">
                <a:latin typeface="Arial" panose="020B0604020202020204" pitchFamily="34" charset="0"/>
                <a:cs typeface="Arial" panose="020B0604020202020204" pitchFamily="34" charset="0"/>
              </a:rPr>
              <a:t>ho leads?</a:t>
            </a:r>
          </a:p>
          <a:p>
            <a:pPr marL="0" indent="0" algn="ctr">
              <a:lnSpc>
                <a:spcPct val="150000"/>
              </a:lnSpc>
              <a:buNone/>
            </a:pPr>
            <a:r>
              <a:rPr lang="en-GB" dirty="0" smtClean="0">
                <a:latin typeface="Arial" panose="020B0604020202020204" pitchFamily="34" charset="0"/>
                <a:cs typeface="Arial" panose="020B0604020202020204" pitchFamily="34" charset="0"/>
              </a:rPr>
              <a:t>Where? </a:t>
            </a:r>
            <a:r>
              <a:rPr lang="en-GB" i="1" dirty="0" smtClean="0">
                <a:latin typeface="Arial" panose="020B0604020202020204" pitchFamily="34" charset="0"/>
                <a:cs typeface="Arial" panose="020B0604020202020204" pitchFamily="34" charset="0"/>
              </a:rPr>
              <a:t>(storage of evidence)</a:t>
            </a:r>
          </a:p>
          <a:p>
            <a:pPr marL="0" indent="0" algn="ctr">
              <a:lnSpc>
                <a:spcPct val="150000"/>
              </a:lnSpc>
              <a:buNone/>
            </a:pPr>
            <a:endParaRPr lang="en-GB" i="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4419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467600" cy="792088"/>
          </a:xfrm>
        </p:spPr>
        <p:txBody>
          <a:bodyPr>
            <a:normAutofit fontScale="90000"/>
          </a:bodyPr>
          <a:lstStyle/>
          <a:p>
            <a:pPr algn="ctr"/>
            <a:r>
              <a:rPr lang="en-GB" sz="2700" dirty="0">
                <a:latin typeface="Arial" panose="020B0604020202020204" pitchFamily="34" charset="0"/>
                <a:cs typeface="Arial" panose="020B0604020202020204" pitchFamily="34" charset="0"/>
              </a:rPr>
              <a:t>What actions we need to take forward from today……….</a:t>
            </a:r>
            <a:r>
              <a:rPr lang="en-GB" sz="3200" dirty="0">
                <a:latin typeface="Arial" panose="020B0604020202020204" pitchFamily="34" charset="0"/>
                <a:cs typeface="Arial" panose="020B0604020202020204" pitchFamily="34" charset="0"/>
              </a:rPr>
              <a:t/>
            </a:r>
            <a:br>
              <a:rPr lang="en-GB" sz="3200" dirty="0">
                <a:latin typeface="Arial" panose="020B0604020202020204" pitchFamily="34" charset="0"/>
                <a:cs typeface="Arial" panose="020B0604020202020204" pitchFamily="34" charset="0"/>
              </a:rPr>
            </a:br>
            <a:endParaRPr lang="en-GB" dirty="0"/>
          </a:p>
        </p:txBody>
      </p:sp>
      <p:sp>
        <p:nvSpPr>
          <p:cNvPr id="3" name="Content Placeholder 2"/>
          <p:cNvSpPr>
            <a:spLocks noGrp="1"/>
          </p:cNvSpPr>
          <p:nvPr>
            <p:ph sz="quarter" idx="1"/>
          </p:nvPr>
        </p:nvSpPr>
        <p:spPr>
          <a:xfrm>
            <a:off x="539552" y="1268760"/>
            <a:ext cx="7467600" cy="4873752"/>
          </a:xfrm>
        </p:spPr>
        <p:txBody>
          <a:bodyPr>
            <a:normAutofit lnSpcReduction="10000"/>
          </a:bodyPr>
          <a:lstStyle/>
          <a:p>
            <a:pPr>
              <a:lnSpc>
                <a:spcPct val="150000"/>
              </a:lnSpc>
            </a:pPr>
            <a:r>
              <a:rPr lang="en-GB" sz="2000" dirty="0" smtClean="0">
                <a:latin typeface="Arial" panose="020B0604020202020204" pitchFamily="34" charset="0"/>
                <a:cs typeface="Arial" panose="020B0604020202020204" pitchFamily="34" charset="0"/>
              </a:rPr>
              <a:t>Think about what areas of your work needs self-evaluation</a:t>
            </a:r>
          </a:p>
          <a:p>
            <a:pPr>
              <a:lnSpc>
                <a:spcPct val="150000"/>
              </a:lnSpc>
            </a:pPr>
            <a:r>
              <a:rPr lang="en-GB" sz="2000" dirty="0" smtClean="0">
                <a:latin typeface="Arial" panose="020B0604020202020204" pitchFamily="34" charset="0"/>
                <a:cs typeface="Arial" panose="020B0604020202020204" pitchFamily="34" charset="0"/>
              </a:rPr>
              <a:t>Select QI’s to form self-evaluation around</a:t>
            </a:r>
          </a:p>
          <a:p>
            <a:pPr>
              <a:lnSpc>
                <a:spcPct val="150000"/>
              </a:lnSpc>
            </a:pPr>
            <a:r>
              <a:rPr lang="en-GB" sz="2000" dirty="0">
                <a:latin typeface="Arial" panose="020B0604020202020204" pitchFamily="34" charset="0"/>
                <a:cs typeface="Arial" panose="020B0604020202020204" pitchFamily="34" charset="0"/>
              </a:rPr>
              <a:t>Review and improve your current self-evaluation processes referring to appropriate Quality </a:t>
            </a:r>
            <a:r>
              <a:rPr lang="en-GB" sz="2000" dirty="0" smtClean="0">
                <a:latin typeface="Arial" panose="020B0604020202020204" pitchFamily="34" charset="0"/>
                <a:cs typeface="Arial" panose="020B0604020202020204" pitchFamily="34" charset="0"/>
              </a:rPr>
              <a:t>Framework</a:t>
            </a:r>
          </a:p>
          <a:p>
            <a:pPr>
              <a:lnSpc>
                <a:spcPct val="150000"/>
              </a:lnSpc>
            </a:pPr>
            <a:r>
              <a:rPr lang="en-GB" sz="2000" dirty="0" smtClean="0">
                <a:latin typeface="Arial" panose="020B0604020202020204" pitchFamily="34" charset="0"/>
                <a:cs typeface="Arial" panose="020B0604020202020204" pitchFamily="34" charset="0"/>
              </a:rPr>
              <a:t>Plan for a systematic approach to future self-evaluation</a:t>
            </a:r>
          </a:p>
          <a:p>
            <a:pPr>
              <a:lnSpc>
                <a:spcPct val="150000"/>
              </a:lnSpc>
            </a:pPr>
            <a:r>
              <a:rPr lang="en-GB" sz="2000" dirty="0" smtClean="0">
                <a:latin typeface="Arial" panose="020B0604020202020204" pitchFamily="34" charset="0"/>
                <a:cs typeface="Arial" panose="020B0604020202020204" pitchFamily="34" charset="0"/>
              </a:rPr>
              <a:t>Consider who </a:t>
            </a:r>
            <a:r>
              <a:rPr lang="en-GB" sz="2000" dirty="0" smtClean="0">
                <a:latin typeface="Arial" panose="020B0604020202020204" pitchFamily="34" charset="0"/>
                <a:cs typeface="Arial" panose="020B0604020202020204" pitchFamily="34" charset="0"/>
              </a:rPr>
              <a:t>you </a:t>
            </a:r>
            <a:r>
              <a:rPr lang="en-GB" sz="2000" dirty="0" smtClean="0">
                <a:latin typeface="Arial" panose="020B0604020202020204" pitchFamily="34" charset="0"/>
                <a:cs typeface="Arial" panose="020B0604020202020204" pitchFamily="34" charset="0"/>
              </a:rPr>
              <a:t>need to involve?</a:t>
            </a:r>
          </a:p>
          <a:p>
            <a:pPr>
              <a:lnSpc>
                <a:spcPct val="150000"/>
              </a:lnSpc>
            </a:pPr>
            <a:r>
              <a:rPr lang="en-GB" sz="2000" dirty="0" smtClean="0">
                <a:latin typeface="Arial" panose="020B0604020202020204" pitchFamily="34" charset="0"/>
                <a:cs typeface="Arial" panose="020B0604020202020204" pitchFamily="34" charset="0"/>
              </a:rPr>
              <a:t>What are the best methods/tools to use? Where can you find them?</a:t>
            </a:r>
          </a:p>
          <a:p>
            <a:pPr>
              <a:lnSpc>
                <a:spcPct val="150000"/>
              </a:lnSpc>
            </a:pPr>
            <a:r>
              <a:rPr lang="en-GB" sz="2000" dirty="0" smtClean="0">
                <a:latin typeface="Arial" panose="020B0604020202020204" pitchFamily="34" charset="0"/>
                <a:cs typeface="Arial" panose="020B0604020202020204" pitchFamily="34" charset="0"/>
              </a:rPr>
              <a:t>What support might you need to do self-evaluation and who can provide it?</a:t>
            </a:r>
          </a:p>
          <a:p>
            <a:pPr>
              <a:lnSpc>
                <a:spcPct val="150000"/>
              </a:lnSpc>
            </a:pPr>
            <a:endParaRPr lang="en-GB" sz="2000" dirty="0" smtClean="0">
              <a:latin typeface="Arial" panose="020B0604020202020204" pitchFamily="34" charset="0"/>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5170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Arial" panose="020B0604020202020204" pitchFamily="34" charset="0"/>
                <a:cs typeface="Arial" panose="020B0604020202020204" pitchFamily="34" charset="0"/>
              </a:rPr>
              <a:t>Familiar Process?</a:t>
            </a:r>
            <a:endParaRPr lang="en-GB"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908887607"/>
              </p:ext>
            </p:extLst>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9478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2400" b="1" dirty="0" smtClean="0">
                <a:latin typeface="Arial" panose="020B0604020202020204" pitchFamily="34" charset="0"/>
                <a:cs typeface="Arial" panose="020B0604020202020204" pitchFamily="34" charset="0"/>
              </a:rPr>
              <a:t>Why we do it…….</a:t>
            </a:r>
            <a:r>
              <a:rPr lang="en-GB" sz="2400" dirty="0" smtClean="0">
                <a:latin typeface="Arial" panose="020B0604020202020204" pitchFamily="34" charset="0"/>
                <a:cs typeface="Arial" panose="020B0604020202020204" pitchFamily="34" charset="0"/>
              </a:rPr>
              <a:t/>
            </a:r>
            <a:br>
              <a:rPr lang="en-GB" sz="2400" dirty="0" smtClean="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The Role </a:t>
            </a:r>
            <a:r>
              <a:rPr lang="en-GB" sz="2400" dirty="0">
                <a:latin typeface="Arial" panose="020B0604020202020204" pitchFamily="34" charset="0"/>
                <a:cs typeface="Arial" panose="020B0604020202020204" pitchFamily="34" charset="0"/>
              </a:rPr>
              <a:t>O</a:t>
            </a:r>
            <a:r>
              <a:rPr lang="en-GB" sz="2400" dirty="0" smtClean="0">
                <a:latin typeface="Arial" panose="020B0604020202020204" pitchFamily="34" charset="0"/>
                <a:cs typeface="Arial" panose="020B0604020202020204" pitchFamily="34" charset="0"/>
              </a:rPr>
              <a:t>f Quality Assurance Frameworks</a:t>
            </a:r>
            <a:br>
              <a:rPr lang="en-GB" sz="2400" dirty="0" smtClean="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In CLD Practice</a:t>
            </a:r>
            <a:endParaRPr lang="en-GB" sz="2400"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a:bodyPr>
          <a:lstStyle/>
          <a:p>
            <a:pPr marL="0" indent="0">
              <a:lnSpc>
                <a:spcPct val="150000"/>
              </a:lnSpc>
              <a:buNone/>
            </a:pPr>
            <a:r>
              <a:rPr lang="en-GB" sz="1600" b="1" u="sng" dirty="0">
                <a:latin typeface="Arial" panose="020B0604020202020204" pitchFamily="34" charset="0"/>
                <a:cs typeface="Arial" panose="020B0604020202020204" pitchFamily="34" charset="0"/>
              </a:rPr>
              <a:t>Self-evaluation</a:t>
            </a:r>
            <a:r>
              <a:rPr lang="en-GB" sz="1600" dirty="0">
                <a:latin typeface="Arial" panose="020B0604020202020204" pitchFamily="34" charset="0"/>
                <a:cs typeface="Arial" panose="020B0604020202020204" pitchFamily="34" charset="0"/>
              </a:rPr>
              <a:t> is the process of reflecting on the services we deliver in order to answer critical questions. In doing so, we identify key strengths and areas for further development to drive improvement. These </a:t>
            </a:r>
            <a:r>
              <a:rPr lang="en-GB" sz="1600" dirty="0" smtClean="0">
                <a:latin typeface="Arial" panose="020B0604020202020204" pitchFamily="34" charset="0"/>
                <a:cs typeface="Arial" panose="020B0604020202020204" pitchFamily="34" charset="0"/>
              </a:rPr>
              <a:t>are some of the </a:t>
            </a:r>
            <a:r>
              <a:rPr lang="en-GB" sz="1600" dirty="0">
                <a:latin typeface="Arial" panose="020B0604020202020204" pitchFamily="34" charset="0"/>
                <a:cs typeface="Arial" panose="020B0604020202020204" pitchFamily="34" charset="0"/>
              </a:rPr>
              <a:t>frameworks </a:t>
            </a:r>
            <a:r>
              <a:rPr lang="en-GB" sz="1600" dirty="0" smtClean="0">
                <a:latin typeface="Arial" panose="020B0604020202020204" pitchFamily="34" charset="0"/>
                <a:cs typeface="Arial" panose="020B0604020202020204" pitchFamily="34" charset="0"/>
              </a:rPr>
              <a:t>which are </a:t>
            </a:r>
            <a:r>
              <a:rPr lang="en-GB" sz="1600" dirty="0">
                <a:latin typeface="Arial" panose="020B0604020202020204" pitchFamily="34" charset="0"/>
                <a:cs typeface="Arial" panose="020B0604020202020204" pitchFamily="34" charset="0"/>
              </a:rPr>
              <a:t>tools to support the process. </a:t>
            </a:r>
          </a:p>
          <a:p>
            <a:endParaRPr lang="en-GB" dirty="0" smtClean="0"/>
          </a:p>
          <a:p>
            <a:pPr marL="0" indent="0">
              <a:buNone/>
            </a:pPr>
            <a:r>
              <a:rPr lang="en-GB" dirty="0" smtClean="0"/>
              <a:t>                                                         </a:t>
            </a:r>
          </a:p>
          <a:p>
            <a:endParaRPr lang="en-GB" dirty="0" smtClean="0"/>
          </a:p>
          <a:p>
            <a:pPr>
              <a:lnSpc>
                <a:spcPct val="150000"/>
              </a:lnSpc>
            </a:pPr>
            <a:endParaRPr lang="en-GB" dirty="0"/>
          </a:p>
          <a:p>
            <a:pPr marL="0" indent="0" algn="ctr">
              <a:lnSpc>
                <a:spcPct val="150000"/>
              </a:lnSpc>
              <a:buNone/>
            </a:pPr>
            <a:endParaRPr lang="en-GB" sz="2000" i="1" dirty="0" smtClean="0">
              <a:solidFill>
                <a:schemeClr val="accent2">
                  <a:lumMod val="75000"/>
                </a:schemeClr>
              </a:solidFill>
              <a:latin typeface="Arial" panose="020B0604020202020204" pitchFamily="34" charset="0"/>
              <a:cs typeface="Arial" panose="020B0604020202020204" pitchFamily="34" charset="0"/>
            </a:endParaRPr>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3717032"/>
            <a:ext cx="1944216" cy="20759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921" y="3200432"/>
            <a:ext cx="1249140" cy="17876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4653136"/>
            <a:ext cx="1295400" cy="17876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0232" y="4653136"/>
            <a:ext cx="1368152" cy="1800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92080" y="3200432"/>
            <a:ext cx="1584176"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3883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22114"/>
          </a:xfrm>
        </p:spPr>
        <p:txBody>
          <a:bodyPr/>
          <a:lstStyle/>
          <a:p>
            <a:pPr algn="ctr"/>
            <a:r>
              <a:rPr lang="en-GB" dirty="0">
                <a:latin typeface="Arial" panose="020B0604020202020204" pitchFamily="34" charset="0"/>
                <a:cs typeface="Arial" panose="020B0604020202020204" pitchFamily="34" charset="0"/>
              </a:rPr>
              <a:t>Why use this </a:t>
            </a:r>
            <a:r>
              <a:rPr lang="en-GB" dirty="0" smtClean="0">
                <a:latin typeface="Arial" panose="020B0604020202020204" pitchFamily="34" charset="0"/>
                <a:cs typeface="Arial" panose="020B0604020202020204" pitchFamily="34" charset="0"/>
              </a:rPr>
              <a:t>resource?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a:bodyPr>
          <a:lstStyle/>
          <a:p>
            <a:pPr>
              <a:lnSpc>
                <a:spcPct val="150000"/>
              </a:lnSpc>
            </a:pPr>
            <a:r>
              <a:rPr lang="en-GB" sz="1600" dirty="0" smtClean="0">
                <a:latin typeface="Arial" panose="020B0604020202020204" pitchFamily="34" charset="0"/>
                <a:cs typeface="Arial" panose="020B0604020202020204" pitchFamily="34" charset="0"/>
              </a:rPr>
              <a:t>It </a:t>
            </a:r>
            <a:r>
              <a:rPr lang="en-GB" sz="1600" dirty="0">
                <a:latin typeface="Arial" panose="020B0604020202020204" pitchFamily="34" charset="0"/>
                <a:cs typeface="Arial" panose="020B0604020202020204" pitchFamily="34" charset="0"/>
              </a:rPr>
              <a:t>helps those adopting a CLD approach to their work understand what they are doing well and </a:t>
            </a:r>
            <a:r>
              <a:rPr lang="en-GB" sz="1600" dirty="0">
                <a:solidFill>
                  <a:schemeClr val="accent1">
                    <a:lumMod val="75000"/>
                  </a:schemeClr>
                </a:solidFill>
                <a:latin typeface="Arial" panose="020B0604020202020204" pitchFamily="34" charset="0"/>
                <a:cs typeface="Arial" panose="020B0604020202020204" pitchFamily="34" charset="0"/>
              </a:rPr>
              <a:t>what they can do better. </a:t>
            </a:r>
            <a:endParaRPr lang="en-GB" sz="1600" dirty="0" smtClean="0">
              <a:solidFill>
                <a:schemeClr val="accent1">
                  <a:lumMod val="75000"/>
                </a:schemeClr>
              </a:solidFill>
              <a:latin typeface="Arial" panose="020B0604020202020204" pitchFamily="34" charset="0"/>
              <a:cs typeface="Arial" panose="020B0604020202020204" pitchFamily="34" charset="0"/>
            </a:endParaRPr>
          </a:p>
          <a:p>
            <a:pPr>
              <a:lnSpc>
                <a:spcPct val="150000"/>
              </a:lnSpc>
            </a:pPr>
            <a:r>
              <a:rPr lang="en-GB" sz="1600" dirty="0" smtClean="0">
                <a:latin typeface="Arial" panose="020B0604020202020204" pitchFamily="34" charset="0"/>
                <a:cs typeface="Arial" panose="020B0604020202020204" pitchFamily="34" charset="0"/>
              </a:rPr>
              <a:t>It </a:t>
            </a:r>
            <a:r>
              <a:rPr lang="en-GB" sz="1600" dirty="0">
                <a:latin typeface="Arial" panose="020B0604020202020204" pitchFamily="34" charset="0"/>
                <a:cs typeface="Arial" panose="020B0604020202020204" pitchFamily="34" charset="0"/>
              </a:rPr>
              <a:t>will support you to understand and </a:t>
            </a:r>
            <a:r>
              <a:rPr lang="en-GB" sz="1600" dirty="0">
                <a:solidFill>
                  <a:schemeClr val="accent1">
                    <a:lumMod val="75000"/>
                  </a:schemeClr>
                </a:solidFill>
                <a:latin typeface="Arial" panose="020B0604020202020204" pitchFamily="34" charset="0"/>
                <a:cs typeface="Arial" panose="020B0604020202020204" pitchFamily="34" charset="0"/>
              </a:rPr>
              <a:t>improve the impact </a:t>
            </a:r>
            <a:r>
              <a:rPr lang="en-GB" sz="1600" dirty="0">
                <a:latin typeface="Arial" panose="020B0604020202020204" pitchFamily="34" charset="0"/>
                <a:cs typeface="Arial" panose="020B0604020202020204" pitchFamily="34" charset="0"/>
              </a:rPr>
              <a:t>you are making. </a:t>
            </a:r>
            <a:endParaRPr lang="en-GB" sz="1600" dirty="0" smtClean="0">
              <a:latin typeface="Arial" panose="020B0604020202020204" pitchFamily="34" charset="0"/>
              <a:cs typeface="Arial" panose="020B0604020202020204" pitchFamily="34" charset="0"/>
            </a:endParaRPr>
          </a:p>
          <a:p>
            <a:pPr>
              <a:lnSpc>
                <a:spcPct val="150000"/>
              </a:lnSpc>
            </a:pPr>
            <a:r>
              <a:rPr lang="en-GB" sz="1600" dirty="0" smtClean="0">
                <a:latin typeface="Arial" panose="020B0604020202020204" pitchFamily="34" charset="0"/>
                <a:cs typeface="Arial" panose="020B0604020202020204" pitchFamily="34" charset="0"/>
              </a:rPr>
              <a:t>It </a:t>
            </a:r>
            <a:r>
              <a:rPr lang="en-GB" sz="1600" dirty="0">
                <a:latin typeface="Arial" panose="020B0604020202020204" pitchFamily="34" charset="0"/>
                <a:cs typeface="Arial" panose="020B0604020202020204" pitchFamily="34" charset="0"/>
              </a:rPr>
              <a:t>supports staff and </a:t>
            </a:r>
            <a:r>
              <a:rPr lang="en-GB" sz="1600" dirty="0" smtClean="0">
                <a:latin typeface="Arial" panose="020B0604020202020204" pitchFamily="34" charset="0"/>
                <a:cs typeface="Arial" panose="020B0604020202020204" pitchFamily="34" charset="0"/>
              </a:rPr>
              <a:t>volunteers at </a:t>
            </a:r>
            <a:r>
              <a:rPr lang="en-GB" sz="1600" dirty="0">
                <a:latin typeface="Arial" panose="020B0604020202020204" pitchFamily="34" charset="0"/>
                <a:cs typeface="Arial" panose="020B0604020202020204" pitchFamily="34" charset="0"/>
              </a:rPr>
              <a:t>all levels to become </a:t>
            </a:r>
            <a:r>
              <a:rPr lang="en-GB" sz="1600" dirty="0">
                <a:solidFill>
                  <a:schemeClr val="accent1">
                    <a:lumMod val="75000"/>
                  </a:schemeClr>
                </a:solidFill>
                <a:latin typeface="Arial" panose="020B0604020202020204" pitchFamily="34" charset="0"/>
                <a:cs typeface="Arial" panose="020B0604020202020204" pitchFamily="34" charset="0"/>
              </a:rPr>
              <a:t>more confident with self-evaluation. </a:t>
            </a:r>
            <a:endParaRPr lang="en-GB" sz="1600" dirty="0" smtClean="0">
              <a:solidFill>
                <a:schemeClr val="accent1">
                  <a:lumMod val="75000"/>
                </a:schemeClr>
              </a:solidFill>
              <a:latin typeface="Arial" panose="020B0604020202020204" pitchFamily="34" charset="0"/>
              <a:cs typeface="Arial" panose="020B0604020202020204" pitchFamily="34" charset="0"/>
            </a:endParaRPr>
          </a:p>
          <a:p>
            <a:pPr>
              <a:lnSpc>
                <a:spcPct val="150000"/>
              </a:lnSpc>
            </a:pPr>
            <a:r>
              <a:rPr lang="en-GB" sz="1600" dirty="0" smtClean="0">
                <a:latin typeface="Arial" panose="020B0604020202020204" pitchFamily="34" charset="0"/>
                <a:cs typeface="Arial" panose="020B0604020202020204" pitchFamily="34" charset="0"/>
              </a:rPr>
              <a:t>It </a:t>
            </a:r>
            <a:r>
              <a:rPr lang="en-GB" sz="1600" dirty="0">
                <a:latin typeface="Arial" panose="020B0604020202020204" pitchFamily="34" charset="0"/>
                <a:cs typeface="Arial" panose="020B0604020202020204" pitchFamily="34" charset="0"/>
              </a:rPr>
              <a:t>is free to use. </a:t>
            </a:r>
            <a:endParaRPr lang="en-GB" sz="1600" dirty="0" smtClean="0">
              <a:latin typeface="Arial" panose="020B0604020202020204" pitchFamily="34" charset="0"/>
              <a:cs typeface="Arial" panose="020B0604020202020204" pitchFamily="34" charset="0"/>
            </a:endParaRPr>
          </a:p>
          <a:p>
            <a:pPr>
              <a:lnSpc>
                <a:spcPct val="150000"/>
              </a:lnSpc>
            </a:pPr>
            <a:r>
              <a:rPr lang="en-GB" sz="1600" dirty="0" smtClean="0">
                <a:latin typeface="Arial" panose="020B0604020202020204" pitchFamily="34" charset="0"/>
                <a:cs typeface="Arial" panose="020B0604020202020204" pitchFamily="34" charset="0"/>
              </a:rPr>
              <a:t>It </a:t>
            </a:r>
            <a:r>
              <a:rPr lang="en-GB" sz="1600" dirty="0">
                <a:latin typeface="Arial" panose="020B0604020202020204" pitchFamily="34" charset="0"/>
                <a:cs typeface="Arial" panose="020B0604020202020204" pitchFamily="34" charset="0"/>
              </a:rPr>
              <a:t>gives you </a:t>
            </a:r>
            <a:r>
              <a:rPr lang="en-GB" sz="1600" dirty="0">
                <a:solidFill>
                  <a:schemeClr val="accent1">
                    <a:lumMod val="75000"/>
                  </a:schemeClr>
                </a:solidFill>
                <a:latin typeface="Arial" panose="020B0604020202020204" pitchFamily="34" charset="0"/>
                <a:cs typeface="Arial" panose="020B0604020202020204" pitchFamily="34" charset="0"/>
              </a:rPr>
              <a:t>challenge questions </a:t>
            </a:r>
            <a:r>
              <a:rPr lang="en-GB" sz="1600" dirty="0">
                <a:latin typeface="Arial" panose="020B0604020202020204" pitchFamily="34" charset="0"/>
                <a:cs typeface="Arial" panose="020B0604020202020204" pitchFamily="34" charset="0"/>
              </a:rPr>
              <a:t>to prompt discussion. </a:t>
            </a:r>
            <a:endParaRPr lang="en-GB" sz="1600" dirty="0" smtClean="0">
              <a:latin typeface="Arial" panose="020B0604020202020204" pitchFamily="34" charset="0"/>
              <a:cs typeface="Arial" panose="020B0604020202020204" pitchFamily="34" charset="0"/>
            </a:endParaRPr>
          </a:p>
          <a:p>
            <a:pPr>
              <a:lnSpc>
                <a:spcPct val="150000"/>
              </a:lnSpc>
            </a:pPr>
            <a:r>
              <a:rPr lang="en-GB" sz="1600" dirty="0" smtClean="0">
                <a:latin typeface="Arial" panose="020B0604020202020204" pitchFamily="34" charset="0"/>
                <a:cs typeface="Arial" panose="020B0604020202020204" pitchFamily="34" charset="0"/>
              </a:rPr>
              <a:t>You </a:t>
            </a:r>
            <a:r>
              <a:rPr lang="en-GB" sz="1600" dirty="0">
                <a:latin typeface="Arial" panose="020B0604020202020204" pitchFamily="34" charset="0"/>
                <a:cs typeface="Arial" panose="020B0604020202020204" pitchFamily="34" charset="0"/>
              </a:rPr>
              <a:t>can use part or all of the resource. </a:t>
            </a:r>
            <a:endParaRPr lang="en-GB" sz="1600" dirty="0" smtClean="0">
              <a:latin typeface="Arial" panose="020B0604020202020204" pitchFamily="34" charset="0"/>
              <a:cs typeface="Arial" panose="020B0604020202020204" pitchFamily="34" charset="0"/>
            </a:endParaRPr>
          </a:p>
          <a:p>
            <a:pPr>
              <a:lnSpc>
                <a:spcPct val="150000"/>
              </a:lnSpc>
            </a:pPr>
            <a:r>
              <a:rPr lang="en-GB" sz="1600" dirty="0" smtClean="0">
                <a:latin typeface="Arial" panose="020B0604020202020204" pitchFamily="34" charset="0"/>
                <a:cs typeface="Arial" panose="020B0604020202020204" pitchFamily="34" charset="0"/>
              </a:rPr>
              <a:t>It </a:t>
            </a:r>
            <a:r>
              <a:rPr lang="en-GB" sz="1600" dirty="0">
                <a:latin typeface="Arial" panose="020B0604020202020204" pitchFamily="34" charset="0"/>
                <a:cs typeface="Arial" panose="020B0604020202020204" pitchFamily="34" charset="0"/>
              </a:rPr>
              <a:t>can be used alongside other evaluation resources. </a:t>
            </a:r>
            <a:endParaRPr lang="en-GB" sz="1600" dirty="0" smtClean="0">
              <a:latin typeface="Arial" panose="020B0604020202020204" pitchFamily="34" charset="0"/>
              <a:cs typeface="Arial" panose="020B0604020202020204" pitchFamily="34" charset="0"/>
            </a:endParaRPr>
          </a:p>
          <a:p>
            <a:pPr>
              <a:lnSpc>
                <a:spcPct val="150000"/>
              </a:lnSpc>
            </a:pPr>
            <a:r>
              <a:rPr lang="en-GB" sz="1600" dirty="0" smtClean="0">
                <a:latin typeface="Arial" panose="020B0604020202020204" pitchFamily="34" charset="0"/>
                <a:cs typeface="Arial" panose="020B0604020202020204" pitchFamily="34" charset="0"/>
              </a:rPr>
              <a:t>It </a:t>
            </a:r>
            <a:r>
              <a:rPr lang="en-GB" sz="1600" dirty="0">
                <a:latin typeface="Arial" panose="020B0604020202020204" pitchFamily="34" charset="0"/>
                <a:cs typeface="Arial" panose="020B0604020202020204" pitchFamily="34" charset="0"/>
              </a:rPr>
              <a:t>shares a </a:t>
            </a:r>
            <a:r>
              <a:rPr lang="en-GB" sz="1600" dirty="0">
                <a:solidFill>
                  <a:schemeClr val="accent1">
                    <a:lumMod val="75000"/>
                  </a:schemeClr>
                </a:solidFill>
                <a:latin typeface="Arial" panose="020B0604020202020204" pitchFamily="34" charset="0"/>
                <a:cs typeface="Arial" panose="020B0604020202020204" pitchFamily="34" charset="0"/>
              </a:rPr>
              <a:t>common language </a:t>
            </a:r>
            <a:r>
              <a:rPr lang="en-GB" sz="1600" dirty="0">
                <a:latin typeface="Arial" panose="020B0604020202020204" pitchFamily="34" charset="0"/>
                <a:cs typeface="Arial" panose="020B0604020202020204" pitchFamily="34" charset="0"/>
              </a:rPr>
              <a:t>with other evaluation frameworks developed by Education Scotland.</a:t>
            </a:r>
          </a:p>
        </p:txBody>
      </p:sp>
    </p:spTree>
    <p:extLst>
      <p:ext uri="{BB962C8B-B14F-4D97-AF65-F5344CB8AC3E}">
        <p14:creationId xmlns:p14="http://schemas.microsoft.com/office/powerpoint/2010/main" val="499532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78098"/>
          </a:xfrm>
        </p:spPr>
        <p:txBody>
          <a:bodyPr/>
          <a:lstStyle/>
          <a:p>
            <a:pPr algn="ctr"/>
            <a:r>
              <a:rPr lang="en-GB" dirty="0" smtClean="0">
                <a:latin typeface="Arial" panose="020B0604020202020204" pitchFamily="34" charset="0"/>
                <a:cs typeface="Arial" panose="020B0604020202020204" pitchFamily="34" charset="0"/>
              </a:rPr>
              <a:t>Who should do it?</a:t>
            </a:r>
            <a:endParaRPr lang="en-GB" dirty="0">
              <a:latin typeface="Arial" panose="020B0604020202020204" pitchFamily="34" charset="0"/>
              <a:cs typeface="Arial" panose="020B0604020202020204" pitchFamily="34" charset="0"/>
            </a:endParaRPr>
          </a:p>
        </p:txBody>
      </p:sp>
      <p:pic>
        <p:nvPicPr>
          <p:cNvPr id="1026" name="Picture 2" descr="C:\Users\hlindsay\AppData\Local\Microsoft\Windows\Temporary Internet Files\Content.IE5\JKQSANTS\clipart_of_16510_sm_2[1].jpg"/>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6588224" y="23700"/>
            <a:ext cx="2090936" cy="287190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71600" y="1780584"/>
            <a:ext cx="5616624" cy="4339650"/>
          </a:xfrm>
          <a:prstGeom prst="rect">
            <a:avLst/>
          </a:prstGeom>
          <a:solidFill>
            <a:schemeClr val="accent1">
              <a:lumMod val="40000"/>
              <a:lumOff val="60000"/>
            </a:schemeClr>
          </a:solidFill>
        </p:spPr>
        <p:txBody>
          <a:bodyPr wrap="square">
            <a:spAutoFit/>
          </a:bodyPr>
          <a:lstStyle/>
          <a:p>
            <a:pPr algn="ctr"/>
            <a:r>
              <a:rPr lang="en-GB" sz="2400" b="1" u="sng" dirty="0">
                <a:latin typeface="Arial" panose="020B0604020202020204" pitchFamily="34" charset="0"/>
                <a:cs typeface="Arial" panose="020B0604020202020204" pitchFamily="34" charset="0"/>
              </a:rPr>
              <a:t>Activity:</a:t>
            </a:r>
          </a:p>
          <a:p>
            <a:pPr algn="ctr">
              <a:lnSpc>
                <a:spcPct val="150000"/>
              </a:lnSpc>
            </a:pPr>
            <a:endParaRPr lang="en-GB" sz="2400" u="sng" dirty="0">
              <a:latin typeface="Arial" panose="020B0604020202020204" pitchFamily="34" charset="0"/>
              <a:cs typeface="Arial" panose="020B0604020202020204" pitchFamily="34" charset="0"/>
            </a:endParaRPr>
          </a:p>
          <a:p>
            <a:pPr algn="ctr">
              <a:lnSpc>
                <a:spcPct val="150000"/>
              </a:lnSpc>
            </a:pPr>
            <a:r>
              <a:rPr lang="en-GB" sz="2400" dirty="0">
                <a:latin typeface="Arial" panose="020B0604020202020204" pitchFamily="34" charset="0"/>
                <a:cs typeface="Arial" panose="020B0604020202020204" pitchFamily="34" charset="0"/>
              </a:rPr>
              <a:t>Think about </a:t>
            </a:r>
            <a:r>
              <a:rPr lang="en-GB" sz="2400" b="1" dirty="0">
                <a:latin typeface="Arial" panose="020B0604020202020204" pitchFamily="34" charset="0"/>
                <a:cs typeface="Arial" panose="020B0604020202020204" pitchFamily="34" charset="0"/>
              </a:rPr>
              <a:t>who</a:t>
            </a:r>
            <a:r>
              <a:rPr lang="en-GB" sz="2400" dirty="0">
                <a:latin typeface="Arial" panose="020B0604020202020204" pitchFamily="34" charset="0"/>
                <a:cs typeface="Arial" panose="020B0604020202020204" pitchFamily="34" charset="0"/>
              </a:rPr>
              <a:t> you would involve in a self-evaluation process. </a:t>
            </a:r>
          </a:p>
          <a:p>
            <a:pPr algn="ctr">
              <a:lnSpc>
                <a:spcPct val="150000"/>
              </a:lnSpc>
            </a:pPr>
            <a:r>
              <a:rPr lang="en-GB" sz="2400" dirty="0">
                <a:latin typeface="Arial" panose="020B0604020202020204" pitchFamily="34" charset="0"/>
                <a:cs typeface="Arial" panose="020B0604020202020204" pitchFamily="34" charset="0"/>
              </a:rPr>
              <a:t>Discuss who you have chosen and why</a:t>
            </a:r>
            <a:r>
              <a:rPr lang="en-GB"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a:p>
            <a:pPr algn="ctr">
              <a:lnSpc>
                <a:spcPct val="150000"/>
              </a:lnSpc>
            </a:pPr>
            <a:endParaRPr lang="en-GB" sz="2400" dirty="0" smtClean="0">
              <a:latin typeface="Arial" panose="020B0604020202020204" pitchFamily="34" charset="0"/>
              <a:cs typeface="Arial" panose="020B0604020202020204" pitchFamily="34" charset="0"/>
            </a:endParaRPr>
          </a:p>
          <a:p>
            <a:pPr algn="ctr">
              <a:lnSpc>
                <a:spcPct val="150000"/>
              </a:lnSpc>
            </a:pPr>
            <a:r>
              <a:rPr lang="en-GB" sz="2400" i="1" dirty="0" smtClean="0">
                <a:latin typeface="Arial" panose="020B0604020202020204" pitchFamily="34" charset="0"/>
                <a:cs typeface="Arial" panose="020B0604020202020204" pitchFamily="34" charset="0"/>
              </a:rPr>
              <a:t>Is </a:t>
            </a:r>
            <a:r>
              <a:rPr lang="en-GB" sz="2400" i="1" dirty="0">
                <a:latin typeface="Arial" panose="020B0604020202020204" pitchFamily="34" charset="0"/>
                <a:cs typeface="Arial" panose="020B0604020202020204" pitchFamily="34" charset="0"/>
              </a:rPr>
              <a:t>there anyone you would not involve? If so Why?</a:t>
            </a:r>
          </a:p>
        </p:txBody>
      </p:sp>
    </p:spTree>
    <p:extLst>
      <p:ext uri="{BB962C8B-B14F-4D97-AF65-F5344CB8AC3E}">
        <p14:creationId xmlns:p14="http://schemas.microsoft.com/office/powerpoint/2010/main" val="3683443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282154"/>
          </a:xfrm>
        </p:spPr>
        <p:txBody>
          <a:bodyPr>
            <a:normAutofit fontScale="90000"/>
          </a:bodyPr>
          <a:lstStyle/>
          <a:p>
            <a:pPr algn="ctr"/>
            <a:r>
              <a:rPr lang="en-GB" sz="2000" dirty="0" smtClean="0">
                <a:latin typeface="Arial" panose="020B0604020202020204" pitchFamily="34" charset="0"/>
                <a:cs typeface="Arial" panose="020B0604020202020204" pitchFamily="34" charset="0"/>
              </a:rPr>
              <a:t/>
            </a:r>
            <a:br>
              <a:rPr lang="en-GB" sz="2000" dirty="0" smtClean="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
            </a:r>
            <a:br>
              <a:rPr lang="en-GB" sz="2000" dirty="0">
                <a:latin typeface="Arial" panose="020B0604020202020204" pitchFamily="34" charset="0"/>
                <a:cs typeface="Arial" panose="020B0604020202020204" pitchFamily="34" charset="0"/>
              </a:rPr>
            </a:br>
            <a:r>
              <a:rPr lang="en-GB" sz="2000" dirty="0" smtClean="0">
                <a:latin typeface="Arial" panose="020B0604020202020204" pitchFamily="34" charset="0"/>
                <a:cs typeface="Arial" panose="020B0604020202020204" pitchFamily="34" charset="0"/>
              </a:rPr>
              <a:t/>
            </a:r>
            <a:br>
              <a:rPr lang="en-GB" sz="2000" dirty="0" smtClean="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
            </a:r>
            <a:br>
              <a:rPr lang="en-GB" sz="2000" dirty="0">
                <a:latin typeface="Arial" panose="020B0604020202020204" pitchFamily="34" charset="0"/>
                <a:cs typeface="Arial" panose="020B0604020202020204" pitchFamily="34" charset="0"/>
              </a:rPr>
            </a:br>
            <a:r>
              <a:rPr lang="en-GB" sz="2000" dirty="0" smtClean="0">
                <a:latin typeface="Arial" panose="020B0604020202020204" pitchFamily="34" charset="0"/>
                <a:cs typeface="Arial" panose="020B0604020202020204" pitchFamily="34" charset="0"/>
              </a:rPr>
              <a:t/>
            </a:r>
            <a:br>
              <a:rPr lang="en-GB" sz="2000" dirty="0" smtClean="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
            </a:r>
            <a:br>
              <a:rPr lang="en-GB" sz="2000" dirty="0">
                <a:latin typeface="Arial" panose="020B0604020202020204" pitchFamily="34" charset="0"/>
                <a:cs typeface="Arial" panose="020B0604020202020204" pitchFamily="34" charset="0"/>
              </a:rPr>
            </a:br>
            <a:r>
              <a:rPr lang="en-GB" sz="2000" dirty="0" smtClean="0">
                <a:latin typeface="Arial" panose="020B0604020202020204" pitchFamily="34" charset="0"/>
                <a:cs typeface="Arial" panose="020B0604020202020204" pitchFamily="34" charset="0"/>
              </a:rPr>
              <a:t/>
            </a:r>
            <a:br>
              <a:rPr lang="en-GB" sz="2000" dirty="0" smtClean="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
            </a:r>
            <a:br>
              <a:rPr lang="en-GB" sz="2000" dirty="0">
                <a:latin typeface="Arial" panose="020B0604020202020204" pitchFamily="34" charset="0"/>
                <a:cs typeface="Arial" panose="020B0604020202020204" pitchFamily="34" charset="0"/>
              </a:rPr>
            </a:br>
            <a:r>
              <a:rPr lang="en-GB" sz="2000" dirty="0" smtClean="0">
                <a:latin typeface="Arial" panose="020B0604020202020204" pitchFamily="34" charset="0"/>
                <a:cs typeface="Arial" panose="020B0604020202020204" pitchFamily="34" charset="0"/>
              </a:rPr>
              <a:t/>
            </a:r>
            <a:br>
              <a:rPr lang="en-GB" sz="2000" dirty="0" smtClean="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
            </a:r>
            <a:br>
              <a:rPr lang="en-GB" sz="2000" dirty="0">
                <a:latin typeface="Arial" panose="020B0604020202020204" pitchFamily="34" charset="0"/>
                <a:cs typeface="Arial" panose="020B0604020202020204" pitchFamily="34" charset="0"/>
              </a:rPr>
            </a:br>
            <a:r>
              <a:rPr lang="en-GB" sz="3300" dirty="0" smtClean="0">
                <a:latin typeface="Arial" panose="020B0604020202020204" pitchFamily="34" charset="0"/>
                <a:cs typeface="Arial" panose="020B0604020202020204" pitchFamily="34" charset="0"/>
              </a:rPr>
              <a:t>When should we do it?</a:t>
            </a:r>
            <a:r>
              <a:rPr lang="en-GB" sz="3300" u="sng" dirty="0">
                <a:latin typeface="Arial" panose="020B0604020202020204" pitchFamily="34" charset="0"/>
                <a:cs typeface="Arial" panose="020B0604020202020204" pitchFamily="34" charset="0"/>
              </a:rPr>
              <a:t> </a:t>
            </a:r>
            <a:r>
              <a:rPr lang="en-GB" sz="2000" u="sng" dirty="0">
                <a:latin typeface="Arial" panose="020B0604020202020204" pitchFamily="34" charset="0"/>
                <a:cs typeface="Arial" panose="020B0604020202020204" pitchFamily="34" charset="0"/>
              </a:rPr>
              <a:t/>
            </a:r>
            <a:br>
              <a:rPr lang="en-GB" sz="2000" u="sng" dirty="0">
                <a:latin typeface="Arial" panose="020B0604020202020204" pitchFamily="34" charset="0"/>
                <a:cs typeface="Arial" panose="020B0604020202020204" pitchFamily="34" charset="0"/>
              </a:rPr>
            </a:br>
            <a:r>
              <a:rPr lang="en-GB" sz="2000" u="sng" dirty="0">
                <a:latin typeface="Arial" panose="020B0604020202020204" pitchFamily="34" charset="0"/>
                <a:cs typeface="Arial" panose="020B0604020202020204" pitchFamily="34" charset="0"/>
              </a:rPr>
              <a:t/>
            </a:r>
            <a:br>
              <a:rPr lang="en-GB" sz="2000" u="sng"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6" name="Content Placeholder 5"/>
          <p:cNvSpPr>
            <a:spLocks noGrp="1"/>
          </p:cNvSpPr>
          <p:nvPr>
            <p:ph sz="quarter" idx="1"/>
          </p:nvPr>
        </p:nvSpPr>
        <p:spPr>
          <a:solidFill>
            <a:schemeClr val="accent1">
              <a:lumMod val="40000"/>
              <a:lumOff val="60000"/>
            </a:schemeClr>
          </a:solidFill>
        </p:spPr>
        <p:txBody>
          <a:bodyPr>
            <a:normAutofit fontScale="92500" lnSpcReduction="10000"/>
          </a:bodyPr>
          <a:lstStyle/>
          <a:p>
            <a:pPr marL="0" indent="0" algn="ctr">
              <a:buNone/>
            </a:pPr>
            <a:r>
              <a:rPr lang="en-GB" sz="2600" u="sng" dirty="0" smtClean="0">
                <a:latin typeface="Arial" panose="020B0604020202020204" pitchFamily="34" charset="0"/>
                <a:cs typeface="Arial" panose="020B0604020202020204" pitchFamily="34" charset="0"/>
              </a:rPr>
              <a:t>Activity</a:t>
            </a:r>
          </a:p>
          <a:p>
            <a:pPr marL="0" indent="0" algn="ctr">
              <a:lnSpc>
                <a:spcPct val="150000"/>
              </a:lnSpc>
              <a:buNone/>
            </a:pPr>
            <a:r>
              <a:rPr lang="en-GB" dirty="0">
                <a:latin typeface="Arial" panose="020B0604020202020204" pitchFamily="34" charset="0"/>
                <a:cs typeface="Arial" panose="020B0604020202020204" pitchFamily="34" charset="0"/>
              </a:rPr>
              <a:t>Think about </a:t>
            </a:r>
            <a:r>
              <a:rPr lang="en-GB" b="1" dirty="0">
                <a:latin typeface="Arial" panose="020B0604020202020204" pitchFamily="34" charset="0"/>
                <a:cs typeface="Arial" panose="020B0604020202020204" pitchFamily="34" charset="0"/>
              </a:rPr>
              <a:t>when</a:t>
            </a:r>
            <a:r>
              <a:rPr lang="en-GB" dirty="0">
                <a:latin typeface="Arial" panose="020B0604020202020204" pitchFamily="34" charset="0"/>
                <a:cs typeface="Arial" panose="020B0604020202020204" pitchFamily="34" charset="0"/>
              </a:rPr>
              <a:t> you would undertake self-evaluation. </a:t>
            </a:r>
          </a:p>
          <a:p>
            <a:pPr marL="0" indent="0" algn="ctr">
              <a:lnSpc>
                <a:spcPct val="150000"/>
              </a:lnSpc>
              <a:buNone/>
            </a:pPr>
            <a:endParaRPr lang="en-GB" dirty="0">
              <a:latin typeface="Arial" panose="020B0604020202020204" pitchFamily="34" charset="0"/>
              <a:cs typeface="Arial" panose="020B0604020202020204" pitchFamily="34" charset="0"/>
            </a:endParaRPr>
          </a:p>
          <a:p>
            <a:pPr marL="0" indent="0" algn="ctr">
              <a:lnSpc>
                <a:spcPct val="150000"/>
              </a:lnSpc>
              <a:buNone/>
            </a:pPr>
            <a:r>
              <a:rPr lang="en-GB" dirty="0">
                <a:latin typeface="Arial" panose="020B0604020202020204" pitchFamily="34" charset="0"/>
                <a:cs typeface="Arial" panose="020B0604020202020204" pitchFamily="34" charset="0"/>
              </a:rPr>
              <a:t>Discuss this and feedback to the wider group in visual form </a:t>
            </a:r>
          </a:p>
          <a:p>
            <a:pPr marL="0" indent="0" algn="ctr">
              <a:lnSpc>
                <a:spcPct val="150000"/>
              </a:lnSpc>
              <a:buNone/>
            </a:pPr>
            <a:r>
              <a:rPr lang="en-GB" dirty="0">
                <a:latin typeface="Arial" panose="020B0604020202020204" pitchFamily="34" charset="0"/>
                <a:cs typeface="Arial" panose="020B0604020202020204" pitchFamily="34" charset="0"/>
              </a:rPr>
              <a:t>using your flipchart paper.</a:t>
            </a:r>
          </a:p>
          <a:p>
            <a:pPr marL="0" indent="0" algn="ctr">
              <a:lnSpc>
                <a:spcPct val="150000"/>
              </a:lnSpc>
              <a:buNone/>
            </a:pPr>
            <a:endParaRPr lang="en-GB" dirty="0">
              <a:latin typeface="Arial" panose="020B0604020202020204" pitchFamily="34" charset="0"/>
              <a:cs typeface="Arial" panose="020B0604020202020204" pitchFamily="34" charset="0"/>
            </a:endParaRPr>
          </a:p>
          <a:p>
            <a:pPr marL="0" indent="0" algn="ctr">
              <a:lnSpc>
                <a:spcPct val="150000"/>
              </a:lnSpc>
              <a:buNone/>
            </a:pPr>
            <a:r>
              <a:rPr lang="en-GB" i="1" dirty="0">
                <a:latin typeface="Arial" panose="020B0604020202020204" pitchFamily="34" charset="0"/>
                <a:cs typeface="Arial" panose="020B0604020202020204" pitchFamily="34" charset="0"/>
              </a:rPr>
              <a:t>Is there any time you would not consider undertaking self-evaluation? If so why?</a:t>
            </a:r>
          </a:p>
        </p:txBody>
      </p:sp>
    </p:spTree>
    <p:extLst>
      <p:ext uri="{BB962C8B-B14F-4D97-AF65-F5344CB8AC3E}">
        <p14:creationId xmlns:p14="http://schemas.microsoft.com/office/powerpoint/2010/main" val="20187965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467600" cy="1143000"/>
          </a:xfrm>
        </p:spPr>
        <p:txBody>
          <a:bodyPr>
            <a:normAutofit/>
          </a:bodyPr>
          <a:lstStyle/>
          <a:p>
            <a:pPr algn="ctr"/>
            <a:r>
              <a:rPr lang="en-GB" sz="2400" dirty="0" smtClean="0">
                <a:latin typeface="Arial" panose="020B0604020202020204" pitchFamily="34" charset="0"/>
                <a:cs typeface="Arial" panose="020B0604020202020204" pitchFamily="34" charset="0"/>
              </a:rPr>
              <a:t>Discussion</a:t>
            </a:r>
            <a:endParaRPr lang="en-GB" sz="2400"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683568" y="1700808"/>
            <a:ext cx="7467600" cy="4873752"/>
          </a:xfrm>
        </p:spPr>
        <p:txBody>
          <a:bodyPr/>
          <a:lstStyle/>
          <a:p>
            <a:pPr>
              <a:lnSpc>
                <a:spcPct val="150000"/>
              </a:lnSpc>
            </a:pPr>
            <a:endParaRPr lang="en-GB" sz="2000" dirty="0">
              <a:latin typeface="Arial" panose="020B0604020202020204" pitchFamily="34" charset="0"/>
              <a:cs typeface="Arial" panose="020B0604020202020204" pitchFamily="34" charset="0"/>
            </a:endParaRPr>
          </a:p>
          <a:p>
            <a:pPr>
              <a:lnSpc>
                <a:spcPct val="150000"/>
              </a:lnSpc>
            </a:pPr>
            <a:r>
              <a:rPr lang="en-GB" sz="2000" dirty="0" smtClean="0">
                <a:latin typeface="Arial" panose="020B0604020202020204" pitchFamily="34" charset="0"/>
                <a:cs typeface="Arial" panose="020B0604020202020204" pitchFamily="34" charset="0"/>
              </a:rPr>
              <a:t>What experience do you have of self-evaluation?</a:t>
            </a:r>
          </a:p>
          <a:p>
            <a:pPr>
              <a:lnSpc>
                <a:spcPct val="150000"/>
              </a:lnSpc>
            </a:pPr>
            <a:endParaRPr lang="en-GB" sz="2000" dirty="0" smtClean="0">
              <a:latin typeface="Arial" panose="020B0604020202020204" pitchFamily="34" charset="0"/>
              <a:cs typeface="Arial" panose="020B0604020202020204" pitchFamily="34" charset="0"/>
            </a:endParaRPr>
          </a:p>
          <a:p>
            <a:pPr>
              <a:lnSpc>
                <a:spcPct val="150000"/>
              </a:lnSpc>
            </a:pPr>
            <a:r>
              <a:rPr lang="en-GB" sz="2000" dirty="0" smtClean="0">
                <a:latin typeface="Arial" panose="020B0604020202020204" pitchFamily="34" charset="0"/>
                <a:cs typeface="Arial" panose="020B0604020202020204" pitchFamily="34" charset="0"/>
              </a:rPr>
              <a:t>What were the main challenges?</a:t>
            </a:r>
          </a:p>
          <a:p>
            <a:pPr>
              <a:lnSpc>
                <a:spcPct val="150000"/>
              </a:lnSpc>
            </a:pPr>
            <a:endParaRPr lang="en-GB" sz="2000" dirty="0" smtClean="0">
              <a:latin typeface="Arial" panose="020B0604020202020204" pitchFamily="34" charset="0"/>
              <a:cs typeface="Arial" panose="020B0604020202020204" pitchFamily="34" charset="0"/>
            </a:endParaRPr>
          </a:p>
          <a:p>
            <a:pPr>
              <a:lnSpc>
                <a:spcPct val="150000"/>
              </a:lnSpc>
            </a:pPr>
            <a:r>
              <a:rPr lang="en-GB" sz="2000" dirty="0" smtClean="0">
                <a:latin typeface="Arial" panose="020B0604020202020204" pitchFamily="34" charset="0"/>
                <a:cs typeface="Arial" panose="020B0604020202020204" pitchFamily="34" charset="0"/>
              </a:rPr>
              <a:t>How did you decide the focus of self-evaluation?</a:t>
            </a:r>
          </a:p>
          <a:p>
            <a:pPr>
              <a:lnSpc>
                <a:spcPct val="150000"/>
              </a:lnSpc>
            </a:pPr>
            <a:endParaRPr lang="en-GB" sz="2000" dirty="0" smtClean="0">
              <a:latin typeface="Arial" panose="020B0604020202020204" pitchFamily="34" charset="0"/>
              <a:cs typeface="Arial" panose="020B0604020202020204" pitchFamily="34" charset="0"/>
            </a:endParaRPr>
          </a:p>
          <a:p>
            <a:pPr>
              <a:lnSpc>
                <a:spcPct val="150000"/>
              </a:lnSpc>
            </a:pPr>
            <a:r>
              <a:rPr lang="en-GB" sz="2000" dirty="0" smtClean="0">
                <a:latin typeface="Arial" panose="020B0604020202020204" pitchFamily="34" charset="0"/>
                <a:cs typeface="Arial" panose="020B0604020202020204" pitchFamily="34" charset="0"/>
              </a:rPr>
              <a:t>What would have helped?</a:t>
            </a:r>
          </a:p>
          <a:p>
            <a:pPr>
              <a:lnSpc>
                <a:spcPct val="150000"/>
              </a:lnSpc>
            </a:pPr>
            <a:endParaRPr lang="en-GB" sz="20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41573795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1456</TotalTime>
  <Words>1724</Words>
  <Application>Microsoft Office PowerPoint</Application>
  <PresentationFormat>On-screen Show (4:3)</PresentationFormat>
  <Paragraphs>230</Paragraphs>
  <Slides>27</Slides>
  <Notes>3</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Oriel</vt:lpstr>
      <vt:lpstr>Self Evaluation in Partnership</vt:lpstr>
      <vt:lpstr>Session Outcomes</vt:lpstr>
      <vt:lpstr>What actions we need to take forward from today………. </vt:lpstr>
      <vt:lpstr>Familiar Process?</vt:lpstr>
      <vt:lpstr>Why we do it……. The Role Of Quality Assurance Frameworks In CLD Practice</vt:lpstr>
      <vt:lpstr>Why use this resource?</vt:lpstr>
      <vt:lpstr>Who should do it?</vt:lpstr>
      <vt:lpstr>          When should we do it?   </vt:lpstr>
      <vt:lpstr>Discussion</vt:lpstr>
      <vt:lpstr>How should we do it?</vt:lpstr>
      <vt:lpstr>Inspections</vt:lpstr>
      <vt:lpstr>PowerPoint Presentation</vt:lpstr>
      <vt:lpstr>New HMIe inspection format</vt:lpstr>
      <vt:lpstr>Inspection</vt:lpstr>
      <vt:lpstr>Quality Indicators - Inspection</vt:lpstr>
      <vt:lpstr>PowerPoint Presentation</vt:lpstr>
      <vt:lpstr>Working4U </vt:lpstr>
      <vt:lpstr>PowerPoint Presentation</vt:lpstr>
      <vt:lpstr>PowerPoint Presentation</vt:lpstr>
      <vt:lpstr>How we should do it…….</vt:lpstr>
      <vt:lpstr>PowerPoint Presentation</vt:lpstr>
      <vt:lpstr>How good is our operational management?  8.1 Partnership working</vt:lpstr>
      <vt:lpstr>Illustration of Very Good</vt:lpstr>
      <vt:lpstr>PowerPoint Presentation</vt:lpstr>
      <vt:lpstr>What difference will it make?</vt:lpstr>
      <vt:lpstr>The important part…….</vt:lpstr>
      <vt:lpstr>CLD Plan Self-evaluation Process ACTIONS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HMIe</dc:title>
  <dc:creator>Hazel Lindsay</dc:creator>
  <cp:lastModifiedBy>Hazel Lindsay</cp:lastModifiedBy>
  <cp:revision>127</cp:revision>
  <dcterms:created xsi:type="dcterms:W3CDTF">2016-05-17T14:19:36Z</dcterms:created>
  <dcterms:modified xsi:type="dcterms:W3CDTF">2016-08-29T11:58:47Z</dcterms:modified>
</cp:coreProperties>
</file>