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73" r:id="rId2"/>
    <p:sldId id="275" r:id="rId3"/>
    <p:sldId id="300" r:id="rId4"/>
    <p:sldId id="301" r:id="rId5"/>
    <p:sldId id="307"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306" r:id="rId23"/>
    <p:sldId id="292" r:id="rId24"/>
    <p:sldId id="305" r:id="rId25"/>
    <p:sldId id="293" r:id="rId26"/>
    <p:sldId id="294" r:id="rId27"/>
    <p:sldId id="295" r:id="rId28"/>
    <p:sldId id="296" r:id="rId29"/>
    <p:sldId id="302" r:id="rId30"/>
    <p:sldId id="297" r:id="rId31"/>
    <p:sldId id="298"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64" autoAdjust="0"/>
  </p:normalViewPr>
  <p:slideViewPr>
    <p:cSldViewPr>
      <p:cViewPr varScale="1">
        <p:scale>
          <a:sx n="45" d="100"/>
          <a:sy n="45" d="100"/>
        </p:scale>
        <p:origin x="48" y="7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B39CEB-5CBD-4D91-9C0F-F85FDE996565}" type="datetimeFigureOut">
              <a:rPr lang="en-GB" smtClean="0"/>
              <a:pPr/>
              <a:t>01/10/2015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94EED6-30F4-4480-82C4-F28C5B7B9784}" type="slidenum">
              <a:rPr lang="en-GB" smtClean="0"/>
              <a:pPr/>
              <a:t>‹#›</a:t>
            </a:fld>
            <a:endParaRPr lang="en-GB"/>
          </a:p>
        </p:txBody>
      </p:sp>
    </p:spTree>
    <p:extLst>
      <p:ext uri="{BB962C8B-B14F-4D97-AF65-F5344CB8AC3E}">
        <p14:creationId xmlns:p14="http://schemas.microsoft.com/office/powerpoint/2010/main" val="3405735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44153-31A2-4786-92C2-13C130EA66DD}" type="datetimeFigureOut">
              <a:rPr lang="en-GB" smtClean="0"/>
              <a:pPr/>
              <a:t>01/10/2015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48E20-3D38-4C7F-8952-69581CF225D8}" type="slidenum">
              <a:rPr lang="en-GB" smtClean="0"/>
              <a:pPr/>
              <a:t>‹#›</a:t>
            </a:fld>
            <a:endParaRPr lang="en-GB"/>
          </a:p>
        </p:txBody>
      </p:sp>
    </p:spTree>
    <p:extLst>
      <p:ext uri="{BB962C8B-B14F-4D97-AF65-F5344CB8AC3E}">
        <p14:creationId xmlns:p14="http://schemas.microsoft.com/office/powerpoint/2010/main" val="73610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Clare</a:t>
            </a:r>
            <a:endParaRPr lang="en-GB" altLang="en-US" b="1"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002EBC4D-C9C0-462B-B53F-68CE0FD21EBC}"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58324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baseline="0" dirty="0" smtClean="0"/>
              <a:t>But the rent campaign was not enough. They system had to change. The law had to change.</a:t>
            </a:r>
          </a:p>
          <a:p>
            <a:pPr>
              <a:spcBef>
                <a:spcPct val="0"/>
              </a:spcBef>
            </a:pPr>
            <a:endParaRPr lang="en-GB" altLang="en-US" baseline="0" dirty="0" smtClean="0"/>
          </a:p>
          <a:p>
            <a:pPr>
              <a:spcBef>
                <a:spcPct val="0"/>
              </a:spcBef>
            </a:pPr>
            <a:r>
              <a:rPr lang="en-GB" altLang="en-US" baseline="0" dirty="0" smtClean="0"/>
              <a:t>The Government had to deliver better housing. </a:t>
            </a:r>
          </a:p>
          <a:p>
            <a:pPr>
              <a:spcBef>
                <a:spcPct val="0"/>
              </a:spcBef>
            </a:pPr>
            <a:endParaRPr lang="en-GB" altLang="en-US" baseline="0" dirty="0" smtClean="0"/>
          </a:p>
          <a:p>
            <a:pPr>
              <a:spcBef>
                <a:spcPct val="0"/>
              </a:spcBef>
            </a:pPr>
            <a:r>
              <a:rPr lang="en-GB" altLang="en-US" baseline="0" dirty="0" smtClean="0"/>
              <a:t>The campaigners knew they had to influence the decision makers. So they elected one of their own who turned out to be key -  John Wheatley.</a:t>
            </a:r>
          </a:p>
          <a:p>
            <a:pPr>
              <a:spcBef>
                <a:spcPct val="0"/>
              </a:spcBef>
            </a:pPr>
            <a:endParaRPr lang="en-GB" altLang="en-US" baseline="0" dirty="0" smtClean="0"/>
          </a:p>
          <a:p>
            <a:pPr>
              <a:spcBef>
                <a:spcPct val="0"/>
              </a:spcBef>
            </a:pPr>
            <a:r>
              <a:rPr lang="en-GB" altLang="en-US" baseline="0" dirty="0" smtClean="0"/>
              <a:t>He was part of a Government elected to act on better housing. He led on two Housing Acts that meant Councils could build large numbers of decent public sector homes for people.</a:t>
            </a:r>
          </a:p>
          <a:p>
            <a:pPr>
              <a:spcBef>
                <a:spcPct val="0"/>
              </a:spcBef>
            </a:pPr>
            <a:endParaRPr lang="en-GB" altLang="en-US" dirty="0" smtClean="0"/>
          </a:p>
          <a:p>
            <a:pPr>
              <a:spcBef>
                <a:spcPct val="0"/>
              </a:spcBef>
            </a:pPr>
            <a:endParaRPr lang="en-GB" altLang="en-US" dirty="0" smtClean="0"/>
          </a:p>
          <a:p>
            <a:pPr>
              <a:spcBef>
                <a:spcPct val="0"/>
              </a:spcBef>
            </a:pPr>
            <a:endParaRPr lang="en-GB"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C5CA7679-25F3-4EB3-9E4B-1F66834CEAFA}"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71387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By 1940 </a:t>
            </a:r>
            <a:r>
              <a:rPr lang="en-GB" altLang="en-US" dirty="0" smtClean="0"/>
              <a:t>– 67% of housing in Scotland was in the public sector. </a:t>
            </a:r>
          </a:p>
          <a:p>
            <a:pPr>
              <a:spcBef>
                <a:spcPct val="0"/>
              </a:spcBef>
            </a:pPr>
            <a:endParaRPr lang="en-GB" altLang="en-US" dirty="0" smtClean="0"/>
          </a:p>
          <a:p>
            <a:pPr>
              <a:spcBef>
                <a:spcPct val="0"/>
              </a:spcBef>
            </a:pPr>
            <a:r>
              <a:rPr lang="en-GB" altLang="en-US" dirty="0" smtClean="0"/>
              <a:t>The homes were better quality than the slum conditions, affordable and built on a large scale </a:t>
            </a:r>
            <a:r>
              <a:rPr lang="en-GB" altLang="en-US" dirty="0" smtClean="0"/>
              <a:t>in</a:t>
            </a:r>
            <a:r>
              <a:rPr lang="en-GB" altLang="en-US" baseline="0" dirty="0" smtClean="0"/>
              <a:t> </a:t>
            </a:r>
            <a:r>
              <a:rPr lang="en-GB" altLang="en-US" dirty="0" smtClean="0"/>
              <a:t>“Council </a:t>
            </a:r>
            <a:r>
              <a:rPr lang="en-GB" altLang="en-US" dirty="0" smtClean="0"/>
              <a:t>housing schemes</a:t>
            </a:r>
            <a:r>
              <a:rPr lang="en-GB" altLang="en-US" dirty="0" smtClean="0"/>
              <a:t>”. </a:t>
            </a:r>
          </a:p>
          <a:p>
            <a:pPr>
              <a:spcBef>
                <a:spcPct val="0"/>
              </a:spcBef>
            </a:pPr>
            <a:endParaRPr lang="en-GB" altLang="en-US" dirty="0" smtClean="0"/>
          </a:p>
          <a:p>
            <a:pPr>
              <a:spcBef>
                <a:spcPct val="0"/>
              </a:spcBef>
            </a:pPr>
            <a:r>
              <a:rPr lang="en-GB" altLang="en-US" dirty="0" smtClean="0"/>
              <a:t>But we all</a:t>
            </a:r>
            <a:r>
              <a:rPr lang="en-GB" altLang="en-US" baseline="0" dirty="0" smtClean="0"/>
              <a:t> </a:t>
            </a:r>
            <a:r>
              <a:rPr lang="en-GB" altLang="en-US" dirty="0" smtClean="0"/>
              <a:t>know the</a:t>
            </a:r>
            <a:r>
              <a:rPr lang="en-GB" altLang="en-US" baseline="0" dirty="0" smtClean="0"/>
              <a:t> schemes had their problems.</a:t>
            </a:r>
            <a:endParaRPr lang="en-GB" altLang="en-US" dirty="0" smtClean="0"/>
          </a:p>
          <a:p>
            <a:pPr>
              <a:spcBef>
                <a:spcPct val="0"/>
              </a:spcBef>
            </a:pPr>
            <a:endParaRPr lang="en-GB" altLang="en-US" dirty="0" smtClean="0"/>
          </a:p>
          <a:p>
            <a:pPr>
              <a:spcBef>
                <a:spcPct val="0"/>
              </a:spcBef>
            </a:pPr>
            <a:r>
              <a:rPr lang="en-GB" altLang="en-US" dirty="0" smtClean="0"/>
              <a:t>In </a:t>
            </a:r>
            <a:r>
              <a:rPr lang="en-GB" altLang="en-US" dirty="0" smtClean="0"/>
              <a:t>those days - local people living in the new homes had no choice – and no power in how our homes were run!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F3C6F1C-5695-410B-8DDD-CA84588395EE}"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376611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In </a:t>
            </a:r>
            <a:r>
              <a:rPr lang="en-GB" altLang="en-US" dirty="0" smtClean="0"/>
              <a:t>the big </a:t>
            </a:r>
            <a:r>
              <a:rPr lang="en-GB" altLang="en-US" dirty="0" smtClean="0"/>
              <a:t>cities, </a:t>
            </a:r>
            <a:r>
              <a:rPr lang="en-GB" altLang="en-US" dirty="0" smtClean="0"/>
              <a:t>tenants began to change this.</a:t>
            </a:r>
          </a:p>
          <a:p>
            <a:pPr>
              <a:spcBef>
                <a:spcPct val="0"/>
              </a:spcBef>
            </a:pPr>
            <a:endParaRPr lang="en-GB" altLang="en-US" dirty="0" smtClean="0"/>
          </a:p>
          <a:p>
            <a:pPr>
              <a:spcBef>
                <a:spcPct val="0"/>
              </a:spcBef>
            </a:pPr>
            <a:r>
              <a:rPr lang="en-GB" altLang="en-US" dirty="0" smtClean="0"/>
              <a:t>From</a:t>
            </a:r>
            <a:r>
              <a:rPr lang="en-GB" altLang="en-US" baseline="0" dirty="0" smtClean="0"/>
              <a:t> the 1940s in Edinburgh t</a:t>
            </a:r>
            <a:r>
              <a:rPr lang="en-GB" altLang="en-US" dirty="0" smtClean="0"/>
              <a:t>enants </a:t>
            </a:r>
            <a:r>
              <a:rPr lang="en-GB" altLang="en-US" dirty="0" smtClean="0"/>
              <a:t>formed natural community groups – friends and neighbours joining together in </a:t>
            </a:r>
            <a:r>
              <a:rPr lang="en-GB" altLang="en-US" dirty="0" smtClean="0"/>
              <a:t>local community</a:t>
            </a:r>
            <a:r>
              <a:rPr lang="en-GB" altLang="en-US" baseline="0" dirty="0" smtClean="0"/>
              <a:t> associations </a:t>
            </a:r>
            <a:r>
              <a:rPr lang="en-GB" altLang="en-US" dirty="0" smtClean="0"/>
              <a:t>– bringing together new communities in new housing.</a:t>
            </a:r>
          </a:p>
          <a:p>
            <a:pPr>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In the early days there were no community</a:t>
            </a:r>
            <a:r>
              <a:rPr lang="en-GB" altLang="en-US" baseline="0" dirty="0" smtClean="0"/>
              <a:t> workers. Communities did community development for ourselves. </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a:p>
            <a:pPr>
              <a:spcBef>
                <a:spcPct val="0"/>
              </a:spcBef>
            </a:pPr>
            <a:r>
              <a:rPr lang="en-GB" altLang="en-US" dirty="0" smtClean="0"/>
              <a:t>The </a:t>
            </a:r>
            <a:r>
              <a:rPr lang="en-GB" altLang="en-US" dirty="0" err="1" smtClean="0"/>
              <a:t>Parkhead</a:t>
            </a:r>
            <a:r>
              <a:rPr lang="en-GB" altLang="en-US" baseline="0" dirty="0" smtClean="0"/>
              <a:t> Residents group in Edinburgh in 1948 had a membership of 1400 out of 2000 households, with 200 people actively involved.</a:t>
            </a:r>
          </a:p>
          <a:p>
            <a:pPr>
              <a:spcBef>
                <a:spcPct val="0"/>
              </a:spcBef>
            </a:pPr>
            <a:endParaRPr lang="en-GB" altLang="en-US" baseline="0" dirty="0" smtClean="0"/>
          </a:p>
          <a:p>
            <a:pPr>
              <a:spcBef>
                <a:spcPct val="0"/>
              </a:spcBef>
            </a:pPr>
            <a:r>
              <a:rPr lang="en-GB" altLang="en-US" baseline="0" dirty="0" smtClean="0"/>
              <a:t>The first “community worker” in Edinburgh was employed in 1948, and he was charged with overseeing the recognition of community associations in the city. It was much less about enabling communities and more about overseeing us and making sure we did what the local authority wanted us to do.</a:t>
            </a:r>
          </a:p>
          <a:p>
            <a:pPr>
              <a:spcBef>
                <a:spcPct val="0"/>
              </a:spcBef>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As</a:t>
            </a:r>
            <a:r>
              <a:rPr lang="en-GB" altLang="en-US" baseline="0" dirty="0" smtClean="0"/>
              <a:t> h</a:t>
            </a:r>
            <a:r>
              <a:rPr lang="en-GB" altLang="en-US" dirty="0" smtClean="0"/>
              <a:t>ousing conditions began to decline in the 1960s and 70s</a:t>
            </a:r>
            <a:r>
              <a:rPr lang="en-GB" altLang="en-US" baseline="0" dirty="0" smtClean="0"/>
              <a:t> more and more tenants groups formed. And community development became a buzz word apparently.</a:t>
            </a:r>
            <a:endParaRPr lang="en-GB" altLang="en-US" dirty="0" smtClean="0"/>
          </a:p>
          <a:p>
            <a:pPr>
              <a:spcBef>
                <a:spcPct val="0"/>
              </a:spcBef>
            </a:pPr>
            <a:endParaRPr lang="en-GB" altLang="en-US" dirty="0" smtClean="0"/>
          </a:p>
          <a:p>
            <a:pPr>
              <a:spcBef>
                <a:spcPct val="0"/>
              </a:spcBef>
            </a:pPr>
            <a:endParaRPr lang="en-GB" altLang="en-US" dirty="0" smtClean="0"/>
          </a:p>
          <a:p>
            <a:pPr>
              <a:spcBef>
                <a:spcPct val="0"/>
              </a:spcBef>
            </a:pPr>
            <a:endParaRPr lang="en-GB" altLang="en-US" dirty="0" smtClean="0"/>
          </a:p>
          <a:p>
            <a:pPr>
              <a:spcBef>
                <a:spcPct val="0"/>
              </a:spcBef>
            </a:pPr>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8C6BD8FC-8116-42A7-8C28-CC5FA2CC639A}"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15999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In Edinburgh tenants </a:t>
            </a:r>
            <a:r>
              <a:rPr lang="en-GB" altLang="en-US" dirty="0" smtClean="0"/>
              <a:t>groups </a:t>
            </a:r>
            <a:r>
              <a:rPr lang="en-GB" altLang="en-US" dirty="0" smtClean="0"/>
              <a:t>really took off in the </a:t>
            </a:r>
            <a:r>
              <a:rPr lang="en-GB" altLang="en-US" dirty="0" smtClean="0"/>
              <a:t>1980s and 1990s as Scotland’s public housing faced an onslaught.</a:t>
            </a:r>
          </a:p>
          <a:p>
            <a:pPr>
              <a:spcBef>
                <a:spcPct val="0"/>
              </a:spcBef>
            </a:pPr>
            <a:endParaRPr lang="en-GB" altLang="en-US" dirty="0" smtClean="0"/>
          </a:p>
          <a:p>
            <a:pPr>
              <a:spcBef>
                <a:spcPct val="0"/>
              </a:spcBef>
            </a:pPr>
            <a:r>
              <a:rPr lang="en-GB" altLang="en-US" dirty="0" smtClean="0"/>
              <a:t>Thatcher </a:t>
            </a:r>
            <a:r>
              <a:rPr lang="en-GB" altLang="en-US" dirty="0" smtClean="0"/>
              <a:t>had decided to sell off </a:t>
            </a:r>
            <a:r>
              <a:rPr lang="en-GB" altLang="en-US" dirty="0" smtClean="0"/>
              <a:t>our </a:t>
            </a:r>
            <a:r>
              <a:rPr lang="en-GB" altLang="en-US" dirty="0" smtClean="0"/>
              <a:t>Council housing through the Right To Buy.</a:t>
            </a:r>
          </a:p>
          <a:p>
            <a:pPr>
              <a:spcBef>
                <a:spcPct val="0"/>
              </a:spcBef>
            </a:pPr>
            <a:endParaRPr lang="en-GB" altLang="en-US" dirty="0" smtClean="0"/>
          </a:p>
          <a:p>
            <a:pPr>
              <a:spcBef>
                <a:spcPct val="0"/>
              </a:spcBef>
            </a:pPr>
            <a:r>
              <a:rPr lang="en-GB" altLang="en-US" dirty="0" smtClean="0"/>
              <a:t>Sure – people could buy now their homes -  but there was </a:t>
            </a:r>
            <a:r>
              <a:rPr lang="en-GB" altLang="en-US" dirty="0" smtClean="0"/>
              <a:t>no</a:t>
            </a:r>
            <a:r>
              <a:rPr lang="en-GB" altLang="en-US" baseline="0" dirty="0" smtClean="0"/>
              <a:t> way to</a:t>
            </a:r>
            <a:r>
              <a:rPr lang="en-GB" altLang="en-US" dirty="0" smtClean="0"/>
              <a:t> re-invest </a:t>
            </a:r>
            <a:r>
              <a:rPr lang="en-GB" altLang="en-US" dirty="0" smtClean="0"/>
              <a:t>in affordable homes for rent. So </a:t>
            </a:r>
            <a:r>
              <a:rPr lang="en-GB" altLang="en-US" dirty="0" smtClean="0"/>
              <a:t>the availability of social rented housing </a:t>
            </a:r>
            <a:r>
              <a:rPr lang="en-GB" altLang="en-US" dirty="0" smtClean="0"/>
              <a:t>began to decline.</a:t>
            </a:r>
          </a:p>
          <a:p>
            <a:pPr>
              <a:spcBef>
                <a:spcPct val="0"/>
              </a:spcBef>
            </a:pPr>
            <a:endParaRPr lang="en-GB" altLang="en-US" dirty="0" smtClean="0"/>
          </a:p>
          <a:p>
            <a:pPr>
              <a:spcBef>
                <a:spcPct val="0"/>
              </a:spcBef>
            </a:pPr>
            <a:endParaRPr lang="en-GB" altLang="en-US" dirty="0" smtClean="0"/>
          </a:p>
          <a:p>
            <a:pPr>
              <a:spcBef>
                <a:spcPct val="0"/>
              </a:spcBef>
            </a:pPr>
            <a:endParaRPr lang="en-GB"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40F2498-B811-4F4C-89DB-5FED6F7E1A4A}" type="slidenum">
              <a:rPr lang="en-GB" altLang="en-US">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354390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In </a:t>
            </a:r>
            <a:r>
              <a:rPr lang="en-GB" altLang="en-US" dirty="0" smtClean="0"/>
              <a:t>Edinburgh, </a:t>
            </a:r>
            <a:r>
              <a:rPr lang="en-GB" altLang="en-US" dirty="0" smtClean="0"/>
              <a:t>we decided </a:t>
            </a:r>
            <a:r>
              <a:rPr lang="en-GB" altLang="en-US" dirty="0" smtClean="0"/>
              <a:t>that many voices joined together would be </a:t>
            </a:r>
            <a:r>
              <a:rPr lang="en-GB" altLang="en-US" dirty="0" smtClean="0"/>
              <a:t>stronger. We wanted to challenge</a:t>
            </a:r>
            <a:r>
              <a:rPr lang="en-GB" altLang="en-US" baseline="0" dirty="0" smtClean="0"/>
              <a:t> inequality and claim our rights to decent, affordable rented housing.</a:t>
            </a:r>
            <a:endParaRPr lang="en-GB" altLang="en-US" dirty="0" smtClean="0"/>
          </a:p>
          <a:p>
            <a:pPr>
              <a:spcBef>
                <a:spcPct val="0"/>
              </a:spcBef>
            </a:pPr>
            <a:endParaRPr lang="en-GB" altLang="en-US" dirty="0" smtClean="0"/>
          </a:p>
          <a:p>
            <a:pPr>
              <a:spcBef>
                <a:spcPct val="0"/>
              </a:spcBef>
            </a:pPr>
            <a:r>
              <a:rPr lang="en-GB" altLang="en-US" dirty="0" smtClean="0"/>
              <a:t>We decided to form a collective – Edinburgh Tenants Federation – back in 1990.</a:t>
            </a:r>
          </a:p>
          <a:p>
            <a:pPr>
              <a:spcBef>
                <a:spcPct val="0"/>
              </a:spcBef>
            </a:pPr>
            <a:endParaRPr lang="en-GB" altLang="en-US" dirty="0" smtClean="0"/>
          </a:p>
          <a:p>
            <a:pPr>
              <a:spcBef>
                <a:spcPct val="0"/>
              </a:spcBef>
            </a:pPr>
            <a:r>
              <a:rPr lang="en-GB" altLang="en-US" dirty="0" smtClean="0"/>
              <a:t>I was around from the start of the Federation.</a:t>
            </a:r>
          </a:p>
          <a:p>
            <a:pPr>
              <a:spcBef>
                <a:spcPct val="0"/>
              </a:spcBef>
            </a:pPr>
            <a:endParaRPr lang="en-GB" altLang="en-US" dirty="0" smtClean="0"/>
          </a:p>
          <a:p>
            <a:pPr>
              <a:spcBef>
                <a:spcPct val="0"/>
              </a:spcBef>
            </a:pPr>
            <a:r>
              <a:rPr lang="en-GB" altLang="en-US" dirty="0" smtClean="0"/>
              <a:t>Our aims are to represent tenants, and to bring tenants together to improve housing conditions in our communities</a:t>
            </a:r>
            <a:r>
              <a:rPr lang="en-GB" altLang="en-US" dirty="0" smtClean="0"/>
              <a:t>.</a:t>
            </a:r>
          </a:p>
          <a:p>
            <a:pPr>
              <a:spcBef>
                <a:spcPct val="0"/>
              </a:spcBef>
            </a:pPr>
            <a:endParaRPr lang="en-GB" altLang="en-US" dirty="0" smtClean="0"/>
          </a:p>
          <a:p>
            <a:pPr>
              <a:spcBef>
                <a:spcPct val="0"/>
              </a:spcBef>
            </a:pPr>
            <a:r>
              <a:rPr lang="en-GB" altLang="en-US" dirty="0" smtClean="0"/>
              <a:t>We started off with no staff. We had two</a:t>
            </a:r>
            <a:r>
              <a:rPr lang="en-GB" altLang="en-US" baseline="0" dirty="0" smtClean="0"/>
              <a:t> years before we managed to convince the Council to fund us workers.</a:t>
            </a:r>
            <a:endParaRPr lang="en-GB" altLang="en-US" dirty="0" smtClean="0"/>
          </a:p>
          <a:p>
            <a:pPr>
              <a:spcBef>
                <a:spcPct val="0"/>
              </a:spcBef>
            </a:pPr>
            <a:endParaRPr lang="en-GB"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ADAD7306-AFC0-48B7-B840-6E950025240C}" type="slidenum">
              <a:rPr lang="en-GB" altLang="en-US">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122531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From </a:t>
            </a:r>
            <a:r>
              <a:rPr lang="en-GB" altLang="en-US" dirty="0" smtClean="0"/>
              <a:t>those early days we’ve grown, and now there </a:t>
            </a:r>
            <a:r>
              <a:rPr lang="en-GB" altLang="en-US" dirty="0" smtClean="0"/>
              <a:t>are</a:t>
            </a:r>
            <a:r>
              <a:rPr lang="en-GB" altLang="en-US" baseline="0" dirty="0" smtClean="0"/>
              <a:t> over 50</a:t>
            </a:r>
            <a:r>
              <a:rPr lang="en-GB" altLang="en-US" dirty="0" smtClean="0"/>
              <a:t> </a:t>
            </a:r>
            <a:r>
              <a:rPr lang="en-GB" altLang="en-US" dirty="0" smtClean="0"/>
              <a:t>tenants’ groups in the city – all run by local tenant </a:t>
            </a:r>
            <a:r>
              <a:rPr lang="en-GB" altLang="en-US" dirty="0" smtClean="0"/>
              <a:t>volunteers. Our </a:t>
            </a:r>
            <a:r>
              <a:rPr lang="en-GB" altLang="en-US" dirty="0" smtClean="0"/>
              <a:t>Federation is run by tenants for </a:t>
            </a:r>
            <a:r>
              <a:rPr lang="en-GB" altLang="en-US" dirty="0" smtClean="0"/>
              <a:t>tenants</a:t>
            </a:r>
            <a:r>
              <a:rPr lang="en-GB" altLang="en-US" baseline="0" dirty="0" smtClean="0"/>
              <a:t> and there are</a:t>
            </a:r>
            <a:r>
              <a:rPr lang="en-GB" altLang="en-US" dirty="0" smtClean="0"/>
              <a:t> around 300-400 people active at any one time locally.</a:t>
            </a:r>
          </a:p>
          <a:p>
            <a:pPr>
              <a:spcBef>
                <a:spcPct val="0"/>
              </a:spcBef>
            </a:pPr>
            <a:endParaRPr lang="en-GB" altLang="en-US" dirty="0" smtClean="0"/>
          </a:p>
          <a:p>
            <a:pPr>
              <a:spcBef>
                <a:spcPct val="0"/>
              </a:spcBef>
            </a:pPr>
            <a:r>
              <a:rPr lang="en-GB" altLang="en-US" dirty="0" smtClean="0"/>
              <a:t>We now employ </a:t>
            </a:r>
            <a:r>
              <a:rPr lang="en-GB" altLang="en-US" dirty="0" smtClean="0"/>
              <a:t>5</a:t>
            </a:r>
            <a:r>
              <a:rPr lang="en-GB" altLang="en-US" baseline="0" dirty="0" smtClean="0"/>
              <a:t> </a:t>
            </a:r>
            <a:r>
              <a:rPr lang="en-GB" altLang="en-US" dirty="0" smtClean="0"/>
              <a:t>staff</a:t>
            </a:r>
            <a:r>
              <a:rPr lang="en-GB" altLang="en-US" baseline="0" dirty="0" smtClean="0"/>
              <a:t>. </a:t>
            </a:r>
          </a:p>
          <a:p>
            <a:pPr>
              <a:spcBef>
                <a:spcPct val="0"/>
              </a:spcBef>
            </a:pPr>
            <a:endParaRPr lang="en-GB" altLang="en-US" dirty="0" smtClean="0"/>
          </a:p>
          <a:p>
            <a:pPr>
              <a:spcBef>
                <a:spcPct val="0"/>
              </a:spcBef>
            </a:pPr>
            <a:r>
              <a:rPr lang="en-GB" altLang="en-US" dirty="0" smtClean="0"/>
              <a:t>They help to provide independent advice, information and training to tenants’ groups, so our network can continue to grow from strength to strength. </a:t>
            </a:r>
            <a:endParaRPr lang="en-GB" altLang="en-US" dirty="0" smtClean="0"/>
          </a:p>
          <a:p>
            <a:pPr>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It’s important to us</a:t>
            </a:r>
            <a:r>
              <a:rPr lang="en-GB" altLang="en-US" baseline="0" dirty="0" smtClean="0"/>
              <a:t> volunteers that our staff are trained in community development. </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smtClean="0"/>
              <a:t>3 are registered with the CLD Standards Council. They know about the CLD competences. They lead on the work to support community groups. T</a:t>
            </a:r>
            <a:r>
              <a:rPr lang="en-GB" altLang="en-US" dirty="0" smtClean="0"/>
              <a:t>hey</a:t>
            </a:r>
            <a:r>
              <a:rPr lang="en-GB" altLang="en-US" baseline="0" dirty="0" smtClean="0"/>
              <a:t> provide</a:t>
            </a:r>
            <a:r>
              <a:rPr lang="en-GB" altLang="en-US" dirty="0" smtClean="0"/>
              <a:t> </a:t>
            </a:r>
            <a:r>
              <a:rPr lang="en-GB" altLang="en-US" dirty="0" smtClean="0"/>
              <a:t>support </a:t>
            </a:r>
            <a:r>
              <a:rPr lang="en-GB" altLang="en-US" dirty="0" smtClean="0"/>
              <a:t>to enable groups </a:t>
            </a:r>
            <a:r>
              <a:rPr lang="en-GB" altLang="en-US" dirty="0" smtClean="0"/>
              <a:t>to develop and to help individuals get the information and skills they need to be successful</a:t>
            </a:r>
            <a:r>
              <a:rPr lang="en-GB" altLang="en-US" dirty="0" smtClean="0"/>
              <a:t>. </a:t>
            </a:r>
          </a:p>
          <a:p>
            <a:pPr>
              <a:spcBef>
                <a:spcPct val="0"/>
              </a:spcBef>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baseline="0" dirty="0" smtClean="0"/>
              <a:t>But</a:t>
            </a:r>
            <a:r>
              <a:rPr lang="en-GB" altLang="en-US" b="1" dirty="0" smtClean="0"/>
              <a:t> </a:t>
            </a:r>
            <a:r>
              <a:rPr lang="en-GB" altLang="en-US" b="1" dirty="0" smtClean="0"/>
              <a:t>we’re a </a:t>
            </a:r>
            <a:r>
              <a:rPr lang="en-GB" altLang="en-US" b="1" dirty="0" smtClean="0"/>
              <a:t>team – staff and volunteers - and its important for communities to know there is a network </a:t>
            </a:r>
            <a:r>
              <a:rPr lang="en-GB" altLang="en-US" b="1" dirty="0" smtClean="0"/>
              <a:t>of volunteers </a:t>
            </a:r>
            <a:r>
              <a:rPr lang="en-GB" altLang="en-US" b="1" dirty="0" smtClean="0"/>
              <a:t>available</a:t>
            </a:r>
            <a:r>
              <a:rPr lang="en-GB" altLang="en-US" b="1" baseline="0" dirty="0" smtClean="0"/>
              <a:t> too </a:t>
            </a:r>
            <a:r>
              <a:rPr lang="en-GB" altLang="en-US" baseline="0" dirty="0" smtClean="0"/>
              <a:t>- </a:t>
            </a:r>
            <a:r>
              <a:rPr lang="en-GB" altLang="en-US" dirty="0" smtClean="0"/>
              <a:t>someone </a:t>
            </a:r>
            <a:r>
              <a:rPr lang="en-GB" altLang="en-US" dirty="0" smtClean="0"/>
              <a:t>who </a:t>
            </a:r>
            <a:r>
              <a:rPr lang="en-GB" altLang="en-US" dirty="0" smtClean="0"/>
              <a:t>has been in their shoes when they’re facing a blank wall to connect with and </a:t>
            </a:r>
            <a:r>
              <a:rPr lang="en-GB" altLang="en-US" dirty="0" smtClean="0"/>
              <a:t>help out</a:t>
            </a:r>
            <a:r>
              <a:rPr lang="en-GB" altLang="en-US" dirty="0" smtClean="0"/>
              <a:t>.</a:t>
            </a:r>
            <a:r>
              <a:rPr lang="en-GB" altLang="en-US" baseline="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smtClean="0"/>
              <a:t>So for me, Community development is not just a profession for workers to be proud of  – it’s a way of life for all of us interested in seeing communities flourish. Its not just workers who do community development - Volunteers like me are doing community work every day.</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a:p>
            <a:pPr>
              <a:spcBef>
                <a:spcPct val="0"/>
              </a:spcBef>
            </a:pPr>
            <a:endParaRPr lang="en-GB" altLang="en-US" dirty="0" smtClean="0"/>
          </a:p>
          <a:p>
            <a:pPr>
              <a:spcBef>
                <a:spcPct val="0"/>
              </a:spcBef>
            </a:pPr>
            <a:endParaRPr lang="en-GB"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351AAE9D-08E9-48B4-8603-7C0DE03951FC}" type="slidenum">
              <a:rPr lang="en-GB" altLang="en-US">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72865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Betty</a:t>
            </a:r>
          </a:p>
          <a:p>
            <a:pPr>
              <a:spcBef>
                <a:spcPct val="0"/>
              </a:spcBef>
            </a:pPr>
            <a:r>
              <a:rPr lang="en-GB" altLang="en-US" dirty="0" smtClean="0"/>
              <a:t>Our </a:t>
            </a:r>
            <a:r>
              <a:rPr lang="en-GB" altLang="en-US" dirty="0" smtClean="0"/>
              <a:t>approach in Edinburgh starts at the local level.</a:t>
            </a:r>
          </a:p>
          <a:p>
            <a:pPr>
              <a:spcBef>
                <a:spcPct val="0"/>
              </a:spcBef>
            </a:pPr>
            <a:endParaRPr lang="en-GB" altLang="en-US" dirty="0" smtClean="0"/>
          </a:p>
          <a:p>
            <a:pPr>
              <a:spcBef>
                <a:spcPct val="0"/>
              </a:spcBef>
            </a:pPr>
            <a:r>
              <a:rPr lang="en-GB" altLang="en-US" dirty="0" smtClean="0"/>
              <a:t>Tenants’ groups are involved in influencing locally – in each of the areas of the city – on issues important to local people. </a:t>
            </a:r>
          </a:p>
          <a:p>
            <a:pPr>
              <a:spcBef>
                <a:spcPct val="0"/>
              </a:spcBef>
            </a:pPr>
            <a:endParaRPr lang="en-GB" altLang="en-US" dirty="0" smtClean="0"/>
          </a:p>
          <a:p>
            <a:pPr>
              <a:spcBef>
                <a:spcPct val="0"/>
              </a:spcBef>
            </a:pPr>
            <a:r>
              <a:rPr lang="en-GB" altLang="en-US" dirty="0" smtClean="0"/>
              <a:t>This might be housing improvements, play parks for young kids – </a:t>
            </a:r>
            <a:r>
              <a:rPr lang="en-GB" altLang="en-US" dirty="0" smtClean="0"/>
              <a:t>or </a:t>
            </a:r>
            <a:r>
              <a:rPr lang="en-GB" altLang="en-US" dirty="0" smtClean="0"/>
              <a:t>recently – providing food through food </a:t>
            </a:r>
            <a:r>
              <a:rPr lang="en-GB" altLang="en-US" dirty="0" smtClean="0"/>
              <a:t>banks, community shops </a:t>
            </a:r>
            <a:r>
              <a:rPr lang="en-GB" altLang="en-US" dirty="0" smtClean="0"/>
              <a:t>and soup kitchens so our neighbours can eat</a:t>
            </a:r>
            <a:r>
              <a:rPr lang="en-GB" altLang="en-US" dirty="0" smtClean="0"/>
              <a:t>! </a:t>
            </a:r>
            <a:endParaRPr lang="en-GB" altLang="en-US" dirty="0" smtClean="0"/>
          </a:p>
          <a:p>
            <a:pPr>
              <a:spcBef>
                <a:spcPct val="0"/>
              </a:spcBef>
            </a:pPr>
            <a:endParaRPr lang="en-GB" altLang="en-US" dirty="0" smtClean="0"/>
          </a:p>
          <a:p>
            <a:pPr>
              <a:spcBef>
                <a:spcPct val="0"/>
              </a:spcBef>
            </a:pPr>
            <a:r>
              <a:rPr lang="en-GB" altLang="en-US" dirty="0" smtClean="0"/>
              <a:t>Our</a:t>
            </a:r>
            <a:r>
              <a:rPr lang="en-GB" altLang="en-US" baseline="0" dirty="0" smtClean="0"/>
              <a:t> staff </a:t>
            </a:r>
            <a:r>
              <a:rPr lang="en-GB" altLang="en-US" dirty="0" smtClean="0"/>
              <a:t>provide </a:t>
            </a:r>
            <a:r>
              <a:rPr lang="en-GB" altLang="en-US" dirty="0" smtClean="0"/>
              <a:t>practical support to tenants groups to get started, </a:t>
            </a:r>
            <a:r>
              <a:rPr lang="en-GB" altLang="en-US" dirty="0" smtClean="0"/>
              <a:t>and</a:t>
            </a:r>
            <a:r>
              <a:rPr lang="en-GB" altLang="en-US" baseline="0" dirty="0" smtClean="0"/>
              <a:t> help local groups to </a:t>
            </a:r>
            <a:r>
              <a:rPr lang="en-GB" altLang="en-US" dirty="0" smtClean="0"/>
              <a:t>carry </a:t>
            </a:r>
            <a:r>
              <a:rPr lang="en-GB" altLang="en-US" dirty="0" smtClean="0"/>
              <a:t>out community surveys </a:t>
            </a:r>
            <a:r>
              <a:rPr lang="en-GB" altLang="en-US" dirty="0" smtClean="0"/>
              <a:t>to find out what the issues are locally. Then help put</a:t>
            </a:r>
            <a:r>
              <a:rPr lang="en-GB" altLang="en-US" baseline="0" dirty="0" smtClean="0"/>
              <a:t> an action plan in place to achieve change.</a:t>
            </a:r>
            <a:endParaRPr lang="en-GB" altLang="en-US" dirty="0" smtClean="0"/>
          </a:p>
          <a:p>
            <a:pPr>
              <a:spcBef>
                <a:spcPct val="0"/>
              </a:spcBef>
            </a:pPr>
            <a:endParaRPr lang="en-GB" altLang="en-US" dirty="0" smtClean="0"/>
          </a:p>
          <a:p>
            <a:pPr>
              <a:spcBef>
                <a:spcPct val="0"/>
              </a:spcBef>
            </a:pPr>
            <a:r>
              <a:rPr lang="en-GB" altLang="en-US" dirty="0" smtClean="0"/>
              <a:t>We run training and capacity building </a:t>
            </a:r>
            <a:r>
              <a:rPr lang="en-GB" altLang="en-US" dirty="0" smtClean="0"/>
              <a:t>programmes, do study visits </a:t>
            </a:r>
            <a:r>
              <a:rPr lang="en-GB" altLang="en-US" dirty="0" smtClean="0"/>
              <a:t>and connect tenants from different parts of the city together so we can all learn from each other.</a:t>
            </a:r>
          </a:p>
          <a:p>
            <a:pPr>
              <a:spcBef>
                <a:spcPct val="0"/>
              </a:spcBef>
            </a:pPr>
            <a:endParaRPr lang="en-GB" altLang="en-US" dirty="0" smtClean="0"/>
          </a:p>
          <a:p>
            <a:pPr>
              <a:spcBef>
                <a:spcPct val="0"/>
              </a:spcBef>
            </a:pPr>
            <a:endParaRPr lang="en-GB"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EBE7D07-8902-4D0D-B7CB-2142FA584C77}" type="slidenum">
              <a:rPr lang="en-GB" altLang="en-US">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193599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Betty</a:t>
            </a:r>
          </a:p>
          <a:p>
            <a:pPr>
              <a:spcBef>
                <a:spcPct val="0"/>
              </a:spcBef>
            </a:pPr>
            <a:r>
              <a:rPr lang="en-GB" altLang="en-US" dirty="0" smtClean="0"/>
              <a:t>We </a:t>
            </a:r>
            <a:r>
              <a:rPr lang="en-GB" altLang="en-US" dirty="0" smtClean="0"/>
              <a:t>love to bring people together.</a:t>
            </a:r>
          </a:p>
          <a:p>
            <a:pPr>
              <a:spcBef>
                <a:spcPct val="0"/>
              </a:spcBef>
            </a:pPr>
            <a:endParaRPr lang="en-GB" altLang="en-US" dirty="0" smtClean="0"/>
          </a:p>
          <a:p>
            <a:pPr>
              <a:spcBef>
                <a:spcPct val="0"/>
              </a:spcBef>
            </a:pPr>
            <a:r>
              <a:rPr lang="en-GB" altLang="en-US" dirty="0" smtClean="0"/>
              <a:t>We work collectively to campaign for better services citywide.</a:t>
            </a:r>
          </a:p>
          <a:p>
            <a:pPr>
              <a:spcBef>
                <a:spcPct val="0"/>
              </a:spcBef>
            </a:pPr>
            <a:endParaRPr lang="en-GB" altLang="en-US" dirty="0" smtClean="0"/>
          </a:p>
          <a:p>
            <a:pPr>
              <a:spcBef>
                <a:spcPct val="0"/>
              </a:spcBef>
            </a:pPr>
            <a:r>
              <a:rPr lang="en-GB" altLang="en-US" dirty="0" smtClean="0"/>
              <a:t>We work on everything from rents, to repairs, regeneration and housing improvements.</a:t>
            </a:r>
          </a:p>
          <a:p>
            <a:pPr>
              <a:spcBef>
                <a:spcPct val="0"/>
              </a:spcBef>
            </a:pPr>
            <a:endParaRPr lang="en-GB" altLang="en-US" dirty="0" smtClean="0"/>
          </a:p>
          <a:p>
            <a:pPr>
              <a:spcBef>
                <a:spcPct val="0"/>
              </a:spcBef>
            </a:pPr>
            <a:r>
              <a:rPr lang="en-GB" altLang="en-US" dirty="0" smtClean="0"/>
              <a:t>We meet with the senior managers and elected representatives at a citywide level to ensure the tenants’ voice is heard in every decision being made.</a:t>
            </a:r>
          </a:p>
          <a:p>
            <a:pPr>
              <a:spcBef>
                <a:spcPct val="0"/>
              </a:spcBef>
            </a:pPr>
            <a:endParaRPr lang="en-GB" altLang="en-US" dirty="0" smtClean="0"/>
          </a:p>
          <a:p>
            <a:pPr>
              <a:spcBef>
                <a:spcPct val="0"/>
              </a:spcBef>
            </a:pPr>
            <a:r>
              <a:rPr lang="en-GB" altLang="en-US" dirty="0" smtClean="0"/>
              <a:t>And we have had huge success – as the city is transforming its housing areas through a huge regeneration programme that is building Council housing again after a 30 year gap</a:t>
            </a:r>
            <a:r>
              <a:rPr lang="en-GB" altLang="en-US" dirty="0" smtClean="0"/>
              <a:t>.</a:t>
            </a:r>
          </a:p>
          <a:p>
            <a:pPr>
              <a:spcBef>
                <a:spcPct val="0"/>
              </a:spcBef>
            </a:pPr>
            <a:endParaRPr lang="en-GB" altLang="en-US" dirty="0" smtClean="0"/>
          </a:p>
          <a:p>
            <a:pPr>
              <a:spcBef>
                <a:spcPct val="0"/>
              </a:spcBef>
            </a:pPr>
            <a:r>
              <a:rPr lang="en-GB" altLang="en-US" dirty="0" smtClean="0"/>
              <a:t>We do campaigning on issues – like last years’ </a:t>
            </a:r>
            <a:r>
              <a:rPr lang="en-GB" altLang="en-US" dirty="0" err="1" smtClean="0"/>
              <a:t>Gie’s</a:t>
            </a:r>
            <a:r>
              <a:rPr lang="en-GB" altLang="en-US" dirty="0" smtClean="0"/>
              <a:t> a break </a:t>
            </a:r>
            <a:r>
              <a:rPr lang="en-GB" altLang="en-US" dirty="0" err="1" smtClean="0"/>
              <a:t>gi’es</a:t>
            </a:r>
            <a:r>
              <a:rPr lang="en-GB" altLang="en-US" dirty="0" smtClean="0"/>
              <a:t> a rent freeze campaign. We made a giant kit </a:t>
            </a:r>
            <a:r>
              <a:rPr lang="en-GB" altLang="en-US" dirty="0" err="1" smtClean="0"/>
              <a:t>kat</a:t>
            </a:r>
            <a:r>
              <a:rPr lang="en-GB" altLang="en-US" dirty="0" smtClean="0"/>
              <a:t> and gave 2 fingers to the Council in the form of kit </a:t>
            </a:r>
            <a:r>
              <a:rPr lang="en-GB" altLang="en-US" dirty="0" err="1" smtClean="0"/>
              <a:t>kats</a:t>
            </a:r>
            <a:r>
              <a:rPr lang="en-GB" altLang="en-US" dirty="0" smtClean="0"/>
              <a:t> for elected members as they voted</a:t>
            </a:r>
            <a:r>
              <a:rPr lang="en-GB" altLang="en-US" baseline="0" dirty="0" smtClean="0"/>
              <a:t> to increase our rent levels against our will.</a:t>
            </a:r>
            <a:endParaRPr lang="en-GB" altLang="en-US" dirty="0" smtClean="0"/>
          </a:p>
          <a:p>
            <a:pPr>
              <a:spcBef>
                <a:spcPct val="0"/>
              </a:spcBef>
            </a:pPr>
            <a:endParaRPr lang="en-GB"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25604536-B0EE-4C02-A401-C9E54D044DBB}"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62134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Betty</a:t>
            </a:r>
          </a:p>
          <a:p>
            <a:pPr>
              <a:spcBef>
                <a:spcPct val="0"/>
              </a:spcBef>
            </a:pPr>
            <a:r>
              <a:rPr lang="en-GB" altLang="en-US" dirty="0" smtClean="0"/>
              <a:t>ETF </a:t>
            </a:r>
            <a:r>
              <a:rPr lang="en-GB" altLang="en-US" dirty="0" smtClean="0"/>
              <a:t>has always fought to influence national housing issues.</a:t>
            </a:r>
          </a:p>
          <a:p>
            <a:pPr>
              <a:spcBef>
                <a:spcPct val="0"/>
              </a:spcBef>
            </a:pPr>
            <a:endParaRPr lang="en-GB" altLang="en-US" dirty="0" smtClean="0"/>
          </a:p>
          <a:p>
            <a:pPr>
              <a:spcBef>
                <a:spcPct val="0"/>
              </a:spcBef>
            </a:pPr>
            <a:r>
              <a:rPr lang="en-GB" altLang="en-US" dirty="0" smtClean="0"/>
              <a:t>Together with tenants across Scotland we campaigned for the RIGHT TO TENANT PARTICIPATION.</a:t>
            </a:r>
          </a:p>
          <a:p>
            <a:pPr>
              <a:spcBef>
                <a:spcPct val="0"/>
              </a:spcBef>
            </a:pPr>
            <a:endParaRPr lang="en-GB" altLang="en-US" dirty="0" smtClean="0"/>
          </a:p>
          <a:p>
            <a:pPr>
              <a:spcBef>
                <a:spcPct val="0"/>
              </a:spcBef>
            </a:pPr>
            <a:r>
              <a:rPr lang="en-GB" altLang="en-US" dirty="0" smtClean="0"/>
              <a:t>In 2001, we finally won the right to be involved in decisions that affect us. That year, the Scottish Government passed the Housing (Scotland) Act – which gave tenants the first time in law – the right to participate with their landlord</a:t>
            </a:r>
            <a:r>
              <a:rPr lang="en-GB" altLang="en-US" b="1" dirty="0" smtClean="0"/>
              <a:t>.</a:t>
            </a:r>
          </a:p>
          <a:p>
            <a:pPr>
              <a:spcBef>
                <a:spcPct val="0"/>
              </a:spcBef>
            </a:pPr>
            <a:endParaRPr lang="en-GB" altLang="en-US" b="1" dirty="0" smtClean="0"/>
          </a:p>
          <a:p>
            <a:pPr>
              <a:spcBef>
                <a:spcPct val="0"/>
              </a:spcBef>
            </a:pPr>
            <a:r>
              <a:rPr lang="en-GB" altLang="en-US" b="0" dirty="0" smtClean="0"/>
              <a:t>We always get involved in any new housing legislation from the Scottish Government.</a:t>
            </a:r>
          </a:p>
          <a:p>
            <a:pPr>
              <a:spcBef>
                <a:spcPct val="0"/>
              </a:spcBef>
            </a:pPr>
            <a:endParaRPr lang="en-GB" altLang="en-US" b="1" dirty="0" smtClean="0"/>
          </a:p>
          <a:p>
            <a:pPr>
              <a:spcBef>
                <a:spcPct val="0"/>
              </a:spcBef>
            </a:pPr>
            <a:r>
              <a:rPr lang="en-GB" altLang="en-US" dirty="0" smtClean="0"/>
              <a:t>We still regularly meet with Members of the Scottish Parliament – like Sarah </a:t>
            </a:r>
            <a:r>
              <a:rPr lang="en-GB" altLang="en-US" dirty="0" err="1" smtClean="0"/>
              <a:t>Boyack</a:t>
            </a:r>
            <a:r>
              <a:rPr lang="en-GB" altLang="en-US" dirty="0" smtClean="0"/>
              <a:t> </a:t>
            </a:r>
            <a:r>
              <a:rPr lang="en-GB" altLang="en-US" dirty="0" smtClean="0"/>
              <a:t>MSP in the picture </a:t>
            </a:r>
            <a:r>
              <a:rPr lang="en-GB" altLang="en-US" dirty="0" smtClean="0"/>
              <a:t>- bringing forward tenants’ issues.</a:t>
            </a:r>
          </a:p>
          <a:p>
            <a:pPr>
              <a:spcBef>
                <a:spcPct val="0"/>
              </a:spcBef>
            </a:pPr>
            <a:endParaRPr lang="en-GB" altLang="en-US" b="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B4FB84F1-BE02-4423-AE70-F5187591CAA5}"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36639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Where we see it will benefit tenants, we get involved.</a:t>
            </a:r>
          </a:p>
          <a:p>
            <a:pPr>
              <a:spcBef>
                <a:spcPct val="0"/>
              </a:spcBef>
            </a:pPr>
            <a:endParaRPr lang="en-GB" altLang="en-US" dirty="0" smtClean="0"/>
          </a:p>
          <a:p>
            <a:pPr>
              <a:spcBef>
                <a:spcPct val="0"/>
              </a:spcBef>
            </a:pPr>
            <a:r>
              <a:rPr lang="en-GB" altLang="en-US" dirty="0" smtClean="0"/>
              <a:t>We</a:t>
            </a:r>
            <a:r>
              <a:rPr lang="en-GB" altLang="en-US" baseline="0" dirty="0" smtClean="0"/>
              <a:t> were </a:t>
            </a:r>
            <a:r>
              <a:rPr lang="en-GB" altLang="en-US" dirty="0" smtClean="0"/>
              <a:t>part </a:t>
            </a:r>
            <a:r>
              <a:rPr lang="en-GB" altLang="en-US" dirty="0" smtClean="0"/>
              <a:t>of a nation-wide campaign to abolish the Bedroom Tax. </a:t>
            </a:r>
          </a:p>
          <a:p>
            <a:pPr>
              <a:spcBef>
                <a:spcPct val="0"/>
              </a:spcBef>
            </a:pPr>
            <a:endParaRPr lang="en-GB" altLang="en-US" dirty="0" smtClean="0"/>
          </a:p>
          <a:p>
            <a:pPr>
              <a:spcBef>
                <a:spcPct val="0"/>
              </a:spcBef>
            </a:pPr>
            <a:r>
              <a:rPr lang="en-GB" altLang="en-US" dirty="0" smtClean="0"/>
              <a:t>We took to social media to highlight the issues, lobbied the UK and Scottish Government on this, marched on the streets, took deputations to the Council and even went to the European </a:t>
            </a:r>
            <a:r>
              <a:rPr lang="en-GB" altLang="en-US" dirty="0" smtClean="0"/>
              <a:t>Parliament w</a:t>
            </a:r>
            <a:r>
              <a:rPr lang="en-GB" altLang="en-US" baseline="0" dirty="0" smtClean="0"/>
              <a:t>ith a petition t</a:t>
            </a:r>
            <a:r>
              <a:rPr lang="en-GB" altLang="en-US" dirty="0" smtClean="0"/>
              <a:t>hat </a:t>
            </a:r>
            <a:r>
              <a:rPr lang="en-GB" altLang="en-US" dirty="0" smtClean="0"/>
              <a:t>this policy infringes Human </a:t>
            </a:r>
            <a:r>
              <a:rPr lang="en-GB" altLang="en-US" dirty="0" smtClean="0"/>
              <a:t>Rights.</a:t>
            </a:r>
          </a:p>
          <a:p>
            <a:pPr>
              <a:spcBef>
                <a:spcPct val="0"/>
              </a:spcBef>
            </a:pPr>
            <a:endParaRPr lang="en-GB" altLang="en-US" dirty="0" smtClean="0"/>
          </a:p>
          <a:p>
            <a:pPr>
              <a:spcBef>
                <a:spcPct val="0"/>
              </a:spcBef>
            </a:pPr>
            <a:r>
              <a:rPr lang="en-GB" altLang="en-US" dirty="0" smtClean="0"/>
              <a:t>This was about</a:t>
            </a:r>
            <a:r>
              <a:rPr lang="en-GB" altLang="en-US" baseline="0" dirty="0" smtClean="0"/>
              <a:t> us </a:t>
            </a:r>
            <a:r>
              <a:rPr lang="en-GB" altLang="en-US" dirty="0" smtClean="0"/>
              <a:t>knowing the decision- making processes and campaigning for change at every level.</a:t>
            </a:r>
          </a:p>
          <a:p>
            <a:pPr>
              <a:spcBef>
                <a:spcPct val="0"/>
              </a:spcBef>
            </a:pPr>
            <a:endParaRPr lang="en-GB"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76269173-9D92-4507-8D6A-E157C7C9CC27}" type="slidenum">
              <a:rPr lang="en-GB" altLang="en-US">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375293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John</a:t>
            </a:r>
            <a:endParaRPr lang="en-GB" b="1"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3</a:t>
            </a:fld>
            <a:endParaRPr lang="en-GB"/>
          </a:p>
        </p:txBody>
      </p:sp>
    </p:spTree>
    <p:extLst>
      <p:ext uri="{BB962C8B-B14F-4D97-AF65-F5344CB8AC3E}">
        <p14:creationId xmlns:p14="http://schemas.microsoft.com/office/powerpoint/2010/main" val="60804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Betty</a:t>
            </a:r>
          </a:p>
          <a:p>
            <a:r>
              <a:rPr lang="en-GB" b="0" dirty="0" smtClean="0"/>
              <a:t>It’s important to make the international connections in</a:t>
            </a:r>
            <a:r>
              <a:rPr lang="en-GB" b="0" baseline="0" dirty="0" smtClean="0"/>
              <a:t> our work too.</a:t>
            </a:r>
            <a:endParaRPr lang="en-GB" b="0" dirty="0" smtClean="0"/>
          </a:p>
          <a:p>
            <a:endParaRPr lang="en-GB" dirty="0" smtClean="0"/>
          </a:p>
          <a:p>
            <a:r>
              <a:rPr lang="en-GB" dirty="0" smtClean="0"/>
              <a:t>This</a:t>
            </a:r>
            <a:r>
              <a:rPr lang="en-GB" baseline="0" dirty="0" smtClean="0"/>
              <a:t> is us meeting with Magnus from the International Union of Tenants.</a:t>
            </a:r>
          </a:p>
          <a:p>
            <a:endParaRPr lang="en-GB" baseline="0" dirty="0" smtClean="0"/>
          </a:p>
          <a:p>
            <a:r>
              <a:rPr lang="en-GB" baseline="0" dirty="0" smtClean="0"/>
              <a:t>And we’ve had connections with tenants groups globally through being at international conferences. We need to think big to help us see that we're not alone.</a:t>
            </a:r>
            <a:endParaRPr lang="en-GB"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22</a:t>
            </a:fld>
            <a:endParaRPr lang="en-GB"/>
          </a:p>
        </p:txBody>
      </p:sp>
    </p:spTree>
    <p:extLst>
      <p:ext uri="{BB962C8B-B14F-4D97-AF65-F5344CB8AC3E}">
        <p14:creationId xmlns:p14="http://schemas.microsoft.com/office/powerpoint/2010/main" val="87027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Betty</a:t>
            </a:r>
          </a:p>
          <a:p>
            <a:pPr>
              <a:spcBef>
                <a:spcPct val="0"/>
              </a:spcBef>
            </a:pPr>
            <a:r>
              <a:rPr lang="en-GB" altLang="en-US" dirty="0" smtClean="0"/>
              <a:t>In </a:t>
            </a:r>
            <a:r>
              <a:rPr lang="en-GB" altLang="en-US" dirty="0" smtClean="0"/>
              <a:t>recent years we’ve been award winning for our work on helping tenants with mental ill health</a:t>
            </a:r>
            <a:r>
              <a:rPr lang="en-GB" altLang="en-US" dirty="0" smtClean="0"/>
              <a:t>.</a:t>
            </a:r>
          </a:p>
          <a:p>
            <a:pPr>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I raised</a:t>
            </a:r>
            <a:r>
              <a:rPr lang="en-GB" altLang="en-US" baseline="0" dirty="0" smtClean="0"/>
              <a:t> the issue of mental health support for tenants after witnessing suicides in my block. Council staff were not trained in dealing with this, nor given any support. I sat at every Council meeting I attended for 2 years raising the issue – until the Council finally got fed up of me and set up a working group to discuss this.</a:t>
            </a:r>
            <a:endParaRPr lang="en-GB" altLang="en-US" dirty="0" smtClean="0"/>
          </a:p>
          <a:p>
            <a:pPr>
              <a:spcBef>
                <a:spcPct val="0"/>
              </a:spcBef>
            </a:pPr>
            <a:endParaRPr lang="en-GB" altLang="en-US" dirty="0" smtClean="0"/>
          </a:p>
          <a:p>
            <a:pPr>
              <a:spcBef>
                <a:spcPct val="0"/>
              </a:spcBef>
            </a:pPr>
            <a:r>
              <a:rPr lang="en-GB" altLang="en-US" dirty="0" smtClean="0"/>
              <a:t>We </a:t>
            </a:r>
            <a:r>
              <a:rPr lang="en-GB" altLang="en-US" dirty="0" smtClean="0"/>
              <a:t>campaigned to get better support for vulnerable tenants, and training in suicide awareness for City of Edinburgh Council staff. And we’ve been hugely successful in this</a:t>
            </a:r>
            <a:r>
              <a:rPr lang="en-GB" altLang="en-US" dirty="0" smtClean="0"/>
              <a:t>. Hundreds</a:t>
            </a:r>
            <a:r>
              <a:rPr lang="en-GB" altLang="en-US" baseline="0" dirty="0" smtClean="0"/>
              <a:t> of staff have now been trained in </a:t>
            </a:r>
            <a:r>
              <a:rPr lang="en-GB" altLang="en-US" baseline="0" dirty="0" err="1" smtClean="0"/>
              <a:t>SafeTALK</a:t>
            </a:r>
            <a:r>
              <a:rPr lang="en-GB" altLang="en-US" baseline="0" dirty="0" smtClean="0"/>
              <a:t> and how to support someone thinking about suicide.</a:t>
            </a:r>
            <a:endParaRPr lang="en-GB" altLang="en-US" dirty="0" smtClean="0"/>
          </a:p>
          <a:p>
            <a:pPr>
              <a:spcBef>
                <a:spcPct val="0"/>
              </a:spcBef>
            </a:pPr>
            <a:endParaRPr lang="en-GB" altLang="en-US" dirty="0" smtClean="0"/>
          </a:p>
          <a:p>
            <a:pPr>
              <a:spcBef>
                <a:spcPct val="0"/>
              </a:spcBef>
            </a:pPr>
            <a:r>
              <a:rPr lang="en-GB" altLang="en-US" dirty="0" smtClean="0"/>
              <a:t>Winning the awards are not that important – sure, they bring national recognition - but what matters most is that we raise the profile about tenants’ issues and work hard to make things better for tenants.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171ECE6C-4B6C-44A6-AEC3-D4C0BF548B40}" type="slidenum">
              <a:rPr lang="en-GB" altLang="en-US">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3359007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Clare</a:t>
            </a:r>
          </a:p>
          <a:p>
            <a:r>
              <a:rPr lang="en-GB" b="0" dirty="0" smtClean="0"/>
              <a:t>So here are some examples of our work that</a:t>
            </a:r>
            <a:r>
              <a:rPr lang="en-GB" b="0" baseline="0" dirty="0" smtClean="0"/>
              <a:t> we see fit with the Facilitate and promote community empowerment competence.</a:t>
            </a:r>
          </a:p>
          <a:p>
            <a:endParaRPr lang="en-GB" b="0" baseline="0" dirty="0" smtClean="0"/>
          </a:p>
          <a:p>
            <a:r>
              <a:rPr lang="en-GB" b="0" baseline="0" dirty="0" smtClean="0"/>
              <a:t>We’ll be asking about </a:t>
            </a:r>
            <a:r>
              <a:rPr lang="en-GB" b="1" baseline="0" dirty="0" smtClean="0"/>
              <a:t>your brilliance </a:t>
            </a:r>
            <a:r>
              <a:rPr lang="en-GB" b="0" baseline="0" dirty="0" smtClean="0"/>
              <a:t>in a minute.</a:t>
            </a:r>
            <a:endParaRPr lang="en-GB" b="0"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24</a:t>
            </a:fld>
            <a:endParaRPr lang="en-GB"/>
          </a:p>
        </p:txBody>
      </p:sp>
    </p:spTree>
    <p:extLst>
      <p:ext uri="{BB962C8B-B14F-4D97-AF65-F5344CB8AC3E}">
        <p14:creationId xmlns:p14="http://schemas.microsoft.com/office/powerpoint/2010/main" val="1219254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Betty</a:t>
            </a:r>
          </a:p>
          <a:p>
            <a:pPr>
              <a:spcBef>
                <a:spcPct val="0"/>
              </a:spcBef>
            </a:pPr>
            <a:r>
              <a:rPr lang="en-GB" altLang="en-US" dirty="0" smtClean="0"/>
              <a:t>In </a:t>
            </a:r>
            <a:r>
              <a:rPr lang="en-GB" altLang="en-US" dirty="0" smtClean="0"/>
              <a:t>Edinburgh Tenants Federation we firmly believe that communities coming together can influence those with power by holding them accountable to the people. </a:t>
            </a:r>
          </a:p>
          <a:p>
            <a:pPr>
              <a:spcBef>
                <a:spcPct val="0"/>
              </a:spcBef>
            </a:pPr>
            <a:endParaRPr lang="en-GB" altLang="en-US" dirty="0" smtClean="0"/>
          </a:p>
          <a:p>
            <a:pPr>
              <a:spcBef>
                <a:spcPct val="0"/>
              </a:spcBef>
            </a:pPr>
            <a:r>
              <a:rPr lang="en-GB" altLang="en-US" dirty="0" smtClean="0"/>
              <a:t>We always start with the local  connections – then build to citywide, then the national level and </a:t>
            </a:r>
            <a:r>
              <a:rPr lang="en-GB" altLang="en-US" dirty="0" smtClean="0"/>
              <a:t>international</a:t>
            </a:r>
            <a:r>
              <a:rPr lang="en-GB" altLang="en-US" dirty="0" smtClean="0"/>
              <a:t>.</a:t>
            </a:r>
          </a:p>
          <a:p>
            <a:pPr>
              <a:spcBef>
                <a:spcPct val="0"/>
              </a:spcBef>
            </a:pPr>
            <a:endParaRPr lang="en-GB" altLang="en-US" dirty="0" smtClean="0"/>
          </a:p>
          <a:p>
            <a:pPr>
              <a:spcBef>
                <a:spcPct val="0"/>
              </a:spcBef>
            </a:pPr>
            <a:r>
              <a:rPr lang="en-GB" altLang="en-US" dirty="0" smtClean="0"/>
              <a:t>But we all need to work together and tackle the issue big issues in society.</a:t>
            </a:r>
          </a:p>
          <a:p>
            <a:pPr>
              <a:spcBef>
                <a:spcPct val="0"/>
              </a:spcBef>
            </a:pPr>
            <a:endParaRPr lang="en-GB" altLang="en-US" dirty="0" smtClean="0"/>
          </a:p>
          <a:p>
            <a:pPr>
              <a:spcBef>
                <a:spcPct val="0"/>
              </a:spcBef>
            </a:pPr>
            <a:r>
              <a:rPr lang="en-GB" altLang="en-US" dirty="0" smtClean="0"/>
              <a:t>We are making change happen. </a:t>
            </a:r>
          </a:p>
          <a:p>
            <a:pPr>
              <a:spcBef>
                <a:spcPct val="0"/>
              </a:spcBef>
            </a:pPr>
            <a:endParaRPr lang="en-GB" altLang="en-US" dirty="0" smtClean="0"/>
          </a:p>
          <a:p>
            <a:pPr>
              <a:spcBef>
                <a:spcPct val="0"/>
              </a:spcBef>
            </a:pPr>
            <a:r>
              <a:rPr lang="en-GB" altLang="en-US" dirty="0" smtClean="0"/>
              <a:t>WE don’t need permission from those in power. Its our right and we must claim it.</a:t>
            </a:r>
          </a:p>
          <a:p>
            <a:pPr>
              <a:spcBef>
                <a:spcPct val="0"/>
              </a:spcBef>
            </a:pPr>
            <a:endParaRPr lang="en-GB" altLang="en-US" dirty="0" smtClean="0"/>
          </a:p>
          <a:p>
            <a:pPr>
              <a:spcBef>
                <a:spcPct val="0"/>
              </a:spcBef>
            </a:pPr>
            <a:r>
              <a:rPr lang="en-GB" altLang="en-US" dirty="0" smtClean="0"/>
              <a:t>Together we can change society for the better. </a:t>
            </a:r>
          </a:p>
          <a:p>
            <a:pPr>
              <a:spcBef>
                <a:spcPct val="0"/>
              </a:spcBef>
            </a:pPr>
            <a:endParaRPr lang="en-GB" altLang="en-US" dirty="0" smtClean="0"/>
          </a:p>
          <a:p>
            <a:pPr>
              <a:spcBef>
                <a:spcPct val="0"/>
              </a:spcBef>
            </a:pPr>
            <a:r>
              <a:rPr lang="en-GB" altLang="en-US" dirty="0" smtClean="0"/>
              <a:t>We are doing it – every day.</a:t>
            </a:r>
          </a:p>
          <a:p>
            <a:pPr>
              <a:spcBef>
                <a:spcPct val="0"/>
              </a:spcBef>
            </a:pPr>
            <a:endParaRPr lang="en-GB" altLang="en-US" dirty="0" smtClean="0"/>
          </a:p>
          <a:p>
            <a:pPr>
              <a:spcBef>
                <a:spcPct val="0"/>
              </a:spcBef>
            </a:pPr>
            <a:r>
              <a:rPr lang="en-GB" altLang="en-US" dirty="0" smtClean="0"/>
              <a:t>And so are you</a:t>
            </a:r>
            <a:r>
              <a:rPr lang="en-GB" altLang="en-US" dirty="0" smtClean="0"/>
              <a:t>. By</a:t>
            </a:r>
            <a:r>
              <a:rPr lang="en-GB" altLang="en-US" baseline="0" dirty="0" smtClean="0"/>
              <a:t> holding </a:t>
            </a:r>
            <a:r>
              <a:rPr lang="en-GB" altLang="en-US" dirty="0" smtClean="0"/>
              <a:t>community development as a passion.</a:t>
            </a:r>
            <a:endParaRPr lang="en-GB" altLang="en-US" dirty="0" smtClean="0"/>
          </a:p>
          <a:p>
            <a:pPr>
              <a:spcBef>
                <a:spcPct val="0"/>
              </a:spcBef>
            </a:pPr>
            <a:endParaRPr lang="en-GB" altLang="en-US" dirty="0" smtClean="0"/>
          </a:p>
          <a:p>
            <a:pPr>
              <a:spcBef>
                <a:spcPct val="0"/>
              </a:spcBef>
            </a:pPr>
            <a:endParaRPr lang="en-GB" altLang="en-US" dirty="0" smtClean="0"/>
          </a:p>
          <a:p>
            <a:pPr>
              <a:spcBef>
                <a:spcPct val="0"/>
              </a:spcBef>
            </a:pPr>
            <a:endParaRPr lang="en-GB"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61621EB7-0972-4FDB-BAA6-47A8C0485FF7}" type="slidenum">
              <a:rPr lang="en-GB" altLang="en-US">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117477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i="1" dirty="0" smtClean="0"/>
              <a:t>What have you learned from the input</a:t>
            </a:r>
            <a:r>
              <a:rPr lang="en-GB" altLang="en-US" i="1" dirty="0" smtClean="0"/>
              <a:t>?</a:t>
            </a:r>
          </a:p>
          <a:p>
            <a:pPr>
              <a:spcBef>
                <a:spcPct val="0"/>
              </a:spcBef>
            </a:pPr>
            <a:endParaRPr lang="en-GB" altLang="en-US" i="1" dirty="0" smtClean="0"/>
          </a:p>
          <a:p>
            <a:pPr>
              <a:spcBef>
                <a:spcPct val="0"/>
              </a:spcBef>
            </a:pPr>
            <a:r>
              <a:rPr lang="en-GB" altLang="en-US" i="1" dirty="0" smtClean="0"/>
              <a:t>Where</a:t>
            </a:r>
            <a:r>
              <a:rPr lang="en-GB" altLang="en-US" i="1" baseline="0" dirty="0" smtClean="0"/>
              <a:t> did you see evidence of the </a:t>
            </a:r>
            <a:r>
              <a:rPr lang="en-GB" altLang="en-US" b="1" i="1" baseline="0" dirty="0" smtClean="0"/>
              <a:t>facilitate and promote community empowerment </a:t>
            </a:r>
            <a:r>
              <a:rPr lang="en-GB" altLang="en-US" b="0" i="0" baseline="0" dirty="0" smtClean="0"/>
              <a:t>competence in ETF work?</a:t>
            </a:r>
            <a:endParaRPr lang="en-GB" altLang="en-US" b="0" i="1" dirty="0" smtClean="0"/>
          </a:p>
          <a:p>
            <a:pPr>
              <a:spcBef>
                <a:spcPct val="0"/>
              </a:spcBef>
            </a:pPr>
            <a:endParaRPr lang="en-GB" altLang="en-US" dirty="0" smtClean="0"/>
          </a:p>
          <a:p>
            <a:pPr>
              <a:spcBef>
                <a:spcPct val="0"/>
              </a:spcBef>
            </a:pPr>
            <a:r>
              <a:rPr lang="en-GB" altLang="en-US" dirty="0" smtClean="0"/>
              <a:t>Each individual to reflect on what they have learned and write </a:t>
            </a:r>
            <a:r>
              <a:rPr lang="en-GB" altLang="en-US" dirty="0" smtClean="0"/>
              <a:t>on yellow</a:t>
            </a:r>
            <a:r>
              <a:rPr lang="en-GB" altLang="en-US" baseline="0" dirty="0" smtClean="0"/>
              <a:t> </a:t>
            </a:r>
            <a:r>
              <a:rPr lang="en-GB" altLang="en-US" dirty="0" smtClean="0"/>
              <a:t>post its.</a:t>
            </a:r>
            <a:endParaRPr lang="en-GB" altLang="en-US" dirty="0" smtClean="0"/>
          </a:p>
          <a:p>
            <a:pPr>
              <a:spcBef>
                <a:spcPct val="0"/>
              </a:spcBef>
            </a:pPr>
            <a:endParaRPr lang="en-GB" altLang="en-US" dirty="0" smtClean="0"/>
          </a:p>
          <a:p>
            <a:pPr>
              <a:spcBef>
                <a:spcPct val="0"/>
              </a:spcBef>
            </a:pPr>
            <a:r>
              <a:rPr lang="en-GB" altLang="en-US" dirty="0" smtClean="0"/>
              <a:t>Each individual to tell the group one at a time why they have chosen this point and stick on flipchart</a:t>
            </a:r>
          </a:p>
          <a:p>
            <a:pPr>
              <a:spcBef>
                <a:spcPct val="0"/>
              </a:spcBef>
            </a:pPr>
            <a:endParaRPr lang="en-GB" altLang="en-US" dirty="0" smtClean="0"/>
          </a:p>
          <a:p>
            <a:pPr>
              <a:spcBef>
                <a:spcPct val="0"/>
              </a:spcBef>
            </a:pPr>
            <a:r>
              <a:rPr lang="en-GB" altLang="en-US" dirty="0" smtClean="0"/>
              <a:t>Group these in to any emerging themes </a:t>
            </a:r>
          </a:p>
          <a:p>
            <a:pPr>
              <a:spcBef>
                <a:spcPct val="0"/>
              </a:spcBef>
            </a:pPr>
            <a:endParaRPr lang="en-GB" altLang="en-US" dirty="0" smtClean="0"/>
          </a:p>
          <a:p>
            <a:pPr>
              <a:spcBef>
                <a:spcPct val="0"/>
              </a:spcBef>
            </a:pPr>
            <a:r>
              <a:rPr lang="en-GB" altLang="en-US" dirty="0" smtClean="0"/>
              <a:t>Choose one theme to discuss in more detail</a:t>
            </a:r>
          </a:p>
          <a:p>
            <a:pPr>
              <a:spcBef>
                <a:spcPct val="0"/>
              </a:spcBef>
            </a:pPr>
            <a:endParaRPr lang="en-GB" altLang="en-US" dirty="0" smtClean="0"/>
          </a:p>
          <a:p>
            <a:pPr>
              <a:spcBef>
                <a:spcPct val="0"/>
              </a:spcBef>
            </a:pPr>
            <a:r>
              <a:rPr lang="en-GB" altLang="en-US" dirty="0" smtClean="0"/>
              <a:t>Write your theme on a blue post it</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18BBC08D-F2FE-42B1-88E9-9890FE77E9D8}" type="slidenum">
              <a:rPr lang="en-GB" altLang="en-US">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3839794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This is your chance to learn from each other.</a:t>
            </a:r>
          </a:p>
          <a:p>
            <a:pPr>
              <a:spcBef>
                <a:spcPct val="0"/>
              </a:spcBef>
            </a:pPr>
            <a:endParaRPr lang="en-GB" altLang="en-US" dirty="0" smtClean="0"/>
          </a:p>
          <a:p>
            <a:pPr>
              <a:spcBef>
                <a:spcPct val="0"/>
              </a:spcBef>
            </a:pPr>
            <a:r>
              <a:rPr lang="en-GB" altLang="en-US" dirty="0" smtClean="0"/>
              <a:t>Ask  questions of each other to find out others’ views.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D86E846-A109-43C4-851E-302967F962E4}" type="slidenum">
              <a:rPr lang="en-GB" altLang="en-US">
                <a:latin typeface="Calibri" panose="020F0502020204030204" pitchFamily="34" charset="0"/>
              </a:rPr>
              <a:pPr/>
              <a:t>27</a:t>
            </a:fld>
            <a:endParaRPr lang="en-GB" altLang="en-US">
              <a:latin typeface="Calibri" panose="020F0502020204030204" pitchFamily="34" charset="0"/>
            </a:endParaRPr>
          </a:p>
        </p:txBody>
      </p:sp>
    </p:spTree>
    <p:extLst>
      <p:ext uri="{BB962C8B-B14F-4D97-AF65-F5344CB8AC3E}">
        <p14:creationId xmlns:p14="http://schemas.microsoft.com/office/powerpoint/2010/main" val="2833800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You don’t need to choose all of these – just one.</a:t>
            </a:r>
          </a:p>
          <a:p>
            <a:pPr>
              <a:spcBef>
                <a:spcPct val="0"/>
              </a:spcBef>
            </a:pPr>
            <a:endParaRPr lang="en-GB" altLang="en-US" dirty="0" smtClean="0"/>
          </a:p>
          <a:p>
            <a:pPr>
              <a:spcBef>
                <a:spcPct val="0"/>
              </a:spcBef>
            </a:pPr>
            <a:r>
              <a:rPr lang="en-GB" altLang="en-US" dirty="0" smtClean="0"/>
              <a:t>Or use them for a reflection afterwards</a:t>
            </a:r>
            <a:r>
              <a:rPr lang="en-GB" altLang="en-US" dirty="0" smtClean="0"/>
              <a:t>.</a:t>
            </a:r>
          </a:p>
          <a:p>
            <a:pPr>
              <a:spcBef>
                <a:spcPct val="0"/>
              </a:spcBef>
            </a:pPr>
            <a:endParaRPr lang="en-GB" altLang="en-US" dirty="0" smtClean="0"/>
          </a:p>
          <a:p>
            <a:pPr>
              <a:spcBef>
                <a:spcPct val="0"/>
              </a:spcBef>
            </a:pPr>
            <a:r>
              <a:rPr lang="en-GB" altLang="en-US" dirty="0" smtClean="0"/>
              <a:t>But tell a story and share ideas about how you do these brilliantly.</a:t>
            </a:r>
            <a:endParaRPr lang="en-GB"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BC92743D-2A2B-4BA5-AA5B-80A7937F7FB7}" type="slidenum">
              <a:rPr lang="en-GB" altLang="en-US">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393232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Clare</a:t>
            </a:r>
          </a:p>
          <a:p>
            <a:endParaRPr lang="en-GB" b="1" dirty="0" smtClean="0"/>
          </a:p>
          <a:p>
            <a:r>
              <a:rPr lang="en-GB" b="1" dirty="0" smtClean="0"/>
              <a:t>Some parting thoughts: </a:t>
            </a:r>
            <a:r>
              <a:rPr lang="en-GB" b="0" dirty="0" smtClean="0"/>
              <a:t>How do you identify </a:t>
            </a:r>
            <a:r>
              <a:rPr lang="en-GB" b="1" dirty="0" smtClean="0"/>
              <a:t>Global</a:t>
            </a:r>
            <a:r>
              <a:rPr lang="en-GB" b="1" baseline="0" dirty="0" smtClean="0"/>
              <a:t> </a:t>
            </a:r>
            <a:r>
              <a:rPr lang="en-GB" b="0" baseline="0" dirty="0" smtClean="0"/>
              <a:t>influences when you’re looking at power dynamics in your communities?</a:t>
            </a:r>
          </a:p>
          <a:p>
            <a:endParaRPr lang="en-GB" b="0" baseline="0" dirty="0" smtClean="0"/>
          </a:p>
          <a:p>
            <a:r>
              <a:rPr lang="en-GB" b="0" baseline="0" dirty="0" smtClean="0"/>
              <a:t>What are the external and internal factors that influence the priorities of communities you are working with?</a:t>
            </a:r>
          </a:p>
          <a:p>
            <a:endParaRPr lang="en-GB" b="0" baseline="0" dirty="0" smtClean="0"/>
          </a:p>
          <a:p>
            <a:r>
              <a:rPr lang="en-GB" b="0" baseline="0" dirty="0" smtClean="0"/>
              <a:t>How often do you stop to think about the global picture?</a:t>
            </a:r>
          </a:p>
          <a:p>
            <a:endParaRPr lang="en-GB" b="0" baseline="0" dirty="0" smtClean="0"/>
          </a:p>
          <a:p>
            <a:r>
              <a:rPr lang="en-GB" b="0" baseline="0" dirty="0" smtClean="0"/>
              <a:t>Should passion be a  CLD Competence? Because if its not why are we doing what we do? For what purpose?</a:t>
            </a:r>
          </a:p>
          <a:p>
            <a:endParaRPr lang="en-GB" b="0" baseline="0" dirty="0" smtClean="0"/>
          </a:p>
          <a:p>
            <a:r>
              <a:rPr lang="en-GB" b="0" baseline="0" dirty="0" smtClean="0"/>
              <a:t>What role do workers / volunteers play in using the competences? Are they different?</a:t>
            </a:r>
            <a:r>
              <a:rPr lang="en-GB" b="0" baseline="0" dirty="0" smtClean="0"/>
              <a:t> </a:t>
            </a:r>
          </a:p>
          <a:p>
            <a:endParaRPr lang="en-GB" b="0" baseline="0" dirty="0" smtClean="0"/>
          </a:p>
          <a:p>
            <a:r>
              <a:rPr lang="en-GB" b="0" baseline="0" dirty="0" smtClean="0"/>
              <a:t>Should volunteers be trained in CLD competences? Or is it ok that volunteers ‘do’ community development without the professionalization angle?</a:t>
            </a:r>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29</a:t>
            </a:fld>
            <a:endParaRPr lang="en-GB"/>
          </a:p>
        </p:txBody>
      </p:sp>
    </p:spTree>
    <p:extLst>
      <p:ext uri="{BB962C8B-B14F-4D97-AF65-F5344CB8AC3E}">
        <p14:creationId xmlns:p14="http://schemas.microsoft.com/office/powerpoint/2010/main" val="2123120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As individuals reflect on the learning from today. What have been your main learning points?</a:t>
            </a:r>
          </a:p>
          <a:p>
            <a:pPr>
              <a:spcBef>
                <a:spcPct val="0"/>
              </a:spcBef>
            </a:pPr>
            <a:endParaRPr lang="en-GB" altLang="en-US" dirty="0" smtClean="0"/>
          </a:p>
          <a:p>
            <a:pPr>
              <a:spcBef>
                <a:spcPct val="0"/>
              </a:spcBef>
            </a:pPr>
            <a:r>
              <a:rPr lang="en-GB" altLang="en-US" dirty="0" smtClean="0"/>
              <a:t>What actions can you take back to your ‘Home’ </a:t>
            </a:r>
            <a:r>
              <a:rPr lang="en-GB" altLang="en-US" dirty="0" smtClean="0"/>
              <a:t>community?</a:t>
            </a:r>
            <a:endParaRPr lang="en-GB" altLang="en-US" dirty="0" smtClean="0"/>
          </a:p>
          <a:p>
            <a:pPr>
              <a:spcBef>
                <a:spcPct val="0"/>
              </a:spcBef>
            </a:pPr>
            <a:endParaRPr lang="en-GB" altLang="en-US" dirty="0" smtClean="0"/>
          </a:p>
          <a:p>
            <a:pPr>
              <a:spcBef>
                <a:spcPct val="0"/>
              </a:spcBef>
            </a:pPr>
            <a:r>
              <a:rPr lang="en-GB" altLang="en-US" dirty="0" smtClean="0"/>
              <a:t>Write yourself a note that you will look back on in one year – the actions you will have taken from today’s session</a:t>
            </a:r>
            <a:r>
              <a:rPr lang="en-GB" altLang="en-US" dirty="0" smtClean="0"/>
              <a:t>. Write your</a:t>
            </a:r>
            <a:r>
              <a:rPr lang="en-GB" altLang="en-US" baseline="0" dirty="0" smtClean="0"/>
              <a:t> address on an envelope.</a:t>
            </a:r>
            <a:endParaRPr lang="en-GB" altLang="en-US" dirty="0" smtClean="0"/>
          </a:p>
          <a:p>
            <a:pPr>
              <a:spcBef>
                <a:spcPct val="0"/>
              </a:spcBef>
            </a:pPr>
            <a:endParaRPr lang="en-GB" altLang="en-US" dirty="0" smtClean="0"/>
          </a:p>
          <a:p>
            <a:pPr>
              <a:spcBef>
                <a:spcPct val="0"/>
              </a:spcBef>
            </a:pPr>
            <a:r>
              <a:rPr lang="en-GB" altLang="en-US" dirty="0" smtClean="0"/>
              <a:t>Tell us one of these if you feel comfortable to do so.</a:t>
            </a:r>
            <a:endParaRPr lang="en-GB"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B9A99CB0-D2FC-48F3-9DEA-B12014A6A96F}" type="slidenum">
              <a:rPr lang="en-GB" altLang="en-US">
                <a:latin typeface="Calibri" panose="020F0502020204030204" pitchFamily="34" charset="0"/>
              </a:rPr>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4158055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Connect with us – we want to learn more from you...</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020D29E8-8047-4194-A9CB-7D40CF90F92F}" type="slidenum">
              <a:rPr lang="en-GB" altLang="en-US">
                <a:latin typeface="Calibri" panose="020F0502020204030204" pitchFamily="34" charset="0"/>
              </a:rPr>
              <a:pPr/>
              <a:t>31</a:t>
            </a:fld>
            <a:endParaRPr lang="en-GB" altLang="en-US">
              <a:latin typeface="Calibri" panose="020F0502020204030204" pitchFamily="34" charset="0"/>
            </a:endParaRPr>
          </a:p>
        </p:txBody>
      </p:sp>
    </p:spTree>
    <p:extLst>
      <p:ext uri="{BB962C8B-B14F-4D97-AF65-F5344CB8AC3E}">
        <p14:creationId xmlns:p14="http://schemas.microsoft.com/office/powerpoint/2010/main" val="85820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John</a:t>
            </a:r>
            <a:endParaRPr lang="en-GB" b="1" dirty="0"/>
          </a:p>
        </p:txBody>
      </p:sp>
      <p:sp>
        <p:nvSpPr>
          <p:cNvPr id="4" name="Slide Number Placeholder 3"/>
          <p:cNvSpPr>
            <a:spLocks noGrp="1"/>
          </p:cNvSpPr>
          <p:nvPr>
            <p:ph type="sldNum" sz="quarter" idx="10"/>
          </p:nvPr>
        </p:nvSpPr>
        <p:spPr/>
        <p:txBody>
          <a:bodyPr/>
          <a:lstStyle/>
          <a:p>
            <a:fld id="{08648E20-3D38-4C7F-8952-69581CF225D8}" type="slidenum">
              <a:rPr lang="en-GB" smtClean="0"/>
              <a:pPr/>
              <a:t>4</a:t>
            </a:fld>
            <a:endParaRPr lang="en-GB"/>
          </a:p>
        </p:txBody>
      </p:sp>
    </p:spTree>
    <p:extLst>
      <p:ext uri="{BB962C8B-B14F-4D97-AF65-F5344CB8AC3E}">
        <p14:creationId xmlns:p14="http://schemas.microsoft.com/office/powerpoint/2010/main" val="2290103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9E30BF0-FAD1-4252-8167-57473C005C31}" type="slidenum">
              <a:rPr lang="en-GB" altLang="en-US">
                <a:latin typeface="Calibri" panose="020F0502020204030204" pitchFamily="34" charset="0"/>
              </a:rPr>
              <a:pPr/>
              <a:t>32</a:t>
            </a:fld>
            <a:endParaRPr lang="en-GB" altLang="en-US">
              <a:latin typeface="Calibri" panose="020F0502020204030204" pitchFamily="34" charset="0"/>
            </a:endParaRPr>
          </a:p>
        </p:txBody>
      </p:sp>
    </p:spTree>
    <p:extLst>
      <p:ext uri="{BB962C8B-B14F-4D97-AF65-F5344CB8AC3E}">
        <p14:creationId xmlns:p14="http://schemas.microsoft.com/office/powerpoint/2010/main" val="187199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Clare</a:t>
            </a:r>
          </a:p>
          <a:p>
            <a:pPr>
              <a:spcBef>
                <a:spcPct val="0"/>
              </a:spcBef>
            </a:pPr>
            <a:r>
              <a:rPr lang="en-GB" altLang="en-US" dirty="0" smtClean="0"/>
              <a:t>This </a:t>
            </a:r>
            <a:r>
              <a:rPr lang="en-GB" altLang="en-US" dirty="0" smtClean="0"/>
              <a:t>is how we’ll run today’s session.</a:t>
            </a:r>
          </a:p>
          <a:p>
            <a:pPr>
              <a:spcBef>
                <a:spcPct val="0"/>
              </a:spcBef>
            </a:pPr>
            <a:endParaRPr lang="en-GB" altLang="en-US" dirty="0" smtClean="0"/>
          </a:p>
          <a:p>
            <a:pPr>
              <a:spcBef>
                <a:spcPct val="0"/>
              </a:spcBef>
            </a:pPr>
            <a:r>
              <a:rPr lang="en-GB" altLang="en-US" dirty="0" smtClean="0"/>
              <a:t>Using SIDA.</a:t>
            </a:r>
          </a:p>
          <a:p>
            <a:pPr>
              <a:spcBef>
                <a:spcPct val="0"/>
              </a:spcBef>
            </a:pPr>
            <a:endParaRPr lang="en-GB" altLang="en-US" dirty="0" smtClean="0"/>
          </a:p>
          <a:p>
            <a:pPr>
              <a:spcBef>
                <a:spcPct val="0"/>
              </a:spcBef>
            </a:pPr>
            <a:r>
              <a:rPr lang="en-GB" altLang="en-US" dirty="0" smtClean="0"/>
              <a:t>SIDA means – go straight ahead in Urdu – and we use it as a way of getting people involved from the start.</a:t>
            </a:r>
          </a:p>
          <a:p>
            <a:pPr>
              <a:spcBef>
                <a:spcPct val="0"/>
              </a:spcBef>
            </a:pPr>
            <a:endParaRPr lang="en-GB" altLang="en-US" dirty="0" smtClean="0"/>
          </a:p>
          <a:p>
            <a:pPr>
              <a:spcBef>
                <a:spcPct val="0"/>
              </a:spcBef>
            </a:pPr>
            <a:r>
              <a:rPr lang="en-GB" altLang="en-US" dirty="0" smtClean="0"/>
              <a:t>We’ll ask you to say your own word – saying a little bit about yourself to people in your group.</a:t>
            </a:r>
          </a:p>
          <a:p>
            <a:pPr>
              <a:spcBef>
                <a:spcPct val="0"/>
              </a:spcBef>
            </a:pPr>
            <a:endParaRPr lang="en-GB" altLang="en-US" dirty="0" smtClean="0"/>
          </a:p>
          <a:p>
            <a:pPr>
              <a:spcBef>
                <a:spcPct val="0"/>
              </a:spcBef>
            </a:pPr>
            <a:r>
              <a:rPr lang="en-GB" altLang="en-US" dirty="0" smtClean="0"/>
              <a:t>Then you’ll hear input from us.</a:t>
            </a:r>
          </a:p>
          <a:p>
            <a:pPr>
              <a:spcBef>
                <a:spcPct val="0"/>
              </a:spcBef>
            </a:pPr>
            <a:endParaRPr lang="en-GB" altLang="en-US" dirty="0" smtClean="0"/>
          </a:p>
          <a:p>
            <a:pPr>
              <a:spcBef>
                <a:spcPct val="0"/>
              </a:spcBef>
            </a:pPr>
            <a:r>
              <a:rPr lang="en-GB" altLang="en-US" dirty="0" smtClean="0"/>
              <a:t>You’ll have a chance to discuss what you’ve heard and bring your own experiences to the conversation.</a:t>
            </a:r>
          </a:p>
          <a:p>
            <a:pPr>
              <a:spcBef>
                <a:spcPct val="0"/>
              </a:spcBef>
            </a:pPr>
            <a:endParaRPr lang="en-GB" altLang="en-US" dirty="0" smtClean="0"/>
          </a:p>
          <a:p>
            <a:pPr>
              <a:spcBef>
                <a:spcPct val="0"/>
              </a:spcBef>
            </a:pPr>
            <a:r>
              <a:rPr lang="en-GB" altLang="en-US" dirty="0" smtClean="0"/>
              <a:t>Then you’ll get a chance to reflect on actions.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6CC5488D-8D4D-49C3-A6D3-182AC0A15E2A}"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399449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GB" altLang="en-US" b="1" dirty="0" smtClean="0"/>
              <a:t>Clare</a:t>
            </a:r>
          </a:p>
          <a:p>
            <a:pPr>
              <a:spcBef>
                <a:spcPct val="0"/>
              </a:spcBef>
            </a:pPr>
            <a:r>
              <a:rPr lang="en-GB" altLang="en-US" dirty="0" smtClean="0"/>
              <a:t>In </a:t>
            </a:r>
            <a:r>
              <a:rPr lang="en-GB" altLang="en-US" dirty="0" smtClean="0"/>
              <a:t>‘Home’ teams of 4 people – make sure you’re sitting with people you don’t know. </a:t>
            </a:r>
          </a:p>
          <a:p>
            <a:pPr>
              <a:spcBef>
                <a:spcPct val="0"/>
              </a:spcBef>
            </a:pPr>
            <a:endParaRPr lang="en-GB" altLang="en-US" dirty="0" smtClean="0"/>
          </a:p>
          <a:p>
            <a:pPr>
              <a:spcBef>
                <a:spcPct val="0"/>
              </a:spcBef>
            </a:pPr>
            <a:r>
              <a:rPr lang="en-GB" altLang="en-US" dirty="0" smtClean="0"/>
              <a:t>The best part of this learning experience is in connecting with others. </a:t>
            </a:r>
          </a:p>
          <a:p>
            <a:pPr>
              <a:spcBef>
                <a:spcPct val="0"/>
              </a:spcBef>
            </a:pPr>
            <a:endParaRPr lang="en-GB" altLang="en-US" dirty="0" smtClean="0"/>
          </a:p>
          <a:p>
            <a:pPr>
              <a:spcBef>
                <a:spcPct val="0"/>
              </a:spcBef>
            </a:pPr>
            <a:r>
              <a:rPr lang="en-GB" altLang="en-US" dirty="0" smtClean="0"/>
              <a:t>These people will be your “neighbours” for the day. </a:t>
            </a:r>
          </a:p>
          <a:p>
            <a:pPr>
              <a:spcBef>
                <a:spcPct val="0"/>
              </a:spcBef>
            </a:pPr>
            <a:endParaRPr lang="en-GB" altLang="en-US" dirty="0" smtClean="0"/>
          </a:p>
          <a:p>
            <a:pPr>
              <a:spcBef>
                <a:spcPct val="0"/>
              </a:spcBef>
            </a:pPr>
            <a:r>
              <a:rPr lang="en-GB" altLang="en-US" dirty="0" smtClean="0"/>
              <a:t>The best part of being in a community is cherishing our neighbours as friends.</a:t>
            </a:r>
          </a:p>
          <a:p>
            <a:pPr>
              <a:spcBef>
                <a:spcPct val="0"/>
              </a:spcBef>
            </a:pPr>
            <a:endParaRPr lang="en-GB" altLang="en-US" dirty="0" smtClean="0"/>
          </a:p>
          <a:p>
            <a:pPr>
              <a:spcBef>
                <a:spcPct val="0"/>
              </a:spcBef>
            </a:pPr>
            <a:r>
              <a:rPr lang="en-GB" altLang="en-US" dirty="0" smtClean="0"/>
              <a:t>In your home team – choose the person next to you – each of you has 30 </a:t>
            </a:r>
            <a:r>
              <a:rPr lang="en-GB" altLang="en-US" dirty="0" smtClean="0"/>
              <a:t>seconds </a:t>
            </a:r>
            <a:r>
              <a:rPr lang="en-GB" altLang="en-US" dirty="0" smtClean="0"/>
              <a:t>to tell the other person what they are passionate about.</a:t>
            </a:r>
          </a:p>
          <a:p>
            <a:pPr>
              <a:spcBef>
                <a:spcPct val="0"/>
              </a:spcBef>
            </a:pPr>
            <a:endParaRPr lang="en-GB" altLang="en-US" dirty="0" smtClean="0"/>
          </a:p>
          <a:p>
            <a:pPr>
              <a:spcBef>
                <a:spcPct val="0"/>
              </a:spcBef>
            </a:pPr>
            <a:r>
              <a:rPr lang="en-GB" altLang="en-US" dirty="0" smtClean="0"/>
              <a:t>Now find another person in your group – do the same</a:t>
            </a:r>
          </a:p>
          <a:p>
            <a:pPr>
              <a:spcBef>
                <a:spcPct val="0"/>
              </a:spcBef>
            </a:pPr>
            <a:endParaRPr lang="en-GB" altLang="en-US" dirty="0" smtClean="0"/>
          </a:p>
          <a:p>
            <a:pPr>
              <a:spcBef>
                <a:spcPct val="0"/>
              </a:spcBef>
            </a:pPr>
            <a:r>
              <a:rPr lang="en-GB" altLang="en-US" dirty="0" smtClean="0"/>
              <a:t>And </a:t>
            </a:r>
            <a:r>
              <a:rPr lang="en-GB" altLang="en-US" dirty="0" smtClean="0"/>
              <a:t>a last round of introductions to last person</a:t>
            </a:r>
          </a:p>
          <a:p>
            <a:pPr>
              <a:spcBef>
                <a:spcPct val="0"/>
              </a:spcBef>
            </a:pPr>
            <a:endParaRPr lang="en-GB" altLang="en-US" dirty="0" smtClean="0"/>
          </a:p>
          <a:p>
            <a:pPr>
              <a:spcBef>
                <a:spcPct val="0"/>
              </a:spcBef>
            </a:pPr>
            <a:endParaRPr lang="en-GB" altLang="en-US" b="1"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B8D78394-0241-45AB-8979-792EF6FD9CE5}"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37359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GB" altLang="en-US" b="1" dirty="0" smtClean="0"/>
              <a:t>Betty</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We all have our passions – it’s what</a:t>
            </a:r>
            <a:r>
              <a:rPr lang="en-GB" altLang="en-US" baseline="0" dirty="0" smtClean="0"/>
              <a:t> makes us work best in our communities. Now I have a question for you - is passion one the CLD competences? If it’s not, maybe it should be.</a:t>
            </a:r>
          </a:p>
          <a:p>
            <a:pPr>
              <a:spcBef>
                <a:spcPct val="0"/>
              </a:spcBef>
            </a:pPr>
            <a:endParaRPr lang="en-GB"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smtClean="0"/>
              <a:t>I will tell you about my passion - </a:t>
            </a:r>
            <a:r>
              <a:rPr lang="en-GB" altLang="en-US" dirty="0" smtClean="0"/>
              <a:t>housing! And specifically – tenants influencing their own housing conditions.</a:t>
            </a:r>
            <a:r>
              <a:rPr lang="en-GB" altLang="en-US" baseline="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a:p>
            <a:pPr>
              <a:spcBef>
                <a:spcPct val="0"/>
              </a:spcBef>
            </a:pPr>
            <a:r>
              <a:rPr lang="en-GB" altLang="en-US" dirty="0" smtClean="0"/>
              <a:t>I will tell you a bit about </a:t>
            </a:r>
            <a:r>
              <a:rPr lang="en-GB" altLang="en-US" baseline="0" dirty="0" smtClean="0"/>
              <a:t>our work in ETF. So as you hear our story, think about where the competence you just heard about applies.</a:t>
            </a:r>
          </a:p>
          <a:p>
            <a:pPr>
              <a:spcBef>
                <a:spcPct val="0"/>
              </a:spcBef>
            </a:pPr>
            <a:endParaRPr lang="en-GB" altLang="en-US" baseline="0" dirty="0" smtClean="0"/>
          </a:p>
          <a:p>
            <a:pPr>
              <a:spcBef>
                <a:spcPct val="0"/>
              </a:spcBef>
            </a:pPr>
            <a:endParaRPr lang="en-GB" altLang="en-US" baseline="0" dirty="0" smtClean="0"/>
          </a:p>
          <a:p>
            <a:pPr>
              <a:spcBef>
                <a:spcPct val="0"/>
              </a:spcBef>
            </a:pPr>
            <a:r>
              <a:rPr lang="en-GB" altLang="en-US" dirty="0" smtClean="0"/>
              <a:t>EVERYONE </a:t>
            </a:r>
            <a:r>
              <a:rPr lang="en-GB" altLang="en-US" dirty="0" smtClean="0"/>
              <a:t>HAS THE RIGHT TO HOUSING.</a:t>
            </a:r>
          </a:p>
          <a:p>
            <a:pPr>
              <a:spcBef>
                <a:spcPct val="0"/>
              </a:spcBef>
            </a:pPr>
            <a:endParaRPr lang="en-GB" altLang="en-US" dirty="0" smtClean="0"/>
          </a:p>
          <a:p>
            <a:pPr>
              <a:spcBef>
                <a:spcPct val="0"/>
              </a:spcBef>
            </a:pPr>
            <a:r>
              <a:rPr lang="en-GB" altLang="en-US" dirty="0" smtClean="0"/>
              <a:t>This was recognised by the United Nations in 1948.</a:t>
            </a:r>
          </a:p>
          <a:p>
            <a:pPr>
              <a:spcBef>
                <a:spcPct val="0"/>
              </a:spcBef>
            </a:pPr>
            <a:endParaRPr lang="en-GB" altLang="en-US" dirty="0" smtClean="0"/>
          </a:p>
          <a:p>
            <a:pPr>
              <a:spcBef>
                <a:spcPct val="0"/>
              </a:spcBef>
            </a:pPr>
            <a:r>
              <a:rPr lang="en-GB" altLang="en-US" dirty="0" smtClean="0"/>
              <a:t>But housing is not just about homes.</a:t>
            </a:r>
          </a:p>
          <a:p>
            <a:pPr>
              <a:spcBef>
                <a:spcPct val="0"/>
              </a:spcBef>
            </a:pPr>
            <a:endParaRPr lang="en-GB" altLang="en-US" dirty="0" smtClean="0"/>
          </a:p>
          <a:p>
            <a:pPr>
              <a:spcBef>
                <a:spcPct val="0"/>
              </a:spcBef>
            </a:pPr>
            <a:r>
              <a:rPr lang="en-GB" altLang="en-US" dirty="0" smtClean="0"/>
              <a:t>It’s about people and communities.</a:t>
            </a:r>
          </a:p>
          <a:p>
            <a:pPr>
              <a:spcBef>
                <a:spcPct val="0"/>
              </a:spcBef>
            </a:pPr>
            <a:endParaRPr lang="en-GB" altLang="en-US" dirty="0" smtClean="0"/>
          </a:p>
          <a:p>
            <a:pPr>
              <a:spcBef>
                <a:spcPct val="0"/>
              </a:spcBef>
            </a:pPr>
            <a:r>
              <a:rPr lang="en-GB" altLang="en-US" dirty="0" smtClean="0"/>
              <a:t>Poor housing leads to poor health – and increases poverty. </a:t>
            </a:r>
          </a:p>
          <a:p>
            <a:pPr>
              <a:spcBef>
                <a:spcPct val="0"/>
              </a:spcBef>
            </a:pPr>
            <a:endParaRPr lang="en-GB" altLang="en-US" dirty="0" smtClean="0"/>
          </a:p>
          <a:p>
            <a:pPr>
              <a:spcBef>
                <a:spcPct val="0"/>
              </a:spcBef>
            </a:pPr>
            <a:r>
              <a:rPr lang="en-GB" altLang="en-US" dirty="0" smtClean="0"/>
              <a:t>Good quality housing makes people feel safe, secure, settled, healthy and able to be part of a community. It’s a fundamental human right – and that’s why I’m passionate about it</a:t>
            </a:r>
            <a:r>
              <a:rPr lang="en-GB" altLang="en-US" dirty="0" smtClean="0"/>
              <a:t>.</a:t>
            </a:r>
          </a:p>
          <a:p>
            <a:pPr>
              <a:spcBef>
                <a:spcPct val="0"/>
              </a:spcBef>
            </a:pPr>
            <a:endParaRPr lang="en-GB" altLang="en-US" dirty="0" smtClean="0"/>
          </a:p>
          <a:p>
            <a:pPr>
              <a:spcBef>
                <a:spcPct val="0"/>
              </a:spcBef>
            </a:pPr>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FDEEF00E-2515-402A-8F99-24704FAC5FAB}"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252868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I am only one of thousands of tenants active </a:t>
            </a:r>
            <a:r>
              <a:rPr lang="en-GB" altLang="en-US" dirty="0" smtClean="0"/>
              <a:t>globally.</a:t>
            </a:r>
            <a:endParaRPr lang="en-GB" altLang="en-US" dirty="0" smtClean="0"/>
          </a:p>
          <a:p>
            <a:pPr>
              <a:spcBef>
                <a:spcPct val="0"/>
              </a:spcBef>
            </a:pPr>
            <a:endParaRPr lang="en-GB" altLang="en-US" dirty="0" smtClean="0"/>
          </a:p>
          <a:p>
            <a:pPr>
              <a:spcBef>
                <a:spcPct val="0"/>
              </a:spcBef>
            </a:pPr>
            <a:r>
              <a:rPr lang="en-GB" altLang="en-US" dirty="0" smtClean="0"/>
              <a:t>Every one of us wants these goals from the Tenants Charter of the International Union of Tenants – to be a reality – for every citizen on the globe.</a:t>
            </a:r>
          </a:p>
          <a:p>
            <a:pPr>
              <a:spcBef>
                <a:spcPct val="0"/>
              </a:spcBef>
            </a:pPr>
            <a:endParaRPr lang="en-GB" altLang="en-US" dirty="0" smtClean="0"/>
          </a:p>
          <a:p>
            <a:pPr>
              <a:spcBef>
                <a:spcPct val="0"/>
              </a:spcBef>
            </a:pPr>
            <a:r>
              <a:rPr lang="en-GB" altLang="en-US" dirty="0" smtClean="0"/>
              <a:t>We know we are </a:t>
            </a:r>
            <a:r>
              <a:rPr lang="en-GB" altLang="en-US" dirty="0" smtClean="0"/>
              <a:t>nowhere near </a:t>
            </a:r>
            <a:r>
              <a:rPr lang="en-GB" altLang="en-US" dirty="0" smtClean="0"/>
              <a:t>that goal yet – because poverty and homelessness is found in every town and city on earth. </a:t>
            </a:r>
            <a:endParaRPr lang="en-GB" altLang="en-US" dirty="0" smtClean="0"/>
          </a:p>
          <a:p>
            <a:pPr>
              <a:spcBef>
                <a:spcPct val="0"/>
              </a:spcBef>
            </a:pPr>
            <a:endParaRPr lang="en-GB" altLang="en-US" dirty="0" smtClean="0"/>
          </a:p>
          <a:p>
            <a:pPr>
              <a:spcBef>
                <a:spcPct val="0"/>
              </a:spcBef>
            </a:pPr>
            <a:r>
              <a:rPr lang="en-GB" altLang="en-US" dirty="0" smtClean="0"/>
              <a:t>But </a:t>
            </a:r>
            <a:r>
              <a:rPr lang="en-GB" altLang="en-US" dirty="0" smtClean="0"/>
              <a:t>that’s what makes it </a:t>
            </a:r>
            <a:r>
              <a:rPr lang="en-GB" altLang="en-US" dirty="0" smtClean="0"/>
              <a:t>important </a:t>
            </a:r>
            <a:r>
              <a:rPr lang="en-GB" altLang="en-US" dirty="0" smtClean="0"/>
              <a:t>for groups like </a:t>
            </a:r>
            <a:r>
              <a:rPr lang="en-GB" altLang="en-US" dirty="0" smtClean="0"/>
              <a:t>ETF</a:t>
            </a:r>
            <a:r>
              <a:rPr lang="en-GB" altLang="en-US" baseline="0" dirty="0" smtClean="0"/>
              <a:t> </a:t>
            </a:r>
            <a:r>
              <a:rPr lang="en-GB" altLang="en-US" dirty="0" smtClean="0"/>
              <a:t>to campaign for tenants’ rights, </a:t>
            </a:r>
            <a:r>
              <a:rPr lang="en-GB" altLang="en-US" dirty="0" smtClean="0"/>
              <a:t>connect with others and make this goal a reality</a:t>
            </a:r>
            <a:r>
              <a:rPr lang="en-GB" altLang="en-US" dirty="0" smtClean="0"/>
              <a:t>. </a:t>
            </a:r>
          </a:p>
          <a:p>
            <a:pPr>
              <a:spcBef>
                <a:spcPct val="0"/>
              </a:spcBef>
            </a:pPr>
            <a:endParaRPr lang="en-GB" altLang="en-US" dirty="0" smtClean="0"/>
          </a:p>
          <a:p>
            <a:pPr>
              <a:spcBef>
                <a:spcPct val="0"/>
              </a:spcBef>
            </a:pPr>
            <a:r>
              <a:rPr lang="en-GB" altLang="en-US" dirty="0" smtClean="0"/>
              <a:t>I want to tell you how tenant participation developed in Scotland, because it’s important that we recognise how our past shapes our present.</a:t>
            </a:r>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49C0EFCC-2101-4295-ACAA-48CD84100A3B}"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71579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As you know, Scotland had </a:t>
            </a:r>
            <a:r>
              <a:rPr lang="en-GB" altLang="en-US" dirty="0" smtClean="0"/>
              <a:t>a history of </a:t>
            </a:r>
            <a:r>
              <a:rPr lang="en-GB" altLang="en-US" dirty="0" smtClean="0"/>
              <a:t>poor</a:t>
            </a:r>
            <a:r>
              <a:rPr lang="en-GB" altLang="en-US" baseline="0" dirty="0" smtClean="0"/>
              <a:t> </a:t>
            </a:r>
            <a:r>
              <a:rPr lang="en-GB" altLang="en-US" dirty="0" smtClean="0"/>
              <a:t>slum </a:t>
            </a:r>
            <a:r>
              <a:rPr lang="en-GB" altLang="en-US" dirty="0" smtClean="0"/>
              <a:t>housing</a:t>
            </a:r>
            <a:r>
              <a:rPr lang="en-GB" altLang="en-US" dirty="0" smtClean="0"/>
              <a:t>.</a:t>
            </a:r>
          </a:p>
          <a:p>
            <a:pPr>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Landlords</a:t>
            </a:r>
            <a:r>
              <a:rPr lang="en-GB" altLang="en-US" baseline="0" dirty="0" smtClean="0"/>
              <a:t> had all the power.</a:t>
            </a:r>
          </a:p>
          <a:p>
            <a:pPr>
              <a:spcBef>
                <a:spcPct val="0"/>
              </a:spcBef>
            </a:pPr>
            <a:endParaRPr lang="en-GB"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1B74CE5C-A5B6-4466-8E08-7FF88E7E6FB0}" type="slidenum">
              <a:rPr lang="en-GB" altLang="en-US">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283131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1" dirty="0" smtClean="0"/>
              <a:t>Betty</a:t>
            </a:r>
          </a:p>
          <a:p>
            <a:pPr>
              <a:spcBef>
                <a:spcPct val="0"/>
              </a:spcBef>
            </a:pPr>
            <a:r>
              <a:rPr lang="en-GB" altLang="en-US" dirty="0" smtClean="0"/>
              <a:t>By</a:t>
            </a:r>
            <a:r>
              <a:rPr lang="en-GB" altLang="en-US" baseline="0" dirty="0" smtClean="0"/>
              <a:t> t</a:t>
            </a:r>
            <a:r>
              <a:rPr lang="en-GB" altLang="en-US" dirty="0" smtClean="0"/>
              <a:t>he </a:t>
            </a:r>
            <a:r>
              <a:rPr lang="en-GB" altLang="en-US" dirty="0" smtClean="0"/>
              <a:t>19</a:t>
            </a:r>
            <a:r>
              <a:rPr lang="en-GB" altLang="en-US" baseline="30000" dirty="0" smtClean="0"/>
              <a:t>th</a:t>
            </a:r>
            <a:r>
              <a:rPr lang="en-GB" altLang="en-US" dirty="0" smtClean="0"/>
              <a:t> </a:t>
            </a:r>
            <a:r>
              <a:rPr lang="en-GB" altLang="en-US" dirty="0" smtClean="0"/>
              <a:t>Century, </a:t>
            </a:r>
            <a:r>
              <a:rPr lang="en-GB" altLang="en-US" dirty="0" smtClean="0"/>
              <a:t>communities began to </a:t>
            </a:r>
            <a:r>
              <a:rPr lang="en-GB" altLang="en-US" dirty="0" smtClean="0"/>
              <a:t>realise they had strength</a:t>
            </a:r>
            <a:r>
              <a:rPr lang="en-GB" altLang="en-US" baseline="0" dirty="0" smtClean="0"/>
              <a:t> in numbers and began to </a:t>
            </a:r>
            <a:r>
              <a:rPr lang="en-GB" altLang="en-US" dirty="0" smtClean="0"/>
              <a:t>take </a:t>
            </a:r>
            <a:r>
              <a:rPr lang="en-GB" altLang="en-US" dirty="0" smtClean="0"/>
              <a:t>action </a:t>
            </a:r>
            <a:r>
              <a:rPr lang="en-GB" altLang="en-US" dirty="0" smtClean="0"/>
              <a:t>against</a:t>
            </a:r>
            <a:r>
              <a:rPr lang="en-GB" altLang="en-US" baseline="0" dirty="0" smtClean="0"/>
              <a:t> poor housing</a:t>
            </a:r>
            <a:r>
              <a:rPr lang="en-GB" altLang="en-US" dirty="0" smtClean="0"/>
              <a:t>. </a:t>
            </a:r>
            <a:endParaRPr lang="en-GB" altLang="en-US" dirty="0" smtClean="0"/>
          </a:p>
          <a:p>
            <a:pPr>
              <a:spcBef>
                <a:spcPct val="0"/>
              </a:spcBef>
            </a:pPr>
            <a:endParaRPr lang="en-GB" altLang="en-US" dirty="0" smtClean="0"/>
          </a:p>
          <a:p>
            <a:pPr>
              <a:spcBef>
                <a:spcPct val="0"/>
              </a:spcBef>
            </a:pPr>
            <a:r>
              <a:rPr lang="en-GB" altLang="en-US" dirty="0" smtClean="0"/>
              <a:t>In</a:t>
            </a:r>
            <a:r>
              <a:rPr lang="en-GB" altLang="en-US" baseline="0" dirty="0" smtClean="0"/>
              <a:t> </a:t>
            </a:r>
            <a:r>
              <a:rPr lang="en-GB" altLang="en-US" dirty="0" smtClean="0"/>
              <a:t>1885</a:t>
            </a:r>
            <a:r>
              <a:rPr lang="en-GB" altLang="en-US" baseline="0" dirty="0" smtClean="0"/>
              <a:t> Glasgow militants </a:t>
            </a:r>
            <a:r>
              <a:rPr lang="en-GB" altLang="en-US" dirty="0" smtClean="0"/>
              <a:t>campaigned </a:t>
            </a:r>
            <a:r>
              <a:rPr lang="en-GB" altLang="en-US" dirty="0" smtClean="0"/>
              <a:t>for </a:t>
            </a:r>
            <a:r>
              <a:rPr lang="en-GB" altLang="en-US" dirty="0" smtClean="0"/>
              <a:t>decent </a:t>
            </a:r>
            <a:r>
              <a:rPr lang="en-GB" altLang="en-US" dirty="0" smtClean="0"/>
              <a:t>housing in the city.</a:t>
            </a:r>
          </a:p>
          <a:p>
            <a:pPr>
              <a:spcBef>
                <a:spcPct val="0"/>
              </a:spcBef>
            </a:pPr>
            <a:endParaRPr lang="en-GB" altLang="en-US" dirty="0" smtClean="0"/>
          </a:p>
          <a:p>
            <a:pPr>
              <a:spcBef>
                <a:spcPct val="0"/>
              </a:spcBef>
            </a:pPr>
            <a:r>
              <a:rPr lang="en-GB" altLang="en-US" dirty="0" smtClean="0"/>
              <a:t>By 1914 the Glasgow Women’s Housing Association </a:t>
            </a:r>
            <a:r>
              <a:rPr lang="en-GB" altLang="en-US" dirty="0" smtClean="0"/>
              <a:t>was formed</a:t>
            </a:r>
            <a:r>
              <a:rPr lang="en-GB" altLang="en-US" baseline="0" dirty="0" smtClean="0"/>
              <a:t> to </a:t>
            </a:r>
            <a:r>
              <a:rPr lang="en-GB" altLang="en-US" dirty="0" smtClean="0"/>
              <a:t>improve tenement homes.</a:t>
            </a:r>
            <a:endParaRPr lang="en-GB" altLang="en-US" dirty="0" smtClean="0"/>
          </a:p>
          <a:p>
            <a:pPr>
              <a:spcBef>
                <a:spcPct val="0"/>
              </a:spcBef>
            </a:pPr>
            <a:endParaRPr lang="en-GB" altLang="en-US" dirty="0" smtClean="0"/>
          </a:p>
          <a:p>
            <a:pPr>
              <a:spcBef>
                <a:spcPct val="0"/>
              </a:spcBef>
            </a:pPr>
            <a:r>
              <a:rPr lang="en-GB" altLang="en-US" dirty="0" smtClean="0"/>
              <a:t>100 years ago in 1915 came</a:t>
            </a:r>
            <a:r>
              <a:rPr lang="en-GB" altLang="en-US" baseline="0" dirty="0" smtClean="0"/>
              <a:t> </a:t>
            </a:r>
            <a:r>
              <a:rPr lang="en-GB" altLang="en-US" dirty="0" smtClean="0"/>
              <a:t>the </a:t>
            </a:r>
            <a:r>
              <a:rPr lang="en-GB" altLang="en-US" dirty="0" smtClean="0"/>
              <a:t>famous Glasgow rent strikes. Women got </a:t>
            </a:r>
            <a:r>
              <a:rPr lang="en-GB" altLang="en-US" dirty="0" smtClean="0"/>
              <a:t>organised, brought their communities</a:t>
            </a:r>
            <a:r>
              <a:rPr lang="en-GB" altLang="en-US" baseline="0" dirty="0" smtClean="0"/>
              <a:t> together, </a:t>
            </a:r>
            <a:r>
              <a:rPr lang="en-GB" altLang="en-US" dirty="0" smtClean="0"/>
              <a:t>came out on the streets</a:t>
            </a:r>
            <a:r>
              <a:rPr lang="en-GB" altLang="en-US" baseline="0" dirty="0" smtClean="0"/>
              <a:t> in great numbers</a:t>
            </a:r>
            <a:r>
              <a:rPr lang="en-GB" altLang="en-US" dirty="0" smtClean="0"/>
              <a:t> </a:t>
            </a:r>
            <a:r>
              <a:rPr lang="en-GB" altLang="en-US" dirty="0" smtClean="0"/>
              <a:t>and </a:t>
            </a:r>
            <a:r>
              <a:rPr lang="en-GB" altLang="en-US" dirty="0" smtClean="0"/>
              <a:t>opposed </a:t>
            </a:r>
            <a:r>
              <a:rPr lang="en-GB" altLang="en-US" dirty="0" smtClean="0"/>
              <a:t>rent </a:t>
            </a:r>
            <a:r>
              <a:rPr lang="en-GB" altLang="en-US" dirty="0" smtClean="0"/>
              <a:t>increases. And they won! </a:t>
            </a:r>
          </a:p>
          <a:p>
            <a:pPr>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They understood the power dynamics and began</a:t>
            </a:r>
            <a:r>
              <a:rPr lang="en-GB" altLang="en-US" baseline="0" dirty="0" smtClean="0"/>
              <a:t> to use</a:t>
            </a:r>
            <a:r>
              <a:rPr lang="en-GB" altLang="en-US" dirty="0" smtClean="0"/>
              <a:t> community action and campaigning to achieve change. This was the real start of </a:t>
            </a:r>
            <a:r>
              <a:rPr lang="en-GB" altLang="en-US" baseline="0" dirty="0" smtClean="0"/>
              <a:t>tenant activism in Scotland.</a:t>
            </a:r>
            <a:r>
              <a:rPr lang="en-GB" altLang="en-US" dirty="0" smtClean="0"/>
              <a:t> </a:t>
            </a:r>
            <a:endParaRPr lang="en-GB"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923B1FEF-1636-41D8-BCCF-E4CC42442990}"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40022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D5D9B78-CB18-48B6-B37E-07E1EE935505}" type="datetimeFigureOut">
              <a:rPr lang="en-GB" smtClean="0"/>
              <a:pPr/>
              <a:t>01/10/2015</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C473EB-640E-4782-B1F6-35F1D3C15F2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C473EB-640E-4782-B1F6-35F1D3C15F21}" type="slidenum">
              <a:rPr lang="en-GB" smtClean="0"/>
              <a:pPr/>
              <a:t>‹#›</a:t>
            </a:fld>
            <a:endParaRPr lang="en-GB"/>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D5D9B78-CB18-48B6-B37E-07E1EE935505}" type="datetimeFigureOut">
              <a:rPr lang="en-GB" smtClean="0"/>
              <a:pPr/>
              <a:t>01/10/2015</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3C473EB-640E-4782-B1F6-35F1D3C15F2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C473EB-640E-4782-B1F6-35F1D3C15F21}"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C473EB-640E-4782-B1F6-35F1D3C15F21}"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D5D9B78-CB18-48B6-B37E-07E1EE935505}" type="datetimeFigureOut">
              <a:rPr lang="en-GB" smtClean="0"/>
              <a:pPr/>
              <a:t>01/10/2015</a:t>
            </a:fld>
            <a:endParaRPr lang="en-GB"/>
          </a:p>
        </p:txBody>
      </p:sp>
      <p:sp>
        <p:nvSpPr>
          <p:cNvPr id="10" name="Slide Number Placeholder 9"/>
          <p:cNvSpPr>
            <a:spLocks noGrp="1"/>
          </p:cNvSpPr>
          <p:nvPr>
            <p:ph type="sldNum" sz="quarter" idx="16"/>
          </p:nvPr>
        </p:nvSpPr>
        <p:spPr/>
        <p:txBody>
          <a:bodyPr rtlCol="0"/>
          <a:lstStyle/>
          <a:p>
            <a:fld id="{D3C473EB-640E-4782-B1F6-35F1D3C15F21}"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D5D9B78-CB18-48B6-B37E-07E1EE935505}" type="datetimeFigureOut">
              <a:rPr lang="en-GB" smtClean="0"/>
              <a:pPr/>
              <a:t>01/10/2015</a:t>
            </a:fld>
            <a:endParaRPr lang="en-GB"/>
          </a:p>
        </p:txBody>
      </p:sp>
      <p:sp>
        <p:nvSpPr>
          <p:cNvPr id="12" name="Slide Number Placeholder 11"/>
          <p:cNvSpPr>
            <a:spLocks noGrp="1"/>
          </p:cNvSpPr>
          <p:nvPr>
            <p:ph type="sldNum" sz="quarter" idx="16"/>
          </p:nvPr>
        </p:nvSpPr>
        <p:spPr/>
        <p:txBody>
          <a:bodyPr rtlCol="0"/>
          <a:lstStyle/>
          <a:p>
            <a:fld id="{D3C473EB-640E-4782-B1F6-35F1D3C15F21}"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C473EB-640E-4782-B1F6-35F1D3C15F21}" type="slidenum">
              <a:rPr lang="en-GB" smtClean="0"/>
              <a:pPr/>
              <a:t>‹#›</a:t>
            </a:fld>
            <a:endParaRPr lang="en-GB"/>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C473EB-640E-4782-B1F6-35F1D3C15F21}" type="slidenum">
              <a:rPr lang="en-GB" smtClean="0"/>
              <a:pPr/>
              <a:t>‹#›</a:t>
            </a:fld>
            <a:endParaRPr lang="en-GB"/>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5D9B78-CB18-48B6-B37E-07E1EE935505}" type="datetimeFigureOut">
              <a:rPr lang="en-GB" smtClean="0"/>
              <a:pPr/>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C473EB-640E-4782-B1F6-35F1D3C15F21}"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D5D9B78-CB18-48B6-B37E-07E1EE935505}" type="datetimeFigureOut">
              <a:rPr lang="en-GB" smtClean="0"/>
              <a:pPr/>
              <a:t>01/10/2015</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3C473EB-640E-4782-B1F6-35F1D3C15F21}"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D5D9B78-CB18-48B6-B37E-07E1EE935505}" type="datetimeFigureOut">
              <a:rPr lang="en-GB" smtClean="0"/>
              <a:pPr/>
              <a:t>01/10/2015</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C473EB-640E-4782-B1F6-35F1D3C15F21}" type="slidenum">
              <a:rPr lang="en-GB" smtClean="0"/>
              <a:pPr/>
              <a:t>‹#›</a:t>
            </a:fld>
            <a:endParaRPr lang="en-GB"/>
          </a:p>
        </p:txBody>
      </p:sp>
      <p:pic>
        <p:nvPicPr>
          <p:cNvPr id="3074" name="Picture 2" descr="S:\ALL OFFICE FILES\New ETF Logo\ETF logo 2014\ETF logo.jpg"/>
          <p:cNvPicPr>
            <a:picLocks noChangeAspect="1" noChangeArrowheads="1"/>
          </p:cNvPicPr>
          <p:nvPr userDrawn="1"/>
        </p:nvPicPr>
        <p:blipFill>
          <a:blip r:embed="rId13" cstate="print"/>
          <a:srcRect/>
          <a:stretch>
            <a:fillRect/>
          </a:stretch>
        </p:blipFill>
        <p:spPr bwMode="auto">
          <a:xfrm>
            <a:off x="7452320" y="5445224"/>
            <a:ext cx="1301888" cy="1198609"/>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edinburghtenants.org.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edinburghtenants.org.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03307CE5-4891-4E7C-AFD1-2FD7E49D21CA" descr="0C5C74AF-63F0-40DC-9476-CF4B61F964EB@hotspot"/>
          <p:cNvPicPr>
            <a:picLocks noChangeAspect="1" noChangeArrowheads="1"/>
          </p:cNvPicPr>
          <p:nvPr/>
        </p:nvPicPr>
        <p:blipFill>
          <a:blip r:embed="rId2" cstate="print"/>
          <a:srcRect/>
          <a:stretch>
            <a:fillRect/>
          </a:stretch>
        </p:blipFill>
        <p:spPr bwMode="auto">
          <a:xfrm>
            <a:off x="0" y="0"/>
            <a:ext cx="9144000" cy="6871400"/>
          </a:xfrm>
          <a:prstGeom prst="rect">
            <a:avLst/>
          </a:prstGeom>
          <a:noFill/>
          <a:ln w="9525">
            <a:noFill/>
            <a:miter lim="800000"/>
            <a:headEnd/>
            <a:tailEnd/>
          </a:ln>
        </p:spPr>
      </p:pic>
      <p:sp>
        <p:nvSpPr>
          <p:cNvPr id="3" name="Rounded Rectangle 2"/>
          <p:cNvSpPr/>
          <p:nvPr/>
        </p:nvSpPr>
        <p:spPr>
          <a:xfrm>
            <a:off x="827584" y="2348880"/>
            <a:ext cx="7488832" cy="288032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bg1">
                  <a:lumMod val="50000"/>
                </a:schemeClr>
              </a:solidFill>
              <a:latin typeface="+mj-lt"/>
              <a:ea typeface="Verdana" pitchFamily="34" charset="0"/>
              <a:cs typeface="Verdana" pitchFamily="34" charset="0"/>
            </a:endParaRPr>
          </a:p>
        </p:txBody>
      </p:sp>
      <p:sp>
        <p:nvSpPr>
          <p:cNvPr id="2" name="TextBox 1"/>
          <p:cNvSpPr txBox="1"/>
          <p:nvPr/>
        </p:nvSpPr>
        <p:spPr>
          <a:xfrm>
            <a:off x="1007604" y="2428433"/>
            <a:ext cx="7128792" cy="2800767"/>
          </a:xfrm>
          <a:prstGeom prst="rect">
            <a:avLst/>
          </a:prstGeom>
          <a:noFill/>
        </p:spPr>
        <p:txBody>
          <a:bodyPr wrap="square" rtlCol="0">
            <a:spAutoFit/>
          </a:bodyPr>
          <a:lstStyle/>
          <a:p>
            <a:pPr algn="ctr"/>
            <a:r>
              <a:rPr lang="en-GB" sz="3200" b="1" dirty="0" smtClean="0"/>
              <a:t>Facilitating and promoting community empowerment in practice</a:t>
            </a:r>
          </a:p>
          <a:p>
            <a:pPr algn="ctr"/>
            <a:endParaRPr lang="en-GB" sz="3200" dirty="0" smtClean="0"/>
          </a:p>
          <a:p>
            <a:pPr algn="ctr"/>
            <a:r>
              <a:rPr lang="en-GB" sz="2400" dirty="0" smtClean="0"/>
              <a:t>Betty </a:t>
            </a:r>
            <a:r>
              <a:rPr lang="en-GB" sz="2400" dirty="0" smtClean="0"/>
              <a:t>Stevenson, Clare MacGillivray from ETF</a:t>
            </a:r>
          </a:p>
          <a:p>
            <a:pPr algn="ctr"/>
            <a:r>
              <a:rPr lang="en-GB" sz="2400" dirty="0" smtClean="0"/>
              <a:t>John Galt from Education Scotland</a:t>
            </a:r>
            <a:endParaRPr lang="en-GB" sz="20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GB" altLang="en-US" smtClean="0"/>
              <a:t>Scottish slums</a:t>
            </a:r>
          </a:p>
        </p:txBody>
      </p:sp>
      <p:pic>
        <p:nvPicPr>
          <p:cNvPr id="1843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628775"/>
            <a:ext cx="3816350" cy="4675188"/>
          </a:xfrm>
        </p:spPr>
      </p:pic>
    </p:spTree>
    <p:extLst>
      <p:ext uri="{BB962C8B-B14F-4D97-AF65-F5344CB8AC3E}">
        <p14:creationId xmlns:p14="http://schemas.microsoft.com/office/powerpoint/2010/main" val="11316654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34575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612775" y="228600"/>
            <a:ext cx="8153400" cy="990600"/>
          </a:xfrm>
        </p:spPr>
        <p:txBody>
          <a:bodyPr/>
          <a:lstStyle/>
          <a:p>
            <a:r>
              <a:rPr lang="en-GB" altLang="en-US" smtClean="0"/>
              <a:t>Tenant activism</a:t>
            </a:r>
          </a:p>
        </p:txBody>
      </p:sp>
      <p:pic>
        <p:nvPicPr>
          <p:cNvPr id="19460"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84213" y="1844675"/>
            <a:ext cx="3916362" cy="2808288"/>
          </a:xfrm>
        </p:spPr>
      </p:pic>
      <p:pic>
        <p:nvPicPr>
          <p:cNvPr id="1946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860800"/>
            <a:ext cx="338455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6701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GB" altLang="en-US" smtClean="0"/>
              <a:t>Social housing in Scotland</a:t>
            </a:r>
          </a:p>
        </p:txBody>
      </p:sp>
      <p:pic>
        <p:nvPicPr>
          <p:cNvPr id="2048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628775"/>
            <a:ext cx="2951162" cy="4452938"/>
          </a:xfrm>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1701800"/>
            <a:ext cx="22463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659563" y="1916113"/>
            <a:ext cx="2305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GB" altLang="en-US" dirty="0"/>
              <a:t>The Wheatley Act in </a:t>
            </a:r>
            <a:r>
              <a:rPr lang="en-GB" altLang="en-US" dirty="0" smtClean="0"/>
              <a:t>1924 brought 500,000 Council homes.</a:t>
            </a:r>
            <a:endParaRPr lang="en-GB" altLang="en-US" dirty="0"/>
          </a:p>
        </p:txBody>
      </p:sp>
    </p:spTree>
    <p:extLst>
      <p:ext uri="{BB962C8B-B14F-4D97-AF65-F5344CB8AC3E}">
        <p14:creationId xmlns:p14="http://schemas.microsoft.com/office/powerpoint/2010/main" val="123872703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GB" altLang="en-US" smtClean="0"/>
              <a:t>New homes</a:t>
            </a:r>
          </a:p>
        </p:txBody>
      </p:sp>
      <p:pic>
        <p:nvPicPr>
          <p:cNvPr id="2150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55650" y="1628775"/>
            <a:ext cx="5832475" cy="4713288"/>
          </a:xfrm>
        </p:spPr>
      </p:pic>
    </p:spTree>
    <p:extLst>
      <p:ext uri="{BB962C8B-B14F-4D97-AF65-F5344CB8AC3E}">
        <p14:creationId xmlns:p14="http://schemas.microsoft.com/office/powerpoint/2010/main" val="131370369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GB" altLang="en-US" smtClean="0"/>
              <a:t>Tenant participation</a:t>
            </a:r>
          </a:p>
        </p:txBody>
      </p:sp>
      <p:pic>
        <p:nvPicPr>
          <p:cNvPr id="22531"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00113" y="1700213"/>
            <a:ext cx="6624637" cy="3854450"/>
          </a:xfrm>
        </p:spPr>
      </p:pic>
    </p:spTree>
    <p:extLst>
      <p:ext uri="{BB962C8B-B14F-4D97-AF65-F5344CB8AC3E}">
        <p14:creationId xmlns:p14="http://schemas.microsoft.com/office/powerpoint/2010/main" val="97236341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endParaRPr lang="en-GB" altLang="en-US" smtClean="0"/>
          </a:p>
        </p:txBody>
      </p:sp>
      <p:pic>
        <p:nvPicPr>
          <p:cNvPr id="2355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628775"/>
            <a:ext cx="4679950" cy="4679950"/>
          </a:xfrm>
        </p:spPr>
      </p:pic>
    </p:spTree>
    <p:extLst>
      <p:ext uri="{BB962C8B-B14F-4D97-AF65-F5344CB8AC3E}">
        <p14:creationId xmlns:p14="http://schemas.microsoft.com/office/powerpoint/2010/main" val="20044726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Edinburgh Tenants Federation</a:t>
            </a:r>
            <a:endParaRPr lang="en-GB" dirty="0"/>
          </a:p>
        </p:txBody>
      </p:sp>
      <p:pic>
        <p:nvPicPr>
          <p:cNvPr id="24579" name="Content Placeholder 4" descr="invite launch ETF 23 10 90"/>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1188" y="1628775"/>
            <a:ext cx="7345362" cy="3887788"/>
          </a:xfrm>
        </p:spPr>
      </p:pic>
    </p:spTree>
    <p:extLst>
      <p:ext uri="{BB962C8B-B14F-4D97-AF65-F5344CB8AC3E}">
        <p14:creationId xmlns:p14="http://schemas.microsoft.com/office/powerpoint/2010/main" val="194958100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GB" altLang="en-US" dirty="0" smtClean="0"/>
              <a:t>Staff and volunteers</a:t>
            </a:r>
            <a:endParaRPr lang="en-GB" altLang="en-US" dirty="0" smtClean="0"/>
          </a:p>
        </p:txBody>
      </p:sp>
      <p:pic>
        <p:nvPicPr>
          <p:cNvPr id="3" name="Content Placeholder 2"/>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14038" b="18216"/>
          <a:stretch/>
        </p:blipFill>
        <p:spPr>
          <a:xfrm>
            <a:off x="609600" y="1772816"/>
            <a:ext cx="7274768" cy="3327424"/>
          </a:xfrm>
        </p:spPr>
      </p:pic>
    </p:spTree>
    <p:extLst>
      <p:ext uri="{BB962C8B-B14F-4D97-AF65-F5344CB8AC3E}">
        <p14:creationId xmlns:p14="http://schemas.microsoft.com/office/powerpoint/2010/main" val="126536439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GB" altLang="en-US" smtClean="0"/>
              <a:t>Local action</a:t>
            </a:r>
          </a:p>
        </p:txBody>
      </p:sp>
      <p:pic>
        <p:nvPicPr>
          <p:cNvPr id="2662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773238"/>
            <a:ext cx="7212012" cy="3311525"/>
          </a:xfrm>
        </p:spPr>
      </p:pic>
    </p:spTree>
    <p:extLst>
      <p:ext uri="{BB962C8B-B14F-4D97-AF65-F5344CB8AC3E}">
        <p14:creationId xmlns:p14="http://schemas.microsoft.com/office/powerpoint/2010/main" val="386205798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GB" altLang="en-US" smtClean="0"/>
              <a:t>Connecting citywide</a:t>
            </a:r>
          </a:p>
        </p:txBody>
      </p:sp>
      <p:pic>
        <p:nvPicPr>
          <p:cNvPr id="27651" name="Picture 2" descr="S:\Pictures\pictures 2010\20th anniv conf 02 10 10\_DSC0240.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5364088" y="4293096"/>
            <a:ext cx="3625990" cy="2434015"/>
          </a:xfrm>
        </p:spPr>
      </p:pic>
      <p:pic>
        <p:nvPicPr>
          <p:cNvPr id="1026" name="Picture 2" descr="10422151_10152551645021556_6814518255370164907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80" y="1660971"/>
            <a:ext cx="5545095" cy="3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729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GB" altLang="en-US" smtClean="0"/>
              <a:t>Aims of Workshop</a:t>
            </a:r>
          </a:p>
        </p:txBody>
      </p:sp>
      <p:sp>
        <p:nvSpPr>
          <p:cNvPr id="13315" name="Content Placeholder 2"/>
          <p:cNvSpPr>
            <a:spLocks noGrp="1"/>
          </p:cNvSpPr>
          <p:nvPr>
            <p:ph sz="quarter" idx="1"/>
          </p:nvPr>
        </p:nvSpPr>
        <p:spPr>
          <a:xfrm>
            <a:off x="612775" y="1600200"/>
            <a:ext cx="8153400" cy="4495800"/>
          </a:xfrm>
        </p:spPr>
        <p:txBody>
          <a:bodyPr>
            <a:normAutofit lnSpcReduction="10000"/>
          </a:bodyPr>
          <a:lstStyle/>
          <a:p>
            <a:pPr>
              <a:buFont typeface="Courier New" panose="02070309020205020404" pitchFamily="49" charset="0"/>
              <a:buChar char="o"/>
            </a:pPr>
            <a:r>
              <a:rPr lang="en-GB" altLang="en-US" dirty="0" smtClean="0"/>
              <a:t>Reflect on the competence “</a:t>
            </a:r>
            <a:r>
              <a:rPr lang="en-GB" altLang="en-US" i="1" dirty="0" smtClean="0"/>
              <a:t>Facilitate and promote community empowerment” </a:t>
            </a:r>
          </a:p>
          <a:p>
            <a:pPr>
              <a:buFont typeface="Courier New" panose="02070309020205020404" pitchFamily="49" charset="0"/>
              <a:buChar char="o"/>
            </a:pPr>
            <a:r>
              <a:rPr lang="en-GB" altLang="en-US" dirty="0" smtClean="0"/>
              <a:t>Context of </a:t>
            </a:r>
            <a:r>
              <a:rPr lang="en-GB" altLang="en-US" b="1" dirty="0" smtClean="0"/>
              <a:t>s</a:t>
            </a:r>
            <a:r>
              <a:rPr lang="en-GB" altLang="en-US" b="1" dirty="0" smtClean="0"/>
              <a:t>ocial </a:t>
            </a:r>
            <a:r>
              <a:rPr lang="en-GB" altLang="en-US" b="1" dirty="0" smtClean="0"/>
              <a:t>housing </a:t>
            </a:r>
            <a:r>
              <a:rPr lang="en-GB" altLang="en-US" dirty="0" smtClean="0"/>
              <a:t>and </a:t>
            </a:r>
            <a:r>
              <a:rPr lang="en-GB" altLang="en-US" b="1" dirty="0" smtClean="0"/>
              <a:t>tenant participation </a:t>
            </a:r>
            <a:r>
              <a:rPr lang="en-GB" altLang="en-US" dirty="0" smtClean="0"/>
              <a:t>in Scotland</a:t>
            </a:r>
          </a:p>
          <a:p>
            <a:pPr>
              <a:buFont typeface="Courier New" panose="02070309020205020404" pitchFamily="49" charset="0"/>
              <a:buChar char="o"/>
            </a:pPr>
            <a:r>
              <a:rPr lang="en-GB" altLang="en-US" dirty="0" smtClean="0"/>
              <a:t>Edinburgh Tenants </a:t>
            </a:r>
            <a:r>
              <a:rPr lang="en-GB" altLang="en-US" dirty="0" smtClean="0"/>
              <a:t>Federation </a:t>
            </a:r>
            <a:r>
              <a:rPr lang="en-GB" altLang="en-US" b="1" dirty="0" smtClean="0"/>
              <a:t>collective </a:t>
            </a:r>
            <a:r>
              <a:rPr lang="en-GB" altLang="en-US" b="1" dirty="0" smtClean="0"/>
              <a:t>community action</a:t>
            </a:r>
            <a:endParaRPr lang="en-GB" altLang="en-US" dirty="0" smtClean="0"/>
          </a:p>
          <a:p>
            <a:pPr>
              <a:buFont typeface="Courier New" panose="02070309020205020404" pitchFamily="49" charset="0"/>
              <a:buChar char="o"/>
            </a:pPr>
            <a:r>
              <a:rPr lang="en-GB" altLang="en-US" dirty="0"/>
              <a:t>R</a:t>
            </a:r>
            <a:r>
              <a:rPr lang="en-GB" altLang="en-US" dirty="0" smtClean="0"/>
              <a:t>eflections on </a:t>
            </a:r>
            <a:r>
              <a:rPr lang="en-GB" altLang="en-US" b="1" dirty="0" smtClean="0"/>
              <a:t>your brilliance </a:t>
            </a:r>
            <a:r>
              <a:rPr lang="en-GB" altLang="en-US" dirty="0" smtClean="0"/>
              <a:t>in this competence</a:t>
            </a:r>
          </a:p>
          <a:p>
            <a:pPr>
              <a:buFont typeface="Courier New" panose="02070309020205020404" pitchFamily="49" charset="0"/>
              <a:buChar char="o"/>
            </a:pPr>
            <a:r>
              <a:rPr lang="en-GB" altLang="en-US" b="1" dirty="0" smtClean="0"/>
              <a:t>Opportunities </a:t>
            </a:r>
            <a:r>
              <a:rPr lang="en-GB" altLang="en-US" b="1" dirty="0" smtClean="0"/>
              <a:t>for action </a:t>
            </a:r>
            <a:r>
              <a:rPr lang="en-GB" altLang="en-US" dirty="0" smtClean="0"/>
              <a:t>in your home </a:t>
            </a:r>
            <a:r>
              <a:rPr lang="en-GB" altLang="en-US" dirty="0" smtClean="0"/>
              <a:t>communities / in your own practice.</a:t>
            </a:r>
            <a:endParaRPr lang="en-GB" altLang="en-US" dirty="0" smtClean="0"/>
          </a:p>
        </p:txBody>
      </p:sp>
    </p:spTree>
    <p:extLst>
      <p:ext uri="{BB962C8B-B14F-4D97-AF65-F5344CB8AC3E}">
        <p14:creationId xmlns:p14="http://schemas.microsoft.com/office/powerpoint/2010/main" val="83548979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GB" altLang="en-US" smtClean="0"/>
              <a:t>The right to participate</a:t>
            </a:r>
          </a:p>
        </p:txBody>
      </p:sp>
      <p:pic>
        <p:nvPicPr>
          <p:cNvPr id="28675" name="Picture 4" descr="S:\Pictures\pictures 2011\Parliamentary Reception 15.03.11\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1628775"/>
            <a:ext cx="6624637" cy="4416425"/>
          </a:xfrm>
        </p:spPr>
      </p:pic>
    </p:spTree>
    <p:extLst>
      <p:ext uri="{BB962C8B-B14F-4D97-AF65-F5344CB8AC3E}">
        <p14:creationId xmlns:p14="http://schemas.microsoft.com/office/powerpoint/2010/main" val="6539626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GB" altLang="en-US" smtClean="0"/>
              <a:t>National action</a:t>
            </a:r>
          </a:p>
        </p:txBody>
      </p:sp>
      <p:pic>
        <p:nvPicPr>
          <p:cNvPr id="29699"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1916113"/>
            <a:ext cx="7632700" cy="3048000"/>
          </a:xfrm>
        </p:spPr>
      </p:pic>
    </p:spTree>
    <p:extLst>
      <p:ext uri="{BB962C8B-B14F-4D97-AF65-F5344CB8AC3E}">
        <p14:creationId xmlns:p14="http://schemas.microsoft.com/office/powerpoint/2010/main" val="258180284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connections</a:t>
            </a:r>
            <a:endParaRPr lang="en-GB"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84400" y="2100262"/>
            <a:ext cx="5010150" cy="3495675"/>
          </a:xfrm>
        </p:spPr>
      </p:pic>
    </p:spTree>
    <p:extLst>
      <p:ext uri="{BB962C8B-B14F-4D97-AF65-F5344CB8AC3E}">
        <p14:creationId xmlns:p14="http://schemas.microsoft.com/office/powerpoint/2010/main" val="284329036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GB" altLang="en-US" smtClean="0"/>
              <a:t>Award winners</a:t>
            </a:r>
          </a:p>
        </p:txBody>
      </p:sp>
      <p:pic>
        <p:nvPicPr>
          <p:cNvPr id="30723" name="Content Placeholder 3" descr="S:\Pictures\pictures 2011\Guardian Public Services Award\Guardian Public Service Awards Win Dec 2010.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1628775"/>
            <a:ext cx="6743700" cy="4495800"/>
          </a:xfrm>
        </p:spPr>
      </p:pic>
    </p:spTree>
    <p:extLst>
      <p:ext uri="{BB962C8B-B14F-4D97-AF65-F5344CB8AC3E}">
        <p14:creationId xmlns:p14="http://schemas.microsoft.com/office/powerpoint/2010/main" val="37344524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and competences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89487801"/>
              </p:ext>
            </p:extLst>
          </p:nvPr>
        </p:nvGraphicFramePr>
        <p:xfrm>
          <a:off x="602862" y="1484785"/>
          <a:ext cx="8153081" cy="5261297"/>
        </p:xfrm>
        <a:graphic>
          <a:graphicData uri="http://schemas.openxmlformats.org/drawingml/2006/table">
            <a:tbl>
              <a:tblPr firstRow="1" bandRow="1">
                <a:tableStyleId>{5C22544A-7EE6-4342-B048-85BDC9FD1C3A}</a:tableStyleId>
              </a:tblPr>
              <a:tblGrid>
                <a:gridCol w="3898577"/>
                <a:gridCol w="4254504"/>
              </a:tblGrid>
              <a:tr h="412817">
                <a:tc>
                  <a:txBody>
                    <a:bodyPr/>
                    <a:lstStyle/>
                    <a:p>
                      <a:r>
                        <a:rPr lang="en-GB" dirty="0" smtClean="0"/>
                        <a:t>Examples</a:t>
                      </a:r>
                      <a:r>
                        <a:rPr lang="en-GB" baseline="0" dirty="0" smtClean="0"/>
                        <a:t> of our work</a:t>
                      </a:r>
                      <a:endParaRPr lang="en-GB" dirty="0"/>
                    </a:p>
                  </a:txBody>
                  <a:tcPr/>
                </a:tc>
                <a:tc>
                  <a:txBody>
                    <a:bodyPr/>
                    <a:lstStyle/>
                    <a:p>
                      <a:r>
                        <a:rPr lang="en-GB" dirty="0" smtClean="0"/>
                        <a:t>Competence</a:t>
                      </a:r>
                      <a:endParaRPr lang="en-GB" dirty="0"/>
                    </a:p>
                  </a:txBody>
                  <a:tcPr/>
                </a:tc>
              </a:tr>
              <a:tr h="1017904">
                <a:tc>
                  <a:txBody>
                    <a:bodyPr/>
                    <a:lstStyle/>
                    <a:p>
                      <a:r>
                        <a:rPr lang="en-GB" dirty="0" smtClean="0">
                          <a:solidFill>
                            <a:schemeClr val="accent1">
                              <a:lumMod val="75000"/>
                            </a:schemeClr>
                          </a:solidFill>
                        </a:rPr>
                        <a:t>Induction training for</a:t>
                      </a:r>
                      <a:r>
                        <a:rPr lang="en-GB" baseline="0" dirty="0" smtClean="0">
                          <a:solidFill>
                            <a:schemeClr val="accent1">
                              <a:lumMod val="75000"/>
                            </a:schemeClr>
                          </a:solidFill>
                        </a:rPr>
                        <a:t> new members with Council staff, elected members and MSPs</a:t>
                      </a:r>
                      <a:endParaRPr lang="en-GB" dirty="0">
                        <a:solidFill>
                          <a:schemeClr val="accent1">
                            <a:lumMod val="75000"/>
                          </a:schemeClr>
                        </a:solidFill>
                      </a:endParaRPr>
                    </a:p>
                  </a:txBody>
                  <a:tcPr/>
                </a:tc>
                <a:tc>
                  <a:txBody>
                    <a:bodyPr/>
                    <a:lstStyle/>
                    <a:p>
                      <a:r>
                        <a:rPr lang="en-GB" dirty="0" smtClean="0"/>
                        <a:t>Analyse and understand power dynamics and decision making processes</a:t>
                      </a:r>
                      <a:endParaRPr lang="en-GB" dirty="0"/>
                    </a:p>
                  </a:txBody>
                  <a:tcPr/>
                </a:tc>
              </a:tr>
              <a:tr h="712533">
                <a:tc>
                  <a:txBody>
                    <a:bodyPr/>
                    <a:lstStyle/>
                    <a:p>
                      <a:r>
                        <a:rPr lang="en-GB" dirty="0" smtClean="0">
                          <a:solidFill>
                            <a:schemeClr val="accent1">
                              <a:lumMod val="75000"/>
                            </a:schemeClr>
                          </a:solidFill>
                        </a:rPr>
                        <a:t>New</a:t>
                      </a:r>
                      <a:r>
                        <a:rPr lang="en-GB" baseline="0" dirty="0" smtClean="0">
                          <a:solidFill>
                            <a:schemeClr val="accent1">
                              <a:lumMod val="75000"/>
                            </a:schemeClr>
                          </a:solidFill>
                        </a:rPr>
                        <a:t> rent consultation process after tenant complaints</a:t>
                      </a:r>
                      <a:endParaRPr lang="en-GB" dirty="0">
                        <a:solidFill>
                          <a:schemeClr val="accent1">
                            <a:lumMod val="75000"/>
                          </a:schemeClr>
                        </a:solidFill>
                      </a:endParaRPr>
                    </a:p>
                  </a:txBody>
                  <a:tcPr/>
                </a:tc>
                <a:tc>
                  <a:txBody>
                    <a:bodyPr/>
                    <a:lstStyle/>
                    <a:p>
                      <a:r>
                        <a:rPr lang="en-GB" dirty="0" smtClean="0"/>
                        <a:t>Use community action as a means to achieve change</a:t>
                      </a:r>
                      <a:endParaRPr lang="en-GB" dirty="0"/>
                    </a:p>
                  </a:txBody>
                  <a:tcPr/>
                </a:tc>
              </a:tr>
              <a:tr h="712533">
                <a:tc>
                  <a:txBody>
                    <a:bodyPr/>
                    <a:lstStyle/>
                    <a:p>
                      <a:r>
                        <a:rPr lang="en-GB" dirty="0" smtClean="0">
                          <a:solidFill>
                            <a:schemeClr val="accent1">
                              <a:lumMod val="75000"/>
                            </a:schemeClr>
                          </a:solidFill>
                        </a:rPr>
                        <a:t>Assisting</a:t>
                      </a:r>
                      <a:r>
                        <a:rPr lang="en-GB" baseline="0" dirty="0" smtClean="0">
                          <a:solidFill>
                            <a:schemeClr val="accent1">
                              <a:lumMod val="75000"/>
                            </a:schemeClr>
                          </a:solidFill>
                        </a:rPr>
                        <a:t> the Syrian community to set up a new tenants’ group</a:t>
                      </a:r>
                      <a:endParaRPr lang="en-GB" dirty="0">
                        <a:solidFill>
                          <a:schemeClr val="accent1">
                            <a:lumMod val="75000"/>
                          </a:schemeClr>
                        </a:solidFill>
                      </a:endParaRPr>
                    </a:p>
                  </a:txBody>
                  <a:tcPr/>
                </a:tc>
                <a:tc>
                  <a:txBody>
                    <a:bodyPr/>
                    <a:lstStyle/>
                    <a:p>
                      <a:r>
                        <a:rPr lang="en-GB" dirty="0" smtClean="0"/>
                        <a:t>Be inclusive</a:t>
                      </a:r>
                      <a:r>
                        <a:rPr lang="en-GB" baseline="0" dirty="0" smtClean="0"/>
                        <a:t> and involve the wider community</a:t>
                      </a:r>
                      <a:endParaRPr lang="en-GB" dirty="0"/>
                    </a:p>
                  </a:txBody>
                  <a:tcPr/>
                </a:tc>
              </a:tr>
              <a:tr h="412817">
                <a:tc>
                  <a:txBody>
                    <a:bodyPr/>
                    <a:lstStyle/>
                    <a:p>
                      <a:r>
                        <a:rPr lang="en-GB" dirty="0" smtClean="0">
                          <a:solidFill>
                            <a:schemeClr val="accent1">
                              <a:lumMod val="75000"/>
                            </a:schemeClr>
                          </a:solidFill>
                        </a:rPr>
                        <a:t>Bringing tenants together citywide</a:t>
                      </a:r>
                      <a:endParaRPr lang="en-GB" dirty="0">
                        <a:solidFill>
                          <a:schemeClr val="accent1">
                            <a:lumMod val="75000"/>
                          </a:schemeClr>
                        </a:solidFill>
                      </a:endParaRPr>
                    </a:p>
                  </a:txBody>
                  <a:tcPr/>
                </a:tc>
                <a:tc>
                  <a:txBody>
                    <a:bodyPr/>
                    <a:lstStyle/>
                    <a:p>
                      <a:r>
                        <a:rPr lang="en-GB" dirty="0" smtClean="0"/>
                        <a:t>Interact within and across communities</a:t>
                      </a:r>
                      <a:endParaRPr lang="en-GB" dirty="0"/>
                    </a:p>
                  </a:txBody>
                  <a:tcPr/>
                </a:tc>
              </a:tr>
              <a:tr h="712533">
                <a:tc>
                  <a:txBody>
                    <a:bodyPr/>
                    <a:lstStyle/>
                    <a:p>
                      <a:r>
                        <a:rPr lang="en-GB" dirty="0" smtClean="0">
                          <a:solidFill>
                            <a:schemeClr val="accent1">
                              <a:lumMod val="75000"/>
                            </a:schemeClr>
                          </a:solidFill>
                        </a:rPr>
                        <a:t>Influencing Working Groups with the Council</a:t>
                      </a:r>
                      <a:endParaRPr lang="en-GB" dirty="0">
                        <a:solidFill>
                          <a:schemeClr val="accent1">
                            <a:lumMod val="75000"/>
                          </a:schemeClr>
                        </a:solidFill>
                      </a:endParaRPr>
                    </a:p>
                  </a:txBody>
                  <a:tcPr/>
                </a:tc>
                <a:tc>
                  <a:txBody>
                    <a:bodyPr/>
                    <a:lstStyle/>
                    <a:p>
                      <a:r>
                        <a:rPr lang="en-GB" dirty="0" smtClean="0"/>
                        <a:t>Participate in decision-making structures</a:t>
                      </a:r>
                      <a:r>
                        <a:rPr lang="en-GB" baseline="0" dirty="0" smtClean="0"/>
                        <a:t> and processes</a:t>
                      </a:r>
                      <a:endParaRPr lang="en-GB" dirty="0"/>
                    </a:p>
                  </a:txBody>
                  <a:tcPr/>
                </a:tc>
              </a:tr>
              <a:tr h="637723">
                <a:tc>
                  <a:txBody>
                    <a:bodyPr/>
                    <a:lstStyle/>
                    <a:p>
                      <a:r>
                        <a:rPr lang="en-GB" dirty="0" smtClean="0">
                          <a:solidFill>
                            <a:schemeClr val="accent1">
                              <a:lumMod val="75000"/>
                            </a:schemeClr>
                          </a:solidFill>
                        </a:rPr>
                        <a:t>“</a:t>
                      </a:r>
                      <a:r>
                        <a:rPr lang="en-GB" dirty="0" err="1" smtClean="0">
                          <a:solidFill>
                            <a:schemeClr val="accent1">
                              <a:lumMod val="75000"/>
                            </a:schemeClr>
                          </a:solidFill>
                        </a:rPr>
                        <a:t>Gie’s</a:t>
                      </a:r>
                      <a:r>
                        <a:rPr lang="en-GB" dirty="0" smtClean="0">
                          <a:solidFill>
                            <a:schemeClr val="accent1">
                              <a:lumMod val="75000"/>
                            </a:schemeClr>
                          </a:solidFill>
                        </a:rPr>
                        <a:t> a Break, </a:t>
                      </a:r>
                      <a:r>
                        <a:rPr lang="en-GB" dirty="0" err="1" smtClean="0">
                          <a:solidFill>
                            <a:schemeClr val="accent1">
                              <a:lumMod val="75000"/>
                            </a:schemeClr>
                          </a:solidFill>
                        </a:rPr>
                        <a:t>Gie’s</a:t>
                      </a:r>
                      <a:r>
                        <a:rPr lang="en-GB" dirty="0" smtClean="0">
                          <a:solidFill>
                            <a:schemeClr val="accent1">
                              <a:lumMod val="75000"/>
                            </a:schemeClr>
                          </a:solidFill>
                        </a:rPr>
                        <a:t> a Rent Freeze” campaign</a:t>
                      </a:r>
                      <a:endParaRPr lang="en-GB" dirty="0">
                        <a:solidFill>
                          <a:schemeClr val="accent1">
                            <a:lumMod val="75000"/>
                          </a:schemeClr>
                        </a:solidFill>
                      </a:endParaRPr>
                    </a:p>
                  </a:txBody>
                  <a:tcPr/>
                </a:tc>
                <a:tc>
                  <a:txBody>
                    <a:bodyPr/>
                    <a:lstStyle/>
                    <a:p>
                      <a:r>
                        <a:rPr lang="en-GB" dirty="0" smtClean="0"/>
                        <a:t>Campaign for change</a:t>
                      </a:r>
                      <a:endParaRPr lang="en-GB" dirty="0"/>
                    </a:p>
                  </a:txBody>
                  <a:tcPr/>
                </a:tc>
              </a:tr>
              <a:tr h="637723">
                <a:tc>
                  <a:txBody>
                    <a:bodyPr/>
                    <a:lstStyle/>
                    <a:p>
                      <a:r>
                        <a:rPr lang="en-GB" dirty="0" smtClean="0">
                          <a:solidFill>
                            <a:schemeClr val="accent1">
                              <a:lumMod val="75000"/>
                            </a:schemeClr>
                          </a:solidFill>
                        </a:rPr>
                        <a:t>Support groups in community surveys</a:t>
                      </a:r>
                      <a:endParaRPr lang="en-GB" dirty="0">
                        <a:solidFill>
                          <a:schemeClr val="accent1">
                            <a:lumMod val="75000"/>
                          </a:schemeClr>
                        </a:solidFill>
                      </a:endParaRPr>
                    </a:p>
                  </a:txBody>
                  <a:tcPr/>
                </a:tc>
                <a:tc>
                  <a:txBody>
                    <a:bodyPr/>
                    <a:lstStyle/>
                    <a:p>
                      <a:r>
                        <a:rPr lang="en-GB" dirty="0" smtClean="0"/>
                        <a:t>Identify and manage community assets</a:t>
                      </a:r>
                      <a:endParaRPr lang="en-GB" dirty="0"/>
                    </a:p>
                  </a:txBody>
                  <a:tcPr/>
                </a:tc>
              </a:tr>
            </a:tbl>
          </a:graphicData>
        </a:graphic>
      </p:graphicFrame>
    </p:spTree>
    <p:extLst>
      <p:ext uri="{BB962C8B-B14F-4D97-AF65-F5344CB8AC3E}">
        <p14:creationId xmlns:p14="http://schemas.microsoft.com/office/powerpoint/2010/main" val="76283055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GB" altLang="en-US" smtClean="0"/>
              <a:t>Envisioning the Future</a:t>
            </a:r>
          </a:p>
        </p:txBody>
      </p:sp>
      <p:pic>
        <p:nvPicPr>
          <p:cNvPr id="31747"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1844675"/>
            <a:ext cx="6529387" cy="4495800"/>
          </a:xfrm>
        </p:spPr>
      </p:pic>
    </p:spTree>
    <p:extLst>
      <p:ext uri="{BB962C8B-B14F-4D97-AF65-F5344CB8AC3E}">
        <p14:creationId xmlns:p14="http://schemas.microsoft.com/office/powerpoint/2010/main" val="189859460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r>
              <a:rPr lang="en-GB" altLang="en-US" smtClean="0"/>
              <a:t>The Conversation</a:t>
            </a:r>
          </a:p>
        </p:txBody>
      </p:sp>
      <p:pic>
        <p:nvPicPr>
          <p:cNvPr id="32771"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92275" y="1717675"/>
            <a:ext cx="5400675" cy="4787900"/>
          </a:xfrm>
        </p:spPr>
      </p:pic>
    </p:spTree>
    <p:extLst>
      <p:ext uri="{BB962C8B-B14F-4D97-AF65-F5344CB8AC3E}">
        <p14:creationId xmlns:p14="http://schemas.microsoft.com/office/powerpoint/2010/main" val="129833254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GB" altLang="en-US" smtClean="0"/>
              <a:t>A deeper understanding</a:t>
            </a:r>
          </a:p>
        </p:txBody>
      </p:sp>
      <p:pic>
        <p:nvPicPr>
          <p:cNvPr id="3379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1628775"/>
            <a:ext cx="6553200" cy="4400550"/>
          </a:xfrm>
        </p:spPr>
      </p:pic>
    </p:spTree>
    <p:extLst>
      <p:ext uri="{BB962C8B-B14F-4D97-AF65-F5344CB8AC3E}">
        <p14:creationId xmlns:p14="http://schemas.microsoft.com/office/powerpoint/2010/main" val="103597496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en-GB" altLang="en-US" smtClean="0"/>
              <a:t>Questions to consider</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0" indent="0" fontAlgn="auto">
              <a:spcAft>
                <a:spcPts val="0"/>
              </a:spcAft>
              <a:buNone/>
              <a:defRPr/>
            </a:pPr>
            <a:r>
              <a:rPr lang="en-GB" dirty="0" smtClean="0"/>
              <a:t>Celebrating </a:t>
            </a:r>
            <a:r>
              <a:rPr lang="en-GB" b="1" dirty="0" smtClean="0"/>
              <a:t>your brilliance</a:t>
            </a:r>
            <a:r>
              <a:rPr lang="en-GB" dirty="0" smtClean="0"/>
              <a:t>. How do you:</a:t>
            </a:r>
          </a:p>
          <a:p>
            <a:r>
              <a:rPr lang="en-GB" dirty="0"/>
              <a:t>analyse and understand power dynamics and decision-making processes;</a:t>
            </a:r>
          </a:p>
          <a:p>
            <a:r>
              <a:rPr lang="en-GB" dirty="0"/>
              <a:t>use community action as a means to achieve change;</a:t>
            </a:r>
          </a:p>
          <a:p>
            <a:r>
              <a:rPr lang="en-GB" dirty="0"/>
              <a:t>be inclusive and involve the wider community;</a:t>
            </a:r>
          </a:p>
          <a:p>
            <a:r>
              <a:rPr lang="en-GB" dirty="0"/>
              <a:t>interact within and across communities;</a:t>
            </a:r>
          </a:p>
          <a:p>
            <a:r>
              <a:rPr lang="en-GB" dirty="0"/>
              <a:t>participate in decision-making structures and processes;</a:t>
            </a:r>
          </a:p>
          <a:p>
            <a:r>
              <a:rPr lang="en-GB" dirty="0"/>
              <a:t>campaign for change;</a:t>
            </a:r>
          </a:p>
          <a:p>
            <a:r>
              <a:rPr lang="en-GB" dirty="0"/>
              <a:t>identify and manage community assets.</a:t>
            </a:r>
          </a:p>
          <a:p>
            <a:pPr marL="0" indent="0" fontAlgn="auto">
              <a:spcAft>
                <a:spcPts val="0"/>
              </a:spcAft>
              <a:buNone/>
              <a:defRPr/>
            </a:pPr>
            <a:endParaRPr lang="en-GB" dirty="0"/>
          </a:p>
        </p:txBody>
      </p:sp>
    </p:spTree>
    <p:extLst>
      <p:ext uri="{BB962C8B-B14F-4D97-AF65-F5344CB8AC3E}">
        <p14:creationId xmlns:p14="http://schemas.microsoft.com/office/powerpoint/2010/main" val="121067368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23728" y="2198225"/>
            <a:ext cx="5040559" cy="3360372"/>
          </a:xfrm>
        </p:spPr>
      </p:pic>
    </p:spTree>
    <p:extLst>
      <p:ext uri="{BB962C8B-B14F-4D97-AF65-F5344CB8AC3E}">
        <p14:creationId xmlns:p14="http://schemas.microsoft.com/office/powerpoint/2010/main" val="373704858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Facilitate and promote community </a:t>
            </a:r>
            <a:r>
              <a:rPr lang="en-GB" sz="3600" b="1" dirty="0" smtClean="0"/>
              <a:t>empowerment</a:t>
            </a:r>
            <a:endParaRPr lang="en-GB" sz="3600" dirty="0"/>
          </a:p>
        </p:txBody>
      </p:sp>
      <p:sp>
        <p:nvSpPr>
          <p:cNvPr id="3" name="Content Placeholder 2"/>
          <p:cNvSpPr>
            <a:spLocks noGrp="1"/>
          </p:cNvSpPr>
          <p:nvPr>
            <p:ph sz="quarter" idx="1"/>
          </p:nvPr>
        </p:nvSpPr>
        <p:spPr/>
        <p:txBody>
          <a:bodyPr>
            <a:normAutofit/>
          </a:bodyPr>
          <a:lstStyle/>
          <a:p>
            <a:pPr marL="0" indent="0">
              <a:buNone/>
            </a:pPr>
            <a:r>
              <a:rPr lang="en-GB" sz="2800" b="1" dirty="0" smtClean="0"/>
              <a:t>Purpose</a:t>
            </a:r>
            <a:r>
              <a:rPr lang="en-GB" sz="2800" b="1" dirty="0"/>
              <a:t>: </a:t>
            </a:r>
            <a:r>
              <a:rPr lang="en-GB" sz="2800" dirty="0"/>
              <a:t>so that people can take individual and collective action to bring about change</a:t>
            </a:r>
            <a:r>
              <a:rPr lang="en-GB" sz="2800" dirty="0" smtClean="0"/>
              <a:t>.</a:t>
            </a:r>
          </a:p>
          <a:p>
            <a:pPr marL="0" indent="0">
              <a:buNone/>
            </a:pPr>
            <a:r>
              <a:rPr lang="en-GB" sz="2800" b="1" dirty="0" smtClean="0"/>
              <a:t>Context</a:t>
            </a:r>
            <a:r>
              <a:rPr lang="en-GB" sz="2800" b="1" dirty="0"/>
              <a:t>: </a:t>
            </a:r>
            <a:r>
              <a:rPr lang="en-GB" sz="2800" dirty="0"/>
              <a:t>CLD practice is built on critical analysis of internal and external factors that influence individual and community priorities and has a distinctive role in working with people to take action to identify and influence decisions that impact on the quality of individual and community life.</a:t>
            </a:r>
          </a:p>
          <a:p>
            <a:pPr marL="0" indent="0">
              <a:buNone/>
            </a:pPr>
            <a:endParaRPr lang="en-GB" sz="3200" dirty="0" smtClean="0"/>
          </a:p>
          <a:p>
            <a:pPr marL="0" indent="0">
              <a:buNone/>
            </a:pPr>
            <a:endParaRPr lang="en-GB" dirty="0" smtClean="0"/>
          </a:p>
          <a:p>
            <a:endParaRPr lang="en-GB" dirty="0"/>
          </a:p>
        </p:txBody>
      </p:sp>
    </p:spTree>
    <p:extLst>
      <p:ext uri="{BB962C8B-B14F-4D97-AF65-F5344CB8AC3E}">
        <p14:creationId xmlns:p14="http://schemas.microsoft.com/office/powerpoint/2010/main" val="53663528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GB" altLang="en-US" smtClean="0"/>
              <a:t>Your reflections</a:t>
            </a:r>
          </a:p>
        </p:txBody>
      </p:sp>
      <p:pic>
        <p:nvPicPr>
          <p:cNvPr id="3584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55875" y="1752600"/>
            <a:ext cx="4176713" cy="4284663"/>
          </a:xfrm>
        </p:spPr>
      </p:pic>
    </p:spTree>
    <p:extLst>
      <p:ext uri="{BB962C8B-B14F-4D97-AF65-F5344CB8AC3E}">
        <p14:creationId xmlns:p14="http://schemas.microsoft.com/office/powerpoint/2010/main" val="366571800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612775" y="228600"/>
            <a:ext cx="8153400" cy="990600"/>
          </a:xfrm>
        </p:spPr>
        <p:txBody>
          <a:bodyPr/>
          <a:lstStyle/>
          <a:p>
            <a:r>
              <a:rPr lang="en-GB" altLang="en-US" smtClean="0"/>
              <a:t>Connect with us</a:t>
            </a:r>
          </a:p>
        </p:txBody>
      </p:sp>
      <p:sp>
        <p:nvSpPr>
          <p:cNvPr id="8" name="Content Placeholder 7"/>
          <p:cNvSpPr>
            <a:spLocks noGrp="1"/>
          </p:cNvSpPr>
          <p:nvPr>
            <p:ph sz="quarter" idx="1"/>
          </p:nvPr>
        </p:nvSpPr>
        <p:spPr>
          <a:xfrm>
            <a:off x="612775" y="1600200"/>
            <a:ext cx="8531225" cy="2189163"/>
          </a:xfrm>
        </p:spPr>
        <p:txBody>
          <a:bodyPr>
            <a:normAutofit fontScale="77500" lnSpcReduction="20000"/>
          </a:bodyPr>
          <a:lstStyle/>
          <a:p>
            <a:pPr marL="320040" indent="-320040" fontAlgn="auto">
              <a:spcAft>
                <a:spcPts val="0"/>
              </a:spcAft>
              <a:buFont typeface="Wingdings"/>
              <a:buNone/>
              <a:defRPr/>
            </a:pPr>
            <a:r>
              <a:rPr lang="en-GB" dirty="0" smtClean="0"/>
              <a:t>We would love to connect with people interested in our work.</a:t>
            </a:r>
          </a:p>
          <a:p>
            <a:pPr marL="320040" indent="-320040" fontAlgn="auto">
              <a:spcAft>
                <a:spcPts val="0"/>
              </a:spcAft>
              <a:buFont typeface="Wingdings"/>
              <a:buNone/>
              <a:defRPr/>
            </a:pPr>
            <a:r>
              <a:rPr lang="en-GB" dirty="0" smtClean="0">
                <a:hlinkClick r:id="rId3"/>
              </a:rPr>
              <a:t>info@edinburghtenants.org.uk</a:t>
            </a:r>
            <a:endParaRPr lang="en-GB" dirty="0" smtClean="0"/>
          </a:p>
          <a:p>
            <a:pPr marL="320040" indent="-320040" fontAlgn="auto">
              <a:spcAft>
                <a:spcPts val="0"/>
              </a:spcAft>
              <a:buFont typeface="Wingdings"/>
              <a:buNone/>
              <a:defRPr/>
            </a:pPr>
            <a:r>
              <a:rPr lang="en-GB" dirty="0" smtClean="0">
                <a:solidFill>
                  <a:srgbClr val="0070C0"/>
                </a:solidFill>
                <a:hlinkClick r:id="rId4"/>
              </a:rPr>
              <a:t>www.edinburghtenants.org.uk</a:t>
            </a:r>
            <a:r>
              <a:rPr lang="en-GB" dirty="0" smtClean="0">
                <a:solidFill>
                  <a:srgbClr val="0070C0"/>
                </a:solidFill>
              </a:rPr>
              <a:t> </a:t>
            </a:r>
          </a:p>
          <a:p>
            <a:pPr marL="320040" indent="-320040" fontAlgn="auto">
              <a:spcAft>
                <a:spcPts val="0"/>
              </a:spcAft>
              <a:buFont typeface="Wingdings"/>
              <a:buNone/>
              <a:defRPr/>
            </a:pPr>
            <a:r>
              <a:rPr lang="en-GB" dirty="0" err="1" smtClean="0">
                <a:solidFill>
                  <a:srgbClr val="0070C0"/>
                </a:solidFill>
              </a:rPr>
              <a:t>Facebook</a:t>
            </a:r>
            <a:r>
              <a:rPr lang="en-GB" dirty="0" smtClean="0">
                <a:solidFill>
                  <a:srgbClr val="0070C0"/>
                </a:solidFill>
              </a:rPr>
              <a:t>  and Twitter</a:t>
            </a:r>
          </a:p>
          <a:p>
            <a:pPr marL="320040" indent="-320040" fontAlgn="auto">
              <a:spcAft>
                <a:spcPts val="0"/>
              </a:spcAft>
              <a:buFont typeface="Wingdings"/>
              <a:buNone/>
              <a:defRPr/>
            </a:pPr>
            <a:r>
              <a:rPr lang="en-GB" dirty="0" smtClean="0">
                <a:solidFill>
                  <a:srgbClr val="0070C0"/>
                </a:solidFill>
              </a:rPr>
              <a:t>Edinburgh Tenants Federation</a:t>
            </a:r>
          </a:p>
          <a:p>
            <a:pPr marL="320040" indent="-320040" fontAlgn="auto">
              <a:spcAft>
                <a:spcPts val="0"/>
              </a:spcAft>
              <a:buFont typeface="Wingdings"/>
              <a:buNone/>
              <a:defRPr/>
            </a:pPr>
            <a:endParaRPr lang="en-GB" dirty="0">
              <a:solidFill>
                <a:srgbClr val="0070C0"/>
              </a:solidFill>
            </a:endParaRPr>
          </a:p>
        </p:txBody>
      </p:sp>
      <p:pic>
        <p:nvPicPr>
          <p:cNvPr id="368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6524">
            <a:off x="287338" y="4162425"/>
            <a:ext cx="72009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3823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GB" altLang="en-US" smtClean="0"/>
              <a:t>Thanks</a:t>
            </a:r>
          </a:p>
        </p:txBody>
      </p:sp>
      <p:pic>
        <p:nvPicPr>
          <p:cNvPr id="37891"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76375" y="1484313"/>
            <a:ext cx="5837238" cy="4510087"/>
          </a:xfrm>
        </p:spPr>
      </p:pic>
    </p:spTree>
    <p:extLst>
      <p:ext uri="{BB962C8B-B14F-4D97-AF65-F5344CB8AC3E}">
        <p14:creationId xmlns:p14="http://schemas.microsoft.com/office/powerpoint/2010/main" val="33760636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Facilitate and promote community empowerment</a:t>
            </a:r>
            <a:endParaRPr lang="en-GB" sz="3200"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GB" dirty="0"/>
              <a:t>As a competent practitioner able to facilitate and promote community empowerment you will be able to demonstrate that you can support individuals, groups and communities to:</a:t>
            </a:r>
          </a:p>
          <a:p>
            <a:r>
              <a:rPr lang="en-GB" dirty="0"/>
              <a:t>analyse and understand power dynamics and decision-making processes;</a:t>
            </a:r>
          </a:p>
          <a:p>
            <a:r>
              <a:rPr lang="en-GB" dirty="0"/>
              <a:t>use community action as a means to achieve change;</a:t>
            </a:r>
          </a:p>
          <a:p>
            <a:r>
              <a:rPr lang="en-GB" dirty="0"/>
              <a:t>be inclusive and involve the wider community;</a:t>
            </a:r>
          </a:p>
          <a:p>
            <a:r>
              <a:rPr lang="en-GB" dirty="0"/>
              <a:t>interact within and across communities;</a:t>
            </a:r>
          </a:p>
          <a:p>
            <a:r>
              <a:rPr lang="en-GB" dirty="0"/>
              <a:t>participate in decision-making structures and processes;</a:t>
            </a:r>
          </a:p>
          <a:p>
            <a:r>
              <a:rPr lang="en-GB" dirty="0"/>
              <a:t>campaign for change;</a:t>
            </a:r>
          </a:p>
          <a:p>
            <a:r>
              <a:rPr lang="en-GB" dirty="0"/>
              <a:t>identify and manage community </a:t>
            </a:r>
            <a:r>
              <a:rPr lang="en-GB" dirty="0" smtClean="0"/>
              <a:t>assets.</a:t>
            </a:r>
          </a:p>
          <a:p>
            <a:pPr marL="0" indent="0">
              <a:buNone/>
            </a:pPr>
            <a:r>
              <a:rPr lang="en-GB" dirty="0" smtClean="0"/>
              <a:t>These </a:t>
            </a:r>
            <a:r>
              <a:rPr lang="en-GB" dirty="0"/>
              <a:t>competences and indicators should be read in conjunction with </a:t>
            </a:r>
            <a:r>
              <a:rPr lang="en-GB" dirty="0" smtClean="0"/>
              <a:t>the definition </a:t>
            </a:r>
            <a:r>
              <a:rPr lang="en-GB" dirty="0"/>
              <a:t>of a competent CLD </a:t>
            </a:r>
            <a:r>
              <a:rPr lang="en-GB" dirty="0" smtClean="0"/>
              <a:t>worker</a:t>
            </a:r>
            <a:r>
              <a:rPr lang="en-GB" dirty="0"/>
              <a:t>.</a:t>
            </a:r>
          </a:p>
          <a:p>
            <a:endParaRPr lang="en-GB" dirty="0"/>
          </a:p>
        </p:txBody>
      </p:sp>
    </p:spTree>
    <p:extLst>
      <p:ext uri="{BB962C8B-B14F-4D97-AF65-F5344CB8AC3E}">
        <p14:creationId xmlns:p14="http://schemas.microsoft.com/office/powerpoint/2010/main" val="7065144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sz="quarter" idx="1"/>
          </p:nvPr>
        </p:nvSpPr>
        <p:spPr/>
        <p:txBody>
          <a:bodyPr/>
          <a:lstStyle/>
          <a:p>
            <a:r>
              <a:rPr lang="en-GB" dirty="0" smtClean="0"/>
              <a:t>John to say a few words</a:t>
            </a:r>
            <a:endParaRPr lang="en-GB" dirty="0"/>
          </a:p>
        </p:txBody>
      </p:sp>
    </p:spTree>
    <p:extLst>
      <p:ext uri="{BB962C8B-B14F-4D97-AF65-F5344CB8AC3E}">
        <p14:creationId xmlns:p14="http://schemas.microsoft.com/office/powerpoint/2010/main" val="284590191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700213"/>
            <a:ext cx="488632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612775" y="228600"/>
            <a:ext cx="8153400" cy="990600"/>
          </a:xfrm>
        </p:spPr>
        <p:txBody>
          <a:bodyPr/>
          <a:lstStyle/>
          <a:p>
            <a:r>
              <a:rPr lang="en-GB" altLang="en-US" smtClean="0"/>
              <a:t>What we’ll do</a:t>
            </a:r>
          </a:p>
        </p:txBody>
      </p:sp>
      <p:sp>
        <p:nvSpPr>
          <p:cNvPr id="3" name="Content Placeholder 2"/>
          <p:cNvSpPr>
            <a:spLocks noGrp="1"/>
          </p:cNvSpPr>
          <p:nvPr>
            <p:ph sz="quarter" idx="1"/>
          </p:nvPr>
        </p:nvSpPr>
        <p:spPr>
          <a:xfrm>
            <a:off x="612775" y="1600200"/>
            <a:ext cx="8153400" cy="3484563"/>
          </a:xfrm>
        </p:spPr>
        <p:txBody>
          <a:bodyPr>
            <a:normAutofit lnSpcReduction="10000"/>
          </a:bodyPr>
          <a:lstStyle/>
          <a:p>
            <a:pPr marL="320040" indent="-320040" fontAlgn="auto">
              <a:spcAft>
                <a:spcPts val="0"/>
              </a:spcAft>
              <a:buFont typeface="Wingdings"/>
              <a:buNone/>
              <a:defRPr/>
            </a:pPr>
            <a:r>
              <a:rPr lang="en-GB" sz="5400" b="1" dirty="0" smtClean="0"/>
              <a:t>S 	</a:t>
            </a:r>
            <a:r>
              <a:rPr lang="en-GB" sz="5400" b="1" dirty="0" smtClean="0">
                <a:solidFill>
                  <a:schemeClr val="accent1">
                    <a:lumMod val="75000"/>
                  </a:schemeClr>
                </a:solidFill>
              </a:rPr>
              <a:t>Say your own word</a:t>
            </a:r>
          </a:p>
          <a:p>
            <a:pPr marL="320040" indent="-320040" fontAlgn="auto">
              <a:spcAft>
                <a:spcPts val="0"/>
              </a:spcAft>
              <a:buFont typeface="Wingdings"/>
              <a:buNone/>
              <a:defRPr/>
            </a:pPr>
            <a:r>
              <a:rPr lang="en-GB" sz="5400" b="1" dirty="0" smtClean="0"/>
              <a:t>I 	</a:t>
            </a:r>
            <a:r>
              <a:rPr lang="en-GB" sz="5400" b="1" dirty="0" smtClean="0">
                <a:solidFill>
                  <a:schemeClr val="accent1">
                    <a:lumMod val="50000"/>
                  </a:schemeClr>
                </a:solidFill>
              </a:rPr>
              <a:t>Input</a:t>
            </a:r>
          </a:p>
          <a:p>
            <a:pPr marL="320040" indent="-320040" fontAlgn="auto">
              <a:spcAft>
                <a:spcPts val="0"/>
              </a:spcAft>
              <a:buFont typeface="Wingdings"/>
              <a:buNone/>
              <a:defRPr/>
            </a:pPr>
            <a:r>
              <a:rPr lang="en-GB" sz="5400" b="1" dirty="0" smtClean="0"/>
              <a:t>D 	</a:t>
            </a:r>
            <a:r>
              <a:rPr lang="en-GB" sz="5400" b="1" dirty="0" smtClean="0">
                <a:solidFill>
                  <a:schemeClr val="accent6">
                    <a:lumMod val="20000"/>
                    <a:lumOff val="80000"/>
                  </a:schemeClr>
                </a:solidFill>
              </a:rPr>
              <a:t>Discuss</a:t>
            </a:r>
          </a:p>
          <a:p>
            <a:pPr marL="320040" indent="-320040" fontAlgn="auto">
              <a:spcAft>
                <a:spcPts val="0"/>
              </a:spcAft>
              <a:buFont typeface="Wingdings"/>
              <a:buNone/>
              <a:defRPr/>
            </a:pPr>
            <a:r>
              <a:rPr lang="en-GB" sz="5400" b="1" dirty="0" smtClean="0"/>
              <a:t>A 	</a:t>
            </a:r>
            <a:r>
              <a:rPr lang="en-GB" sz="5400" b="1" dirty="0" smtClean="0">
                <a:solidFill>
                  <a:schemeClr val="bg1"/>
                </a:solidFill>
              </a:rPr>
              <a:t>Action!</a:t>
            </a:r>
          </a:p>
          <a:p>
            <a:pPr marL="320040" indent="-320040" fontAlgn="auto">
              <a:spcAft>
                <a:spcPts val="0"/>
              </a:spcAft>
              <a:buFont typeface="Wingdings"/>
              <a:buNone/>
              <a:defRPr/>
            </a:pPr>
            <a:endParaRPr lang="en-GB" b="1" dirty="0"/>
          </a:p>
        </p:txBody>
      </p:sp>
    </p:spTree>
    <p:extLst>
      <p:ext uri="{BB962C8B-B14F-4D97-AF65-F5344CB8AC3E}">
        <p14:creationId xmlns:p14="http://schemas.microsoft.com/office/powerpoint/2010/main" val="165495736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GB" altLang="en-US" smtClean="0"/>
              <a:t>What’s your passion?</a:t>
            </a:r>
          </a:p>
        </p:txBody>
      </p:sp>
      <p:pic>
        <p:nvPicPr>
          <p:cNvPr id="15363"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47813" y="2133600"/>
            <a:ext cx="5715000" cy="3808413"/>
          </a:xfrm>
        </p:spPr>
      </p:pic>
    </p:spTree>
    <p:extLst>
      <p:ext uri="{BB962C8B-B14F-4D97-AF65-F5344CB8AC3E}">
        <p14:creationId xmlns:p14="http://schemas.microsoft.com/office/powerpoint/2010/main" val="175096007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GB" altLang="en-US" smtClean="0"/>
              <a:t>The right to housing</a:t>
            </a:r>
          </a:p>
        </p:txBody>
      </p:sp>
      <p:sp>
        <p:nvSpPr>
          <p:cNvPr id="16387" name="Content Placeholder 2"/>
          <p:cNvSpPr>
            <a:spLocks noGrp="1"/>
          </p:cNvSpPr>
          <p:nvPr>
            <p:ph sz="quarter" idx="1"/>
          </p:nvPr>
        </p:nvSpPr>
        <p:spPr>
          <a:xfrm>
            <a:off x="612775" y="1600200"/>
            <a:ext cx="8153400" cy="4495800"/>
          </a:xfrm>
        </p:spPr>
        <p:txBody>
          <a:bodyPr/>
          <a:lstStyle/>
          <a:p>
            <a:pPr>
              <a:buFont typeface="Wingdings" panose="05000000000000000000" pitchFamily="2" charset="2"/>
              <a:buNone/>
            </a:pPr>
            <a:endParaRPr lang="en-GB" altLang="en-US" dirty="0" smtClean="0"/>
          </a:p>
          <a:p>
            <a:pPr>
              <a:buFont typeface="Wingdings" panose="05000000000000000000" pitchFamily="2" charset="2"/>
              <a:buNone/>
            </a:pPr>
            <a:r>
              <a:rPr lang="en-GB" altLang="en-US" i="1" dirty="0" smtClean="0"/>
              <a:t>“Everyone has the right to a standard of living adequate for the health and wellbeing of [them]self and of [their] family, including ... housing.”</a:t>
            </a:r>
          </a:p>
          <a:p>
            <a:pPr algn="r">
              <a:buFont typeface="Wingdings" panose="05000000000000000000" pitchFamily="2" charset="2"/>
              <a:buNone/>
            </a:pPr>
            <a:r>
              <a:rPr lang="en-GB" altLang="en-US" dirty="0" smtClean="0"/>
              <a:t>Universal Declaration on Human Rights </a:t>
            </a:r>
          </a:p>
          <a:p>
            <a:pPr algn="r">
              <a:buFont typeface="Wingdings" panose="05000000000000000000" pitchFamily="2" charset="2"/>
              <a:buNone/>
            </a:pPr>
            <a:r>
              <a:rPr lang="en-GB" altLang="en-US" dirty="0" smtClean="0"/>
              <a:t>(10</a:t>
            </a:r>
            <a:r>
              <a:rPr lang="en-GB" altLang="en-US" baseline="30000" dirty="0" smtClean="0"/>
              <a:t>th</a:t>
            </a:r>
            <a:r>
              <a:rPr lang="en-GB" altLang="en-US" dirty="0" smtClean="0"/>
              <a:t> December 1948)</a:t>
            </a:r>
          </a:p>
        </p:txBody>
      </p:sp>
    </p:spTree>
    <p:extLst>
      <p:ext uri="{BB962C8B-B14F-4D97-AF65-F5344CB8AC3E}">
        <p14:creationId xmlns:p14="http://schemas.microsoft.com/office/powerpoint/2010/main" val="382037167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GB" altLang="en-US" smtClean="0"/>
              <a:t>Tenants’ Charter</a:t>
            </a:r>
          </a:p>
        </p:txBody>
      </p:sp>
      <p:sp>
        <p:nvSpPr>
          <p:cNvPr id="17411" name="Content Placeholder 2"/>
          <p:cNvSpPr>
            <a:spLocks noGrp="1"/>
          </p:cNvSpPr>
          <p:nvPr>
            <p:ph sz="quarter" idx="1"/>
          </p:nvPr>
        </p:nvSpPr>
        <p:spPr>
          <a:xfrm>
            <a:off x="612775" y="1600200"/>
            <a:ext cx="8153400" cy="4495800"/>
          </a:xfrm>
        </p:spPr>
        <p:txBody>
          <a:bodyPr/>
          <a:lstStyle/>
          <a:p>
            <a:pPr>
              <a:buFont typeface="Courier New" panose="02070309020205020404" pitchFamily="49" charset="0"/>
              <a:buChar char="o"/>
            </a:pPr>
            <a:r>
              <a:rPr lang="en-GB" altLang="en-US" i="1" dirty="0" smtClean="0"/>
              <a:t>“Right to healthy, safe, secure, affordable housing.</a:t>
            </a:r>
          </a:p>
          <a:p>
            <a:pPr>
              <a:buFont typeface="Courier New" panose="02070309020205020404" pitchFamily="49" charset="0"/>
              <a:buChar char="o"/>
            </a:pPr>
            <a:r>
              <a:rPr lang="en-GB" altLang="en-US" i="1" dirty="0" smtClean="0"/>
              <a:t>Right to form tenants’ organisations and participate in decision making, free from discrimination.”</a:t>
            </a:r>
          </a:p>
          <a:p>
            <a:pPr algn="r">
              <a:buFont typeface="Wingdings" panose="05000000000000000000" pitchFamily="2" charset="2"/>
              <a:buNone/>
            </a:pPr>
            <a:r>
              <a:rPr lang="en-GB" altLang="en-US" dirty="0" smtClean="0"/>
              <a:t>International Union of Tenants </a:t>
            </a:r>
          </a:p>
          <a:p>
            <a:pPr algn="r">
              <a:buFont typeface="Wingdings" panose="05000000000000000000" pitchFamily="2" charset="2"/>
              <a:buNone/>
            </a:pPr>
            <a:r>
              <a:rPr lang="en-GB" altLang="en-US" dirty="0" smtClean="0"/>
              <a:t>(6</a:t>
            </a:r>
            <a:r>
              <a:rPr lang="en-GB" altLang="en-US" baseline="30000" dirty="0" smtClean="0"/>
              <a:t>th</a:t>
            </a:r>
            <a:r>
              <a:rPr lang="en-GB" altLang="en-US" dirty="0" smtClean="0"/>
              <a:t> June 1974) </a:t>
            </a:r>
          </a:p>
          <a:p>
            <a:pPr>
              <a:buFontTx/>
              <a:buChar char="-"/>
            </a:pPr>
            <a:endParaRPr lang="en-GB" altLang="en-US" dirty="0" smtClean="0"/>
          </a:p>
        </p:txBody>
      </p:sp>
    </p:spTree>
    <p:extLst>
      <p:ext uri="{BB962C8B-B14F-4D97-AF65-F5344CB8AC3E}">
        <p14:creationId xmlns:p14="http://schemas.microsoft.com/office/powerpoint/2010/main" val="144383900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rgbClr val="838C9C"/>
      </a:dk1>
      <a:lt1>
        <a:sysClr val="window" lastClr="FFFFFF"/>
      </a:lt1>
      <a:dk2>
        <a:srgbClr val="575F6D"/>
      </a:dk2>
      <a:lt2>
        <a:srgbClr val="FFF39D"/>
      </a:lt2>
      <a:accent1>
        <a:srgbClr val="FE8637"/>
      </a:accent1>
      <a:accent2>
        <a:srgbClr val="5EC2AA"/>
      </a:accent2>
      <a:accent3>
        <a:srgbClr val="2E7865"/>
      </a:accent3>
      <a:accent4>
        <a:srgbClr val="FEB687"/>
      </a:accent4>
      <a:accent5>
        <a:srgbClr val="777C84"/>
      </a:accent5>
      <a:accent6>
        <a:srgbClr val="777C84"/>
      </a:accent6>
      <a:hlink>
        <a:srgbClr val="A5A5A5"/>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636</TotalTime>
  <Words>3168</Words>
  <Application>Microsoft Office PowerPoint</Application>
  <PresentationFormat>On-screen Show (4:3)</PresentationFormat>
  <Paragraphs>375</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Verdana</vt:lpstr>
      <vt:lpstr>Wingdings</vt:lpstr>
      <vt:lpstr>Wingdings 2</vt:lpstr>
      <vt:lpstr>Median</vt:lpstr>
      <vt:lpstr>PowerPoint Presentation</vt:lpstr>
      <vt:lpstr>Aims of Workshop</vt:lpstr>
      <vt:lpstr>Facilitate and promote community empowerment</vt:lpstr>
      <vt:lpstr>Facilitate and promote community empowerment</vt:lpstr>
      <vt:lpstr>Context</vt:lpstr>
      <vt:lpstr>What we’ll do</vt:lpstr>
      <vt:lpstr>What’s your passion?</vt:lpstr>
      <vt:lpstr>The right to housing</vt:lpstr>
      <vt:lpstr>Tenants’ Charter</vt:lpstr>
      <vt:lpstr>Scottish slums</vt:lpstr>
      <vt:lpstr>Tenant activism</vt:lpstr>
      <vt:lpstr>Social housing in Scotland</vt:lpstr>
      <vt:lpstr>New homes</vt:lpstr>
      <vt:lpstr>Tenant participation</vt:lpstr>
      <vt:lpstr>PowerPoint Presentation</vt:lpstr>
      <vt:lpstr>Edinburgh Tenants Federation</vt:lpstr>
      <vt:lpstr>Staff and volunteers</vt:lpstr>
      <vt:lpstr>Local action</vt:lpstr>
      <vt:lpstr>Connecting citywide</vt:lpstr>
      <vt:lpstr>The right to participate</vt:lpstr>
      <vt:lpstr>National action</vt:lpstr>
      <vt:lpstr>International connections</vt:lpstr>
      <vt:lpstr>Award winners</vt:lpstr>
      <vt:lpstr>Work and competences</vt:lpstr>
      <vt:lpstr>Envisioning the Future</vt:lpstr>
      <vt:lpstr>The Conversation</vt:lpstr>
      <vt:lpstr>A deeper understanding</vt:lpstr>
      <vt:lpstr>Questions to consider</vt:lpstr>
      <vt:lpstr>PowerPoint Presentation</vt:lpstr>
      <vt:lpstr>Your reflections</vt:lpstr>
      <vt:lpstr>Connect with us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Tenants Federation</dc:title>
  <dc:creator>Clare MacGillivray</dc:creator>
  <cp:lastModifiedBy>Clare Macgillivray</cp:lastModifiedBy>
  <cp:revision>52</cp:revision>
  <dcterms:created xsi:type="dcterms:W3CDTF">2014-06-18T09:53:55Z</dcterms:created>
  <dcterms:modified xsi:type="dcterms:W3CDTF">2015-10-01T17:15:44Z</dcterms:modified>
</cp:coreProperties>
</file>