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75" r:id="rId3"/>
    <p:sldId id="257" r:id="rId4"/>
    <p:sldId id="258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BF71B9-6E44-1E47-8A12-2055D25C178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CB4A5C3-325A-FC44-B8A0-5196D39B87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iriss.org.uk/contribution/resources/" TargetMode="External"/><Relationship Id="rId2" Type="http://schemas.openxmlformats.org/officeDocument/2006/relationships/hyperlink" Target="http://www.iriss.org.uk/resources/exploring-downstre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fr.ac.uk/crfr-co-director-sarah-morton-discusses-contribution-analysis/" TargetMode="External"/><Relationship Id="rId4" Type="http://schemas.openxmlformats.org/officeDocument/2006/relationships/hyperlink" Target="http://www.healthscotland.com/scotlands-health/evaluation/support/index.asp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ebarney/3348965637/in/photolist-66WjNR-eHQ3T6-mhpdd-7Vy7hY-3r7wnw-oUmJH-fdyRbJ-fZijk2-gm5988-8iy9Dy-63FsG8-4Qj8Tm-dM3o9g-agpmaQ-4WpAb-7SP4bh-ta4a-63FsXn-cnHKtu-CTVZj-iMqGkR-8Br5FX-6VHf97-apdrrN-9rPDkF-8x4RCw-76kYTa-4rJRhJ-4Pifa1-4c9L2-5etMtM-pexVmh-efoWfy-x2gPu-pdJmpW-7WS5V3-4ZREm3-63KHzf-4LFjre-imbgwP-2HCnJN-6t59b-oj6c3-nn59Kc-Nva7K-5wvmzc-ejYozd-9JN1fC-6YHtYJ-pE754E" TargetMode="External"/><Relationship Id="rId3" Type="http://schemas.openxmlformats.org/officeDocument/2006/relationships/hyperlink" Target="https://www.flickr.com/photos/ghailon/13082228923/in/photolist-kW2QT6-54PwoF-9xTykJ-tzJNJ-fH3kwY-fH3kHs-fGKL8r-azj5aZ-cuu6AW-4e3AD4-56CmdW-cXo2Rj-jZ3VtB-4FJiGt-pDTasD-m7hRwF-Ce4pV-evCySW-cti7zA-nTknGA-4urYin-funSX3-pyMzA1-69nbob-eNAWZB-JDUoL-gFCeuz-8bE9Lx-8bEaoi-gfFXKt-6ERUB-c5v13Q-bAwda2-6CQ6aN-6CKVPF-6CQ5YL-6j9X9-fbfVmk-2aS3wu-ixV6Hm-hDDjrR-85zBKc-4ZgUyX-qKF4E-euwAu6-54YMt-b8xDVV-3RQvha-4pGaBL-muJS2L" TargetMode="External"/><Relationship Id="rId7" Type="http://schemas.openxmlformats.org/officeDocument/2006/relationships/hyperlink" Target="https://www.flickr.com/photos/revivaling/4658193850/in/photolist-86CsK5-86Cs79-86zgsH-86CrR5-86zfSX-86zgfV-86Crzf-86CsBW-86zgjK-86CstL-86zgzi-86CsNA-86zgWn-86Cs9A-fTEmvF-ehPiNy-dg7on7-or1ui-MaR3g-nY1x7f-8sbc93-e6k3bG-669yK-msM1Mu-8M62T2-6nuFhr-js5NkU-hEPRu7-8HVUeu-3iKy6-dUrX6X-aATZh-6574NB-zxJJi-gTjnRX-4q5B6e-m3DD5u-6EW2e-2YuHDH-fPbow-dKf9Rd-orKsFF-8s88Fa-8s883r-62L57-g96VQy-dCdxB9-8s88DT-pXMCpq-7KwkY5" TargetMode="External"/><Relationship Id="rId12" Type="http://schemas.openxmlformats.org/officeDocument/2006/relationships/hyperlink" Target="https://www.flickr.com/photos/ncindc/2855612750/in/photolist-gyjiv8-5mkLbA-7Xyuc2-6h1cqN-8f6dky-4NEV2X-acwDQd-h9ofV4-6cR51-dt1qka-gYjkT8-5WoVQy-pqwS6o-7tiLVu-dZEVht-58jtXX-49YSYK-79ykph-2RZoXU-6xJC6n" TargetMode="External"/><Relationship Id="rId2" Type="http://schemas.openxmlformats.org/officeDocument/2006/relationships/hyperlink" Target="https://www.flickr.com/photos/thevlu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josefstuefer/6886957768/in/photolist-buzsBb-34nD3R-2oTU9m-iMkUKt-6uCmtK-2rDDU-e7S23F-j1ZGNw-4tXR87-bhBe3X-b6j2qv-5KaLCf-3uBc6-4HWWXL-3SYa4-7Ucu2G-5kFyhR-7HiKsS-4h7WCr-gYtbDP-8Mdt1H-4vBNme-8aTXZE-es7Vq5-pi3x9S-3d3w6N-44t75R-jp9h7h-5vLVBB-7jrAev-8A3UYq-8Xf4R4-nDcR7-9Wfwym-9drdtm-8iSt9z-hos6sp-3g1WGq-3tNeQZ-Aamd5-b2cjHr-gCvKX-3dBLE-dbL6YH-ncj3Wo-dbLd7E-yCDXx-9t4T4u-bNDgi-84Vniy" TargetMode="External"/><Relationship Id="rId11" Type="http://schemas.openxmlformats.org/officeDocument/2006/relationships/hyperlink" Target="https://www.flickr.com/photos/duncan/46598459/in/photolist-57Q6H-5yxiLb-naDhc6-aAdyyk-9VYN9m-6jMvxS-efftE5-oskvbH-5H53Co-zmBWe-9pPFvZ-7ufsAu-6rtX3g-mWwCtS-4Ze1En-dCHyqK-dyHn6U-dnjDkJ-j5zZhp-95kyFW-8Pg2oy-9QyuG-4MuFE1-nrsMWu-zquHj-eWKLrQ-98dKVV-azfPYJ-p3RnKf-Z5Aqw-4CUi4n-9VYgwb-fNi2S3-7q3PXY-d1Wpfs-9VYhWY-oRNrov-92f64t-9YJmfh-9VVvaT-4ds2gC-oK4yEz-dxyTt1-CSLR6-oZjReP-fabNw2-4bFLPG-4Ze2yn-5yU6TT-fYXBkf" TargetMode="External"/><Relationship Id="rId5" Type="http://schemas.openxmlformats.org/officeDocument/2006/relationships/hyperlink" Target="https://www.flickr.com/photos/glassified_seconds/6930036155/in/photolist-byofiZ-9fbehG-o1sUkn-7vd9RA-a6YqhD-6tBhtd-7jJd4U-4Pnf8c-8GVQBn-v8k18-e1qKW-9fbiJW-pQAdW-yZ2C8-8vC31k-o42hUx-5re2KV-5AsjsK-7v9krx-aMpiEF-PuGxT-7vzzcH-oDqfbZ-o2s9ry-8wxgNW-3EDa7L-aJSoyr-9fbgU7-9f88qV-9fbbgm-9fbaUb-9fbi4L-9f886D-9f84CM-9fbbS5-9f85n6-9fbct5-9fbhy5-9f86ZV-9fbdTG-9fbbyy-9f86ua-9f83ZM-egpobF-9f89ja-9f89FX-9fbinQ-9fbhd7-9f84WM-9f89Sr" TargetMode="External"/><Relationship Id="rId10" Type="http://schemas.openxmlformats.org/officeDocument/2006/relationships/hyperlink" Target="https://www.flickr.com/photos/sidelong/246816211/in/photolist-nNZRV-8Qwu5t-cH2jRh-nNe787-2rgLtK-3aUuA5-8rojkb-ctXR9G-6BbGeU-nyGQf6-qhsUF-4qNGRA-hDdevj-jQNHdH-aitbPM-nSEXge-o87857-nYQEZ2-9urXjF-FY3iE-hDbMPZ-nSEuhB-9eZEWF-71Ewbs-oa1FFN-7V7tww-6vMKp9-fUSibU-aWWPji-6yMaGz-xa3rH-8brFdR-2jLUeT-bVHUm-nQApD-oKGbEU-5D3aT3-jX1A8v-5YRPuc-hgdUec-hDa1KJ-pxXJSz-oq5E3x-nR8JT3-nSEaQ6-cA5Lw3-bzHzXh-odvyqn-gmycgt-7yf7Yo" TargetMode="External"/><Relationship Id="rId4" Type="http://schemas.openxmlformats.org/officeDocument/2006/relationships/hyperlink" Target="https://www.flickr.com/photos/42177787@N04/4786350070/in/photolist-8hXi85-iXSj1X-5SofV2-5Ssx8U-37XjWk-7kxp2x-bq4FR-7kxp2D-7ZyeCM-7Zyepg-7Zyeba-7kxp2H-6sNJtA-63QMQg-8xX2CR-8a6Zmm-iXShHB-ct2WNu-4aYAqf-Nx7Rz-7LFCUo-ieXqcD-zUUXr-gjQjDL-nvVdJM-gjQKJL-oeqy5E-69FCKA-6CYLY6-ehbvUQ-bGJsbi-5kDDGP-63QMTp-6EsDo3-78mnJ2-382RK1-m7sUPV-5kDDGX-BSQ7R-BSQ8J-Bmv6-9ZkLGs-dy1kaR-uKyR1-o42CR6-4xKwUi-8JvFbZ-asURVd-bqx8wK-fL4MDU" TargetMode="External"/><Relationship Id="rId9" Type="http://schemas.openxmlformats.org/officeDocument/2006/relationships/hyperlink" Target="https://www.flickr.com/photos/sabeth718/8928713417/in/photolist-eAZZqM-6Mbr7n-5pNimE-81nfaV-nA4Ec4-7EKSut-arekzS-fEVSis-ovgYZd-eJzNmM-3cNs2-npcme7-4juoE6-fz1Tie-7gq8jQ-8ryaZn-KknkL-5gKvtP-8DKouh-6ywTRY-NRtpf-8pMunN-afHpRP-bAUbUx-2uqNvz-oP9uPv-o18J34-4fQqpX-7z2qJT-5s7AQJ-5kgcxX-2uvt99-69XCV4-dWtEo4-69YfqF-6fwBwK-7mcgwa-cnzSMs-8otiJY-68dULy-Nmjdu-5aLfz4-bvsjf6-5vspnc-5aLdDz-4wg1dA-dbWtmw-dbWhvB-dbWryq-5oHM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Contribution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Brief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4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Our approach to CA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construction stair V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1" b="24891"/>
          <a:stretch/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 use a set of tools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the right too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18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48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Collaboration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shutterstock_13352510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b="8265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Logic models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Pilotlight Pathway 3 ToC (colour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4" b="16324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interviews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story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2" b="12302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journe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 b="5996"/>
          <a:stretch/>
        </p:blipFill>
        <p:spPr>
          <a:xfrm>
            <a:off x="457200" y="274638"/>
            <a:ext cx="8229600" cy="6157288"/>
          </a:xfrm>
        </p:spPr>
      </p:pic>
    </p:spTree>
    <p:extLst>
      <p:ext uri="{BB962C8B-B14F-4D97-AF65-F5344CB8AC3E}">
        <p14:creationId xmlns:p14="http://schemas.microsoft.com/office/powerpoint/2010/main" val="35326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Including the risks!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ris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4745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Create some discussion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shutterstock_1771319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4322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To test out our narrative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te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4" b="20254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To make something is closer to a …</a:t>
            </a:r>
            <a:endParaRPr lang="en-US" sz="3600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true sto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2" b="32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6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IRISS &amp; CONTRIBUTION ANALYSIS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Title_image_700px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3" b="10053"/>
          <a:stretch/>
        </p:blipFill>
        <p:spPr/>
      </p:pic>
    </p:spTree>
    <p:extLst>
      <p:ext uri="{BB962C8B-B14F-4D97-AF65-F5344CB8AC3E}">
        <p14:creationId xmlns:p14="http://schemas.microsoft.com/office/powerpoint/2010/main" val="32704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96A1B"/>
                </a:solidFill>
              </a:rPr>
              <a:t>Summary: CONTRIBUTION ANALYSIS </a:t>
            </a:r>
            <a:endParaRPr lang="en-US" dirty="0">
              <a:solidFill>
                <a:srgbClr val="F96A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GB" sz="2000" b="0" dirty="0" smtClean="0"/>
              <a:t>Uses “</a:t>
            </a:r>
            <a:r>
              <a:rPr lang="en-GB" sz="2000" b="0" dirty="0"/>
              <a:t>l</a:t>
            </a:r>
            <a:r>
              <a:rPr lang="en-GB" sz="2000" b="0" dirty="0" smtClean="0"/>
              <a:t>ogical </a:t>
            </a:r>
            <a:r>
              <a:rPr lang="en-GB" sz="2000" b="0" dirty="0"/>
              <a:t>argumentation”</a:t>
            </a:r>
            <a:r>
              <a:rPr lang="en-GB" sz="2000" b="0" dirty="0" smtClean="0"/>
              <a:t> to understand the links between resources and outcomes</a:t>
            </a: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2000" b="0" dirty="0" smtClean="0"/>
              <a:t>Part of a family of theory-based approaches to evaluation</a:t>
            </a:r>
            <a:endParaRPr lang="en-GB" sz="2000" b="0" dirty="0" smtClean="0"/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2000" b="0" dirty="0" smtClean="0"/>
              <a:t>Uses a pragmatic, six-step, process of tracking the journey from inputs to outcomes</a:t>
            </a: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2000" b="0" dirty="0" smtClean="0"/>
              <a:t>Focused on impact and the mechanisms that support it</a:t>
            </a: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2000" b="0" dirty="0"/>
              <a:t>D</a:t>
            </a:r>
            <a:r>
              <a:rPr lang="en-US" sz="2000" b="0" dirty="0" smtClean="0"/>
              <a:t>rills down into engagement, reach and reaction – necessary elements of the ‘impact journey’ for knowledge and innovation intermediaries</a:t>
            </a:r>
          </a:p>
        </p:txBody>
      </p:sp>
    </p:spTree>
    <p:extLst>
      <p:ext uri="{BB962C8B-B14F-4D97-AF65-F5344CB8AC3E}">
        <p14:creationId xmlns:p14="http://schemas.microsoft.com/office/powerpoint/2010/main" val="3804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MORE INFORMATION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IRISS Evaluation </a:t>
            </a:r>
            <a:r>
              <a:rPr lang="en-US" dirty="0"/>
              <a:t>Report available at: </a:t>
            </a:r>
            <a:r>
              <a:rPr lang="en-US" dirty="0">
                <a:hlinkClick r:id="rId2"/>
              </a:rPr>
              <a:t>http://www.iriss.org.uk/resources/exploring-</a:t>
            </a:r>
            <a:r>
              <a:rPr lang="en-US" dirty="0" smtClean="0">
                <a:hlinkClick r:id="rId2"/>
              </a:rPr>
              <a:t>downstream</a:t>
            </a:r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Resources on </a:t>
            </a:r>
            <a:r>
              <a:rPr lang="en-US" dirty="0"/>
              <a:t>our blog: </a:t>
            </a:r>
            <a:r>
              <a:rPr lang="en-US" dirty="0">
                <a:hlinkClick r:id="rId3"/>
              </a:rPr>
              <a:t>http://blogs.iriss.org.uk/contribution/resources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Outcomes chains from NHS </a:t>
            </a:r>
            <a:r>
              <a:rPr lang="en-US" dirty="0"/>
              <a:t>Health Scotland: </a:t>
            </a:r>
            <a:r>
              <a:rPr lang="en-US" dirty="0">
                <a:hlinkClick r:id="rId4"/>
              </a:rPr>
              <a:t>http://www.healthscotland.com/scotlands-health/evaluation/support/</a:t>
            </a:r>
            <a:r>
              <a:rPr lang="en-US" dirty="0" smtClean="0">
                <a:hlinkClick r:id="rId4"/>
              </a:rPr>
              <a:t>index.aspx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CRFR at the University of Edinburgh and Contribution </a:t>
            </a:r>
            <a:r>
              <a:rPr lang="en-US" dirty="0"/>
              <a:t>Analysis </a:t>
            </a:r>
            <a:r>
              <a:rPr lang="en-US" dirty="0">
                <a:hlinkClick r:id="rId5"/>
              </a:rPr>
              <a:t>http://www.crfr.ac.uk/crfr-co-director-sarah-morton-discusses-contribution-analysis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43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PHOTO CREDITS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ball of spark from </a:t>
            </a:r>
            <a:r>
              <a:rPr lang="en-GB" dirty="0">
                <a:hlinkClick r:id="rId2"/>
              </a:rPr>
              <a:t>evan </a:t>
            </a:r>
            <a:endParaRPr lang="en-GB" dirty="0"/>
          </a:p>
          <a:p>
            <a:r>
              <a:rPr lang="en-GB" dirty="0"/>
              <a:t>bamboo complexity from</a:t>
            </a:r>
            <a:r>
              <a:rPr lang="en-GB" dirty="0">
                <a:hlinkClick r:id="rId3"/>
              </a:rPr>
              <a:t> taufuuu</a:t>
            </a:r>
            <a:endParaRPr lang="en-GB" dirty="0"/>
          </a:p>
          <a:p>
            <a:r>
              <a:rPr lang="en-GB" dirty="0"/>
              <a:t>blue tunnel from</a:t>
            </a:r>
            <a:r>
              <a:rPr lang="en-GB" dirty="0">
                <a:hlinkClick r:id="rId4"/>
              </a:rPr>
              <a:t> fontos von carlos</a:t>
            </a:r>
            <a:endParaRPr lang="en-GB" dirty="0"/>
          </a:p>
          <a:p>
            <a:r>
              <a:rPr lang="en-GB" dirty="0"/>
              <a:t>pathway from</a:t>
            </a:r>
            <a:r>
              <a:rPr lang="en-GB" dirty="0">
                <a:hlinkClick r:id="rId5"/>
              </a:rPr>
              <a:t> davi ozolin</a:t>
            </a:r>
            <a:endParaRPr lang="en-GB" dirty="0"/>
          </a:p>
          <a:p>
            <a:r>
              <a:rPr lang="en-GB" dirty="0"/>
              <a:t>upstairs from</a:t>
            </a:r>
            <a:r>
              <a:rPr lang="en-GB" dirty="0">
                <a:hlinkClick r:id="rId6"/>
              </a:rPr>
              <a:t> josef stuefer</a:t>
            </a:r>
            <a:endParaRPr lang="en-GB" dirty="0"/>
          </a:p>
          <a:p>
            <a:r>
              <a:rPr lang="en-GB" dirty="0"/>
              <a:t>construction from</a:t>
            </a:r>
            <a:r>
              <a:rPr lang="en-GB" dirty="0">
                <a:hlinkClick r:id="rId7"/>
              </a:rPr>
              <a:t> learn from build more</a:t>
            </a:r>
            <a:endParaRPr lang="en-GB" dirty="0"/>
          </a:p>
          <a:p>
            <a:r>
              <a:rPr lang="en-GB" dirty="0"/>
              <a:t>the right tool from</a:t>
            </a:r>
            <a:r>
              <a:rPr lang="en-GB" dirty="0">
                <a:hlinkClick r:id="rId8"/>
              </a:rPr>
              <a:t> emily</a:t>
            </a:r>
            <a:endParaRPr lang="en-GB" dirty="0"/>
          </a:p>
          <a:p>
            <a:r>
              <a:rPr lang="en-GB" dirty="0"/>
              <a:t>risk from</a:t>
            </a:r>
            <a:r>
              <a:rPr lang="en-GB" dirty="0">
                <a:hlinkClick r:id="rId9"/>
              </a:rPr>
              <a:t> carnagenyc</a:t>
            </a:r>
            <a:endParaRPr lang="en-GB" dirty="0"/>
          </a:p>
          <a:p>
            <a:r>
              <a:rPr lang="en-GB" dirty="0"/>
              <a:t>test from</a:t>
            </a:r>
            <a:r>
              <a:rPr lang="en-GB" dirty="0">
                <a:hlinkClick r:id="rId10"/>
              </a:rPr>
              <a:t> dave bleasdale</a:t>
            </a:r>
            <a:endParaRPr lang="en-GB" dirty="0"/>
          </a:p>
          <a:p>
            <a:r>
              <a:rPr lang="en-GB" dirty="0"/>
              <a:t>story from</a:t>
            </a:r>
            <a:r>
              <a:rPr lang="en-GB" dirty="0">
                <a:hlinkClick r:id="rId11"/>
              </a:rPr>
              <a:t> duncan c</a:t>
            </a:r>
            <a:endParaRPr lang="en-GB" dirty="0"/>
          </a:p>
          <a:p>
            <a:r>
              <a:rPr lang="en-GB" dirty="0"/>
              <a:t>true story from</a:t>
            </a:r>
            <a:r>
              <a:rPr lang="en-GB" dirty="0">
                <a:hlinkClick r:id="rId12"/>
              </a:rPr>
              <a:t> ncindc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In complex systems …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complexity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18271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is our contribution?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ball of impa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 b="14165"/>
          <a:stretch>
            <a:fillRect/>
          </a:stretch>
        </p:blipFill>
        <p:spPr/>
      </p:pic>
      <p:pic>
        <p:nvPicPr>
          <p:cNvPr id="4" name="Picture 3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13302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IRISS’ outcomes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shutterstock_1673553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 b="11379"/>
          <a:stretch>
            <a:fillRect/>
          </a:stretch>
        </p:blipFill>
        <p:spPr>
          <a:xfrm>
            <a:off x="457200" y="3220661"/>
            <a:ext cx="8229600" cy="1700072"/>
          </a:xfrm>
        </p:spPr>
      </p:pic>
      <p:sp>
        <p:nvSpPr>
          <p:cNvPr id="8" name="TextBox 7"/>
          <p:cNvSpPr txBox="1"/>
          <p:nvPr/>
        </p:nvSpPr>
        <p:spPr>
          <a:xfrm>
            <a:off x="558219" y="964202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en-US" sz="2000" dirty="0" smtClean="0"/>
              <a:t>Embed a culture of collaboration, open to new ideas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en-US" sz="2000" dirty="0" smtClean="0"/>
              <a:t>Ensure everyone has the knowledge, tools and skills to effectively use evidence and innovate</a:t>
            </a:r>
          </a:p>
          <a:p>
            <a:pPr>
              <a:buClr>
                <a:srgbClr val="FF6600"/>
              </a:buClr>
            </a:pPr>
            <a:endParaRPr lang="en-US" sz="2000" dirty="0" smtClean="0"/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en-US" sz="2000" dirty="0" smtClean="0"/>
              <a:t>Place people at the center of the design of services and support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98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But how can we know?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shutterstock_560558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2933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CA gives us a pathway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blue tunn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26203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And six steps to follow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upstai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b="16601"/>
          <a:stretch>
            <a:fillRect/>
          </a:stretch>
        </p:blipFill>
        <p:spPr/>
      </p:pic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7886700" cy="5486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CA = Six steps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Content Placeholder 6" descr="good narati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14332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457200" y="9144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+mj-lt"/>
              <a:buAutoNum type="arabicPeriod"/>
            </a:pPr>
            <a:r>
              <a:rPr lang="en-US" dirty="0" smtClean="0"/>
              <a:t>Define the issue and create a cause/effect question</a:t>
            </a:r>
          </a:p>
          <a:p>
            <a:pPr marL="342900" indent="-342900">
              <a:buClr>
                <a:srgbClr val="FF6600"/>
              </a:buClr>
              <a:buFont typeface="+mj-lt"/>
              <a:buAutoNum type="arabicPeriod"/>
            </a:pPr>
            <a:r>
              <a:rPr lang="en-US" dirty="0" smtClean="0"/>
              <a:t>Develop a theory of change/logic model and the risks to its success</a:t>
            </a:r>
          </a:p>
          <a:p>
            <a:pPr marL="342900" indent="-342900">
              <a:buClr>
                <a:srgbClr val="FF6600"/>
              </a:buClr>
              <a:buFont typeface="+mj-lt"/>
              <a:buAutoNum type="arabicPeriod"/>
            </a:pPr>
            <a:r>
              <a:rPr lang="en-US" dirty="0" smtClean="0"/>
              <a:t>Generate evidence</a:t>
            </a:r>
          </a:p>
          <a:p>
            <a:pPr marL="342900" indent="-342900">
              <a:buClr>
                <a:srgbClr val="FF6600"/>
              </a:buClr>
              <a:buFont typeface="+mj-lt"/>
              <a:buAutoNum type="arabicPeriod"/>
            </a:pPr>
            <a:r>
              <a:rPr lang="en-US" dirty="0" smtClean="0"/>
              <a:t>Write a ‘contribution story’ </a:t>
            </a:r>
          </a:p>
          <a:p>
            <a:pPr marL="342900" indent="-342900">
              <a:buClr>
                <a:srgbClr val="FF6600"/>
              </a:buClr>
              <a:buFont typeface="+mj-lt"/>
              <a:buAutoNum type="arabicPeriod"/>
            </a:pPr>
            <a:r>
              <a:rPr lang="en-US" dirty="0" smtClean="0"/>
              <a:t>Test the story and collect more evidence</a:t>
            </a:r>
          </a:p>
          <a:p>
            <a:pPr marL="342900" indent="-342900">
              <a:buClr>
                <a:srgbClr val="FF6600"/>
              </a:buClr>
              <a:buFont typeface="+mj-lt"/>
              <a:buAutoNum type="arabicPeriod"/>
            </a:pPr>
            <a:r>
              <a:rPr lang="en-US" dirty="0" smtClean="0"/>
              <a:t>Revise strengthen and share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Iriss-logo-rgb_27.5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0" y="305290"/>
            <a:ext cx="1403050" cy="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24</TotalTime>
  <Words>317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Franklin Gothic Book</vt:lpstr>
      <vt:lpstr>Franklin Gothic Medium</vt:lpstr>
      <vt:lpstr>Tunga</vt:lpstr>
      <vt:lpstr>Wingdings</vt:lpstr>
      <vt:lpstr>Angles</vt:lpstr>
      <vt:lpstr>Contribution Analysis</vt:lpstr>
      <vt:lpstr>IRISS &amp; CONTRIBUTION ANALYSIS</vt:lpstr>
      <vt:lpstr>In complex systems …</vt:lpstr>
      <vt:lpstr>What is our contribution?</vt:lpstr>
      <vt:lpstr>IRISS’ outcomes</vt:lpstr>
      <vt:lpstr>But how can we know?</vt:lpstr>
      <vt:lpstr>CA gives us a pathway</vt:lpstr>
      <vt:lpstr>And six steps to follow</vt:lpstr>
      <vt:lpstr>CA = Six steps</vt:lpstr>
      <vt:lpstr>Our approach to CA</vt:lpstr>
      <vt:lpstr>We use a set of tools</vt:lpstr>
      <vt:lpstr>Collaboration </vt:lpstr>
      <vt:lpstr>Logic models</vt:lpstr>
      <vt:lpstr>interviews</vt:lpstr>
      <vt:lpstr>PowerPoint Presentation</vt:lpstr>
      <vt:lpstr>Including the risks!</vt:lpstr>
      <vt:lpstr>Create some discussion</vt:lpstr>
      <vt:lpstr>To test out our narrative</vt:lpstr>
      <vt:lpstr>To make something is closer to a …</vt:lpstr>
      <vt:lpstr>Summary: CONTRIBUTION ANALYSIS </vt:lpstr>
      <vt:lpstr>MORE INFORMATION</vt:lpstr>
      <vt:lpstr>PHOTO CREDITS</vt:lpstr>
    </vt:vector>
  </TitlesOfParts>
  <Company>IRISS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Catherine-Rose Stocks-Rankin</dc:creator>
  <cp:lastModifiedBy>Mark Langdon</cp:lastModifiedBy>
  <cp:revision>3</cp:revision>
  <dcterms:created xsi:type="dcterms:W3CDTF">2015-10-01T14:21:07Z</dcterms:created>
  <dcterms:modified xsi:type="dcterms:W3CDTF">2015-10-05T10:01:42Z</dcterms:modified>
</cp:coreProperties>
</file>