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4"/>
  </p:notesMasterIdLst>
  <p:sldIdLst>
    <p:sldId id="256" r:id="rId2"/>
    <p:sldId id="258" r:id="rId3"/>
    <p:sldId id="260" r:id="rId4"/>
    <p:sldId id="257" r:id="rId5"/>
    <p:sldId id="259" r:id="rId6"/>
    <p:sldId id="268" r:id="rId7"/>
    <p:sldId id="266" r:id="rId8"/>
    <p:sldId id="261" r:id="rId9"/>
    <p:sldId id="262" r:id="rId10"/>
    <p:sldId id="264" r:id="rId11"/>
    <p:sldId id="265"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DCE4"/>
    <a:srgbClr val="C5D5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0610" autoAdjust="0"/>
  </p:normalViewPr>
  <p:slideViewPr>
    <p:cSldViewPr snapToGrid="0">
      <p:cViewPr varScale="1">
        <p:scale>
          <a:sx n="60" d="100"/>
          <a:sy n="60" d="100"/>
        </p:scale>
        <p:origin x="936" y="66"/>
      </p:cViewPr>
      <p:guideLst/>
    </p:cSldViewPr>
  </p:slideViewPr>
  <p:notesTextViewPr>
    <p:cViewPr>
      <p:scale>
        <a:sx n="100" d="100"/>
        <a:sy n="100" d="100"/>
      </p:scale>
      <p:origin x="0" y="0"/>
    </p:cViewPr>
  </p:notesTextViewPr>
  <p:notesViewPr>
    <p:cSldViewPr snapToGrid="0">
      <p:cViewPr varScale="1">
        <p:scale>
          <a:sx n="57" d="100"/>
          <a:sy n="57" d="100"/>
        </p:scale>
        <p:origin x="283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C603A2-A017-48AE-966F-C8A70539E942}" type="datetimeFigureOut">
              <a:rPr lang="en-GB" smtClean="0"/>
              <a:t>24/09/2015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8EB92D-BADA-4FA4-8FC9-3F988F48C7EB}" type="slidenum">
              <a:rPr lang="en-GB" smtClean="0"/>
              <a:t>‹#›</a:t>
            </a:fld>
            <a:endParaRPr lang="en-GB"/>
          </a:p>
        </p:txBody>
      </p:sp>
    </p:spTree>
    <p:extLst>
      <p:ext uri="{BB962C8B-B14F-4D97-AF65-F5344CB8AC3E}">
        <p14:creationId xmlns:p14="http://schemas.microsoft.com/office/powerpoint/2010/main" val="17169572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D8EB92D-BADA-4FA4-8FC9-3F988F48C7EB}" type="slidenum">
              <a:rPr lang="en-GB" smtClean="0"/>
              <a:t>1</a:t>
            </a:fld>
            <a:endParaRPr lang="en-GB"/>
          </a:p>
        </p:txBody>
      </p:sp>
    </p:spTree>
    <p:extLst>
      <p:ext uri="{BB962C8B-B14F-4D97-AF65-F5344CB8AC3E}">
        <p14:creationId xmlns:p14="http://schemas.microsoft.com/office/powerpoint/2010/main" val="2856211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10</a:t>
            </a:fld>
            <a:endParaRPr lang="en-GB"/>
          </a:p>
        </p:txBody>
      </p:sp>
    </p:spTree>
    <p:extLst>
      <p:ext uri="{BB962C8B-B14F-4D97-AF65-F5344CB8AC3E}">
        <p14:creationId xmlns:p14="http://schemas.microsoft.com/office/powerpoint/2010/main" val="3715330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project is not a huge undertaking but must include the planning, carrying out and evaluation of a community engagement activity , which must be supported by written evidence as well as an exploration of the participants role in this and the impact it has.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11</a:t>
            </a:fld>
            <a:endParaRPr lang="en-GB"/>
          </a:p>
        </p:txBody>
      </p:sp>
    </p:spTree>
    <p:extLst>
      <p:ext uri="{BB962C8B-B14F-4D97-AF65-F5344CB8AC3E}">
        <p14:creationId xmlns:p14="http://schemas.microsoft.com/office/powerpoint/2010/main" val="215269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In</a:t>
            </a:r>
            <a:r>
              <a:rPr lang="en-GB" baseline="0" dirty="0" smtClean="0"/>
              <a:t> true evaluation style we will start the session with looking back/ reflecting. We will take this chance to refresh our memories of the purpose and focus of CLD and how this </a:t>
            </a:r>
            <a:r>
              <a:rPr lang="en-GB" baseline="0" dirty="0" smtClean="0"/>
              <a:t>applies </a:t>
            </a:r>
            <a:r>
              <a:rPr lang="en-GB" baseline="0" dirty="0" smtClean="0"/>
              <a:t>to being community activists, </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2</a:t>
            </a:fld>
            <a:endParaRPr lang="en-GB"/>
          </a:p>
        </p:txBody>
      </p:sp>
    </p:spTree>
    <p:extLst>
      <p:ext uri="{BB962C8B-B14F-4D97-AF65-F5344CB8AC3E}">
        <p14:creationId xmlns:p14="http://schemas.microsoft.com/office/powerpoint/2010/main" val="965406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When we become involved it should</a:t>
            </a:r>
            <a:r>
              <a:rPr lang="en-GB" baseline="0" dirty="0" smtClean="0"/>
              <a:t> be with the intention of enabling and supporting change that involves communities  in identifying needs and taking ownership of how these needs can be met, – Do we still all agree on this point?</a:t>
            </a:r>
            <a:r>
              <a:rPr lang="en-GB" dirty="0" smtClean="0"/>
              <a:t> </a:t>
            </a:r>
            <a:endParaRPr lang="en-GB" dirty="0" smtClean="0"/>
          </a:p>
          <a:p>
            <a:r>
              <a:rPr lang="en-GB" dirty="0" smtClean="0"/>
              <a:t>This </a:t>
            </a:r>
            <a:r>
              <a:rPr lang="en-GB" dirty="0" smtClean="0"/>
              <a:t>being the case we need to be clear about </a:t>
            </a:r>
            <a:r>
              <a:rPr lang="en-GB" dirty="0" smtClean="0"/>
              <a:t> our plan of action what </a:t>
            </a:r>
            <a:r>
              <a:rPr lang="en-GB" dirty="0" smtClean="0"/>
              <a:t>needs to change – </a:t>
            </a:r>
            <a:r>
              <a:rPr lang="en-GB" dirty="0" smtClean="0"/>
              <a:t>what</a:t>
            </a:r>
            <a:r>
              <a:rPr lang="en-GB" baseline="0" dirty="0" smtClean="0"/>
              <a:t> difference do we want to make – being outcome focussed</a:t>
            </a:r>
            <a:r>
              <a:rPr lang="en-GB" dirty="0" smtClean="0"/>
              <a:t>,</a:t>
            </a:r>
            <a:r>
              <a:rPr lang="en-GB" baseline="0" dirty="0" smtClean="0"/>
              <a:t> </a:t>
            </a:r>
            <a:r>
              <a:rPr lang="en-GB" baseline="0" dirty="0" smtClean="0"/>
              <a:t>and following any action being able to measure if change has occurred, the impact of what we have done or taken part </a:t>
            </a:r>
            <a:r>
              <a:rPr lang="en-GB" baseline="0" dirty="0" smtClean="0"/>
              <a:t>in – monitor and evaluate, review and reflect</a:t>
            </a:r>
          </a:p>
          <a:p>
            <a:r>
              <a:rPr lang="en-GB" baseline="0" dirty="0" smtClean="0"/>
              <a:t>All of which are indicators of competent CLD practitioners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3</a:t>
            </a:fld>
            <a:endParaRPr lang="en-GB"/>
          </a:p>
        </p:txBody>
      </p:sp>
    </p:spTree>
    <p:extLst>
      <p:ext uri="{BB962C8B-B14F-4D97-AF65-F5344CB8AC3E}">
        <p14:creationId xmlns:p14="http://schemas.microsoft.com/office/powerpoint/2010/main" val="25240949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Evaluation of a number</a:t>
            </a:r>
            <a:r>
              <a:rPr lang="en-GB" baseline="0" dirty="0" smtClean="0"/>
              <a:t> of areas of the activity that has occurred or the opportunity that has been offered will help us to work out what if any change has occurred, This involves </a:t>
            </a:r>
            <a:r>
              <a:rPr lang="en-GB" baseline="0" dirty="0" smtClean="0"/>
              <a:t>looking </a:t>
            </a:r>
            <a:r>
              <a:rPr lang="en-GB" baseline="0" dirty="0" smtClean="0"/>
              <a:t>at the above three areas in the main and reflecting objectively on what we have experienced and </a:t>
            </a:r>
            <a:r>
              <a:rPr lang="en-GB" baseline="0" dirty="0" smtClean="0"/>
              <a:t>contributed. Could we improve on what we have done? Could we do things differently or better? What did we actually contribute? Could we change our approach, methods?</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4</a:t>
            </a:fld>
            <a:endParaRPr lang="en-GB"/>
          </a:p>
        </p:txBody>
      </p:sp>
    </p:spTree>
    <p:extLst>
      <p:ext uri="{BB962C8B-B14F-4D97-AF65-F5344CB8AC3E}">
        <p14:creationId xmlns:p14="http://schemas.microsoft.com/office/powerpoint/2010/main" val="19792070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Read through and refer to comments</a:t>
            </a:r>
            <a:r>
              <a:rPr lang="en-GB" baseline="0" dirty="0" smtClean="0"/>
              <a:t> on previous slide about monitoring, evaluating, reviewing, reflecting – leading to improvement or change</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5</a:t>
            </a:fld>
            <a:endParaRPr lang="en-GB"/>
          </a:p>
        </p:txBody>
      </p:sp>
    </p:spTree>
    <p:extLst>
      <p:ext uri="{BB962C8B-B14F-4D97-AF65-F5344CB8AC3E}">
        <p14:creationId xmlns:p14="http://schemas.microsoft.com/office/powerpoint/2010/main" val="8157624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GB" altLang="en-US" dirty="0" smtClean="0"/>
              <a:t>Prior to taking any community action you need to be clear about how </a:t>
            </a:r>
            <a:r>
              <a:rPr lang="en-GB" altLang="en-US" dirty="0" smtClean="0"/>
              <a:t>it </a:t>
            </a:r>
            <a:r>
              <a:rPr lang="en-GB" altLang="en-US" dirty="0" smtClean="0"/>
              <a:t>relates to the outcomes you want to achieve and how this will support (social) change.</a:t>
            </a:r>
          </a:p>
          <a:p>
            <a:pPr marL="0" marR="0" indent="0" algn="l" defTabSz="914400" rtl="0" eaLnBrk="1" fontAlgn="auto" latinLnBrk="0" hangingPunct="1">
              <a:lnSpc>
                <a:spcPct val="100000"/>
              </a:lnSpc>
              <a:spcBef>
                <a:spcPct val="0"/>
              </a:spcBef>
              <a:spcAft>
                <a:spcPts val="0"/>
              </a:spcAft>
              <a:buClrTx/>
              <a:buSzTx/>
              <a:buFontTx/>
              <a:buNone/>
              <a:tabLst/>
              <a:defRPr/>
            </a:pPr>
            <a:r>
              <a:rPr lang="en-GB" altLang="en-US" dirty="0" smtClean="0"/>
              <a:t>Therefore</a:t>
            </a:r>
            <a:r>
              <a:rPr lang="en-GB" altLang="en-US" baseline="0" dirty="0" smtClean="0"/>
              <a:t> this particular piece of advice </a:t>
            </a:r>
            <a:r>
              <a:rPr lang="en-GB" altLang="en-US" baseline="0" dirty="0" smtClean="0"/>
              <a:t>from </a:t>
            </a:r>
            <a:r>
              <a:rPr lang="en-GB" altLang="en-US" baseline="0" dirty="0" smtClean="0"/>
              <a:t>the author of this book can be particularly useful. At the beginning of the </a:t>
            </a:r>
            <a:r>
              <a:rPr lang="en-GB" altLang="en-US" baseline="0" dirty="0" smtClean="0"/>
              <a:t>planning </a:t>
            </a:r>
            <a:r>
              <a:rPr lang="en-GB" altLang="en-US" baseline="0" dirty="0" smtClean="0"/>
              <a:t>process it is helpful to identify what needs to change and </a:t>
            </a:r>
            <a:r>
              <a:rPr lang="en-GB" altLang="en-US" baseline="0" dirty="0" smtClean="0"/>
              <a:t>how </a:t>
            </a:r>
            <a:r>
              <a:rPr lang="en-GB" altLang="en-US" baseline="0" dirty="0" smtClean="0"/>
              <a:t>you will measure that </a:t>
            </a:r>
            <a:r>
              <a:rPr lang="en-GB" altLang="en-US" baseline="0" dirty="0" smtClean="0"/>
              <a:t>change- building in time for evaluation and exploring methods you may use at this stage</a:t>
            </a:r>
            <a:endParaRPr lang="en-GB" altLang="en-US" dirty="0" smtClean="0"/>
          </a:p>
          <a:p>
            <a:endParaRPr lang="en-GB" dirty="0" smtClean="0"/>
          </a:p>
        </p:txBody>
      </p:sp>
      <p:sp>
        <p:nvSpPr>
          <p:cNvPr id="4" name="Slide Number Placeholder 3"/>
          <p:cNvSpPr>
            <a:spLocks noGrp="1"/>
          </p:cNvSpPr>
          <p:nvPr>
            <p:ph type="sldNum" sz="quarter" idx="10"/>
          </p:nvPr>
        </p:nvSpPr>
        <p:spPr/>
        <p:txBody>
          <a:bodyPr/>
          <a:lstStyle/>
          <a:p>
            <a:fld id="{5D8EB92D-BADA-4FA4-8FC9-3F988F48C7EB}" type="slidenum">
              <a:rPr lang="en-GB" smtClean="0"/>
              <a:t>6</a:t>
            </a:fld>
            <a:endParaRPr lang="en-GB"/>
          </a:p>
        </p:txBody>
      </p:sp>
    </p:spTree>
    <p:extLst>
      <p:ext uri="{BB962C8B-B14F-4D97-AF65-F5344CB8AC3E}">
        <p14:creationId xmlns:p14="http://schemas.microsoft.com/office/powerpoint/2010/main" val="28259229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There are a number of theories regarding evaluating</a:t>
            </a:r>
            <a:r>
              <a:rPr lang="en-GB" baseline="0" dirty="0" smtClean="0"/>
              <a:t> activities and practice – This example  looks fairly simple and asks the simply</a:t>
            </a:r>
          </a:p>
          <a:p>
            <a:r>
              <a:rPr lang="en-GB" baseline="0" dirty="0" smtClean="0"/>
              <a:t>What? – looking at what needs to change, what can we do, what can we use (need, outcome, outputs, process)</a:t>
            </a:r>
          </a:p>
          <a:p>
            <a:r>
              <a:rPr lang="en-GB" baseline="0" dirty="0" smtClean="0"/>
              <a:t>So What? – Right we did such and such what happened, what difference did we make? (evaluation, evidence)</a:t>
            </a:r>
          </a:p>
          <a:p>
            <a:r>
              <a:rPr lang="en-GB" baseline="0" dirty="0" smtClean="0"/>
              <a:t>What Next? – Now we know what happened where do we go from here? (review/reflect –full cycle to planning What needs to change now?)</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7</a:t>
            </a:fld>
            <a:endParaRPr lang="en-GB"/>
          </a:p>
        </p:txBody>
      </p:sp>
    </p:spTree>
    <p:extLst>
      <p:ext uri="{BB962C8B-B14F-4D97-AF65-F5344CB8AC3E}">
        <p14:creationId xmlns:p14="http://schemas.microsoft.com/office/powerpoint/2010/main" val="3372213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Kolb theory – follows that same cyclical process – trying something out, watching and reflection</a:t>
            </a:r>
            <a:r>
              <a:rPr lang="en-GB" baseline="0" dirty="0" smtClean="0"/>
              <a:t> objectively about what happened, using that information to adapt or change what has happened and then trying out the new plan.</a:t>
            </a:r>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8</a:t>
            </a:fld>
            <a:endParaRPr lang="en-GB"/>
          </a:p>
        </p:txBody>
      </p:sp>
    </p:spTree>
    <p:extLst>
      <p:ext uri="{BB962C8B-B14F-4D97-AF65-F5344CB8AC3E}">
        <p14:creationId xmlns:p14="http://schemas.microsoft.com/office/powerpoint/2010/main" val="4239782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Taking each point talk</a:t>
            </a:r>
            <a:r>
              <a:rPr lang="en-GB" baseline="0" dirty="0" smtClean="0"/>
              <a:t> through and discuss with participants ensuring that they understand the language that will be used in relation to working with CLD partners and other organisations as a </a:t>
            </a:r>
            <a:r>
              <a:rPr lang="en-GB" baseline="0" smtClean="0"/>
              <a:t>community activist.</a:t>
            </a:r>
            <a:r>
              <a:rPr lang="en-GB" baseline="0" dirty="0" smtClean="0"/>
              <a:t/>
            </a:r>
            <a:br>
              <a:rPr lang="en-GB" baseline="0" dirty="0" smtClean="0"/>
            </a:br>
            <a:endParaRPr lang="en-GB" baseline="0" dirty="0" smtClean="0"/>
          </a:p>
          <a:p>
            <a:r>
              <a:rPr lang="en-GB" baseline="0" dirty="0" smtClean="0"/>
              <a:t>Identified need - In an ideal scenario who has identified this, you, a group you are involved in a community?</a:t>
            </a:r>
          </a:p>
          <a:p>
            <a:endParaRPr lang="en-GB" baseline="0" dirty="0" smtClean="0"/>
          </a:p>
          <a:p>
            <a:r>
              <a:rPr lang="en-GB" baseline="0" dirty="0" smtClean="0"/>
              <a:t>Outcome – Making sure we know what it will change for whom?</a:t>
            </a:r>
          </a:p>
          <a:p>
            <a:endParaRPr lang="en-GB" baseline="0" dirty="0" smtClean="0"/>
          </a:p>
          <a:p>
            <a:r>
              <a:rPr lang="en-GB" baseline="0" dirty="0" smtClean="0"/>
              <a:t>Outputs – exploring and ensuring that the methods/approaches activities we plan to use are appropriate for who we are working with/what we are trying to change – ask the group to call out good/bad examples for timing, venue, method?  e.g. Holding a public meeting targeted at 25 – 60 age group in a rural community (or substitute an </a:t>
            </a:r>
            <a:r>
              <a:rPr lang="en-GB" baseline="0" dirty="0" err="1" smtClean="0"/>
              <a:t>relevent</a:t>
            </a:r>
            <a:r>
              <a:rPr lang="en-GB" baseline="0" dirty="0" smtClean="0"/>
              <a:t> example for the group you are working with to make it real)</a:t>
            </a:r>
          </a:p>
          <a:p>
            <a:endParaRPr lang="en-GB" baseline="0" dirty="0" smtClean="0"/>
          </a:p>
          <a:p>
            <a:endParaRPr lang="en-GB" dirty="0"/>
          </a:p>
        </p:txBody>
      </p:sp>
      <p:sp>
        <p:nvSpPr>
          <p:cNvPr id="4" name="Slide Number Placeholder 3"/>
          <p:cNvSpPr>
            <a:spLocks noGrp="1"/>
          </p:cNvSpPr>
          <p:nvPr>
            <p:ph type="sldNum" sz="quarter" idx="10"/>
          </p:nvPr>
        </p:nvSpPr>
        <p:spPr/>
        <p:txBody>
          <a:bodyPr/>
          <a:lstStyle/>
          <a:p>
            <a:fld id="{5D8EB92D-BADA-4FA4-8FC9-3F988F48C7EB}" type="slidenum">
              <a:rPr lang="en-GB" smtClean="0"/>
              <a:t>9</a:t>
            </a:fld>
            <a:endParaRPr lang="en-GB"/>
          </a:p>
        </p:txBody>
      </p:sp>
    </p:spTree>
    <p:extLst>
      <p:ext uri="{BB962C8B-B14F-4D97-AF65-F5344CB8AC3E}">
        <p14:creationId xmlns:p14="http://schemas.microsoft.com/office/powerpoint/2010/main" val="13553593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9E4E54E-ED80-4AB8-9A80-452AF5DC7B82}"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2748702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7201749-5FA5-4C1A-AA4C-E112A49F255B}"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18396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5020093-AB23-42E7-B24E-B6C46831D860}"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67156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5DFC90D-B2D6-40CC-9435-B0423B2E60A1}"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150296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011A7-E3AA-4291-95A1-C885D3C07B14}" type="datetime1">
              <a:rPr lang="en-GB" smtClean="0"/>
              <a:t>24/09/2015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4741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8771B2BC-3718-449B-8897-ADFE6BBF69F0}"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1375903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C6883DE-7D26-4E42-829D-31B20630B261}" type="datetime1">
              <a:rPr lang="en-GB" smtClean="0"/>
              <a:t>24/09/2015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3325260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9531EC21-3E69-4633-8005-AA5370335D2C}" type="datetime1">
              <a:rPr lang="en-GB" smtClean="0"/>
              <a:t>24/09/2015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16834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048406-2472-431C-BB1F-0D392643876E}" type="datetime1">
              <a:rPr lang="en-GB" smtClean="0"/>
              <a:t>24/09/2015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1052367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EE3FF8-B6CE-488A-B9BF-E51287910644}"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519178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16D5DA8-A4ED-4038-8889-E08CFD7C4049}" type="datetime1">
              <a:rPr lang="en-GB" smtClean="0"/>
              <a:t>24/09/2015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6E465EF-70E7-4BCC-984F-B7C847D1E9E6}" type="slidenum">
              <a:rPr lang="en-GB" smtClean="0"/>
              <a:t>‹#›</a:t>
            </a:fld>
            <a:endParaRPr lang="en-GB"/>
          </a:p>
        </p:txBody>
      </p:sp>
    </p:spTree>
    <p:extLst>
      <p:ext uri="{BB962C8B-B14F-4D97-AF65-F5344CB8AC3E}">
        <p14:creationId xmlns:p14="http://schemas.microsoft.com/office/powerpoint/2010/main" val="2862812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0EAE01-0FE3-482F-AC23-230A247757D1}" type="datetime1">
              <a:rPr lang="en-GB" smtClean="0"/>
              <a:t>24/09/2015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E465EF-70E7-4BCC-984F-B7C847D1E9E6}" type="slidenum">
              <a:rPr lang="en-GB" smtClean="0"/>
              <a:t>‹#›</a:t>
            </a:fld>
            <a:endParaRPr lang="en-GB"/>
          </a:p>
        </p:txBody>
      </p:sp>
    </p:spTree>
    <p:extLst>
      <p:ext uri="{BB962C8B-B14F-4D97-AF65-F5344CB8AC3E}">
        <p14:creationId xmlns:p14="http://schemas.microsoft.com/office/powerpoint/2010/main" val="31349772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40000"/>
                <a:lumOff val="6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solidFill>
                  <a:schemeClr val="accent1">
                    <a:lumMod val="50000"/>
                  </a:schemeClr>
                </a:solidFill>
              </a:rPr>
              <a:t>Community Activists Training Programme</a:t>
            </a:r>
            <a:endParaRPr lang="en-GB" dirty="0">
              <a:solidFill>
                <a:schemeClr val="accent1">
                  <a:lumMod val="50000"/>
                </a:schemeClr>
              </a:solidFill>
            </a:endParaRPr>
          </a:p>
        </p:txBody>
      </p:sp>
      <p:pic>
        <p:nvPicPr>
          <p:cNvPr id="4" name="Picture 3"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07288" y="3602038"/>
            <a:ext cx="4459266" cy="1655762"/>
          </a:xfrm>
          <a:prstGeom prst="rect">
            <a:avLst/>
          </a:prstGeom>
          <a:noFill/>
          <a:ln>
            <a:noFill/>
          </a:ln>
        </p:spPr>
      </p:pic>
    </p:spTree>
    <p:extLst>
      <p:ext uri="{BB962C8B-B14F-4D97-AF65-F5344CB8AC3E}">
        <p14:creationId xmlns:p14="http://schemas.microsoft.com/office/powerpoint/2010/main" val="2117874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2" name="Content Placeholder 1"/>
          <p:cNvSpPr>
            <a:spLocks noGrp="1"/>
          </p:cNvSpPr>
          <p:nvPr>
            <p:ph idx="1"/>
          </p:nvPr>
        </p:nvSpPr>
        <p:spPr>
          <a:xfrm>
            <a:off x="838200" y="1941095"/>
            <a:ext cx="10515600" cy="4235868"/>
          </a:xfrm>
        </p:spPr>
        <p:txBody>
          <a:bodyPr>
            <a:normAutofit/>
          </a:bodyPr>
          <a:lstStyle/>
          <a:p>
            <a:pPr marL="542925" lvl="1" indent="-271463"/>
            <a:endParaRPr lang="en-GB" altLang="en-US" sz="2200" dirty="0" smtClean="0"/>
          </a:p>
          <a:p>
            <a:pPr marL="542925" lvl="1" indent="-271463"/>
            <a:r>
              <a:rPr lang="en-GB" altLang="en-US" sz="2200" dirty="0" smtClean="0"/>
              <a:t>‘</a:t>
            </a:r>
            <a:r>
              <a:rPr lang="en-GB" altLang="en-US" sz="2200" dirty="0"/>
              <a:t>Empowerment’ – encouraging people to take control of, or have a say in, decisions that affect them.</a:t>
            </a:r>
          </a:p>
          <a:p>
            <a:pPr marL="542925" lvl="1" indent="-271463"/>
            <a:r>
              <a:rPr lang="en-GB" altLang="en-US" sz="2200" dirty="0"/>
              <a:t>‘Participation’ – giving people every opportunity to get involved in learning and acting with others.</a:t>
            </a:r>
          </a:p>
          <a:p>
            <a:pPr marL="542925" lvl="1" indent="-271463"/>
            <a:r>
              <a:rPr lang="en-GB" altLang="en-US" sz="2200" dirty="0"/>
              <a:t>‘Inclusion, equality of opportunity and anti-discrimination’ – giving everyone a chance to be involved, whatever their background or abilities, and actively challenging discrimination.</a:t>
            </a:r>
          </a:p>
          <a:p>
            <a:pPr marL="542925" lvl="1" indent="-271463"/>
            <a:r>
              <a:rPr lang="en-GB" altLang="en-US" sz="2200" dirty="0"/>
              <a:t>‘Self-determination’ – allowing people to make their own choices about what they do.</a:t>
            </a:r>
          </a:p>
          <a:p>
            <a:pPr marL="542925" lvl="1" indent="-271463"/>
            <a:r>
              <a:rPr lang="en-GB" altLang="en-US" sz="2200" dirty="0"/>
              <a:t>‘Partnership’ – achieving more by encouraging everyone with an interest to work together.</a:t>
            </a:r>
          </a:p>
          <a:p>
            <a:pPr marL="0" indent="0">
              <a:buNone/>
            </a:pP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10</a:t>
            </a:fld>
            <a:endParaRPr lang="en-GB"/>
          </a:p>
        </p:txBody>
      </p:sp>
    </p:spTree>
    <p:extLst>
      <p:ext uri="{BB962C8B-B14F-4D97-AF65-F5344CB8AC3E}">
        <p14:creationId xmlns:p14="http://schemas.microsoft.com/office/powerpoint/2010/main" val="2727760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2000"/>
                                        <p:tgtEl>
                                          <p:spTgt spid="2">
                                            <p:txEl>
                                              <p:pRg st="1" end="1"/>
                                            </p:txEl>
                                          </p:spTgt>
                                        </p:tgtEl>
                                      </p:cBhvr>
                                    </p:animEffect>
                                    <p:anim calcmode="lin" valueType="num">
                                      <p:cBhvr>
                                        <p:cTn id="8" dur="2000" fill="hold"/>
                                        <p:tgtEl>
                                          <p:spTgt spid="2">
                                            <p:txEl>
                                              <p:pRg st="1" end="1"/>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2000"/>
                                        <p:tgtEl>
                                          <p:spTgt spid="2">
                                            <p:txEl>
                                              <p:pRg st="2" end="2"/>
                                            </p:txEl>
                                          </p:spTgt>
                                        </p:tgtEl>
                                      </p:cBhvr>
                                    </p:animEffect>
                                    <p:anim calcmode="lin" valueType="num">
                                      <p:cBhvr>
                                        <p:cTn id="15" dur="2000" fill="hold"/>
                                        <p:tgtEl>
                                          <p:spTgt spid="2">
                                            <p:txEl>
                                              <p:pRg st="2" end="2"/>
                                            </p:txEl>
                                          </p:spTgt>
                                        </p:tgtEl>
                                        <p:attrNameLst>
                                          <p:attrName>ppt_w</p:attrName>
                                        </p:attrNameLst>
                                      </p:cBhvr>
                                      <p:tavLst>
                                        <p:tav tm="0" fmla="#ppt_w*sin(2.5*pi*$)">
                                          <p:val>
                                            <p:fltVal val="0"/>
                                          </p:val>
                                        </p:tav>
                                        <p:tav tm="100000">
                                          <p:val>
                                            <p:fltVal val="1"/>
                                          </p:val>
                                        </p:tav>
                                      </p:tavLst>
                                    </p:anim>
                                    <p:anim calcmode="lin" valueType="num">
                                      <p:cBhvr>
                                        <p:cTn id="16" dur="20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45" presetClass="entr" presetSubtype="0" fill="hold"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2000"/>
                                        <p:tgtEl>
                                          <p:spTgt spid="2">
                                            <p:txEl>
                                              <p:pRg st="3" end="3"/>
                                            </p:txEl>
                                          </p:spTgt>
                                        </p:tgtEl>
                                      </p:cBhvr>
                                    </p:animEffect>
                                    <p:anim calcmode="lin" valueType="num">
                                      <p:cBhvr>
                                        <p:cTn id="22" dur="2000" fill="hold"/>
                                        <p:tgtEl>
                                          <p:spTgt spid="2">
                                            <p:txEl>
                                              <p:pRg st="3" end="3"/>
                                            </p:txEl>
                                          </p:spTgt>
                                        </p:tgtEl>
                                        <p:attrNameLst>
                                          <p:attrName>ppt_w</p:attrName>
                                        </p:attrNameLst>
                                      </p:cBhvr>
                                      <p:tavLst>
                                        <p:tav tm="0" fmla="#ppt_w*sin(2.5*pi*$)">
                                          <p:val>
                                            <p:fltVal val="0"/>
                                          </p:val>
                                        </p:tav>
                                        <p:tav tm="100000">
                                          <p:val>
                                            <p:fltVal val="1"/>
                                          </p:val>
                                        </p:tav>
                                      </p:tavLst>
                                    </p:anim>
                                    <p:anim calcmode="lin" valueType="num">
                                      <p:cBhvr>
                                        <p:cTn id="23" dur="20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4" fill="hold">
                      <p:stCondLst>
                        <p:cond delay="indefinite"/>
                      </p:stCondLst>
                      <p:childTnLst>
                        <p:par>
                          <p:cTn id="25" fill="hold">
                            <p:stCondLst>
                              <p:cond delay="0"/>
                            </p:stCondLst>
                            <p:childTnLst>
                              <p:par>
                                <p:cTn id="26" presetID="45" presetClass="entr" presetSubtype="0" fill="hold" nodeType="clickEffect">
                                  <p:stCondLst>
                                    <p:cond delay="0"/>
                                  </p:stCondLst>
                                  <p:childTnLst>
                                    <p:set>
                                      <p:cBhvr>
                                        <p:cTn id="27" dur="1" fill="hold">
                                          <p:stCondLst>
                                            <p:cond delay="0"/>
                                          </p:stCondLst>
                                        </p:cTn>
                                        <p:tgtEl>
                                          <p:spTgt spid="2">
                                            <p:txEl>
                                              <p:pRg st="4" end="4"/>
                                            </p:txEl>
                                          </p:spTgt>
                                        </p:tgtEl>
                                        <p:attrNameLst>
                                          <p:attrName>style.visibility</p:attrName>
                                        </p:attrNameLst>
                                      </p:cBhvr>
                                      <p:to>
                                        <p:strVal val="visible"/>
                                      </p:to>
                                    </p:set>
                                    <p:animEffect transition="in" filter="fade">
                                      <p:cBhvr>
                                        <p:cTn id="28" dur="2000"/>
                                        <p:tgtEl>
                                          <p:spTgt spid="2">
                                            <p:txEl>
                                              <p:pRg st="4" end="4"/>
                                            </p:txEl>
                                          </p:spTgt>
                                        </p:tgtEl>
                                      </p:cBhvr>
                                    </p:animEffect>
                                    <p:anim calcmode="lin" valueType="num">
                                      <p:cBhvr>
                                        <p:cTn id="29" dur="2000" fill="hold"/>
                                        <p:tgtEl>
                                          <p:spTgt spid="2">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45" presetClass="entr" presetSubtype="0" fill="hold" nodeType="clickEffect">
                                  <p:stCondLst>
                                    <p:cond delay="0"/>
                                  </p:stCondLst>
                                  <p:childTnLst>
                                    <p:set>
                                      <p:cBhvr>
                                        <p:cTn id="34" dur="1" fill="hold">
                                          <p:stCondLst>
                                            <p:cond delay="0"/>
                                          </p:stCondLst>
                                        </p:cTn>
                                        <p:tgtEl>
                                          <p:spTgt spid="2">
                                            <p:txEl>
                                              <p:pRg st="5" end="5"/>
                                            </p:txEl>
                                          </p:spTgt>
                                        </p:tgtEl>
                                        <p:attrNameLst>
                                          <p:attrName>style.visibility</p:attrName>
                                        </p:attrNameLst>
                                      </p:cBhvr>
                                      <p:to>
                                        <p:strVal val="visible"/>
                                      </p:to>
                                    </p:set>
                                    <p:animEffect transition="in" filter="fade">
                                      <p:cBhvr>
                                        <p:cTn id="35" dur="2000"/>
                                        <p:tgtEl>
                                          <p:spTgt spid="2">
                                            <p:txEl>
                                              <p:pRg st="5" end="5"/>
                                            </p:txEl>
                                          </p:spTgt>
                                        </p:tgtEl>
                                      </p:cBhvr>
                                    </p:animEffect>
                                    <p:anim calcmode="lin" valueType="num">
                                      <p:cBhvr>
                                        <p:cTn id="36" dur="2000" fill="hold"/>
                                        <p:tgtEl>
                                          <p:spTgt spid="2">
                                            <p:txEl>
                                              <p:pRg st="5" end="5"/>
                                            </p:txEl>
                                          </p:spTgt>
                                        </p:tgtEl>
                                        <p:attrNameLst>
                                          <p:attrName>ppt_w</p:attrName>
                                        </p:attrNameLst>
                                      </p:cBhvr>
                                      <p:tavLst>
                                        <p:tav tm="0" fmla="#ppt_w*sin(2.5*pi*$)">
                                          <p:val>
                                            <p:fltVal val="0"/>
                                          </p:val>
                                        </p:tav>
                                        <p:tav tm="100000">
                                          <p:val>
                                            <p:fltVal val="1"/>
                                          </p:val>
                                        </p:tav>
                                      </p:tavLst>
                                    </p:anim>
                                    <p:anim calcmode="lin" valueType="num">
                                      <p:cBhvr>
                                        <p:cTn id="37" dur="20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2" name="Content Placeholder 1"/>
          <p:cNvSpPr>
            <a:spLocks noGrp="1"/>
          </p:cNvSpPr>
          <p:nvPr>
            <p:ph idx="1"/>
          </p:nvPr>
        </p:nvSpPr>
        <p:spPr/>
        <p:txBody>
          <a:bodyPr>
            <a:normAutofit/>
          </a:bodyPr>
          <a:lstStyle/>
          <a:p>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11</a:t>
            </a:fld>
            <a:endParaRPr lang="en-GB"/>
          </a:p>
        </p:txBody>
      </p:sp>
    </p:spTree>
    <p:extLst>
      <p:ext uri="{BB962C8B-B14F-4D97-AF65-F5344CB8AC3E}">
        <p14:creationId xmlns:p14="http://schemas.microsoft.com/office/powerpoint/2010/main" val="1871275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nodePh="1">
                                  <p:stCondLst>
                                    <p:cond delay="0"/>
                                  </p:stCondLst>
                                  <p:endCondLst>
                                    <p:cond evt="begin" delay="0">
                                      <p:tn val="5"/>
                                    </p:cond>
                                  </p:end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0725" y="413359"/>
            <a:ext cx="10515600" cy="950220"/>
          </a:xfrm>
        </p:spPr>
        <p:txBody>
          <a:bodyPr>
            <a:normAutofit/>
          </a:bodyPr>
          <a:lstStyle/>
          <a:p>
            <a:r>
              <a:rPr lang="en-GB" dirty="0">
                <a:solidFill>
                  <a:schemeClr val="accent1">
                    <a:lumMod val="50000"/>
                  </a:schemeClr>
                </a:solidFill>
              </a:rPr>
              <a:t>Did we make a difference? Evaluating </a:t>
            </a:r>
            <a:r>
              <a:rPr lang="en-GB" dirty="0" smtClean="0">
                <a:solidFill>
                  <a:schemeClr val="accent1">
                    <a:lumMod val="50000"/>
                  </a:schemeClr>
                </a:solidFill>
              </a:rPr>
              <a:t>practice</a:t>
            </a:r>
            <a:endParaRPr lang="en-GB" dirty="0"/>
          </a:p>
        </p:txBody>
      </p:sp>
      <p:sp>
        <p:nvSpPr>
          <p:cNvPr id="3" name="Content Placeholder 2"/>
          <p:cNvSpPr>
            <a:spLocks noGrp="1"/>
          </p:cNvSpPr>
          <p:nvPr>
            <p:ph idx="1"/>
          </p:nvPr>
        </p:nvSpPr>
        <p:spPr/>
        <p:txBody>
          <a:bodyPr/>
          <a:lstStyle/>
          <a:p>
            <a:endParaRPr lang="en-GB" dirty="0"/>
          </a:p>
        </p:txBody>
      </p:sp>
      <p:sp>
        <p:nvSpPr>
          <p:cNvPr id="5" name="Slide Number Placeholder 4"/>
          <p:cNvSpPr>
            <a:spLocks noGrp="1"/>
          </p:cNvSpPr>
          <p:nvPr>
            <p:ph type="sldNum" sz="quarter" idx="12"/>
          </p:nvPr>
        </p:nvSpPr>
        <p:spPr/>
        <p:txBody>
          <a:bodyPr/>
          <a:lstStyle/>
          <a:p>
            <a:fld id="{46E465EF-70E7-4BCC-984F-B7C847D1E9E6}" type="slidenum">
              <a:rPr lang="en-GB" smtClean="0"/>
              <a:t>12</a:t>
            </a:fld>
            <a:endParaRPr lang="en-GB"/>
          </a:p>
        </p:txBody>
      </p:sp>
    </p:spTree>
    <p:extLst>
      <p:ext uri="{BB962C8B-B14F-4D97-AF65-F5344CB8AC3E}">
        <p14:creationId xmlns:p14="http://schemas.microsoft.com/office/powerpoint/2010/main" val="33314987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50000"/>
                  </a:schemeClr>
                </a:solidFill>
              </a:rPr>
              <a:t>Did we make a difference? Evaluating Practice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Rectangle 2"/>
          <p:cNvSpPr/>
          <p:nvPr/>
        </p:nvSpPr>
        <p:spPr>
          <a:xfrm>
            <a:off x="838200" y="2190200"/>
            <a:ext cx="10515600" cy="3877985"/>
          </a:xfrm>
          <a:prstGeom prst="rect">
            <a:avLst/>
          </a:prstGeom>
        </p:spPr>
        <p:txBody>
          <a:bodyPr wrap="square">
            <a:spAutoFit/>
          </a:bodyPr>
          <a:lstStyle/>
          <a:p>
            <a:pPr>
              <a:spcBef>
                <a:spcPct val="0"/>
              </a:spcBef>
              <a:spcAft>
                <a:spcPct val="50000"/>
              </a:spcAft>
            </a:pPr>
            <a:r>
              <a:rPr lang="en-GB" altLang="en-US" sz="3200" b="1" dirty="0">
                <a:solidFill>
                  <a:schemeClr val="tx2"/>
                </a:solidFill>
              </a:rPr>
              <a:t>Purpose of Community Learning and Development</a:t>
            </a:r>
          </a:p>
          <a:p>
            <a:pPr>
              <a:spcBef>
                <a:spcPct val="0"/>
              </a:spcBef>
              <a:spcAft>
                <a:spcPct val="50000"/>
              </a:spcAft>
            </a:pPr>
            <a:endParaRPr lang="en-GB" altLang="en-US" sz="3200" b="1" dirty="0">
              <a:solidFill>
                <a:schemeClr val="tx2"/>
              </a:solidFill>
            </a:endParaRPr>
          </a:p>
          <a:p>
            <a:pPr>
              <a:spcBef>
                <a:spcPct val="0"/>
              </a:spcBef>
              <a:spcAft>
                <a:spcPct val="50000"/>
              </a:spcAft>
            </a:pPr>
            <a:r>
              <a:rPr lang="en-GB" altLang="en-US" sz="3200" dirty="0">
                <a:solidFill>
                  <a:schemeClr val="tx2"/>
                </a:solidFill>
              </a:rPr>
              <a:t>“...empowering people individually and collectively, to make positive changes in their live and in their communities, through learning.”</a:t>
            </a:r>
          </a:p>
          <a:p>
            <a:pPr>
              <a:spcBef>
                <a:spcPct val="0"/>
              </a:spcBef>
              <a:spcAft>
                <a:spcPct val="50000"/>
              </a:spcAft>
            </a:pPr>
            <a:endParaRPr lang="en-GB" altLang="en-US" dirty="0"/>
          </a:p>
          <a:p>
            <a:pPr>
              <a:spcBef>
                <a:spcPct val="0"/>
              </a:spcBef>
              <a:spcAft>
                <a:spcPct val="50000"/>
              </a:spcAft>
            </a:pPr>
            <a:r>
              <a:rPr lang="en-GB" altLang="en-US" sz="1100" dirty="0">
                <a:solidFill>
                  <a:schemeClr val="tx2"/>
                </a:solidFill>
              </a:rPr>
              <a:t>CLD: Strategic Guidelines for Community Planning Partnerships</a:t>
            </a:r>
          </a:p>
        </p:txBody>
      </p:sp>
      <p:sp>
        <p:nvSpPr>
          <p:cNvPr id="5" name="Slide Number Placeholder 4"/>
          <p:cNvSpPr>
            <a:spLocks noGrp="1"/>
          </p:cNvSpPr>
          <p:nvPr>
            <p:ph type="sldNum" sz="quarter" idx="12"/>
          </p:nvPr>
        </p:nvSpPr>
        <p:spPr/>
        <p:txBody>
          <a:bodyPr/>
          <a:lstStyle/>
          <a:p>
            <a:fld id="{46E465EF-70E7-4BCC-984F-B7C847D1E9E6}" type="slidenum">
              <a:rPr lang="en-GB" smtClean="0"/>
              <a:t>2</a:t>
            </a:fld>
            <a:endParaRPr lang="en-GB"/>
          </a:p>
        </p:txBody>
      </p:sp>
    </p:spTree>
    <p:extLst>
      <p:ext uri="{BB962C8B-B14F-4D97-AF65-F5344CB8AC3E}">
        <p14:creationId xmlns:p14="http://schemas.microsoft.com/office/powerpoint/2010/main" val="30443346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lumMod val="50000"/>
                  </a:schemeClr>
                </a:solidFill>
              </a:rPr>
              <a:t>Did we make a difference?</a:t>
            </a:r>
            <a:endParaRPr lang="en-GB"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TextBox 3"/>
          <p:cNvSpPr txBox="1"/>
          <p:nvPr/>
        </p:nvSpPr>
        <p:spPr>
          <a:xfrm>
            <a:off x="1189973" y="2129425"/>
            <a:ext cx="10020822" cy="3416320"/>
          </a:xfrm>
          <a:prstGeom prst="rect">
            <a:avLst/>
          </a:prstGeom>
          <a:noFill/>
        </p:spPr>
        <p:txBody>
          <a:bodyPr wrap="square" rtlCol="0">
            <a:spAutoFit/>
          </a:bodyPr>
          <a:lstStyle/>
          <a:p>
            <a:endParaRPr lang="en-GB" sz="3600"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a:p>
            <a:endParaRPr lang="en-GB" dirty="0"/>
          </a:p>
          <a:p>
            <a:endParaRPr lang="en-GB" dirty="0" smtClean="0"/>
          </a:p>
        </p:txBody>
      </p:sp>
      <p:sp>
        <p:nvSpPr>
          <p:cNvPr id="3" name="Rectangle 2"/>
          <p:cNvSpPr/>
          <p:nvPr/>
        </p:nvSpPr>
        <p:spPr>
          <a:xfrm>
            <a:off x="838199" y="2344088"/>
            <a:ext cx="10372595" cy="3908762"/>
          </a:xfrm>
          <a:prstGeom prst="rect">
            <a:avLst/>
          </a:prstGeom>
        </p:spPr>
        <p:txBody>
          <a:bodyPr wrap="square">
            <a:spAutoFit/>
          </a:bodyPr>
          <a:lstStyle/>
          <a:p>
            <a:pPr marL="609600" indent="-609600">
              <a:spcBef>
                <a:spcPct val="0"/>
              </a:spcBef>
              <a:spcAft>
                <a:spcPct val="50000"/>
              </a:spcAft>
            </a:pPr>
            <a:r>
              <a:rPr lang="en-GB" altLang="en-US" sz="2800" dirty="0">
                <a:solidFill>
                  <a:schemeClr val="accent1">
                    <a:lumMod val="50000"/>
                  </a:schemeClr>
                </a:solidFill>
              </a:rPr>
              <a:t>C.L.D.’s specific focus should be:</a:t>
            </a:r>
          </a:p>
          <a:p>
            <a:pPr marL="609600" indent="-609600">
              <a:spcBef>
                <a:spcPct val="0"/>
              </a:spcBef>
              <a:spcAft>
                <a:spcPct val="50000"/>
              </a:spcAft>
              <a:buFontTx/>
              <a:buAutoNum type="arabicPeriod"/>
            </a:pPr>
            <a:r>
              <a:rPr lang="en-GB" altLang="en-US" sz="2800" dirty="0">
                <a:solidFill>
                  <a:schemeClr val="accent1">
                    <a:lumMod val="50000"/>
                  </a:schemeClr>
                </a:solidFill>
              </a:rPr>
              <a:t>Improved life chances for people of all ages, through learning, personal development and active citizenship;</a:t>
            </a:r>
          </a:p>
          <a:p>
            <a:pPr marL="609600" indent="-609600">
              <a:spcBef>
                <a:spcPct val="0"/>
              </a:spcBef>
              <a:spcAft>
                <a:spcPct val="50000"/>
              </a:spcAft>
              <a:buFontTx/>
              <a:buAutoNum type="arabicPeriod"/>
            </a:pPr>
            <a:r>
              <a:rPr lang="en-GB" altLang="en-US" sz="2800" dirty="0">
                <a:solidFill>
                  <a:schemeClr val="accent1">
                    <a:lumMod val="50000"/>
                  </a:schemeClr>
                </a:solidFill>
              </a:rPr>
              <a:t>Stronger, more resilient, supportive, influential and inclusive communities.</a:t>
            </a:r>
          </a:p>
          <a:p>
            <a:pPr marL="609600" indent="-609600">
              <a:spcBef>
                <a:spcPct val="0"/>
              </a:spcBef>
              <a:spcAft>
                <a:spcPct val="50000"/>
              </a:spcAft>
              <a:buFontTx/>
              <a:buAutoNum type="arabicPeriod"/>
            </a:pPr>
            <a:endParaRPr lang="en-GB" altLang="en-US" sz="3200" dirty="0"/>
          </a:p>
          <a:p>
            <a:pPr marL="609600" indent="-609600">
              <a:spcBef>
                <a:spcPct val="0"/>
              </a:spcBef>
              <a:spcAft>
                <a:spcPct val="50000"/>
              </a:spcAft>
            </a:pPr>
            <a:r>
              <a:rPr lang="en-GB" altLang="en-US" dirty="0" smtClean="0">
                <a:solidFill>
                  <a:schemeClr val="accent1">
                    <a:lumMod val="50000"/>
                  </a:schemeClr>
                </a:solidFill>
              </a:rPr>
              <a:t>CLD</a:t>
            </a:r>
            <a:r>
              <a:rPr lang="en-GB" altLang="en-US" dirty="0">
                <a:solidFill>
                  <a:schemeClr val="accent1">
                    <a:lumMod val="50000"/>
                  </a:schemeClr>
                </a:solidFill>
              </a:rPr>
              <a:t>: Strategic Guidelines for Community Planning </a:t>
            </a:r>
            <a:r>
              <a:rPr lang="en-GB" altLang="en-US" dirty="0" smtClean="0">
                <a:solidFill>
                  <a:schemeClr val="accent1">
                    <a:lumMod val="50000"/>
                  </a:schemeClr>
                </a:solidFill>
              </a:rPr>
              <a:t>Partnerships</a:t>
            </a:r>
            <a:endParaRPr lang="en-GB" altLang="en-US" sz="3200" dirty="0">
              <a:solidFill>
                <a:schemeClr val="accent1">
                  <a:lumMod val="50000"/>
                </a:schemeClr>
              </a:solidFill>
            </a:endParaRPr>
          </a:p>
        </p:txBody>
      </p:sp>
      <p:sp>
        <p:nvSpPr>
          <p:cNvPr id="5" name="Slide Number Placeholder 4"/>
          <p:cNvSpPr>
            <a:spLocks noGrp="1"/>
          </p:cNvSpPr>
          <p:nvPr>
            <p:ph type="sldNum" sz="quarter" idx="12"/>
          </p:nvPr>
        </p:nvSpPr>
        <p:spPr/>
        <p:txBody>
          <a:bodyPr/>
          <a:lstStyle/>
          <a:p>
            <a:fld id="{46E465EF-70E7-4BCC-984F-B7C847D1E9E6}" type="slidenum">
              <a:rPr lang="en-GB" smtClean="0"/>
              <a:t>3</a:t>
            </a:fld>
            <a:endParaRPr lang="en-GB"/>
          </a:p>
        </p:txBody>
      </p:sp>
    </p:spTree>
    <p:extLst>
      <p:ext uri="{BB962C8B-B14F-4D97-AF65-F5344CB8AC3E}">
        <p14:creationId xmlns:p14="http://schemas.microsoft.com/office/powerpoint/2010/main" val="1354458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chemeClr val="accent1">
                    <a:lumMod val="50000"/>
                  </a:schemeClr>
                </a:solidFill>
              </a:rPr>
              <a:t>Did we make a difference? </a:t>
            </a:r>
            <a:r>
              <a:rPr lang="en-GB" altLang="en-US" b="1" dirty="0">
                <a:solidFill>
                  <a:schemeClr val="tx2"/>
                </a:solidFill>
              </a:rPr>
              <a:t>Evaluation –WHY?</a:t>
            </a:r>
            <a:endParaRPr lang="en-GB" dirty="0">
              <a:solidFill>
                <a:schemeClr val="tx2"/>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4" name="Rectangle 3"/>
          <p:cNvSpPr/>
          <p:nvPr/>
        </p:nvSpPr>
        <p:spPr>
          <a:xfrm>
            <a:off x="838201" y="1929600"/>
            <a:ext cx="10653214" cy="4401205"/>
          </a:xfrm>
          <a:prstGeom prst="rect">
            <a:avLst/>
          </a:prstGeom>
        </p:spPr>
        <p:txBody>
          <a:bodyPr wrap="square">
            <a:spAutoFit/>
          </a:bodyPr>
          <a:lstStyle/>
          <a:p>
            <a:r>
              <a:rPr lang="en-GB" altLang="en-US" sz="2800" i="1" dirty="0">
                <a:solidFill>
                  <a:schemeClr val="tx2"/>
                </a:solidFill>
              </a:rPr>
              <a:t>Efficiency</a:t>
            </a:r>
            <a:r>
              <a:rPr lang="en-GB" altLang="en-US" sz="2800" dirty="0">
                <a:solidFill>
                  <a:schemeClr val="tx2"/>
                </a:solidFill>
              </a:rPr>
              <a:t> : Are we working well? Are we making best use of our staff, skills and resources? Are we leading/ being led well?</a:t>
            </a:r>
            <a:endParaRPr lang="en-GB" altLang="en-US" sz="2800" i="1" dirty="0">
              <a:solidFill>
                <a:schemeClr val="tx2"/>
              </a:solidFill>
            </a:endParaRPr>
          </a:p>
          <a:p>
            <a:endParaRPr lang="en-GB" altLang="en-US" sz="2800" i="1" dirty="0">
              <a:solidFill>
                <a:schemeClr val="tx2"/>
              </a:solidFill>
            </a:endParaRPr>
          </a:p>
          <a:p>
            <a:endParaRPr lang="en-GB" altLang="en-US" sz="2800" i="1" dirty="0">
              <a:solidFill>
                <a:schemeClr val="tx2"/>
              </a:solidFill>
            </a:endParaRPr>
          </a:p>
          <a:p>
            <a:r>
              <a:rPr lang="en-GB" altLang="en-US" sz="2800" i="1" dirty="0">
                <a:solidFill>
                  <a:schemeClr val="tx2"/>
                </a:solidFill>
              </a:rPr>
              <a:t>Economy</a:t>
            </a:r>
            <a:r>
              <a:rPr lang="en-GB" altLang="en-US" sz="2800" dirty="0">
                <a:solidFill>
                  <a:schemeClr val="tx2"/>
                </a:solidFill>
              </a:rPr>
              <a:t>: Are we keeping to budget/being thrifty? Are we keeping to timescales? Are we being wasteful?</a:t>
            </a:r>
          </a:p>
          <a:p>
            <a:endParaRPr lang="en-GB" altLang="en-US" sz="2800" i="1" dirty="0">
              <a:solidFill>
                <a:schemeClr val="tx2"/>
              </a:solidFill>
            </a:endParaRPr>
          </a:p>
          <a:p>
            <a:endParaRPr lang="en-GB" altLang="en-US" sz="2800" i="1" dirty="0">
              <a:solidFill>
                <a:schemeClr val="tx2"/>
              </a:solidFill>
            </a:endParaRPr>
          </a:p>
          <a:p>
            <a:r>
              <a:rPr lang="en-GB" altLang="en-US" sz="2800" i="1" dirty="0">
                <a:solidFill>
                  <a:schemeClr val="tx2"/>
                </a:solidFill>
              </a:rPr>
              <a:t>Effectiveness: What difference are we making? Have we achieved our desired result?</a:t>
            </a:r>
          </a:p>
        </p:txBody>
      </p:sp>
      <p:sp>
        <p:nvSpPr>
          <p:cNvPr id="5" name="Slide Number Placeholder 4"/>
          <p:cNvSpPr>
            <a:spLocks noGrp="1"/>
          </p:cNvSpPr>
          <p:nvPr>
            <p:ph type="sldNum" sz="quarter" idx="12"/>
          </p:nvPr>
        </p:nvSpPr>
        <p:spPr/>
        <p:txBody>
          <a:bodyPr/>
          <a:lstStyle/>
          <a:p>
            <a:fld id="{46E465EF-70E7-4BCC-984F-B7C847D1E9E6}" type="slidenum">
              <a:rPr lang="en-GB" smtClean="0"/>
              <a:t>4</a:t>
            </a:fld>
            <a:endParaRPr lang="en-GB"/>
          </a:p>
        </p:txBody>
      </p:sp>
    </p:spTree>
    <p:extLst>
      <p:ext uri="{BB962C8B-B14F-4D97-AF65-F5344CB8AC3E}">
        <p14:creationId xmlns:p14="http://schemas.microsoft.com/office/powerpoint/2010/main" val="15986383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13148" y="352599"/>
            <a:ext cx="10515600" cy="1325563"/>
          </a:xfrm>
        </p:spPr>
        <p:txBody>
          <a:bodyPr>
            <a:normAutofit/>
          </a:bodyPr>
          <a:lstStyle/>
          <a:p>
            <a:pPr algn="ctr"/>
            <a:r>
              <a:rPr lang="en-GB" altLang="en-US" b="1" dirty="0"/>
              <a:t>Competence: Evaluate and Inform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7" name="TextBox 6"/>
          <p:cNvSpPr txBox="1"/>
          <p:nvPr/>
        </p:nvSpPr>
        <p:spPr>
          <a:xfrm>
            <a:off x="537372" y="2014597"/>
            <a:ext cx="11599102" cy="923330"/>
          </a:xfrm>
          <a:prstGeom prst="rect">
            <a:avLst/>
          </a:prstGeom>
          <a:noFill/>
        </p:spPr>
        <p:txBody>
          <a:bodyPr wrap="square" rtlCol="0">
            <a:spAutoFit/>
          </a:bodyPr>
          <a:lstStyle/>
          <a:p>
            <a:endParaRPr lang="en-GB" dirty="0" smtClean="0">
              <a:solidFill>
                <a:schemeClr val="accent1">
                  <a:lumMod val="50000"/>
                </a:schemeClr>
              </a:solidFill>
            </a:endParaRPr>
          </a:p>
          <a:p>
            <a:endParaRPr lang="en-GB" dirty="0" smtClean="0"/>
          </a:p>
          <a:p>
            <a:endParaRPr lang="en-GB" dirty="0"/>
          </a:p>
        </p:txBody>
      </p:sp>
      <p:pic>
        <p:nvPicPr>
          <p:cNvPr id="5"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3148" y="1678162"/>
            <a:ext cx="4814888" cy="425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
        <p:nvSpPr>
          <p:cNvPr id="3" name="Rectangle 2"/>
          <p:cNvSpPr/>
          <p:nvPr/>
        </p:nvSpPr>
        <p:spPr>
          <a:xfrm>
            <a:off x="5879868" y="1914967"/>
            <a:ext cx="5764313" cy="3785652"/>
          </a:xfrm>
          <a:prstGeom prst="rect">
            <a:avLst/>
          </a:prstGeom>
        </p:spPr>
        <p:txBody>
          <a:bodyPr wrap="square">
            <a:spAutoFit/>
          </a:bodyPr>
          <a:lstStyle/>
          <a:p>
            <a:r>
              <a:rPr lang="en-GB" altLang="en-US" sz="2000" b="1" dirty="0"/>
              <a:t>Competence: Evaluate and Inform Practice</a:t>
            </a:r>
            <a:br>
              <a:rPr lang="en-GB" altLang="en-US" sz="2000" b="1" dirty="0"/>
            </a:br>
            <a:r>
              <a:rPr lang="en-GB" altLang="en-US" sz="2000" b="1" dirty="0"/>
              <a:t>“interpret and use evidence related to outcomes and impact”</a:t>
            </a:r>
            <a:br>
              <a:rPr lang="en-GB" altLang="en-US" sz="2000" b="1" dirty="0"/>
            </a:br>
            <a:r>
              <a:rPr lang="en-GB" altLang="en-US" sz="2000" b="1" dirty="0"/>
              <a:t/>
            </a:r>
            <a:br>
              <a:rPr lang="en-GB" altLang="en-US" sz="2000" b="1" dirty="0"/>
            </a:br>
            <a:r>
              <a:rPr lang="en-GB" altLang="en-US" sz="2000" b="1" dirty="0"/>
              <a:t>Competent (CLD) Worker</a:t>
            </a:r>
            <a:r>
              <a:rPr lang="en-GB" altLang="en-US" sz="2000" dirty="0"/>
              <a:t/>
            </a:r>
            <a:br>
              <a:rPr lang="en-GB" altLang="en-US" sz="2000" dirty="0"/>
            </a:br>
            <a:r>
              <a:rPr lang="en-GB" altLang="en-US" sz="2000" dirty="0"/>
              <a:t>(CLD) practitioners are aware of their values and principles and critically reflect on their practice and experience so that they integrate their knowledge, skills, values and attitudes and use these effectively in their work. They use self-assessment, participative processes and evidence of the impact of their work to plan and manage </a:t>
            </a:r>
            <a:r>
              <a:rPr lang="en-GB" altLang="en-US" sz="2000" dirty="0" smtClean="0"/>
              <a:t> their activities</a:t>
            </a:r>
            <a:endParaRPr lang="en-GB" sz="2000" dirty="0"/>
          </a:p>
        </p:txBody>
      </p:sp>
      <p:sp>
        <p:nvSpPr>
          <p:cNvPr id="4" name="Slide Number Placeholder 3"/>
          <p:cNvSpPr>
            <a:spLocks noGrp="1"/>
          </p:cNvSpPr>
          <p:nvPr>
            <p:ph type="sldNum" sz="quarter" idx="12"/>
          </p:nvPr>
        </p:nvSpPr>
        <p:spPr/>
        <p:txBody>
          <a:bodyPr/>
          <a:lstStyle/>
          <a:p>
            <a:fld id="{46E465EF-70E7-4BCC-984F-B7C847D1E9E6}" type="slidenum">
              <a:rPr lang="en-GB" smtClean="0"/>
              <a:t>5</a:t>
            </a:fld>
            <a:endParaRPr lang="en-GB"/>
          </a:p>
        </p:txBody>
      </p:sp>
    </p:spTree>
    <p:extLst>
      <p:ext uri="{BB962C8B-B14F-4D97-AF65-F5344CB8AC3E}">
        <p14:creationId xmlns:p14="http://schemas.microsoft.com/office/powerpoint/2010/main" val="2173443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solidFill>
                  <a:schemeClr val="accent1">
                    <a:lumMod val="50000"/>
                  </a:schemeClr>
                </a:solidFill>
              </a:rPr>
              <a:t>Did we make a difference? Evaluating practice</a:t>
            </a:r>
            <a:endParaRPr lang="en-GB" dirty="0">
              <a:solidFill>
                <a:schemeClr val="accent1">
                  <a:lumMod val="50000"/>
                </a:schemeClr>
              </a:solidFill>
            </a:endParaRPr>
          </a:p>
        </p:txBody>
      </p:sp>
      <p:sp>
        <p:nvSpPr>
          <p:cNvPr id="2" name="Content Placeholder 1"/>
          <p:cNvSpPr>
            <a:spLocks noGrp="1"/>
          </p:cNvSpPr>
          <p:nvPr>
            <p:ph idx="1"/>
          </p:nvPr>
        </p:nvSpPr>
        <p:spPr/>
        <p:txBody>
          <a:bodyPr>
            <a:normAutofit lnSpcReduction="10000"/>
          </a:bodyPr>
          <a:lstStyle/>
          <a:p>
            <a:pPr algn="ctr"/>
            <a:r>
              <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rPr>
              <a:t>The 7 Habits of Highly Effective </a:t>
            </a:r>
            <a:r>
              <a:rPr lang="en-GB" kern="10" dirty="0" smtClean="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rPr>
              <a:t>People</a:t>
            </a: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algn="ctr"/>
            <a:r>
              <a:rPr lang="en-GB" sz="5400" kern="10" dirty="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Habit 2 : </a:t>
            </a:r>
          </a:p>
          <a:p>
            <a:pPr algn="ctr"/>
            <a:r>
              <a:rPr lang="en-GB" sz="5400" kern="10" dirty="0">
                <a:ln w="19050">
                  <a:solidFill>
                    <a:srgbClr val="99CCFF"/>
                  </a:solidFill>
                  <a:round/>
                  <a:headEnd/>
                  <a:tailEnd/>
                </a:ln>
                <a:solidFill>
                  <a:srgbClr val="0066CC"/>
                </a:solidFill>
                <a:effectLst>
                  <a:outerShdw dist="35921" dir="2700000" algn="ctr" rotWithShape="0">
                    <a:srgbClr val="990000"/>
                  </a:outerShdw>
                </a:effectLst>
                <a:latin typeface="Impact" panose="020B0806030902050204" pitchFamily="34" charset="0"/>
              </a:rPr>
              <a:t>"Begin with the end in mind"</a:t>
            </a:r>
          </a:p>
          <a:p>
            <a:pPr marL="0" indent="0" algn="ctr">
              <a:buNone/>
            </a:pP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pPr algn="ctr"/>
            <a:endParaRPr lang="en-GB" kern="10" dirty="0">
              <a:ln w="19050">
                <a:solidFill>
                  <a:srgbClr val="99CCFF"/>
                </a:solidFill>
                <a:round/>
                <a:headEnd/>
                <a:tailEnd/>
              </a:ln>
              <a:solidFill>
                <a:srgbClr val="0066CC"/>
              </a:solidFill>
              <a:effectLst>
                <a:outerShdw dist="35921" dir="2700000" algn="ctr" rotWithShape="0">
                  <a:srgbClr val="990000"/>
                </a:outerShdw>
              </a:effectLst>
              <a:cs typeface="Arial" panose="020B0604020202020204" pitchFamily="34" charset="0"/>
            </a:endParaRPr>
          </a:p>
          <a:p>
            <a:r>
              <a:rPr lang="en-GB" altLang="en-US" dirty="0"/>
              <a:t>Author: Stephen Covey</a:t>
            </a:r>
          </a:p>
          <a:p>
            <a:endParaRPr lang="en-GB" dirty="0">
              <a:solidFill>
                <a:srgbClr val="D4DCE4"/>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6</a:t>
            </a:fld>
            <a:endParaRPr lang="en-GB"/>
          </a:p>
        </p:txBody>
      </p:sp>
    </p:spTree>
    <p:extLst>
      <p:ext uri="{BB962C8B-B14F-4D97-AF65-F5344CB8AC3E}">
        <p14:creationId xmlns:p14="http://schemas.microsoft.com/office/powerpoint/2010/main" val="3041704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800" decel="100000"/>
                                        <p:tgtEl>
                                          <p:spTgt spid="2">
                                            <p:txEl>
                                              <p:pRg st="0" end="0"/>
                                            </p:txEl>
                                          </p:spTgt>
                                        </p:tgtEl>
                                      </p:cBhvr>
                                    </p:animEffect>
                                    <p:anim calcmode="lin" valueType="num">
                                      <p:cBhvr>
                                        <p:cTn id="8" dur="800" decel="100000" fill="hold"/>
                                        <p:tgtEl>
                                          <p:spTgt spid="2">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800" decel="100000"/>
                                        <p:tgtEl>
                                          <p:spTgt spid="2">
                                            <p:txEl>
                                              <p:pRg st="3" end="3"/>
                                            </p:txEl>
                                          </p:spTgt>
                                        </p:tgtEl>
                                      </p:cBhvr>
                                    </p:animEffect>
                                    <p:anim calcmode="lin" valueType="num">
                                      <p:cBhvr>
                                        <p:cTn id="18" dur="800" decel="100000" fill="hold"/>
                                        <p:tgtEl>
                                          <p:spTgt spid="2">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800" decel="100000"/>
                                        <p:tgtEl>
                                          <p:spTgt spid="2">
                                            <p:txEl>
                                              <p:pRg st="4" end="4"/>
                                            </p:txEl>
                                          </p:spTgt>
                                        </p:tgtEl>
                                      </p:cBhvr>
                                    </p:animEffect>
                                    <p:anim calcmode="lin" valueType="num">
                                      <p:cBhvr>
                                        <p:cTn id="28" dur="800" decel="100000" fill="hold"/>
                                        <p:tgtEl>
                                          <p:spTgt spid="2">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nodeType="clickEffect">
                                  <p:stCondLst>
                                    <p:cond delay="0"/>
                                  </p:stCondLst>
                                  <p:childTnLst>
                                    <p:set>
                                      <p:cBhvr>
                                        <p:cTn id="36" dur="1" fill="hold">
                                          <p:stCondLst>
                                            <p:cond delay="0"/>
                                          </p:stCondLst>
                                        </p:cTn>
                                        <p:tgtEl>
                                          <p:spTgt spid="2">
                                            <p:txEl>
                                              <p:pRg st="7" end="7"/>
                                            </p:txEl>
                                          </p:spTgt>
                                        </p:tgtEl>
                                        <p:attrNameLst>
                                          <p:attrName>style.visibility</p:attrName>
                                        </p:attrNameLst>
                                      </p:cBhvr>
                                      <p:to>
                                        <p:strVal val="visible"/>
                                      </p:to>
                                    </p:set>
                                    <p:animEffect transition="in" filter="fade">
                                      <p:cBhvr>
                                        <p:cTn id="37" dur="800" decel="100000"/>
                                        <p:tgtEl>
                                          <p:spTgt spid="2">
                                            <p:txEl>
                                              <p:pRg st="7" end="7"/>
                                            </p:txEl>
                                          </p:spTgt>
                                        </p:tgtEl>
                                      </p:cBhvr>
                                    </p:animEffect>
                                    <p:anim calcmode="lin" valueType="num">
                                      <p:cBhvr>
                                        <p:cTn id="38" dur="800" decel="100000" fill="hold"/>
                                        <p:tgtEl>
                                          <p:spTgt spid="2">
                                            <p:txEl>
                                              <p:pRg st="7" end="7"/>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
                                            <p:txEl>
                                              <p:pRg st="7" end="7"/>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
                                            <p:txEl>
                                              <p:pRg st="7" end="7"/>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
                                            <p:txEl>
                                              <p:pRg st="7" end="7"/>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
                                            <p:txEl>
                                              <p:pRg st="7" end="7"/>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sp>
        <p:nvSpPr>
          <p:cNvPr id="2" name="Content Placeholder 1"/>
          <p:cNvSpPr>
            <a:spLocks noGrp="1"/>
          </p:cNvSpPr>
          <p:nvPr>
            <p:ph idx="1"/>
          </p:nvPr>
        </p:nvSpPr>
        <p:spPr>
          <a:xfrm>
            <a:off x="838200" y="1825625"/>
            <a:ext cx="10515600" cy="3898770"/>
          </a:xfrm>
        </p:spPr>
        <p:txBody>
          <a:bodyPr>
            <a:normAutofit/>
          </a:bodyPr>
          <a:lstStyle/>
          <a:p>
            <a:r>
              <a:rPr lang="en-GB" altLang="en-US" sz="3600" b="1" dirty="0" smtClean="0"/>
              <a:t>Steph Rolfe </a:t>
            </a:r>
            <a:r>
              <a:rPr lang="en-GB" altLang="en-US" sz="3600" b="1" dirty="0"/>
              <a:t>Model</a:t>
            </a:r>
            <a:br>
              <a:rPr lang="en-GB" altLang="en-US" sz="3600" b="1" dirty="0"/>
            </a:br>
            <a:r>
              <a:rPr lang="en-GB" altLang="en-US" sz="3600" b="1" dirty="0"/>
              <a:t>Rolfe 2001</a:t>
            </a:r>
            <a:endParaRPr lang="en-GB" sz="3600" dirty="0">
              <a:solidFill>
                <a:schemeClr val="accent1">
                  <a:lumMod val="50000"/>
                </a:schemeClr>
              </a:solidFill>
            </a:endParaRP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7</a:t>
            </a:fld>
            <a:endParaRPr lang="en-GB"/>
          </a:p>
        </p:txBody>
      </p:sp>
      <p:pic>
        <p:nvPicPr>
          <p:cNvPr id="7" name="Picture 14" descr="rolf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2496" y="1957137"/>
            <a:ext cx="6021304" cy="37672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63047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2">
                                            <p:txEl>
                                              <p:pRg st="0" end="0"/>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a:solidFill>
                  <a:schemeClr val="accent1">
                    <a:lumMod val="50000"/>
                  </a:schemeClr>
                </a:solidFill>
                <a:latin typeface="+mn-lt"/>
              </a:rPr>
              <a:t>Did we make a difference? Evaluating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7253"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8</a:t>
            </a:fld>
            <a:endParaRPr lang="en-GB"/>
          </a:p>
        </p:txBody>
      </p:sp>
      <p:pic>
        <p:nvPicPr>
          <p:cNvPr id="7" name="Picture 7" descr="kolb"/>
          <p:cNvPicPr>
            <a:picLocks noGrp="1" noChangeAspect="1" noChangeArrowheads="1"/>
          </p:cNvPicPr>
          <p:nvPr>
            <p:ph idx="1"/>
          </p:nvPr>
        </p:nvPicPr>
        <p:blipFill>
          <a:blip r:embed="rId4">
            <a:extLst>
              <a:ext uri="{28A0092B-C50C-407E-A947-70E740481C1C}">
                <a14:useLocalDpi xmlns:a14="http://schemas.microsoft.com/office/drawing/2010/main" val="0"/>
              </a:ext>
            </a:extLst>
          </a:blip>
          <a:srcRect/>
          <a:stretch>
            <a:fillRect/>
          </a:stretch>
        </p:blipFill>
        <p:spPr bwMode="auto">
          <a:xfrm>
            <a:off x="838200" y="1690688"/>
            <a:ext cx="5549064" cy="3487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3218670" y="5754082"/>
            <a:ext cx="5754652" cy="784830"/>
          </a:xfrm>
          <a:prstGeom prst="rect">
            <a:avLst/>
          </a:prstGeom>
        </p:spPr>
        <p:txBody>
          <a:bodyPr wrap="none">
            <a:spAutoFit/>
          </a:bodyPr>
          <a:lstStyle/>
          <a:p>
            <a:pPr algn="ctr">
              <a:spcBef>
                <a:spcPct val="50000"/>
              </a:spcBef>
            </a:pPr>
            <a:r>
              <a:rPr lang="en-US" altLang="en-US" dirty="0"/>
              <a:t>There is a clear link between action, reflection and </a:t>
            </a:r>
            <a:r>
              <a:rPr lang="en-US" altLang="en-US" dirty="0" smtClean="0"/>
              <a:t>change</a:t>
            </a:r>
            <a:endParaRPr lang="en-GB" altLang="en-US" dirty="0"/>
          </a:p>
          <a:p>
            <a:pPr algn="ctr">
              <a:spcBef>
                <a:spcPct val="50000"/>
              </a:spcBef>
            </a:pPr>
            <a:endParaRPr lang="en-GB" altLang="en-US" dirty="0"/>
          </a:p>
        </p:txBody>
      </p:sp>
      <p:sp>
        <p:nvSpPr>
          <p:cNvPr id="8" name="Rectangle 7"/>
          <p:cNvSpPr/>
          <p:nvPr/>
        </p:nvSpPr>
        <p:spPr>
          <a:xfrm>
            <a:off x="8610599" y="2871537"/>
            <a:ext cx="1848854" cy="461665"/>
          </a:xfrm>
          <a:prstGeom prst="rect">
            <a:avLst/>
          </a:prstGeom>
        </p:spPr>
        <p:txBody>
          <a:bodyPr wrap="square">
            <a:spAutoFit/>
          </a:bodyPr>
          <a:lstStyle/>
          <a:p>
            <a:r>
              <a:rPr lang="en-GB" altLang="en-US" sz="2400" b="1" dirty="0"/>
              <a:t>Kolb 1984</a:t>
            </a:r>
            <a:endParaRPr lang="en-GB" sz="2400" dirty="0"/>
          </a:p>
        </p:txBody>
      </p:sp>
    </p:spTree>
    <p:extLst>
      <p:ext uri="{BB962C8B-B14F-4D97-AF65-F5344CB8AC3E}">
        <p14:creationId xmlns:p14="http://schemas.microsoft.com/office/powerpoint/2010/main" val="5814701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1">
                <a:lumMod val="60000"/>
                <a:lumOff val="40000"/>
              </a:schemeClr>
            </a:gs>
            <a:gs pos="50000">
              <a:schemeClr val="bg2">
                <a:tint val="98000"/>
                <a:satMod val="130000"/>
                <a:shade val="90000"/>
                <a:lumMod val="103000"/>
              </a:schemeClr>
            </a:gs>
            <a:gs pos="100000">
              <a:schemeClr val="bg2">
                <a:shade val="63000"/>
                <a:satMod val="120000"/>
              </a:schemeClr>
            </a:gs>
          </a:gsLst>
          <a:lin ang="5400000" scaled="0"/>
        </a:gra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solidFill>
                  <a:schemeClr val="accent1">
                    <a:lumMod val="50000"/>
                  </a:schemeClr>
                </a:solidFill>
              </a:rPr>
              <a:t>Did we make a difference? Evaluating practice</a:t>
            </a:r>
          </a:p>
        </p:txBody>
      </p:sp>
      <p:pic>
        <p:nvPicPr>
          <p:cNvPr id="6" name="Picture 5" descr="C:\Users\clgratri01\AppData\Local\Microsoft\Windows\Temporary Internet Files\Content.Outlook\IB7GYSZ2\South East and Central CLD Consortium.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04166" y="6272212"/>
            <a:ext cx="2351405" cy="533400"/>
          </a:xfrm>
          <a:prstGeom prst="rect">
            <a:avLst/>
          </a:prstGeom>
          <a:noFill/>
          <a:ln>
            <a:noFill/>
          </a:ln>
        </p:spPr>
      </p:pic>
      <p:sp>
        <p:nvSpPr>
          <p:cNvPr id="3" name="Slide Number Placeholder 2"/>
          <p:cNvSpPr>
            <a:spLocks noGrp="1"/>
          </p:cNvSpPr>
          <p:nvPr>
            <p:ph type="sldNum" sz="quarter" idx="12"/>
          </p:nvPr>
        </p:nvSpPr>
        <p:spPr/>
        <p:txBody>
          <a:bodyPr/>
          <a:lstStyle/>
          <a:p>
            <a:fld id="{46E465EF-70E7-4BCC-984F-B7C847D1E9E6}" type="slidenum">
              <a:rPr lang="en-GB" smtClean="0"/>
              <a:t>9</a:t>
            </a:fld>
            <a:endParaRPr lang="en-GB"/>
          </a:p>
        </p:txBody>
      </p:sp>
      <p:sp>
        <p:nvSpPr>
          <p:cNvPr id="7" name="Rectangle 3"/>
          <p:cNvSpPr>
            <a:spLocks noGrp="1" noChangeArrowheads="1"/>
          </p:cNvSpPr>
          <p:nvPr>
            <p:ph idx="1"/>
          </p:nvPr>
        </p:nvSpPr>
        <p:spPr bwMode="auto">
          <a:xfrm>
            <a:off x="838200" y="1920874"/>
            <a:ext cx="10198768" cy="349702"/>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0" tIns="36000" rIns="180000" bIns="36000" numCol="1" anchor="t" anchorCtr="0" compatLnSpc="1">
            <a:prstTxWarp prst="textNoShape">
              <a:avLst/>
            </a:prstTxWarp>
            <a:spAutoFit/>
          </a:bodyPr>
          <a:lstStyle/>
          <a:p>
            <a:pPr marL="0" indent="0" eaLnBrk="1" hangingPunct="1">
              <a:spcBef>
                <a:spcPct val="0"/>
              </a:spcBef>
              <a:buFontTx/>
              <a:buNone/>
            </a:pPr>
            <a:r>
              <a:rPr lang="en-GB" altLang="en-US" sz="2000" smtClean="0"/>
              <a:t>Being outcome focussed as a practitioner: starting with the end in mind</a:t>
            </a:r>
            <a:endParaRPr lang="en-GB" altLang="en-US" sz="2200" dirty="0" smtClean="0"/>
          </a:p>
        </p:txBody>
      </p:sp>
      <p:graphicFrame>
        <p:nvGraphicFramePr>
          <p:cNvPr id="5" name="Table 4"/>
          <p:cNvGraphicFramePr>
            <a:graphicFrameLocks noGrp="1"/>
          </p:cNvGraphicFramePr>
          <p:nvPr>
            <p:extLst>
              <p:ext uri="{D42A27DB-BD31-4B8C-83A1-F6EECF244321}">
                <p14:modId xmlns:p14="http://schemas.microsoft.com/office/powerpoint/2010/main" val="1305875749"/>
              </p:ext>
            </p:extLst>
          </p:nvPr>
        </p:nvGraphicFramePr>
        <p:xfrm>
          <a:off x="661737" y="2538627"/>
          <a:ext cx="10856494" cy="3815917"/>
        </p:xfrm>
        <a:graphic>
          <a:graphicData uri="http://schemas.openxmlformats.org/drawingml/2006/table">
            <a:tbl>
              <a:tblPr/>
              <a:tblGrid>
                <a:gridCol w="2302165"/>
                <a:gridCol w="540273"/>
                <a:gridCol w="8014056"/>
              </a:tblGrid>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Identified need</a:t>
                      </a:r>
                    </a:p>
                  </a:txBody>
                  <a:tcPr horzOverflow="overflow">
                    <a:lnL cap="flat">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&gt;</a:t>
                      </a:r>
                    </a:p>
                  </a:txBody>
                  <a:tcPr horzOverflow="overflow">
                    <a:lnL>
                      <a:noFill/>
                    </a:lnL>
                    <a:lnR>
                      <a:noFill/>
                    </a:lnR>
                    <a:lnT cap="fla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what needs to change / why we are getting involved</a:t>
                      </a:r>
                    </a:p>
                  </a:txBody>
                  <a:tcPr horzOverflow="overflow">
                    <a:lnL>
                      <a:noFill/>
                    </a:lnL>
                    <a:lnR cap="flat">
                      <a:noFill/>
                    </a:lnR>
                    <a:lnT cap="fla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Outcome</a:t>
                      </a:r>
                      <a:r>
                        <a:rPr kumimoji="0" lang="en-GB" altLang="en-US" sz="1800" b="0" i="0" u="none" strike="noStrike" cap="none" normalizeH="0" baseline="0" dirty="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changes can/should we expect to achieve?</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will be different for the individual / group / community?</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Output</a:t>
                      </a:r>
                      <a:r>
                        <a:rPr kumimoji="0" lang="en-GB" altLang="en-US" sz="1800" b="0" i="0" u="none" strike="noStrike" cap="none" normalizeH="0" baseline="0" dirty="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dirty="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What we are going to do / what we will deliver</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Input / Process</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what we will need and how we are going to do it</a:t>
                      </a:r>
                    </a:p>
                  </a:txBody>
                  <a:tcPr horzOverflow="overflow">
                    <a:lnL>
                      <a:noFill/>
                    </a:lnL>
                    <a:lnR cap="flat">
                      <a:noFill/>
                    </a:lnR>
                    <a:lnT>
                      <a:noFill/>
                    </a:lnT>
                    <a:lnB>
                      <a:noFill/>
                    </a:lnB>
                    <a:lnTlToBr>
                      <a:noFill/>
                    </a:lnTlToBr>
                    <a:lnBlToTr>
                      <a:noFill/>
                    </a:lnBlToTr>
                    <a:noFill/>
                  </a:tcPr>
                </a:tc>
              </a:tr>
              <a:tr h="64975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Evaluation</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how we will measure the difference all of the above has made</a:t>
                      </a:r>
                    </a:p>
                  </a:txBody>
                  <a:tcPr horzOverflow="overflow">
                    <a:lnL>
                      <a:noFill/>
                    </a:lnL>
                    <a:lnR cap="flat">
                      <a:noFill/>
                    </a:lnR>
                    <a:lnT>
                      <a:noFill/>
                    </a:lnT>
                    <a:lnB>
                      <a:noFill/>
                    </a:lnB>
                    <a:lnTlToBr>
                      <a:noFill/>
                    </a:lnTlToBr>
                    <a:lnBlToTr>
                      <a:noFill/>
                    </a:lnBlToTr>
                    <a:noFill/>
                  </a:tcPr>
                </a:tc>
              </a:tr>
              <a:tr h="52193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smtClean="0">
                          <a:ln>
                            <a:noFill/>
                          </a:ln>
                          <a:solidFill>
                            <a:schemeClr val="tx1"/>
                          </a:solidFill>
                          <a:effectLst/>
                          <a:latin typeface="Arial" panose="020B0604020202020204" pitchFamily="34" charset="0"/>
                        </a:rPr>
                        <a:t>Evidence</a:t>
                      </a:r>
                      <a:r>
                        <a:rPr kumimoji="0" lang="en-GB" altLang="en-US" sz="1800" b="0" i="0" u="none" strike="noStrike" cap="none" normalizeH="0" baseline="0" smtClean="0">
                          <a:ln>
                            <a:noFill/>
                          </a:ln>
                          <a:solidFill>
                            <a:schemeClr val="tx1"/>
                          </a:solidFill>
                          <a:effectLst/>
                          <a:latin typeface="Arial" panose="020B0604020202020204" pitchFamily="34" charset="0"/>
                        </a:rPr>
                        <a:t> </a:t>
                      </a:r>
                    </a:p>
                  </a:txBody>
                  <a:tcPr horzOverflow="overflow">
                    <a:lnL cap="flat">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GB" altLang="en-US" sz="1800" b="0" i="0" u="none" strike="noStrike" cap="none" normalizeH="0" baseline="0" smtClean="0">
                          <a:ln>
                            <a:noFill/>
                          </a:ln>
                          <a:solidFill>
                            <a:schemeClr val="tx1"/>
                          </a:solidFill>
                          <a:effectLst/>
                          <a:latin typeface="Arial" panose="020B0604020202020204" pitchFamily="34" charset="0"/>
                        </a:rPr>
                        <a:t>&gt;</a:t>
                      </a:r>
                    </a:p>
                  </a:txBody>
                  <a:tcPr horzOverflow="overflow">
                    <a:lnL>
                      <a:noFill/>
                    </a:lnL>
                    <a:lnR>
                      <a:noFill/>
                    </a:lnR>
                    <a:lnT>
                      <a:noFill/>
                    </a:lnT>
                    <a:lnB cap="flat">
                      <a:noFill/>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1800" b="1" i="0" u="none" strike="noStrike" cap="none" normalizeH="0" baseline="0" dirty="0" smtClean="0">
                          <a:ln>
                            <a:noFill/>
                          </a:ln>
                          <a:solidFill>
                            <a:schemeClr val="tx1"/>
                          </a:solidFill>
                          <a:effectLst/>
                          <a:latin typeface="Arial" panose="020B0604020202020204" pitchFamily="34" charset="0"/>
                        </a:rPr>
                        <a:t>This is how we will know / show others that we have made a difference</a:t>
                      </a:r>
                    </a:p>
                  </a:txBody>
                  <a:tcPr horzOverflow="overflow">
                    <a:lnL>
                      <a:noFill/>
                    </a:lnL>
                    <a:lnR cap="flat">
                      <a:noFill/>
                    </a:lnR>
                    <a:lnT>
                      <a:noFill/>
                    </a:lnT>
                    <a:lnB cap="flat">
                      <a:noFill/>
                    </a:lnB>
                    <a:lnTlToBr>
                      <a:noFill/>
                    </a:lnTlToBr>
                    <a:lnBlToTr>
                      <a:noFill/>
                    </a:lnBlToTr>
                    <a:noFill/>
                  </a:tcPr>
                </a:tc>
              </a:tr>
            </a:tbl>
          </a:graphicData>
        </a:graphic>
      </p:graphicFrame>
    </p:spTree>
    <p:extLst>
      <p:ext uri="{BB962C8B-B14F-4D97-AF65-F5344CB8AC3E}">
        <p14:creationId xmlns:p14="http://schemas.microsoft.com/office/powerpoint/2010/main" val="30350330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330</TotalTime>
  <Words>1086</Words>
  <Application>Microsoft Office PowerPoint</Application>
  <PresentationFormat>Widescreen</PresentationFormat>
  <Paragraphs>119</Paragraphs>
  <Slides>12</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Impact</vt:lpstr>
      <vt:lpstr>Office Theme</vt:lpstr>
      <vt:lpstr>Community Activists Training Programme</vt:lpstr>
      <vt:lpstr>Did we make a difference? Evaluating Practice</vt:lpstr>
      <vt:lpstr>Did we make a difference?</vt:lpstr>
      <vt:lpstr>Did we make a difference? Evaluation –WHY?</vt:lpstr>
      <vt:lpstr>Competence: Evaluate and Inform Practice</vt:lpstr>
      <vt:lpstr>Did we make a difference? Evaluating practice</vt:lpstr>
      <vt:lpstr>Did we make a difference? Evaluating practice</vt:lpstr>
      <vt:lpstr>Did we make a difference? Evaluating practice</vt:lpstr>
      <vt:lpstr>Did we make a difference? Evaluating practice</vt:lpstr>
      <vt:lpstr>Did we make a difference? Evaluating practice</vt:lpstr>
      <vt:lpstr>Did we make a difference? Evaluating practice</vt:lpstr>
      <vt:lpstr>Did we make a difference? Evaluating practice</vt:lpstr>
    </vt:vector>
  </TitlesOfParts>
  <Company>Education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Activists Training Programme</dc:title>
  <dc:creator>Tricia Graham</dc:creator>
  <cp:lastModifiedBy>tricia</cp:lastModifiedBy>
  <cp:revision>40</cp:revision>
  <dcterms:created xsi:type="dcterms:W3CDTF">2015-03-18T10:37:47Z</dcterms:created>
  <dcterms:modified xsi:type="dcterms:W3CDTF">2015-09-24T11:07:48Z</dcterms:modified>
</cp:coreProperties>
</file>