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6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7" r:id="rId11"/>
  </p:sldIdLst>
  <p:sldSz cx="12192000" cy="6858000"/>
  <p:notesSz cx="6669088" cy="9926638"/>
  <p:embeddedFontLst>
    <p:embeddedFont>
      <p:font typeface="Calibri Light" panose="020F0302020204030204" pitchFamily="34" charset="0"/>
      <p:regular r:id="rId14"/>
      <p: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9DD1B-8407-4A2E-842F-A9F1CF7DD151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F6B9FE-B70B-4F85-A97F-481070423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1518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F3D2D-45C7-474C-886A-940F1019F081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76788"/>
            <a:ext cx="5335588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628ED-22D5-4DBC-B4C9-9B7165CE71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9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8728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40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928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90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751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5351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23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04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4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8ED-22D5-4DBC-B4C9-9B7165CE716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37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2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42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8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64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54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56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9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99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1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7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CEDF8-3F0B-430C-A2CC-0A226EF94C1B}" type="datetimeFigureOut">
              <a:rPr lang="en-GB" smtClean="0"/>
              <a:t>21/09/2015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42740-E83E-4C4C-ACFA-386501FAEB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756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Relationship Id="rId9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image" Target="../media/image2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g"/><Relationship Id="rId4" Type="http://schemas.openxmlformats.org/officeDocument/2006/relationships/image" Target="../media/image4.jpg"/><Relationship Id="rId9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8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9.jpeg"/><Relationship Id="rId4" Type="http://schemas.openxmlformats.org/officeDocument/2006/relationships/image" Target="../media/image2.jp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9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651353" y="1575148"/>
            <a:ext cx="8229600" cy="473797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It is wrong to judge people based on their identity and can have negative consequences.</a:t>
            </a:r>
          </a:p>
          <a:p>
            <a:r>
              <a:rPr lang="en-GB" altLang="en-US" dirty="0" smtClean="0"/>
              <a:t>Through this exercise we will be exploring stereotypes and prejudice.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Exercise outcomes :</a:t>
            </a:r>
          </a:p>
          <a:p>
            <a:pPr lvl="1"/>
            <a:r>
              <a:rPr lang="en-GB" altLang="en-US" dirty="0" smtClean="0"/>
              <a:t>Understand that people have negative attitudes and what is meant by prejudice and stereotypes.</a:t>
            </a:r>
          </a:p>
          <a:p>
            <a:pPr lvl="1"/>
            <a:r>
              <a:rPr lang="en-GB" altLang="en-US" dirty="0" smtClean="0"/>
              <a:t>Be able to recognise my own and others stereotypical and prejudicial attitudes. </a:t>
            </a:r>
          </a:p>
          <a:p>
            <a:pPr lvl="1"/>
            <a:r>
              <a:rPr lang="en-GB" altLang="en-US" dirty="0" smtClean="0"/>
              <a:t>Be aware of the negative consequences of prejudice and stereotypes.</a:t>
            </a:r>
            <a:r>
              <a:rPr lang="en-GB" altLang="en-US" b="1" dirty="0" smtClean="0"/>
              <a:t> </a:t>
            </a:r>
          </a:p>
          <a:p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51353" y="212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Stereotypes and prejudice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9710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21895" y="1369511"/>
            <a:ext cx="8229600" cy="511342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Statements: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All gay men are weird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The woman’s place is in the home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All black people are good at sports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You have to talk slowly to a disabled person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All kids are lazy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Blonde women are stupid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Elderly people are frail and boring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Boys in hoodies are violent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Immigrants are scroungers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All Gypsy/Travellers are thieves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Boys that cry are gay</a:t>
            </a:r>
          </a:p>
          <a:p>
            <a:pPr marL="857250" lvl="1" indent="-457200">
              <a:buFont typeface="Calibri" panose="020F0502020204030204" pitchFamily="34" charset="0"/>
              <a:buAutoNum type="arabicPeriod"/>
            </a:pPr>
            <a:r>
              <a:rPr lang="en-GB" altLang="en-US" dirty="0" smtClean="0"/>
              <a:t>Scottish people are stingy </a:t>
            </a:r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320842" y="226511"/>
            <a:ext cx="863065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Challenging stereotypical statements</a:t>
            </a:r>
            <a:endParaRPr lang="en-GB" altLang="en-US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657" y="1516039"/>
            <a:ext cx="3344450" cy="4634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6815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506" y="2425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5642" y="1584158"/>
            <a:ext cx="5194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You are an entrepreneur, like Alan Sugar on The Apprentice.</a:t>
            </a:r>
          </a:p>
          <a:p>
            <a:r>
              <a:rPr lang="en-GB" altLang="en-US" dirty="0" smtClean="0"/>
              <a:t>You need to ‘hire’ an engineer to set up life on the Mars! </a:t>
            </a:r>
          </a:p>
          <a:p>
            <a:r>
              <a:rPr lang="en-GB" altLang="en-US" dirty="0" smtClean="0"/>
              <a:t>It’s a big, challenging job that will make history. </a:t>
            </a:r>
          </a:p>
          <a:p>
            <a:r>
              <a:rPr lang="en-GB" altLang="en-US" dirty="0" smtClean="0"/>
              <a:t>It needs the right apprentice - someone with resilience, determination, engineering expertise and great people skills!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904" y="1385554"/>
            <a:ext cx="5248406" cy="401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9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03216" y="146071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Line up the cards in front of you - that is your apprentice line up.</a:t>
            </a:r>
          </a:p>
          <a:p>
            <a:r>
              <a:rPr lang="en-GB" altLang="en-US" dirty="0" smtClean="0"/>
              <a:t>Each time I reveal a layer of information about each apprentice, you need to ‘fire’ one person by removing them from your line up.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r>
              <a:rPr lang="en-GB" altLang="en-US" sz="2400" b="1" dirty="0" smtClean="0"/>
              <a:t>Who will you ‘fire’ and ‘hire’?</a:t>
            </a:r>
          </a:p>
          <a:p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68761" y="31771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407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53020" y="27683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95327" y="141983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The apprentices…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Fire one now so you have six remaining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50760"/>
              </p:ext>
            </p:extLst>
          </p:nvPr>
        </p:nvGraphicFramePr>
        <p:xfrm>
          <a:off x="401056" y="3544627"/>
          <a:ext cx="9689428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204"/>
                <a:gridCol w="1384204"/>
                <a:gridCol w="1384204"/>
                <a:gridCol w="1384204"/>
                <a:gridCol w="1384204"/>
                <a:gridCol w="1384204"/>
                <a:gridCol w="1384204"/>
              </a:tblGrid>
              <a:tr h="1295400"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Ali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Patrick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Jamie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David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Adriana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Hannah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>
                          <a:solidFill>
                            <a:schemeClr val="tx1"/>
                          </a:solidFill>
                        </a:rPr>
                        <a:t>Delroy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9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59473" y="241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59473" y="1255603"/>
            <a:ext cx="8229600" cy="100800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GB" altLang="en-US" b="1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b="1" dirty="0" smtClean="0"/>
          </a:p>
          <a:p>
            <a:pPr>
              <a:buFont typeface="Arial" panose="020B0604020202020204" pitchFamily="34" charset="0"/>
              <a:buNone/>
            </a:pPr>
            <a:r>
              <a:rPr lang="en-GB" altLang="en-US" sz="8600" b="1" dirty="0" smtClean="0"/>
              <a:t>Fire one now so you have five remaining</a:t>
            </a:r>
            <a:endParaRPr lang="en-GB" altLang="en-US" sz="8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825" y="2420938"/>
            <a:ext cx="1055688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Ali Abdul</a:t>
            </a:r>
          </a:p>
          <a:p>
            <a:pPr eaLnBrk="1" hangingPunct="1">
              <a:defRPr/>
            </a:pPr>
            <a:endParaRPr lang="en-GB" b="1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637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Patrick Murphy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00338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Jamie Small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24300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David Campbell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48263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Adriana </a:t>
            </a:r>
            <a:r>
              <a:rPr lang="en-GB" b="1" dirty="0" err="1">
                <a:latin typeface="+mn-lt"/>
              </a:rPr>
              <a:t>Carboni</a:t>
            </a:r>
            <a:endParaRPr lang="en-GB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2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Hannah Mann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596188" y="2420938"/>
            <a:ext cx="1008062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 err="1">
                <a:latin typeface="+mn-lt"/>
              </a:rPr>
              <a:t>Delroy</a:t>
            </a:r>
            <a:endParaRPr lang="en-GB" b="1" dirty="0">
              <a:latin typeface="+mn-lt"/>
            </a:endParaRPr>
          </a:p>
          <a:p>
            <a:pPr eaLnBrk="1" hangingPunct="1">
              <a:defRPr/>
            </a:pPr>
            <a:r>
              <a:rPr lang="en-GB" b="1" dirty="0">
                <a:latin typeface="+mn-lt"/>
              </a:rPr>
              <a:t>Bailey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74675" y="3249613"/>
            <a:ext cx="3603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18002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097213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24815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9216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76910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545138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325827" y="5079578"/>
            <a:ext cx="1032434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Hetero-sexual </a:t>
            </a: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1533039" y="5128126"/>
            <a:ext cx="1008062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Gay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2660650" y="5087673"/>
            <a:ext cx="10795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Lesbian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28" name="TextBox 11"/>
          <p:cNvSpPr txBox="1">
            <a:spLocks noChangeArrowheads="1"/>
          </p:cNvSpPr>
          <p:nvPr/>
        </p:nvSpPr>
        <p:spPr bwMode="auto">
          <a:xfrm>
            <a:off x="3779838" y="5128126"/>
            <a:ext cx="1131453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5136206" y="5087673"/>
            <a:ext cx="1152525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30" name="TextBox 11"/>
          <p:cNvSpPr txBox="1">
            <a:spLocks noChangeArrowheads="1"/>
          </p:cNvSpPr>
          <p:nvPr/>
        </p:nvSpPr>
        <p:spPr bwMode="auto">
          <a:xfrm>
            <a:off x="7711161" y="5079578"/>
            <a:ext cx="1077912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6405592" y="5079578"/>
            <a:ext cx="1152525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Hetero-sexual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3" y="3229498"/>
            <a:ext cx="1150919" cy="168763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259" y="3262331"/>
            <a:ext cx="964576" cy="189631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123" y="3306762"/>
            <a:ext cx="923925" cy="170497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225" y="3265058"/>
            <a:ext cx="1150937" cy="186306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9636" y="3316661"/>
            <a:ext cx="1120775" cy="1633301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87" y="3262330"/>
            <a:ext cx="1114486" cy="168763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97" y="3306762"/>
            <a:ext cx="881104" cy="17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1"/>
            <a:ext cx="8229600" cy="62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Fire one now so you have four remaining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825" y="2420938"/>
            <a:ext cx="1055688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Ali Abdul</a:t>
            </a:r>
          </a:p>
          <a:p>
            <a:pPr eaLnBrk="1" hangingPunct="1">
              <a:defRPr/>
            </a:pPr>
            <a:endParaRPr lang="en-GB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637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Patrick Murphy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0338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Jamie Small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4300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David Campbell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48263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Adriana </a:t>
            </a:r>
            <a:r>
              <a:rPr lang="en-GB" b="1" dirty="0" err="1">
                <a:latin typeface="+mn-lt"/>
              </a:rPr>
              <a:t>Carboni</a:t>
            </a:r>
            <a:endParaRPr lang="en-GB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2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Hannah Mann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6188" y="2420938"/>
            <a:ext cx="1008062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 err="1">
                <a:latin typeface="+mn-lt"/>
              </a:rPr>
              <a:t>Delroy</a:t>
            </a:r>
            <a:endParaRPr lang="en-GB" b="1" dirty="0">
              <a:latin typeface="+mn-lt"/>
            </a:endParaRPr>
          </a:p>
          <a:p>
            <a:pPr eaLnBrk="1" hangingPunct="1">
              <a:defRPr/>
            </a:pPr>
            <a:r>
              <a:rPr lang="en-GB" b="1" dirty="0">
                <a:latin typeface="+mn-lt"/>
              </a:rPr>
              <a:t>Bailey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574675" y="3249613"/>
            <a:ext cx="3603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8002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097213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24815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9216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76910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545138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250826" y="4724400"/>
            <a:ext cx="1081088" cy="83099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Hetero-sexual </a:t>
            </a:r>
            <a:endParaRPr lang="en-GB" altLang="en-US" sz="16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1497816" y="4943709"/>
            <a:ext cx="1008062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Gay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2684468" y="4972692"/>
            <a:ext cx="10795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Lesbian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3942558" y="5108687"/>
            <a:ext cx="1079500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5090315" y="5081199"/>
            <a:ext cx="1152525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7809594" y="4898524"/>
            <a:ext cx="1077912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6507330" y="5051385"/>
            <a:ext cx="1152525" cy="5842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Hetero-sexual</a:t>
            </a:r>
          </a:p>
        </p:txBody>
      </p:sp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3106278"/>
            <a:ext cx="1150919" cy="168763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184" y="3217862"/>
            <a:ext cx="923925" cy="170497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697" y="3227761"/>
            <a:ext cx="1120775" cy="1633301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178" y="3173430"/>
            <a:ext cx="1114486" cy="168763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96" y="2964748"/>
            <a:ext cx="964576" cy="189631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2225" y="3265058"/>
            <a:ext cx="1150937" cy="1863068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0297" y="3306762"/>
            <a:ext cx="881104" cy="170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2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600201"/>
            <a:ext cx="8229600" cy="62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Fire one now so you have three remaining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825" y="2420938"/>
            <a:ext cx="1055688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Ali Abdul</a:t>
            </a:r>
          </a:p>
          <a:p>
            <a:pPr eaLnBrk="1" hangingPunct="1">
              <a:defRPr/>
            </a:pPr>
            <a:endParaRPr lang="en-GB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637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Patrick Murphy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0338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Jamie Small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4300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David Campbell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48263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Adriana </a:t>
            </a:r>
            <a:r>
              <a:rPr lang="en-GB" b="1" dirty="0" err="1">
                <a:latin typeface="+mn-lt"/>
              </a:rPr>
              <a:t>Carboni</a:t>
            </a:r>
            <a:endParaRPr lang="en-GB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2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Hannah Mann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6188" y="2420938"/>
            <a:ext cx="1008062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 err="1">
                <a:latin typeface="+mn-lt"/>
              </a:rPr>
              <a:t>Delroy</a:t>
            </a:r>
            <a:endParaRPr lang="en-GB" b="1" dirty="0">
              <a:latin typeface="+mn-lt"/>
            </a:endParaRPr>
          </a:p>
          <a:p>
            <a:pPr eaLnBrk="1" hangingPunct="1">
              <a:defRPr/>
            </a:pPr>
            <a:r>
              <a:rPr lang="en-GB" b="1" dirty="0">
                <a:latin typeface="+mn-lt"/>
              </a:rPr>
              <a:t>Bailey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574675" y="3249613"/>
            <a:ext cx="3603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8002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097213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24815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9216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76910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545138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272917" y="5071042"/>
            <a:ext cx="1170780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Physically fit but wears glasses</a:t>
            </a: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40" name="TextBox 11"/>
          <p:cNvSpPr txBox="1">
            <a:spLocks noChangeArrowheads="1"/>
          </p:cNvSpPr>
          <p:nvPr/>
        </p:nvSpPr>
        <p:spPr bwMode="auto">
          <a:xfrm>
            <a:off x="1513424" y="5034196"/>
            <a:ext cx="1170781" cy="107721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Physically and mentally fit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 smtClean="0">
                <a:solidFill>
                  <a:schemeClr val="bg1"/>
                </a:solidFill>
              </a:rPr>
              <a:t> </a:t>
            </a: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53" name="TextBox 11"/>
          <p:cNvSpPr txBox="1">
            <a:spLocks noChangeArrowheads="1"/>
          </p:cNvSpPr>
          <p:nvPr/>
        </p:nvSpPr>
        <p:spPr bwMode="auto">
          <a:xfrm>
            <a:off x="2710117" y="5057483"/>
            <a:ext cx="1223963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Physically and mentally fit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54" name="TextBox 11"/>
          <p:cNvSpPr txBox="1">
            <a:spLocks noChangeArrowheads="1"/>
          </p:cNvSpPr>
          <p:nvPr/>
        </p:nvSpPr>
        <p:spPr bwMode="auto">
          <a:xfrm>
            <a:off x="3967641" y="5128126"/>
            <a:ext cx="1223963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Physically disabled, mentally fit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55" name="TextBox 11"/>
          <p:cNvSpPr txBox="1">
            <a:spLocks noChangeArrowheads="1"/>
          </p:cNvSpPr>
          <p:nvPr/>
        </p:nvSpPr>
        <p:spPr bwMode="auto">
          <a:xfrm>
            <a:off x="5244315" y="5115254"/>
            <a:ext cx="1223962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Physically and mentally fit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56" name="TextBox 11"/>
          <p:cNvSpPr txBox="1">
            <a:spLocks noChangeArrowheads="1"/>
          </p:cNvSpPr>
          <p:nvPr/>
        </p:nvSpPr>
        <p:spPr bwMode="auto">
          <a:xfrm>
            <a:off x="6468277" y="5105398"/>
            <a:ext cx="1222375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Pregnant, physically &amp; mentally fit</a:t>
            </a:r>
          </a:p>
        </p:txBody>
      </p:sp>
      <p:sp>
        <p:nvSpPr>
          <p:cNvPr id="57" name="TextBox 11"/>
          <p:cNvSpPr txBox="1">
            <a:spLocks noChangeArrowheads="1"/>
          </p:cNvSpPr>
          <p:nvPr/>
        </p:nvSpPr>
        <p:spPr bwMode="auto">
          <a:xfrm>
            <a:off x="7725801" y="5066788"/>
            <a:ext cx="1222375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Physically fit but suffers anxiety</a:t>
            </a: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968" y="3165942"/>
            <a:ext cx="881104" cy="1704976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3106278"/>
            <a:ext cx="1150919" cy="168763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96" y="3067050"/>
            <a:ext cx="964576" cy="179401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80" y="3156087"/>
            <a:ext cx="923925" cy="170497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138" y="3130732"/>
            <a:ext cx="1150937" cy="1863068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24" y="3227761"/>
            <a:ext cx="1120775" cy="1633301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178" y="3173430"/>
            <a:ext cx="1114486" cy="168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6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3788" y="275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Choose your apprentice</a:t>
            </a:r>
            <a:endParaRPr lang="en-GB" alt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7013" y="1597837"/>
            <a:ext cx="8229600" cy="62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GB" altLang="en-US" b="1" dirty="0" smtClean="0"/>
              <a:t>Fire two now so you have one remaining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0825" y="2420938"/>
            <a:ext cx="1055688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Ali Abdul</a:t>
            </a:r>
          </a:p>
          <a:p>
            <a:pPr eaLnBrk="1" hangingPunct="1">
              <a:defRPr/>
            </a:pPr>
            <a:endParaRPr lang="en-GB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637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Patrick Murphy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0338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Jamie Small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24300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David Campbell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48263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Adriana </a:t>
            </a:r>
            <a:r>
              <a:rPr lang="en-GB" b="1" dirty="0" err="1">
                <a:latin typeface="+mn-lt"/>
              </a:rPr>
              <a:t>Carboni</a:t>
            </a:r>
            <a:endParaRPr lang="en-GB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25" y="2420938"/>
            <a:ext cx="1079500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>
                <a:latin typeface="+mn-lt"/>
              </a:rPr>
              <a:t>Hannah Mann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596188" y="2420938"/>
            <a:ext cx="1008062" cy="64611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GB" b="1" dirty="0" err="1">
                <a:latin typeface="+mn-lt"/>
              </a:rPr>
              <a:t>Delroy</a:t>
            </a:r>
            <a:endParaRPr lang="en-GB" b="1" dirty="0">
              <a:latin typeface="+mn-lt"/>
            </a:endParaRPr>
          </a:p>
          <a:p>
            <a:pPr eaLnBrk="1" hangingPunct="1">
              <a:defRPr/>
            </a:pPr>
            <a:r>
              <a:rPr lang="en-GB" b="1" dirty="0">
                <a:latin typeface="+mn-lt"/>
              </a:rPr>
              <a:t>Bailey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574675" y="3249613"/>
            <a:ext cx="36036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8002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097213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424815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7921626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769101" y="3248025"/>
            <a:ext cx="36036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5545138" y="3248025"/>
            <a:ext cx="3603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273788" y="5023637"/>
            <a:ext cx="1225550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Ex-Army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42" name="TextBox 11"/>
          <p:cNvSpPr txBox="1">
            <a:spLocks noChangeArrowheads="1"/>
          </p:cNvSpPr>
          <p:nvPr/>
        </p:nvSpPr>
        <p:spPr bwMode="auto">
          <a:xfrm>
            <a:off x="1463179" y="4985323"/>
            <a:ext cx="1320801" cy="1169551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 smtClean="0">
                <a:solidFill>
                  <a:schemeClr val="bg1"/>
                </a:solidFill>
              </a:rPr>
              <a:t>Entrepreneur  </a:t>
            </a:r>
            <a:r>
              <a:rPr lang="en-GB" altLang="en-US" sz="1400" dirty="0">
                <a:solidFill>
                  <a:schemeClr val="bg1"/>
                </a:solidFill>
              </a:rPr>
              <a:t>business </a:t>
            </a:r>
            <a:r>
              <a:rPr lang="en-GB" altLang="en-US" sz="1400" dirty="0" smtClean="0">
                <a:solidFill>
                  <a:schemeClr val="bg1"/>
                </a:solidFill>
              </a:rPr>
              <a:t>man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400" dirty="0" smtClean="0">
              <a:solidFill>
                <a:schemeClr val="bg1"/>
              </a:solidFill>
            </a:endParaRPr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2730992" y="5040233"/>
            <a:ext cx="1223962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Firewoman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3977362" y="5023637"/>
            <a:ext cx="1223963" cy="10810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500">
                <a:solidFill>
                  <a:schemeClr val="bg1"/>
                </a:solidFill>
              </a:rPr>
              <a:t>Doctor of engineering</a:t>
            </a:r>
            <a:endParaRPr lang="en-GB" altLang="en-US" sz="16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5201325" y="5031141"/>
            <a:ext cx="1223962" cy="10779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solidFill>
                  <a:schemeClr val="bg1"/>
                </a:solidFill>
              </a:rPr>
              <a:t>Engineer and project manager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>
              <a:solidFill>
                <a:schemeClr val="bg1"/>
              </a:solidFill>
            </a:endParaRPr>
          </a:p>
        </p:txBody>
      </p:sp>
      <p:sp>
        <p:nvSpPr>
          <p:cNvPr id="58" name="TextBox 11"/>
          <p:cNvSpPr txBox="1">
            <a:spLocks noChangeArrowheads="1"/>
          </p:cNvSpPr>
          <p:nvPr/>
        </p:nvSpPr>
        <p:spPr bwMode="auto">
          <a:xfrm>
            <a:off x="6397295" y="5040233"/>
            <a:ext cx="1222375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Army </a:t>
            </a:r>
            <a:r>
              <a:rPr lang="en-GB" altLang="en-US" sz="1500" dirty="0">
                <a:solidFill>
                  <a:schemeClr val="bg1"/>
                </a:solidFill>
              </a:rPr>
              <a:t>engineering</a:t>
            </a:r>
            <a:r>
              <a:rPr lang="en-GB" altLang="en-US" sz="1600" dirty="0">
                <a:solidFill>
                  <a:schemeClr val="bg1"/>
                </a:solidFill>
              </a:rPr>
              <a:t> officer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11"/>
          <p:cNvSpPr txBox="1">
            <a:spLocks noChangeArrowheads="1"/>
          </p:cNvSpPr>
          <p:nvPr/>
        </p:nvSpPr>
        <p:spPr bwMode="auto">
          <a:xfrm>
            <a:off x="7641775" y="4995388"/>
            <a:ext cx="1222375" cy="1076325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dirty="0">
                <a:solidFill>
                  <a:schemeClr val="bg1"/>
                </a:solidFill>
              </a:rPr>
              <a:t>Engineer graduate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600" dirty="0">
              <a:solidFill>
                <a:schemeClr val="bg1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3106278"/>
            <a:ext cx="1150919" cy="168763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96" y="3067050"/>
            <a:ext cx="964576" cy="179401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980" y="3156087"/>
            <a:ext cx="923925" cy="170497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138" y="3130732"/>
            <a:ext cx="1150937" cy="186306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968" y="3165942"/>
            <a:ext cx="881104" cy="1704976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124" y="3227761"/>
            <a:ext cx="1120775" cy="1633301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178" y="3173430"/>
            <a:ext cx="1114486" cy="1687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5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0520" y="168788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/>
              <a:t>What choice did you make?</a:t>
            </a:r>
          </a:p>
          <a:p>
            <a:r>
              <a:rPr lang="en-GB" altLang="en-US" dirty="0" smtClean="0"/>
              <a:t>Are you pleased with your hired apprentice?</a:t>
            </a:r>
          </a:p>
          <a:p>
            <a:r>
              <a:rPr lang="en-GB" altLang="en-US" dirty="0" smtClean="0"/>
              <a:t>Would you have made a different decision if you had the qualifications information first?</a:t>
            </a:r>
          </a:p>
          <a:p>
            <a:r>
              <a:rPr lang="en-GB" altLang="en-US" dirty="0" smtClean="0"/>
              <a:t>What is wrong with judging people with such little information?</a:t>
            </a:r>
          </a:p>
          <a:p>
            <a:r>
              <a:rPr lang="en-GB" altLang="en-US" dirty="0" smtClean="0"/>
              <a:t>What do you think influenced your decisions? </a:t>
            </a:r>
          </a:p>
          <a:p>
            <a:r>
              <a:rPr lang="en-GB" altLang="en-US" dirty="0" smtClean="0"/>
              <a:t>Do you think people often judge people like this in our everyday life?</a:t>
            </a:r>
          </a:p>
          <a:p>
            <a:r>
              <a:rPr lang="en-GB" altLang="en-US" dirty="0" smtClean="0"/>
              <a:t>What could be the consequences of pre-judging people?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 smtClean="0"/>
          </a:p>
          <a:p>
            <a:endParaRPr lang="en-GB" altLang="en-US" dirty="0" smtClean="0"/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0520" y="2621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Who was your choice?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92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530</Words>
  <Application>Microsoft Office PowerPoint</Application>
  <PresentationFormat>Widescreen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 Light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Education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Hastie</dc:creator>
  <cp:lastModifiedBy>Charlie Hastie</cp:lastModifiedBy>
  <cp:revision>15</cp:revision>
  <cp:lastPrinted>2015-09-16T12:32:12Z</cp:lastPrinted>
  <dcterms:created xsi:type="dcterms:W3CDTF">2015-09-16T11:19:12Z</dcterms:created>
  <dcterms:modified xsi:type="dcterms:W3CDTF">2015-09-21T12:00:55Z</dcterms:modified>
</cp:coreProperties>
</file>