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2" r:id="rId7"/>
    <p:sldId id="261"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4711" autoAdjust="0"/>
  </p:normalViewPr>
  <p:slideViewPr>
    <p:cSldViewPr snapToGrid="0">
      <p:cViewPr varScale="1">
        <p:scale>
          <a:sx n="76" d="100"/>
          <a:sy n="76" d="100"/>
        </p:scale>
        <p:origin x="-96" y="-684"/>
      </p:cViewPr>
      <p:guideLst>
        <p:guide orient="horz" pos="2160"/>
        <p:guide pos="3840"/>
      </p:guideLst>
    </p:cSldViewPr>
  </p:slideViewPr>
  <p:notesTextViewPr>
    <p:cViewPr>
      <p:scale>
        <a:sx n="1" d="1"/>
        <a:sy n="1" d="1"/>
      </p:scale>
      <p:origin x="0" y="0"/>
    </p:cViewPr>
  </p:notesTextViewPr>
  <p:sorterViewPr>
    <p:cViewPr>
      <p:scale>
        <a:sx n="100" d="100"/>
        <a:sy n="100" d="100"/>
      </p:scale>
      <p:origin x="0" y="-804"/>
    </p:cViewPr>
  </p:sorterViewPr>
  <p:notesViewPr>
    <p:cSldViewPr snapToGrid="0">
      <p:cViewPr varScale="1">
        <p:scale>
          <a:sx n="83" d="100"/>
          <a:sy n="83" d="100"/>
        </p:scale>
        <p:origin x="139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603A2-A017-48AE-966F-C8A70539E942}" type="datetimeFigureOut">
              <a:rPr lang="en-GB" smtClean="0"/>
              <a:t>18/02/2016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EB92D-BADA-4FA4-8FC9-3F988F48C7EB}" type="slidenum">
              <a:rPr lang="en-GB" smtClean="0"/>
              <a:t>‹#›</a:t>
            </a:fld>
            <a:endParaRPr lang="en-GB"/>
          </a:p>
        </p:txBody>
      </p:sp>
    </p:spTree>
    <p:extLst>
      <p:ext uri="{BB962C8B-B14F-4D97-AF65-F5344CB8AC3E}">
        <p14:creationId xmlns:p14="http://schemas.microsoft.com/office/powerpoint/2010/main" val="1716957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Have this slide on the screen as participants arrive</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1</a:t>
            </a:fld>
            <a:endParaRPr lang="en-GB"/>
          </a:p>
        </p:txBody>
      </p:sp>
    </p:spTree>
    <p:extLst>
      <p:ext uri="{BB962C8B-B14F-4D97-AF65-F5344CB8AC3E}">
        <p14:creationId xmlns:p14="http://schemas.microsoft.com/office/powerpoint/2010/main" val="285621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10</a:t>
            </a:fld>
            <a:endParaRPr lang="en-GB"/>
          </a:p>
        </p:txBody>
      </p:sp>
    </p:spTree>
    <p:extLst>
      <p:ext uri="{BB962C8B-B14F-4D97-AF65-F5344CB8AC3E}">
        <p14:creationId xmlns:p14="http://schemas.microsoft.com/office/powerpoint/2010/main" val="3372213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57500"/>
          </a:xfrm>
        </p:spPr>
        <p:txBody>
          <a:bodyPr/>
          <a:lstStyle/>
          <a:p>
            <a:r>
              <a:rPr lang="en-GB" dirty="0" smtClean="0"/>
              <a:t> When we try to identify what makes the </a:t>
            </a:r>
            <a:r>
              <a:rPr lang="en-GB" dirty="0" err="1" smtClean="0"/>
              <a:t>CLD</a:t>
            </a:r>
            <a:r>
              <a:rPr lang="en-GB" dirty="0" smtClean="0"/>
              <a:t> approach stand out from other forms of engagement, learning, participation and service delivery there appears to be four main elements which are used together to deliver true Community Learning and development.</a:t>
            </a:r>
          </a:p>
          <a:p>
            <a:endParaRPr lang="en-GB" dirty="0"/>
          </a:p>
          <a:p>
            <a:r>
              <a:rPr lang="en-GB" dirty="0" smtClean="0"/>
              <a:t>People are involved because they want to be not because they have to be</a:t>
            </a:r>
          </a:p>
          <a:p>
            <a:endParaRPr lang="en-GB" dirty="0"/>
          </a:p>
          <a:p>
            <a:r>
              <a:rPr lang="en-GB" dirty="0" smtClean="0"/>
              <a:t>Support and learning opportunities take into account what people already know and utilise and build on this</a:t>
            </a:r>
          </a:p>
          <a:p>
            <a:endParaRPr lang="en-GB" dirty="0"/>
          </a:p>
          <a:p>
            <a:r>
              <a:rPr lang="en-GB" dirty="0" smtClean="0"/>
              <a:t>The methods used to reach an identified goal/outcome and the journey taken are as beneficial to those involved as is reaching the outcome</a:t>
            </a:r>
          </a:p>
          <a:p>
            <a:endParaRPr lang="en-GB" dirty="0"/>
          </a:p>
          <a:p>
            <a:r>
              <a:rPr lang="en-GB" dirty="0" smtClean="0"/>
              <a:t>High emphasis is on communicating with, building and maintaining relationships  with and work together to achieve an agreed aim</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11</a:t>
            </a:fld>
            <a:endParaRPr lang="en-GB"/>
          </a:p>
        </p:txBody>
      </p:sp>
    </p:spTree>
    <p:extLst>
      <p:ext uri="{BB962C8B-B14F-4D97-AF65-F5344CB8AC3E}">
        <p14:creationId xmlns:p14="http://schemas.microsoft.com/office/powerpoint/2010/main" val="4214440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clip was developed specifically for Falkirk Council as a branding and marketing tool – permission has been granted to use this to bring </a:t>
            </a:r>
            <a:r>
              <a:rPr lang="en-GB" dirty="0"/>
              <a:t> </a:t>
            </a:r>
            <a:r>
              <a:rPr lang="en-GB" dirty="0" smtClean="0"/>
              <a:t>this session to a close. If you do not want to use this clip then replace it with another or summarise the </a:t>
            </a:r>
            <a:r>
              <a:rPr lang="en-GB" dirty="0" err="1" smtClean="0"/>
              <a:t>powerpoint</a:t>
            </a:r>
            <a:r>
              <a:rPr lang="en-GB" dirty="0" smtClean="0"/>
              <a:t> and ask if there are any comments or questions at this stage.</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12</a:t>
            </a:fld>
            <a:endParaRPr lang="en-GB"/>
          </a:p>
        </p:txBody>
      </p:sp>
    </p:spTree>
    <p:extLst>
      <p:ext uri="{BB962C8B-B14F-4D97-AF65-F5344CB8AC3E}">
        <p14:creationId xmlns:p14="http://schemas.microsoft.com/office/powerpoint/2010/main" val="1434270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main purpose of this session is to explore and clarify what we mean when we talk about community learning and development. What  makes it different to other approaches, what is the process, and also to clarify that we are all coming to this learning opportunity with an agreed understanding of what </a:t>
            </a:r>
            <a:r>
              <a:rPr lang="en-GB" dirty="0" err="1" smtClean="0"/>
              <a:t>CLD</a:t>
            </a:r>
            <a:r>
              <a:rPr lang="en-GB" dirty="0" smtClean="0"/>
              <a:t> is.</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2</a:t>
            </a:fld>
            <a:endParaRPr lang="en-GB"/>
          </a:p>
        </p:txBody>
      </p:sp>
    </p:spTree>
    <p:extLst>
      <p:ext uri="{BB962C8B-B14F-4D97-AF65-F5344CB8AC3E}">
        <p14:creationId xmlns:p14="http://schemas.microsoft.com/office/powerpoint/2010/main" val="197920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Known by many names over the years and  many services and voluntary organisations employ </a:t>
            </a:r>
            <a:r>
              <a:rPr lang="en-GB" dirty="0" err="1" smtClean="0"/>
              <a:t>CLD</a:t>
            </a:r>
            <a:r>
              <a:rPr lang="en-GB" dirty="0" smtClean="0"/>
              <a:t> workers, education, leisure, social work, housing, big corporations. The title may be the same and the job remits may differ what should tie these posts together is the approaches and methods they use to work in their community however it is defined (more about that later!)</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3</a:t>
            </a:fld>
            <a:endParaRPr lang="en-GB"/>
          </a:p>
        </p:txBody>
      </p:sp>
    </p:spTree>
    <p:extLst>
      <p:ext uri="{BB962C8B-B14F-4D97-AF65-F5344CB8AC3E}">
        <p14:creationId xmlns:p14="http://schemas.microsoft.com/office/powerpoint/2010/main" val="965406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smtClean="0"/>
          </a:p>
          <a:p>
            <a:endParaRPr lang="en-GB" dirty="0"/>
          </a:p>
          <a:p>
            <a:r>
              <a:rPr lang="en-GB" dirty="0" smtClean="0"/>
              <a:t>The current working definition of the purpose of </a:t>
            </a:r>
            <a:r>
              <a:rPr lang="en-GB" dirty="0" err="1" smtClean="0"/>
              <a:t>CLD</a:t>
            </a:r>
            <a:r>
              <a:rPr lang="en-GB" dirty="0" smtClean="0"/>
              <a:t> according to the Scottish Govt. is from the Strategic Guidelines for Community Planning Partnerships – these are made up of reps of the major service providers in each local authority. Not just council services, but Police, Fire, Health and major voluntary organisations. </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4</a:t>
            </a:fld>
            <a:endParaRPr lang="en-GB"/>
          </a:p>
        </p:txBody>
      </p:sp>
      <p:sp>
        <p:nvSpPr>
          <p:cNvPr id="5" name="Rectangle 4"/>
          <p:cNvSpPr/>
          <p:nvPr/>
        </p:nvSpPr>
        <p:spPr>
          <a:xfrm>
            <a:off x="685800" y="4446449"/>
            <a:ext cx="5486400" cy="646331"/>
          </a:xfrm>
          <a:prstGeom prst="rect">
            <a:avLst/>
          </a:prstGeom>
        </p:spPr>
        <p:txBody>
          <a:bodyPr wrap="square">
            <a:spAutoFit/>
          </a:bodyPr>
          <a:lstStyle/>
          <a:p>
            <a:r>
              <a:rPr lang="en-GB" sz="1200" dirty="0"/>
              <a:t>As a community worker or activist have you ever tried to explain what it is you do to achieve this!!! And many organisations, statutory and voluntary would say this is what they are doing.</a:t>
            </a:r>
          </a:p>
        </p:txBody>
      </p:sp>
    </p:spTree>
    <p:extLst>
      <p:ext uri="{BB962C8B-B14F-4D97-AF65-F5344CB8AC3E}">
        <p14:creationId xmlns:p14="http://schemas.microsoft.com/office/powerpoint/2010/main" val="815762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t>
            </a:r>
            <a:endParaRPr lang="en-GB" dirty="0"/>
          </a:p>
          <a:p>
            <a:r>
              <a:rPr lang="en-GB" dirty="0" smtClean="0"/>
              <a:t>Yes the purpose of Community learning and development may be interpreted and claimed by many however, the Scottish Govt. have also identified four areas of  specific focus for CLD practitioners paid and voluntary. </a:t>
            </a:r>
          </a:p>
          <a:p>
            <a:r>
              <a:rPr lang="en-GB" dirty="0" smtClean="0"/>
              <a:t>How they work with communities to achieve this requires a specific value base and approach using creative methods to engage local participation in change.</a:t>
            </a:r>
          </a:p>
          <a:p>
            <a:r>
              <a:rPr lang="en-GB" dirty="0" smtClean="0"/>
              <a:t> </a:t>
            </a:r>
            <a:r>
              <a:rPr lang="en-GB" dirty="0"/>
              <a:t>Read </a:t>
            </a:r>
            <a:r>
              <a:rPr lang="en-GB" dirty="0" smtClean="0"/>
              <a:t> through this </a:t>
            </a:r>
            <a:r>
              <a:rPr lang="en-GB" dirty="0"/>
              <a:t>and the next slide</a:t>
            </a:r>
          </a:p>
          <a:p>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5</a:t>
            </a:fld>
            <a:endParaRPr lang="en-GB"/>
          </a:p>
        </p:txBody>
      </p:sp>
    </p:spTree>
    <p:extLst>
      <p:ext uri="{BB962C8B-B14F-4D97-AF65-F5344CB8AC3E}">
        <p14:creationId xmlns:p14="http://schemas.microsoft.com/office/powerpoint/2010/main" val="252409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6</a:t>
            </a:fld>
            <a:endParaRPr lang="en-GB"/>
          </a:p>
        </p:txBody>
      </p:sp>
    </p:spTree>
    <p:extLst>
      <p:ext uri="{BB962C8B-B14F-4D97-AF65-F5344CB8AC3E}">
        <p14:creationId xmlns:p14="http://schemas.microsoft.com/office/powerpoint/2010/main" val="135535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Changes in current legislation and public service provision have been under review for some time and there has been a swell of opinion that local people need to be more involved in identifying and meeting local community needs. The Christie Report and the Community Empowerment Bill strongly support this idea</a:t>
            </a:r>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7</a:t>
            </a:fld>
            <a:endParaRPr lang="en-GB"/>
          </a:p>
        </p:txBody>
      </p:sp>
    </p:spTree>
    <p:extLst>
      <p:ext uri="{BB962C8B-B14F-4D97-AF65-F5344CB8AC3E}">
        <p14:creationId xmlns:p14="http://schemas.microsoft.com/office/powerpoint/2010/main" val="4239782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Earlier we mentioned the specific value base and approach of CLD </a:t>
            </a:r>
            <a:r>
              <a:rPr lang="en-GB" dirty="0" err="1" smtClean="0"/>
              <a:t>practioners</a:t>
            </a:r>
            <a:r>
              <a:rPr lang="en-GB" dirty="0" smtClean="0"/>
              <a:t> and this becomes clearer when we begin to unpick what we mean by the the key parts of the guidance. </a:t>
            </a:r>
          </a:p>
          <a:p>
            <a:r>
              <a:rPr lang="en-GB" dirty="0" smtClean="0"/>
              <a:t>Read  next 3 slides and ask </a:t>
            </a:r>
            <a:r>
              <a:rPr lang="en-GB" dirty="0"/>
              <a:t>participants to think of examples of how they as activists might be or already are applying any of the above in the work they are involved in in local communities and take a few examples</a:t>
            </a:r>
            <a:r>
              <a:rPr lang="en-GB" dirty="0" smtClean="0"/>
              <a:t>.</a:t>
            </a:r>
          </a:p>
          <a:p>
            <a:endParaRPr lang="en-GB" dirty="0"/>
          </a:p>
          <a:p>
            <a:r>
              <a:rPr lang="en-GB" dirty="0" smtClean="0"/>
              <a:t>Explain as we go through the training we will be exploring further how we can apply these principles in the activities and opportunities we offer.</a:t>
            </a:r>
          </a:p>
        </p:txBody>
      </p:sp>
      <p:sp>
        <p:nvSpPr>
          <p:cNvPr id="4" name="Slide Number Placeholder 3"/>
          <p:cNvSpPr>
            <a:spLocks noGrp="1"/>
          </p:cNvSpPr>
          <p:nvPr>
            <p:ph type="sldNum" sz="quarter" idx="10"/>
          </p:nvPr>
        </p:nvSpPr>
        <p:spPr/>
        <p:txBody>
          <a:bodyPr/>
          <a:lstStyle/>
          <a:p>
            <a:fld id="{5D8EB92D-BADA-4FA4-8FC9-3F988F48C7EB}" type="slidenum">
              <a:rPr lang="en-GB" smtClean="0"/>
              <a:t>8</a:t>
            </a:fld>
            <a:endParaRPr lang="en-GB"/>
          </a:p>
        </p:txBody>
      </p:sp>
    </p:spTree>
    <p:extLst>
      <p:ext uri="{BB962C8B-B14F-4D97-AF65-F5344CB8AC3E}">
        <p14:creationId xmlns:p14="http://schemas.microsoft.com/office/powerpoint/2010/main" val="371533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8EB92D-BADA-4FA4-8FC9-3F988F48C7EB}" type="slidenum">
              <a:rPr lang="en-GB" smtClean="0"/>
              <a:t>9</a:t>
            </a:fld>
            <a:endParaRPr lang="en-GB"/>
          </a:p>
        </p:txBody>
      </p:sp>
    </p:spTree>
    <p:extLst>
      <p:ext uri="{BB962C8B-B14F-4D97-AF65-F5344CB8AC3E}">
        <p14:creationId xmlns:p14="http://schemas.microsoft.com/office/powerpoint/2010/main" val="215269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FFC609E-4728-4CDB-BFEB-D3C1F72E129F}" type="datetime1">
              <a:rPr lang="en-GB" smtClean="0"/>
              <a:t>18/02/2016</a:t>
            </a:fld>
            <a:endParaRPr lang="en-GB"/>
          </a:p>
        </p:txBody>
      </p:sp>
      <p:sp>
        <p:nvSpPr>
          <p:cNvPr id="5" name="Footer Placeholder 4"/>
          <p:cNvSpPr>
            <a:spLocks noGrp="1"/>
          </p:cNvSpPr>
          <p:nvPr>
            <p:ph type="ftr" sz="quarter" idx="11"/>
          </p:nvPr>
        </p:nvSpPr>
        <p:spPr/>
        <p:txBody>
          <a:bodyPr/>
          <a:lstStyle/>
          <a:p>
            <a:r>
              <a:rPr lang="en-GB" smtClean="0"/>
              <a:t>Session 1</a:t>
            </a:r>
            <a:endParaRPr lang="en-GB"/>
          </a:p>
        </p:txBody>
      </p:sp>
      <p:sp>
        <p:nvSpPr>
          <p:cNvPr id="6" name="Slide Number Placeholder 5"/>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3274870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F440EF1-065D-435B-803D-3F39DD76A300}" type="datetime1">
              <a:rPr lang="en-GB" smtClean="0"/>
              <a:t>18/02/2016</a:t>
            </a:fld>
            <a:endParaRPr lang="en-GB"/>
          </a:p>
        </p:txBody>
      </p:sp>
      <p:sp>
        <p:nvSpPr>
          <p:cNvPr id="5" name="Footer Placeholder 4"/>
          <p:cNvSpPr>
            <a:spLocks noGrp="1"/>
          </p:cNvSpPr>
          <p:nvPr>
            <p:ph type="ftr" sz="quarter" idx="11"/>
          </p:nvPr>
        </p:nvSpPr>
        <p:spPr/>
        <p:txBody>
          <a:bodyPr/>
          <a:lstStyle/>
          <a:p>
            <a:r>
              <a:rPr lang="en-GB" smtClean="0"/>
              <a:t>Session 1</a:t>
            </a:r>
            <a:endParaRPr lang="en-GB"/>
          </a:p>
        </p:txBody>
      </p:sp>
      <p:sp>
        <p:nvSpPr>
          <p:cNvPr id="6" name="Slide Number Placeholder 5"/>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111839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A49BF81-C1F0-4A93-85D7-8545B5DDA076}" type="datetime1">
              <a:rPr lang="en-GB" smtClean="0"/>
              <a:t>18/02/2016</a:t>
            </a:fld>
            <a:endParaRPr lang="en-GB"/>
          </a:p>
        </p:txBody>
      </p:sp>
      <p:sp>
        <p:nvSpPr>
          <p:cNvPr id="5" name="Footer Placeholder 4"/>
          <p:cNvSpPr>
            <a:spLocks noGrp="1"/>
          </p:cNvSpPr>
          <p:nvPr>
            <p:ph type="ftr" sz="quarter" idx="11"/>
          </p:nvPr>
        </p:nvSpPr>
        <p:spPr/>
        <p:txBody>
          <a:bodyPr/>
          <a:lstStyle/>
          <a:p>
            <a:r>
              <a:rPr lang="en-GB" smtClean="0"/>
              <a:t>Session 1</a:t>
            </a:r>
            <a:endParaRPr lang="en-GB"/>
          </a:p>
        </p:txBody>
      </p:sp>
      <p:sp>
        <p:nvSpPr>
          <p:cNvPr id="6" name="Slide Number Placeholder 5"/>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6715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C7E03FA-0109-4878-AA6A-2705B99F1371}" type="datetime1">
              <a:rPr lang="en-GB" smtClean="0"/>
              <a:t>18/02/2016</a:t>
            </a:fld>
            <a:endParaRPr lang="en-GB"/>
          </a:p>
        </p:txBody>
      </p:sp>
      <p:sp>
        <p:nvSpPr>
          <p:cNvPr id="5" name="Footer Placeholder 4"/>
          <p:cNvSpPr>
            <a:spLocks noGrp="1"/>
          </p:cNvSpPr>
          <p:nvPr>
            <p:ph type="ftr" sz="quarter" idx="11"/>
          </p:nvPr>
        </p:nvSpPr>
        <p:spPr/>
        <p:txBody>
          <a:bodyPr/>
          <a:lstStyle/>
          <a:p>
            <a:r>
              <a:rPr lang="en-GB" smtClean="0"/>
              <a:t>Session 1</a:t>
            </a:r>
            <a:endParaRPr lang="en-GB"/>
          </a:p>
        </p:txBody>
      </p:sp>
      <p:sp>
        <p:nvSpPr>
          <p:cNvPr id="6" name="Slide Number Placeholder 5"/>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1150296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C01986-91CB-4876-87EC-B43CD2B833C7}" type="datetime1">
              <a:rPr lang="en-GB" smtClean="0"/>
              <a:t>18/02/2016</a:t>
            </a:fld>
            <a:endParaRPr lang="en-GB"/>
          </a:p>
        </p:txBody>
      </p:sp>
      <p:sp>
        <p:nvSpPr>
          <p:cNvPr id="5" name="Footer Placeholder 4"/>
          <p:cNvSpPr>
            <a:spLocks noGrp="1"/>
          </p:cNvSpPr>
          <p:nvPr>
            <p:ph type="ftr" sz="quarter" idx="11"/>
          </p:nvPr>
        </p:nvSpPr>
        <p:spPr/>
        <p:txBody>
          <a:bodyPr/>
          <a:lstStyle/>
          <a:p>
            <a:r>
              <a:rPr lang="en-GB" smtClean="0"/>
              <a:t>Session 1</a:t>
            </a:r>
            <a:endParaRPr lang="en-GB"/>
          </a:p>
        </p:txBody>
      </p:sp>
      <p:sp>
        <p:nvSpPr>
          <p:cNvPr id="6" name="Slide Number Placeholder 5"/>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2164741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3C092E5-F3D7-4375-B3EB-8D1D821C6929}" type="datetime1">
              <a:rPr lang="en-GB" smtClean="0"/>
              <a:t>18/02/2016</a:t>
            </a:fld>
            <a:endParaRPr lang="en-GB"/>
          </a:p>
        </p:txBody>
      </p:sp>
      <p:sp>
        <p:nvSpPr>
          <p:cNvPr id="6" name="Footer Placeholder 5"/>
          <p:cNvSpPr>
            <a:spLocks noGrp="1"/>
          </p:cNvSpPr>
          <p:nvPr>
            <p:ph type="ftr" sz="quarter" idx="11"/>
          </p:nvPr>
        </p:nvSpPr>
        <p:spPr/>
        <p:txBody>
          <a:bodyPr/>
          <a:lstStyle/>
          <a:p>
            <a:r>
              <a:rPr lang="en-GB" smtClean="0"/>
              <a:t>Session 1</a:t>
            </a:r>
            <a:endParaRPr lang="en-GB"/>
          </a:p>
        </p:txBody>
      </p:sp>
      <p:sp>
        <p:nvSpPr>
          <p:cNvPr id="7" name="Slide Number Placeholder 6"/>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3137590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8FC5E76-61A3-4069-AE0B-4F1A89C0AC66}" type="datetime1">
              <a:rPr lang="en-GB" smtClean="0"/>
              <a:t>18/02/2016</a:t>
            </a:fld>
            <a:endParaRPr lang="en-GB"/>
          </a:p>
        </p:txBody>
      </p:sp>
      <p:sp>
        <p:nvSpPr>
          <p:cNvPr id="8" name="Footer Placeholder 7"/>
          <p:cNvSpPr>
            <a:spLocks noGrp="1"/>
          </p:cNvSpPr>
          <p:nvPr>
            <p:ph type="ftr" sz="quarter" idx="11"/>
          </p:nvPr>
        </p:nvSpPr>
        <p:spPr/>
        <p:txBody>
          <a:bodyPr/>
          <a:lstStyle/>
          <a:p>
            <a:r>
              <a:rPr lang="en-GB" smtClean="0"/>
              <a:t>Session 1</a:t>
            </a:r>
            <a:endParaRPr lang="en-GB"/>
          </a:p>
        </p:txBody>
      </p:sp>
      <p:sp>
        <p:nvSpPr>
          <p:cNvPr id="9" name="Slide Number Placeholder 8"/>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3325260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0459020-C1B3-450A-8E6C-5949BD36CCEE}" type="datetime1">
              <a:rPr lang="en-GB" smtClean="0"/>
              <a:t>18/02/2016</a:t>
            </a:fld>
            <a:endParaRPr lang="en-GB"/>
          </a:p>
        </p:txBody>
      </p:sp>
      <p:sp>
        <p:nvSpPr>
          <p:cNvPr id="4" name="Footer Placeholder 3"/>
          <p:cNvSpPr>
            <a:spLocks noGrp="1"/>
          </p:cNvSpPr>
          <p:nvPr>
            <p:ph type="ftr" sz="quarter" idx="11"/>
          </p:nvPr>
        </p:nvSpPr>
        <p:spPr/>
        <p:txBody>
          <a:bodyPr/>
          <a:lstStyle/>
          <a:p>
            <a:r>
              <a:rPr lang="en-GB" smtClean="0"/>
              <a:t>Session 1</a:t>
            </a:r>
            <a:endParaRPr lang="en-GB"/>
          </a:p>
        </p:txBody>
      </p:sp>
      <p:sp>
        <p:nvSpPr>
          <p:cNvPr id="5" name="Slide Number Placeholder 4"/>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216834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AA08BD-38A5-431D-A308-00DBB6E97675}" type="datetime1">
              <a:rPr lang="en-GB" smtClean="0"/>
              <a:t>18/02/2016</a:t>
            </a:fld>
            <a:endParaRPr lang="en-GB"/>
          </a:p>
        </p:txBody>
      </p:sp>
      <p:sp>
        <p:nvSpPr>
          <p:cNvPr id="3" name="Footer Placeholder 2"/>
          <p:cNvSpPr>
            <a:spLocks noGrp="1"/>
          </p:cNvSpPr>
          <p:nvPr>
            <p:ph type="ftr" sz="quarter" idx="11"/>
          </p:nvPr>
        </p:nvSpPr>
        <p:spPr/>
        <p:txBody>
          <a:bodyPr/>
          <a:lstStyle/>
          <a:p>
            <a:r>
              <a:rPr lang="en-GB" smtClean="0"/>
              <a:t>Session 1</a:t>
            </a:r>
            <a:endParaRPr lang="en-GB"/>
          </a:p>
        </p:txBody>
      </p:sp>
      <p:sp>
        <p:nvSpPr>
          <p:cNvPr id="4" name="Slide Number Placeholder 3"/>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1052367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3291B-7200-4CD0-A4A9-7C2CE7645FD2}" type="datetime1">
              <a:rPr lang="en-GB" smtClean="0"/>
              <a:t>18/02/2016</a:t>
            </a:fld>
            <a:endParaRPr lang="en-GB"/>
          </a:p>
        </p:txBody>
      </p:sp>
      <p:sp>
        <p:nvSpPr>
          <p:cNvPr id="6" name="Footer Placeholder 5"/>
          <p:cNvSpPr>
            <a:spLocks noGrp="1"/>
          </p:cNvSpPr>
          <p:nvPr>
            <p:ph type="ftr" sz="quarter" idx="11"/>
          </p:nvPr>
        </p:nvSpPr>
        <p:spPr/>
        <p:txBody>
          <a:bodyPr/>
          <a:lstStyle/>
          <a:p>
            <a:r>
              <a:rPr lang="en-GB" smtClean="0"/>
              <a:t>Session 1</a:t>
            </a:r>
            <a:endParaRPr lang="en-GB"/>
          </a:p>
        </p:txBody>
      </p:sp>
      <p:sp>
        <p:nvSpPr>
          <p:cNvPr id="7" name="Slide Number Placeholder 6"/>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51917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BC3C9-B3B9-4B65-A02F-0E3AA7F9D04B}" type="datetime1">
              <a:rPr lang="en-GB" smtClean="0"/>
              <a:t>18/02/2016</a:t>
            </a:fld>
            <a:endParaRPr lang="en-GB"/>
          </a:p>
        </p:txBody>
      </p:sp>
      <p:sp>
        <p:nvSpPr>
          <p:cNvPr id="6" name="Footer Placeholder 5"/>
          <p:cNvSpPr>
            <a:spLocks noGrp="1"/>
          </p:cNvSpPr>
          <p:nvPr>
            <p:ph type="ftr" sz="quarter" idx="11"/>
          </p:nvPr>
        </p:nvSpPr>
        <p:spPr/>
        <p:txBody>
          <a:bodyPr/>
          <a:lstStyle/>
          <a:p>
            <a:r>
              <a:rPr lang="en-GB" smtClean="0"/>
              <a:t>Session 1</a:t>
            </a:r>
            <a:endParaRPr lang="en-GB"/>
          </a:p>
        </p:txBody>
      </p:sp>
      <p:sp>
        <p:nvSpPr>
          <p:cNvPr id="7" name="Slide Number Placeholder 6"/>
          <p:cNvSpPr>
            <a:spLocks noGrp="1"/>
          </p:cNvSpPr>
          <p:nvPr>
            <p:ph type="sldNum" sz="quarter" idx="12"/>
          </p:nvPr>
        </p:nvSpPr>
        <p:spPr/>
        <p:txBody>
          <a:bodyPr/>
          <a:lstStyle/>
          <a:p>
            <a:fld id="{46E465EF-70E7-4BCC-984F-B7C847D1E9E6}" type="slidenum">
              <a:rPr lang="en-GB" smtClean="0"/>
              <a:t>‹#›</a:t>
            </a:fld>
            <a:endParaRPr lang="en-GB"/>
          </a:p>
        </p:txBody>
      </p:sp>
    </p:spTree>
    <p:extLst>
      <p:ext uri="{BB962C8B-B14F-4D97-AF65-F5344CB8AC3E}">
        <p14:creationId xmlns:p14="http://schemas.microsoft.com/office/powerpoint/2010/main" val="2862812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EC743-60B3-4E94-9919-AB05B32AAE4E}" type="datetime1">
              <a:rPr lang="en-GB" smtClean="0"/>
              <a:t>18/02/2016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Session 1</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465EF-70E7-4BCC-984F-B7C847D1E9E6}" type="slidenum">
              <a:rPr lang="en-GB" smtClean="0"/>
              <a:t>‹#›</a:t>
            </a:fld>
            <a:endParaRPr lang="en-GB"/>
          </a:p>
        </p:txBody>
      </p:sp>
    </p:spTree>
    <p:extLst>
      <p:ext uri="{BB962C8B-B14F-4D97-AF65-F5344CB8AC3E}">
        <p14:creationId xmlns:p14="http://schemas.microsoft.com/office/powerpoint/2010/main" val="3134977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accent1">
                    <a:lumMod val="50000"/>
                  </a:schemeClr>
                </a:solidFill>
              </a:rPr>
              <a:t>Community Activists Training Programme</a:t>
            </a:r>
            <a:endParaRPr lang="en-GB" dirty="0">
              <a:solidFill>
                <a:schemeClr val="accent1">
                  <a:lumMod val="50000"/>
                </a:schemeClr>
              </a:solidFill>
            </a:endParaRPr>
          </a:p>
        </p:txBody>
      </p:sp>
      <p:pic>
        <p:nvPicPr>
          <p:cNvPr id="4" name="Picture 3"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7288" y="3602038"/>
            <a:ext cx="4459266" cy="1655762"/>
          </a:xfrm>
          <a:prstGeom prst="rect">
            <a:avLst/>
          </a:prstGeom>
          <a:noFill/>
          <a:ln>
            <a:noFill/>
          </a:ln>
        </p:spPr>
      </p:pic>
      <p:sp>
        <p:nvSpPr>
          <p:cNvPr id="3" name="Footer Placeholder 2"/>
          <p:cNvSpPr>
            <a:spLocks noGrp="1"/>
          </p:cNvSpPr>
          <p:nvPr>
            <p:ph type="ftr" sz="quarter" idx="11"/>
          </p:nvPr>
        </p:nvSpPr>
        <p:spPr/>
        <p:txBody>
          <a:bodyPr/>
          <a:lstStyle/>
          <a:p>
            <a:r>
              <a:rPr lang="en-GB" smtClean="0"/>
              <a:t>Session 1</a:t>
            </a:r>
            <a:endParaRPr lang="en-GB"/>
          </a:p>
        </p:txBody>
      </p:sp>
      <p:sp>
        <p:nvSpPr>
          <p:cNvPr id="5" name="Slide Number Placeholder 4"/>
          <p:cNvSpPr>
            <a:spLocks noGrp="1"/>
          </p:cNvSpPr>
          <p:nvPr>
            <p:ph type="sldNum" sz="quarter" idx="12"/>
          </p:nvPr>
        </p:nvSpPr>
        <p:spPr/>
        <p:txBody>
          <a:bodyPr/>
          <a:lstStyle/>
          <a:p>
            <a:fld id="{46E465EF-70E7-4BCC-984F-B7C847D1E9E6}" type="slidenum">
              <a:rPr lang="en-GB" smtClean="0"/>
              <a:t>1</a:t>
            </a:fld>
            <a:endParaRPr lang="en-GB"/>
          </a:p>
        </p:txBody>
      </p:sp>
    </p:spTree>
    <p:extLst>
      <p:ext uri="{BB962C8B-B14F-4D97-AF65-F5344CB8AC3E}">
        <p14:creationId xmlns:p14="http://schemas.microsoft.com/office/powerpoint/2010/main" val="211787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3898770"/>
          </a:xfrm>
        </p:spPr>
        <p:txBody>
          <a:bodyPr>
            <a:normAutofit fontScale="47500" lnSpcReduction="20000"/>
          </a:bodyPr>
          <a:lstStyle/>
          <a:p>
            <a:pPr algn="ctr">
              <a:buNone/>
            </a:pPr>
            <a:r>
              <a:rPr lang="en-GB" sz="8600" b="1" dirty="0">
                <a:solidFill>
                  <a:schemeClr val="accent1">
                    <a:lumMod val="50000"/>
                  </a:schemeClr>
                </a:solidFill>
              </a:rPr>
              <a:t>Partnership</a:t>
            </a:r>
          </a:p>
          <a:p>
            <a:pPr algn="ctr">
              <a:buNone/>
            </a:pPr>
            <a:endParaRPr lang="en-GB" sz="6000" i="1" dirty="0" smtClean="0">
              <a:solidFill>
                <a:schemeClr val="accent1">
                  <a:lumMod val="50000"/>
                </a:schemeClr>
              </a:solidFill>
            </a:endParaRPr>
          </a:p>
          <a:p>
            <a:pPr algn="ctr">
              <a:buNone/>
            </a:pPr>
            <a:r>
              <a:rPr lang="en-GB" sz="7300" b="1" i="1" dirty="0" smtClean="0">
                <a:solidFill>
                  <a:schemeClr val="accent1">
                    <a:lumMod val="50000"/>
                  </a:schemeClr>
                </a:solidFill>
              </a:rPr>
              <a:t>Ensuring </a:t>
            </a:r>
            <a:r>
              <a:rPr lang="en-GB" sz="7300" b="1" i="1" dirty="0">
                <a:solidFill>
                  <a:schemeClr val="accent1">
                    <a:lumMod val="50000"/>
                  </a:schemeClr>
                </a:solidFill>
              </a:rPr>
              <a:t>resources, varied skills and </a:t>
            </a:r>
            <a:br>
              <a:rPr lang="en-GB" sz="7300" b="1" i="1" dirty="0">
                <a:solidFill>
                  <a:schemeClr val="accent1">
                    <a:lumMod val="50000"/>
                  </a:schemeClr>
                </a:solidFill>
              </a:rPr>
            </a:br>
            <a:r>
              <a:rPr lang="en-GB" sz="7300" b="1" i="1" dirty="0">
                <a:solidFill>
                  <a:schemeClr val="accent1">
                    <a:lumMod val="50000"/>
                  </a:schemeClr>
                </a:solidFill>
              </a:rPr>
              <a:t>capabilities are used effectively</a:t>
            </a:r>
          </a:p>
          <a:p>
            <a:pPr algn="ctr">
              <a:buNone/>
            </a:pPr>
            <a:endParaRPr lang="en-GB" sz="7300" b="1" dirty="0">
              <a:solidFill>
                <a:schemeClr val="accent1">
                  <a:lumMod val="50000"/>
                </a:schemeClr>
              </a:solidFill>
            </a:endParaRPr>
          </a:p>
          <a:p>
            <a:pPr algn="ctr">
              <a:buNone/>
            </a:pPr>
            <a:endParaRPr lang="en-GB" sz="3600" b="1" dirty="0">
              <a:solidFill>
                <a:srgbClr val="17929B"/>
              </a:solidFill>
            </a:endParaRPr>
          </a:p>
          <a:p>
            <a:pPr algn="ctr">
              <a:buNone/>
            </a:pPr>
            <a:endParaRPr lang="en-GB" sz="3600" dirty="0">
              <a:solidFill>
                <a:srgbClr val="17929B"/>
              </a:solidFill>
            </a:endParaRPr>
          </a:p>
          <a:p>
            <a:pPr algn="ctr">
              <a:buNone/>
            </a:pPr>
            <a:endParaRPr lang="en-GB" sz="3600" dirty="0">
              <a:solidFill>
                <a:srgbClr val="17929B"/>
              </a:solidFill>
            </a:endParaRPr>
          </a:p>
          <a:p>
            <a:pPr algn="ctr">
              <a:buNone/>
            </a:pPr>
            <a:r>
              <a:rPr lang="en-GB" sz="3600" dirty="0">
                <a:solidFill>
                  <a:schemeClr val="accent1">
                    <a:lumMod val="50000"/>
                  </a:schemeClr>
                </a:solidFill>
              </a:rPr>
              <a:t>  </a:t>
            </a:r>
            <a:r>
              <a:rPr lang="en-GB" sz="1900" dirty="0">
                <a:solidFill>
                  <a:schemeClr val="accent1">
                    <a:lumMod val="50000"/>
                  </a:schemeClr>
                </a:solidFill>
              </a:rPr>
              <a:t>Strategic Guidance for Community Planning Partnerships: Community Learning and Development</a:t>
            </a:r>
          </a:p>
          <a:p>
            <a:pPr algn="ctr">
              <a:buNone/>
            </a:pPr>
            <a:r>
              <a:rPr lang="en-GB" sz="1900" dirty="0">
                <a:solidFill>
                  <a:schemeClr val="accent1">
                    <a:lumMod val="50000"/>
                  </a:schemeClr>
                </a:solidFill>
              </a:rPr>
              <a:t> Scottish Government 2012</a:t>
            </a:r>
          </a:p>
          <a:p>
            <a:pPr marL="0" indent="0">
              <a:buNone/>
            </a:pPr>
            <a:endParaRPr lang="en-GB" sz="3600" dirty="0">
              <a:solidFill>
                <a:schemeClr val="accent1">
                  <a:lumMod val="50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5" name="Rectangle 4"/>
          <p:cNvSpPr>
            <a:spLocks noGrp="1" noChangeArrowheads="1"/>
          </p:cNvSpPr>
          <p:nvPr>
            <p:ph type="title"/>
          </p:nvPr>
        </p:nvSpPr>
        <p:spPr bwMode="auto">
          <a:xfrm>
            <a:off x="1013564" y="365125"/>
            <a:ext cx="105156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sz="4000" b="1" dirty="0" smtClean="0">
                <a:solidFill>
                  <a:schemeClr val="accent1">
                    <a:lumMod val="75000"/>
                  </a:schemeClr>
                </a:solidFill>
              </a:rPr>
              <a:t>Principles of </a:t>
            </a:r>
            <a:r>
              <a:rPr lang="en-GB" sz="4000" b="1" dirty="0" err="1" smtClean="0">
                <a:solidFill>
                  <a:schemeClr val="accent1">
                    <a:lumMod val="75000"/>
                  </a:schemeClr>
                </a:solidFill>
              </a:rPr>
              <a:t>CLD</a:t>
            </a:r>
            <a:r>
              <a:rPr lang="en-GB" sz="4000" b="1" dirty="0" smtClean="0">
                <a:solidFill>
                  <a:schemeClr val="accent1">
                    <a:lumMod val="75000"/>
                  </a:schemeClr>
                </a:solidFill>
              </a:rPr>
              <a:t> Practice</a:t>
            </a:r>
          </a:p>
        </p:txBody>
      </p:sp>
      <p:sp>
        <p:nvSpPr>
          <p:cNvPr id="3" name="Footer Placeholder 2"/>
          <p:cNvSpPr>
            <a:spLocks noGrp="1"/>
          </p:cNvSpPr>
          <p:nvPr>
            <p:ph type="ftr" sz="quarter" idx="11"/>
          </p:nvPr>
        </p:nvSpPr>
        <p:spPr/>
        <p:txBody>
          <a:bodyPr/>
          <a:lstStyle/>
          <a:p>
            <a:r>
              <a:rPr lang="en-GB" smtClean="0"/>
              <a:t>Session 1</a:t>
            </a:r>
            <a:endParaRPr lang="en-GB"/>
          </a:p>
        </p:txBody>
      </p:sp>
      <p:sp>
        <p:nvSpPr>
          <p:cNvPr id="4" name="Slide Number Placeholder 3"/>
          <p:cNvSpPr>
            <a:spLocks noGrp="1"/>
          </p:cNvSpPr>
          <p:nvPr>
            <p:ph type="sldNum" sz="quarter" idx="12"/>
          </p:nvPr>
        </p:nvSpPr>
        <p:spPr/>
        <p:txBody>
          <a:bodyPr/>
          <a:lstStyle/>
          <a:p>
            <a:fld id="{46E465EF-70E7-4BCC-984F-B7C847D1E9E6}" type="slidenum">
              <a:rPr lang="en-GB" smtClean="0"/>
              <a:t>10</a:t>
            </a:fld>
            <a:endParaRPr lang="en-GB"/>
          </a:p>
        </p:txBody>
      </p:sp>
    </p:spTree>
    <p:extLst>
      <p:ext uri="{BB962C8B-B14F-4D97-AF65-F5344CB8AC3E}">
        <p14:creationId xmlns:p14="http://schemas.microsoft.com/office/powerpoint/2010/main" val="106304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2000"/>
                                        <p:tgtEl>
                                          <p:spTgt spid="2">
                                            <p:txEl>
                                              <p:pRg st="2" end="2"/>
                                            </p:txEl>
                                          </p:spTgt>
                                        </p:tgtEl>
                                      </p:cBhvr>
                                    </p:animEffect>
                                    <p:anim calcmode="lin" valueType="num">
                                      <p:cBhvr>
                                        <p:cTn id="15"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2000"/>
                                        <p:tgtEl>
                                          <p:spTgt spid="2">
                                            <p:txEl>
                                              <p:pRg st="7" end="7"/>
                                            </p:txEl>
                                          </p:spTgt>
                                        </p:tgtEl>
                                      </p:cBhvr>
                                    </p:animEffect>
                                    <p:anim calcmode="lin" valueType="num">
                                      <p:cBhvr>
                                        <p:cTn id="22" dur="2000" fill="hold"/>
                                        <p:tgtEl>
                                          <p:spTgt spid="2">
                                            <p:txEl>
                                              <p:pRg st="7" end="7"/>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2000"/>
                                        <p:tgtEl>
                                          <p:spTgt spid="2">
                                            <p:txEl>
                                              <p:pRg st="8" end="8"/>
                                            </p:txEl>
                                          </p:spTgt>
                                        </p:tgtEl>
                                      </p:cBhvr>
                                    </p:animEffect>
                                    <p:anim calcmode="lin" valueType="num">
                                      <p:cBhvr>
                                        <p:cTn id="29" dur="2000" fill="hold"/>
                                        <p:tgtEl>
                                          <p:spTgt spid="2">
                                            <p:txEl>
                                              <p:pRg st="8" end="8"/>
                                            </p:txEl>
                                          </p:spTgt>
                                        </p:tgtEl>
                                        <p:attrNameLst>
                                          <p:attrName>ppt_w</p:attrName>
                                        </p:attrNameLst>
                                      </p:cBhvr>
                                      <p:tavLst>
                                        <p:tav tm="0" fmla="#ppt_w*sin(2.5*pi*$)">
                                          <p:val>
                                            <p:fltVal val="0"/>
                                          </p:val>
                                        </p:tav>
                                        <p:tav tm="100000">
                                          <p:val>
                                            <p:fltVal val="1"/>
                                          </p:val>
                                        </p:tav>
                                      </p:tavLst>
                                    </p:anim>
                                    <p:anim calcmode="lin" valueType="num">
                                      <p:cBhvr>
                                        <p:cTn id="30" dur="2000" fill="hold"/>
                                        <p:tgtEl>
                                          <p:spTgt spid="2">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5" name="Rectangle 4"/>
          <p:cNvSpPr>
            <a:spLocks noGrp="1" noChangeArrowheads="1"/>
          </p:cNvSpPr>
          <p:nvPr>
            <p:ph type="title"/>
          </p:nvPr>
        </p:nvSpPr>
        <p:spPr bwMode="auto">
          <a:xfrm>
            <a:off x="838200" y="500062"/>
            <a:ext cx="105156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eaLnBrk="1" hangingPunct="1"/>
            <a:r>
              <a:rPr lang="en-GB" b="1" dirty="0" err="1" smtClean="0">
                <a:solidFill>
                  <a:schemeClr val="accent1">
                    <a:lumMod val="75000"/>
                  </a:schemeClr>
                </a:solidFill>
              </a:rPr>
              <a:t>CLD</a:t>
            </a:r>
            <a:r>
              <a:rPr lang="en-GB" b="1" dirty="0" smtClean="0">
                <a:solidFill>
                  <a:schemeClr val="accent1">
                    <a:lumMod val="75000"/>
                  </a:schemeClr>
                </a:solidFill>
              </a:rPr>
              <a:t> The Four “Cornerstones”</a:t>
            </a:r>
          </a:p>
        </p:txBody>
      </p:sp>
      <p:sp>
        <p:nvSpPr>
          <p:cNvPr id="3" name="Content Placeholder 2"/>
          <p:cNvSpPr>
            <a:spLocks noGrp="1"/>
          </p:cNvSpPr>
          <p:nvPr>
            <p:ph idx="1"/>
          </p:nvPr>
        </p:nvSpPr>
        <p:spPr/>
        <p:txBody>
          <a:bodyPr>
            <a:normAutofit fontScale="62500" lnSpcReduction="20000"/>
          </a:bodyPr>
          <a:lstStyle/>
          <a:p>
            <a:pPr algn="ctr">
              <a:spcBef>
                <a:spcPct val="20000"/>
              </a:spcBef>
            </a:pPr>
            <a:r>
              <a:rPr lang="en-GB" sz="6000" dirty="0">
                <a:solidFill>
                  <a:schemeClr val="accent1">
                    <a:lumMod val="50000"/>
                  </a:schemeClr>
                </a:solidFill>
              </a:rPr>
              <a:t>Voluntary Association</a:t>
            </a:r>
          </a:p>
          <a:p>
            <a:pPr algn="ctr">
              <a:spcBef>
                <a:spcPct val="20000"/>
              </a:spcBef>
            </a:pPr>
            <a:endParaRPr lang="en-GB" sz="5400" dirty="0">
              <a:solidFill>
                <a:schemeClr val="accent1">
                  <a:lumMod val="50000"/>
                </a:schemeClr>
              </a:solidFill>
            </a:endParaRPr>
          </a:p>
          <a:p>
            <a:pPr algn="ctr">
              <a:spcBef>
                <a:spcPct val="20000"/>
              </a:spcBef>
            </a:pPr>
            <a:r>
              <a:rPr lang="en-GB" sz="6000" dirty="0">
                <a:solidFill>
                  <a:schemeClr val="accent1">
                    <a:lumMod val="50000"/>
                  </a:schemeClr>
                </a:solidFill>
              </a:rPr>
              <a:t>Starting where people are at</a:t>
            </a:r>
          </a:p>
          <a:p>
            <a:pPr algn="ctr">
              <a:spcBef>
                <a:spcPct val="20000"/>
              </a:spcBef>
            </a:pPr>
            <a:endParaRPr lang="en-GB" sz="5400" dirty="0">
              <a:solidFill>
                <a:schemeClr val="accent1">
                  <a:lumMod val="50000"/>
                </a:schemeClr>
              </a:solidFill>
            </a:endParaRPr>
          </a:p>
          <a:p>
            <a:pPr algn="ctr">
              <a:spcBef>
                <a:spcPct val="20000"/>
              </a:spcBef>
            </a:pPr>
            <a:r>
              <a:rPr lang="en-GB" sz="6000" dirty="0">
                <a:solidFill>
                  <a:schemeClr val="accent1">
                    <a:lumMod val="50000"/>
                  </a:schemeClr>
                </a:solidFill>
              </a:rPr>
              <a:t>Empowering Process</a:t>
            </a:r>
          </a:p>
          <a:p>
            <a:pPr algn="ctr">
              <a:spcBef>
                <a:spcPct val="20000"/>
              </a:spcBef>
            </a:pPr>
            <a:endParaRPr lang="en-GB" sz="5400" dirty="0">
              <a:solidFill>
                <a:schemeClr val="accent1">
                  <a:lumMod val="50000"/>
                </a:schemeClr>
              </a:solidFill>
            </a:endParaRPr>
          </a:p>
          <a:p>
            <a:pPr algn="ctr">
              <a:spcBef>
                <a:spcPct val="20000"/>
              </a:spcBef>
            </a:pPr>
            <a:r>
              <a:rPr lang="en-GB" sz="6000" dirty="0">
                <a:solidFill>
                  <a:schemeClr val="accent1">
                    <a:lumMod val="50000"/>
                  </a:schemeClr>
                </a:solidFill>
              </a:rPr>
              <a:t>Dialogical relationship</a:t>
            </a:r>
          </a:p>
          <a:p>
            <a:pPr algn="ctr">
              <a:spcBef>
                <a:spcPct val="20000"/>
              </a:spcBef>
            </a:pPr>
            <a:endParaRPr lang="en-GB" sz="4400" dirty="0">
              <a:solidFill>
                <a:schemeClr val="accent1">
                  <a:lumMod val="50000"/>
                </a:schemeClr>
              </a:solidFill>
            </a:endParaRPr>
          </a:p>
          <a:p>
            <a:pPr algn="ctr">
              <a:spcBef>
                <a:spcPct val="20000"/>
              </a:spcBef>
            </a:pPr>
            <a:r>
              <a:rPr lang="en-GB" dirty="0">
                <a:solidFill>
                  <a:schemeClr val="accent1">
                    <a:lumMod val="50000"/>
                  </a:schemeClr>
                </a:solidFill>
              </a:rPr>
              <a:t>Fraser Patrick </a:t>
            </a:r>
            <a:r>
              <a:rPr lang="en-GB" i="1" dirty="0">
                <a:solidFill>
                  <a:schemeClr val="accent1">
                    <a:lumMod val="50000"/>
                  </a:schemeClr>
                </a:solidFill>
              </a:rPr>
              <a:t>The Community Learning And Development Approach </a:t>
            </a:r>
            <a:r>
              <a:rPr lang="en-GB" dirty="0">
                <a:solidFill>
                  <a:schemeClr val="accent1">
                    <a:lumMod val="50000"/>
                  </a:schemeClr>
                </a:solidFill>
              </a:rPr>
              <a:t>Tri-Serious Fun Conference 2007</a:t>
            </a:r>
          </a:p>
          <a:p>
            <a:endParaRPr lang="en-GB" dirty="0"/>
          </a:p>
        </p:txBody>
      </p:sp>
      <p:sp>
        <p:nvSpPr>
          <p:cNvPr id="2" name="Footer Placeholder 1"/>
          <p:cNvSpPr>
            <a:spLocks noGrp="1"/>
          </p:cNvSpPr>
          <p:nvPr>
            <p:ph type="ftr" sz="quarter" idx="11"/>
          </p:nvPr>
        </p:nvSpPr>
        <p:spPr/>
        <p:txBody>
          <a:bodyPr/>
          <a:lstStyle/>
          <a:p>
            <a:r>
              <a:rPr lang="en-GB" smtClean="0"/>
              <a:t>Session 1</a:t>
            </a:r>
            <a:endParaRPr lang="en-GB"/>
          </a:p>
        </p:txBody>
      </p:sp>
      <p:sp>
        <p:nvSpPr>
          <p:cNvPr id="4" name="Slide Number Placeholder 3"/>
          <p:cNvSpPr>
            <a:spLocks noGrp="1"/>
          </p:cNvSpPr>
          <p:nvPr>
            <p:ph type="sldNum" sz="quarter" idx="12"/>
          </p:nvPr>
        </p:nvSpPr>
        <p:spPr/>
        <p:txBody>
          <a:bodyPr/>
          <a:lstStyle/>
          <a:p>
            <a:fld id="{46E465EF-70E7-4BCC-984F-B7C847D1E9E6}" type="slidenum">
              <a:rPr lang="en-GB" smtClean="0"/>
              <a:t>11</a:t>
            </a:fld>
            <a:endParaRPr lang="en-GB"/>
          </a:p>
        </p:txBody>
      </p:sp>
    </p:spTree>
    <p:extLst>
      <p:ext uri="{BB962C8B-B14F-4D97-AF65-F5344CB8AC3E}">
        <p14:creationId xmlns:p14="http://schemas.microsoft.com/office/powerpoint/2010/main" val="1510866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clgratri01\AppData\Local\Microsoft\Windows\Temporary Internet Files\Content.Outlook\IB7GYSZ2\South East and Central CLD Consortium.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5" name="Rectangle 4"/>
          <p:cNvSpPr>
            <a:spLocks noGrp="1" noChangeArrowheads="1"/>
          </p:cNvSpPr>
          <p:nvPr>
            <p:ph type="title"/>
          </p:nvPr>
        </p:nvSpPr>
        <p:spPr bwMode="auto">
          <a:xfrm>
            <a:off x="838200" y="365125"/>
            <a:ext cx="10515600" cy="9126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sz="4000" dirty="0" err="1" smtClean="0">
                <a:solidFill>
                  <a:schemeClr val="accent1">
                    <a:lumMod val="75000"/>
                  </a:schemeClr>
                </a:solidFill>
              </a:rPr>
              <a:t>CLearning</a:t>
            </a:r>
            <a:r>
              <a:rPr lang="en-GB" sz="4000" dirty="0" smtClean="0">
                <a:solidFill>
                  <a:schemeClr val="accent1">
                    <a:lumMod val="75000"/>
                  </a:schemeClr>
                </a:solidFill>
              </a:rPr>
              <a:t> is………</a:t>
            </a:r>
          </a:p>
        </p:txBody>
      </p:sp>
      <p:pic>
        <p:nvPicPr>
          <p:cNvPr id="4" name="C Learning I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88015" y="1411985"/>
            <a:ext cx="11192256" cy="4860227"/>
          </a:xfrm>
        </p:spPr>
      </p:pic>
      <p:sp>
        <p:nvSpPr>
          <p:cNvPr id="2" name="Footer Placeholder 1"/>
          <p:cNvSpPr>
            <a:spLocks noGrp="1"/>
          </p:cNvSpPr>
          <p:nvPr>
            <p:ph type="ftr" sz="quarter" idx="11"/>
          </p:nvPr>
        </p:nvSpPr>
        <p:spPr/>
        <p:txBody>
          <a:bodyPr/>
          <a:lstStyle/>
          <a:p>
            <a:r>
              <a:rPr lang="en-GB" smtClean="0"/>
              <a:t>Session 1</a:t>
            </a:r>
            <a:endParaRPr lang="en-GB"/>
          </a:p>
        </p:txBody>
      </p:sp>
      <p:sp>
        <p:nvSpPr>
          <p:cNvPr id="3" name="Slide Number Placeholder 2"/>
          <p:cNvSpPr>
            <a:spLocks noGrp="1"/>
          </p:cNvSpPr>
          <p:nvPr>
            <p:ph type="sldNum" sz="quarter" idx="12"/>
          </p:nvPr>
        </p:nvSpPr>
        <p:spPr/>
        <p:txBody>
          <a:bodyPr/>
          <a:lstStyle/>
          <a:p>
            <a:fld id="{46E465EF-70E7-4BCC-984F-B7C847D1E9E6}" type="slidenum">
              <a:rPr lang="en-GB" smtClean="0"/>
              <a:t>12</a:t>
            </a:fld>
            <a:endParaRPr lang="en-GB"/>
          </a:p>
        </p:txBody>
      </p:sp>
    </p:spTree>
    <p:extLst>
      <p:ext uri="{BB962C8B-B14F-4D97-AF65-F5344CB8AC3E}">
        <p14:creationId xmlns:p14="http://schemas.microsoft.com/office/powerpoint/2010/main" val="2991912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7879">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0518" y="626302"/>
            <a:ext cx="10515600" cy="1340284"/>
          </a:xfrm>
        </p:spPr>
        <p:txBody>
          <a:bodyPr>
            <a:normAutofit fontScale="90000"/>
          </a:bodyPr>
          <a:lstStyle/>
          <a:p>
            <a:pPr algn="just"/>
            <a:r>
              <a:rPr lang="en-GB" b="1" dirty="0" smtClean="0">
                <a:solidFill>
                  <a:srgbClr val="17929B"/>
                </a:solidFill>
              </a:rPr>
              <a:t/>
            </a:r>
            <a:br>
              <a:rPr lang="en-GB" b="1" dirty="0" smtClean="0">
                <a:solidFill>
                  <a:srgbClr val="17929B"/>
                </a:solidFill>
              </a:rPr>
            </a:br>
            <a:r>
              <a:rPr lang="en-GB" b="1" dirty="0" smtClean="0">
                <a:solidFill>
                  <a:schemeClr val="accent1">
                    <a:lumMod val="75000"/>
                  </a:schemeClr>
                </a:solidFill>
              </a:rPr>
              <a:t>What </a:t>
            </a:r>
            <a:r>
              <a:rPr lang="en-GB" b="1" dirty="0">
                <a:solidFill>
                  <a:schemeClr val="accent1">
                    <a:lumMod val="75000"/>
                  </a:schemeClr>
                </a:solidFill>
              </a:rPr>
              <a:t>is Community Learning and Development (</a:t>
            </a:r>
            <a:r>
              <a:rPr lang="en-GB" b="1" dirty="0" err="1">
                <a:solidFill>
                  <a:schemeClr val="accent1">
                    <a:lumMod val="75000"/>
                  </a:schemeClr>
                </a:solidFill>
              </a:rPr>
              <a:t>CLD</a:t>
            </a:r>
            <a:r>
              <a:rPr lang="en-GB" b="1" dirty="0" smtClean="0">
                <a:solidFill>
                  <a:schemeClr val="accent1">
                    <a:lumMod val="75000"/>
                  </a:schemeClr>
                </a:solidFill>
              </a:rPr>
              <a:t>)?</a:t>
            </a:r>
            <a:r>
              <a:rPr lang="en-GB" b="1" dirty="0">
                <a:solidFill>
                  <a:schemeClr val="accent1">
                    <a:lumMod val="75000"/>
                  </a:schemeClr>
                </a:solidFill>
              </a:rPr>
              <a:t/>
            </a:r>
            <a:br>
              <a:rPr lang="en-GB" b="1" dirty="0">
                <a:solidFill>
                  <a:schemeClr val="accent1">
                    <a:lumMod val="75000"/>
                  </a:schemeClr>
                </a:solidFill>
              </a:rPr>
            </a:br>
            <a:endParaRPr lang="en-GB" dirty="0">
              <a:solidFill>
                <a:schemeClr val="accent1">
                  <a:lumMod val="75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9" name="TextBox 8"/>
          <p:cNvSpPr txBox="1"/>
          <p:nvPr/>
        </p:nvSpPr>
        <p:spPr>
          <a:xfrm>
            <a:off x="1133856" y="2231136"/>
            <a:ext cx="8857167" cy="923330"/>
          </a:xfrm>
          <a:prstGeom prst="rect">
            <a:avLst/>
          </a:prstGeom>
          <a:noFill/>
        </p:spPr>
        <p:txBody>
          <a:bodyPr wrap="square" rtlCol="0">
            <a:spAutoFit/>
          </a:bodyPr>
          <a:lstStyle/>
          <a:p>
            <a:endParaRPr lang="en-GB" dirty="0" smtClean="0">
              <a:solidFill>
                <a:schemeClr val="accent1">
                  <a:lumMod val="50000"/>
                </a:schemeClr>
              </a:solidFill>
            </a:endParaRPr>
          </a:p>
          <a:p>
            <a:endParaRPr lang="en-GB" dirty="0" smtClean="0"/>
          </a:p>
          <a:p>
            <a:endParaRPr lang="en-GB" dirty="0"/>
          </a:p>
        </p:txBody>
      </p:sp>
      <p:sp>
        <p:nvSpPr>
          <p:cNvPr id="5" name="TextBox 4"/>
          <p:cNvSpPr txBox="1"/>
          <p:nvPr/>
        </p:nvSpPr>
        <p:spPr>
          <a:xfrm>
            <a:off x="1286256" y="2383536"/>
            <a:ext cx="8857167" cy="2554545"/>
          </a:xfrm>
          <a:prstGeom prst="rect">
            <a:avLst/>
          </a:prstGeom>
          <a:noFill/>
        </p:spPr>
        <p:txBody>
          <a:bodyPr wrap="square" rtlCol="0">
            <a:spAutoFit/>
          </a:bodyPr>
          <a:lstStyle/>
          <a:p>
            <a:pPr algn="ctr"/>
            <a:r>
              <a:rPr lang="en-GB" sz="3200" b="1" dirty="0">
                <a:solidFill>
                  <a:schemeClr val="accent1">
                    <a:lumMod val="75000"/>
                  </a:schemeClr>
                </a:solidFill>
              </a:rPr>
              <a:t>Understand what is meant by the </a:t>
            </a:r>
            <a:r>
              <a:rPr lang="en-GB" sz="3200" b="1" dirty="0" err="1">
                <a:solidFill>
                  <a:schemeClr val="accent1">
                    <a:lumMod val="75000"/>
                  </a:schemeClr>
                </a:solidFill>
              </a:rPr>
              <a:t>CLD</a:t>
            </a:r>
            <a:r>
              <a:rPr lang="en-GB" sz="3200" b="1" dirty="0">
                <a:solidFill>
                  <a:schemeClr val="accent1">
                    <a:lumMod val="75000"/>
                  </a:schemeClr>
                </a:solidFill>
              </a:rPr>
              <a:t> Approach</a:t>
            </a:r>
          </a:p>
          <a:p>
            <a:pPr algn="ctr"/>
            <a:endParaRPr lang="en-GB" sz="3200" b="1" dirty="0">
              <a:solidFill>
                <a:schemeClr val="accent1">
                  <a:lumMod val="75000"/>
                </a:schemeClr>
              </a:solidFill>
            </a:endParaRPr>
          </a:p>
          <a:p>
            <a:pPr algn="ctr"/>
            <a:r>
              <a:rPr lang="en-GB" sz="3200" b="1" dirty="0">
                <a:solidFill>
                  <a:schemeClr val="accent1">
                    <a:lumMod val="75000"/>
                  </a:schemeClr>
                </a:solidFill>
              </a:rPr>
              <a:t>Discuss principles and definitions of </a:t>
            </a:r>
            <a:r>
              <a:rPr lang="en-GB" sz="3200" b="1" dirty="0" err="1">
                <a:solidFill>
                  <a:schemeClr val="accent1">
                    <a:lumMod val="75000"/>
                  </a:schemeClr>
                </a:solidFill>
              </a:rPr>
              <a:t>CLD</a:t>
            </a:r>
            <a:endParaRPr lang="en-GB" sz="3200" b="1" dirty="0">
              <a:solidFill>
                <a:schemeClr val="accent1">
                  <a:lumMod val="75000"/>
                </a:schemeClr>
              </a:solidFill>
            </a:endParaRPr>
          </a:p>
          <a:p>
            <a:pPr algn="ctr"/>
            <a:endParaRPr lang="en-GB" sz="3200" b="1" dirty="0">
              <a:solidFill>
                <a:schemeClr val="accent1">
                  <a:lumMod val="75000"/>
                </a:schemeClr>
              </a:solidFill>
            </a:endParaRPr>
          </a:p>
          <a:p>
            <a:pPr algn="ctr"/>
            <a:r>
              <a:rPr lang="en-GB" sz="3200" b="1" dirty="0">
                <a:solidFill>
                  <a:schemeClr val="accent1">
                    <a:lumMod val="75000"/>
                  </a:schemeClr>
                </a:solidFill>
              </a:rPr>
              <a:t>Introduce the process of </a:t>
            </a:r>
            <a:r>
              <a:rPr lang="en-GB" sz="3200" b="1" dirty="0" err="1">
                <a:solidFill>
                  <a:schemeClr val="accent1">
                    <a:lumMod val="75000"/>
                  </a:schemeClr>
                </a:solidFill>
              </a:rPr>
              <a:t>CLD</a:t>
            </a:r>
            <a:endParaRPr lang="en-GB" sz="3200" b="1" dirty="0">
              <a:solidFill>
                <a:schemeClr val="accent1">
                  <a:lumMod val="75000"/>
                </a:schemeClr>
              </a:solidFill>
            </a:endParaRPr>
          </a:p>
        </p:txBody>
      </p:sp>
      <p:sp>
        <p:nvSpPr>
          <p:cNvPr id="3" name="Footer Placeholder 2"/>
          <p:cNvSpPr>
            <a:spLocks noGrp="1"/>
          </p:cNvSpPr>
          <p:nvPr>
            <p:ph type="ftr" sz="quarter" idx="11"/>
          </p:nvPr>
        </p:nvSpPr>
        <p:spPr/>
        <p:txBody>
          <a:bodyPr/>
          <a:lstStyle/>
          <a:p>
            <a:r>
              <a:rPr lang="en-GB" smtClean="0"/>
              <a:t>Session 1</a:t>
            </a:r>
            <a:endParaRPr lang="en-GB"/>
          </a:p>
        </p:txBody>
      </p:sp>
      <p:sp>
        <p:nvSpPr>
          <p:cNvPr id="4" name="Slide Number Placeholder 3"/>
          <p:cNvSpPr>
            <a:spLocks noGrp="1"/>
          </p:cNvSpPr>
          <p:nvPr>
            <p:ph type="sldNum" sz="quarter" idx="12"/>
          </p:nvPr>
        </p:nvSpPr>
        <p:spPr/>
        <p:txBody>
          <a:bodyPr/>
          <a:lstStyle/>
          <a:p>
            <a:fld id="{46E465EF-70E7-4BCC-984F-B7C847D1E9E6}" type="slidenum">
              <a:rPr lang="en-GB" smtClean="0"/>
              <a:t>2</a:t>
            </a:fld>
            <a:endParaRPr lang="en-GB"/>
          </a:p>
        </p:txBody>
      </p:sp>
    </p:spTree>
    <p:extLst>
      <p:ext uri="{BB962C8B-B14F-4D97-AF65-F5344CB8AC3E}">
        <p14:creationId xmlns:p14="http://schemas.microsoft.com/office/powerpoint/2010/main" val="159863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err="1" smtClean="0">
                <a:solidFill>
                  <a:schemeClr val="accent1">
                    <a:lumMod val="75000"/>
                  </a:schemeClr>
                </a:solidFill>
              </a:rPr>
              <a:t>CLD</a:t>
            </a:r>
            <a:r>
              <a:rPr lang="en-GB" b="1" dirty="0" smtClean="0">
                <a:solidFill>
                  <a:schemeClr val="accent1">
                    <a:lumMod val="75000"/>
                  </a:schemeClr>
                </a:solidFill>
              </a:rPr>
              <a:t> Approach</a:t>
            </a:r>
            <a:endParaRPr lang="en-GB" b="1" dirty="0">
              <a:solidFill>
                <a:schemeClr val="accent1">
                  <a:lumMod val="75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4" name="TextBox 3"/>
          <p:cNvSpPr txBox="1"/>
          <p:nvPr/>
        </p:nvSpPr>
        <p:spPr>
          <a:xfrm>
            <a:off x="576197" y="2179529"/>
            <a:ext cx="11260899" cy="3670236"/>
          </a:xfrm>
          <a:prstGeom prst="rect">
            <a:avLst/>
          </a:prstGeom>
          <a:noFill/>
        </p:spPr>
        <p:txBody>
          <a:bodyPr wrap="square" rtlCol="0">
            <a:spAutoFit/>
          </a:bodyPr>
          <a:lstStyle/>
          <a:p>
            <a:pPr marL="542925" lvl="1" indent="-271463">
              <a:lnSpc>
                <a:spcPct val="90000"/>
              </a:lnSpc>
              <a:spcAft>
                <a:spcPct val="50000"/>
              </a:spcAft>
            </a:pPr>
            <a:r>
              <a:rPr lang="en-GB" sz="2500" b="1" dirty="0">
                <a:solidFill>
                  <a:schemeClr val="accent1">
                    <a:lumMod val="50000"/>
                  </a:schemeClr>
                </a:solidFill>
              </a:rPr>
              <a:t>Community Education</a:t>
            </a:r>
          </a:p>
          <a:p>
            <a:pPr marL="542925" lvl="1" indent="-271463">
              <a:lnSpc>
                <a:spcPct val="90000"/>
              </a:lnSpc>
              <a:spcAft>
                <a:spcPct val="50000"/>
              </a:spcAft>
            </a:pPr>
            <a:r>
              <a:rPr lang="en-GB" sz="2500" b="1" dirty="0">
                <a:solidFill>
                  <a:schemeClr val="accent1">
                    <a:lumMod val="50000"/>
                  </a:schemeClr>
                </a:solidFill>
              </a:rPr>
              <a:t> Community Development</a:t>
            </a:r>
          </a:p>
          <a:p>
            <a:pPr marL="542925" lvl="1" indent="-271463">
              <a:lnSpc>
                <a:spcPct val="90000"/>
              </a:lnSpc>
              <a:spcAft>
                <a:spcPct val="50000"/>
              </a:spcAft>
            </a:pPr>
            <a:r>
              <a:rPr lang="en-GB" sz="2500" b="1" dirty="0">
                <a:solidFill>
                  <a:schemeClr val="accent1">
                    <a:lumMod val="50000"/>
                  </a:schemeClr>
                </a:solidFill>
              </a:rPr>
              <a:t> Youth &amp; Community Work</a:t>
            </a:r>
          </a:p>
          <a:p>
            <a:pPr marL="542925" lvl="1" indent="-271463">
              <a:lnSpc>
                <a:spcPct val="90000"/>
              </a:lnSpc>
              <a:spcAft>
                <a:spcPct val="50000"/>
              </a:spcAft>
            </a:pPr>
            <a:r>
              <a:rPr lang="en-GB" sz="2500" b="1" dirty="0">
                <a:solidFill>
                  <a:schemeClr val="accent1">
                    <a:lumMod val="50000"/>
                  </a:schemeClr>
                </a:solidFill>
              </a:rPr>
              <a:t> Community Led</a:t>
            </a:r>
          </a:p>
          <a:p>
            <a:pPr marL="542925" lvl="1" indent="-271463">
              <a:lnSpc>
                <a:spcPct val="90000"/>
              </a:lnSpc>
              <a:spcAft>
                <a:spcPct val="50000"/>
              </a:spcAft>
            </a:pPr>
            <a:r>
              <a:rPr lang="en-GB" sz="2500" b="1" dirty="0">
                <a:solidFill>
                  <a:schemeClr val="accent1">
                    <a:lumMod val="50000"/>
                  </a:schemeClr>
                </a:solidFill>
              </a:rPr>
              <a:t> </a:t>
            </a:r>
            <a:r>
              <a:rPr lang="en-GB" sz="2500" b="1">
                <a:solidFill>
                  <a:schemeClr val="accent1">
                    <a:lumMod val="50000"/>
                  </a:schemeClr>
                </a:solidFill>
              </a:rPr>
              <a:t>Community </a:t>
            </a:r>
            <a:r>
              <a:rPr lang="en-GB" sz="2500" b="1" smtClean="0">
                <a:solidFill>
                  <a:schemeClr val="accent1">
                    <a:lumMod val="50000"/>
                  </a:schemeClr>
                </a:solidFill>
              </a:rPr>
              <a:t>Action</a:t>
            </a:r>
            <a:endParaRPr lang="en-GB" sz="2500" b="1" dirty="0">
              <a:solidFill>
                <a:schemeClr val="accent1">
                  <a:lumMod val="50000"/>
                </a:schemeClr>
              </a:solidFill>
            </a:endParaRPr>
          </a:p>
          <a:p>
            <a:pPr marL="542925" lvl="1" indent="-271463">
              <a:lnSpc>
                <a:spcPct val="90000"/>
              </a:lnSpc>
              <a:spcAft>
                <a:spcPct val="50000"/>
              </a:spcAft>
            </a:pPr>
            <a:r>
              <a:rPr lang="en-GB" sz="2500" b="1" dirty="0">
                <a:solidFill>
                  <a:schemeClr val="accent1">
                    <a:lumMod val="50000"/>
                  </a:schemeClr>
                </a:solidFill>
              </a:rPr>
              <a:t> Asset-Based</a:t>
            </a:r>
          </a:p>
          <a:p>
            <a:pPr marL="542925" lvl="1" indent="-271463">
              <a:lnSpc>
                <a:spcPct val="90000"/>
              </a:lnSpc>
              <a:spcAft>
                <a:spcPct val="50000"/>
              </a:spcAft>
            </a:pPr>
            <a:r>
              <a:rPr lang="en-GB" sz="2500" b="1" dirty="0">
                <a:solidFill>
                  <a:schemeClr val="accent1">
                    <a:lumMod val="50000"/>
                  </a:schemeClr>
                </a:solidFill>
              </a:rPr>
              <a:t> Co-production</a:t>
            </a:r>
          </a:p>
        </p:txBody>
      </p:sp>
      <p:sp>
        <p:nvSpPr>
          <p:cNvPr id="3" name="Footer Placeholder 2"/>
          <p:cNvSpPr>
            <a:spLocks noGrp="1"/>
          </p:cNvSpPr>
          <p:nvPr>
            <p:ph type="ftr" sz="quarter" idx="11"/>
          </p:nvPr>
        </p:nvSpPr>
        <p:spPr/>
        <p:txBody>
          <a:bodyPr/>
          <a:lstStyle/>
          <a:p>
            <a:r>
              <a:rPr lang="en-GB" dirty="0" smtClean="0"/>
              <a:t>Session 1</a:t>
            </a:r>
            <a:endParaRPr lang="en-GB" dirty="0"/>
          </a:p>
        </p:txBody>
      </p:sp>
      <p:sp>
        <p:nvSpPr>
          <p:cNvPr id="5" name="Slide Number Placeholder 4"/>
          <p:cNvSpPr>
            <a:spLocks noGrp="1"/>
          </p:cNvSpPr>
          <p:nvPr>
            <p:ph type="sldNum" sz="quarter" idx="12"/>
          </p:nvPr>
        </p:nvSpPr>
        <p:spPr/>
        <p:txBody>
          <a:bodyPr/>
          <a:lstStyle/>
          <a:p>
            <a:fld id="{46E465EF-70E7-4BCC-984F-B7C847D1E9E6}" type="slidenum">
              <a:rPr lang="en-GB" smtClean="0"/>
              <a:t>3</a:t>
            </a:fld>
            <a:endParaRPr lang="en-GB"/>
          </a:p>
        </p:txBody>
      </p:sp>
    </p:spTree>
    <p:extLst>
      <p:ext uri="{BB962C8B-B14F-4D97-AF65-F5344CB8AC3E}">
        <p14:creationId xmlns:p14="http://schemas.microsoft.com/office/powerpoint/2010/main" val="30443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8304" y="377651"/>
            <a:ext cx="10515600" cy="1325563"/>
          </a:xfrm>
        </p:spPr>
        <p:txBody>
          <a:bodyPr/>
          <a:lstStyle/>
          <a:p>
            <a:pPr algn="ctr"/>
            <a:r>
              <a:rPr lang="en-GB" b="1" dirty="0" smtClean="0">
                <a:solidFill>
                  <a:schemeClr val="accent1">
                    <a:lumMod val="75000"/>
                  </a:schemeClr>
                </a:solidFill>
              </a:rPr>
              <a:t>The Purpose of </a:t>
            </a:r>
            <a:r>
              <a:rPr lang="en-GB" b="1" dirty="0" err="1" smtClean="0">
                <a:solidFill>
                  <a:schemeClr val="accent1">
                    <a:lumMod val="75000"/>
                  </a:schemeClr>
                </a:solidFill>
              </a:rPr>
              <a:t>CLD</a:t>
            </a:r>
            <a:endParaRPr lang="en-GB" b="1" dirty="0">
              <a:solidFill>
                <a:schemeClr val="accent1">
                  <a:lumMod val="75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7" name="TextBox 6"/>
          <p:cNvSpPr txBox="1"/>
          <p:nvPr/>
        </p:nvSpPr>
        <p:spPr>
          <a:xfrm>
            <a:off x="1716065" y="2016690"/>
            <a:ext cx="8592855" cy="2800767"/>
          </a:xfrm>
          <a:prstGeom prst="rect">
            <a:avLst/>
          </a:prstGeom>
          <a:noFill/>
        </p:spPr>
        <p:txBody>
          <a:bodyPr wrap="square" rtlCol="0">
            <a:spAutoFit/>
          </a:bodyPr>
          <a:lstStyle/>
          <a:p>
            <a:r>
              <a:rPr lang="en-GB" sz="3200" b="1" dirty="0" smtClean="0">
                <a:solidFill>
                  <a:schemeClr val="accent1">
                    <a:lumMod val="50000"/>
                  </a:schemeClr>
                </a:solidFill>
              </a:rPr>
              <a:t>To empower people, individually and collectively, to make positive changes in their lives and in their communities, through learning</a:t>
            </a:r>
          </a:p>
          <a:p>
            <a:endParaRPr lang="en-GB" dirty="0" smtClean="0">
              <a:solidFill>
                <a:schemeClr val="accent1">
                  <a:lumMod val="50000"/>
                </a:schemeClr>
              </a:solidFill>
            </a:endParaRPr>
          </a:p>
          <a:p>
            <a:pPr algn="r"/>
            <a:endParaRPr lang="en-GB" sz="1200" dirty="0" smtClean="0">
              <a:solidFill>
                <a:schemeClr val="accent1">
                  <a:lumMod val="50000"/>
                </a:schemeClr>
              </a:solidFill>
            </a:endParaRPr>
          </a:p>
          <a:p>
            <a:pPr algn="r"/>
            <a:endParaRPr lang="en-GB" sz="1200" dirty="0" smtClean="0">
              <a:solidFill>
                <a:schemeClr val="accent1">
                  <a:lumMod val="50000"/>
                </a:schemeClr>
              </a:solidFill>
            </a:endParaRPr>
          </a:p>
          <a:p>
            <a:r>
              <a:rPr lang="en-GB" sz="1000" dirty="0" smtClean="0">
                <a:solidFill>
                  <a:schemeClr val="accent1">
                    <a:lumMod val="50000"/>
                  </a:schemeClr>
                </a:solidFill>
              </a:rPr>
              <a:t>Strategic Guidance for Community Planning Partnerships: Community Learning and Development</a:t>
            </a:r>
          </a:p>
          <a:p>
            <a:r>
              <a:rPr lang="en-GB" sz="1000" dirty="0" smtClean="0">
                <a:solidFill>
                  <a:schemeClr val="accent1">
                    <a:lumMod val="50000"/>
                  </a:schemeClr>
                </a:solidFill>
              </a:rPr>
              <a:t>Scottish Government 2012</a:t>
            </a:r>
          </a:p>
          <a:p>
            <a:endParaRPr lang="en-GB" dirty="0"/>
          </a:p>
        </p:txBody>
      </p:sp>
      <p:sp>
        <p:nvSpPr>
          <p:cNvPr id="3" name="Footer Placeholder 2"/>
          <p:cNvSpPr>
            <a:spLocks noGrp="1"/>
          </p:cNvSpPr>
          <p:nvPr>
            <p:ph type="ftr" sz="quarter" idx="11"/>
          </p:nvPr>
        </p:nvSpPr>
        <p:spPr/>
        <p:txBody>
          <a:bodyPr/>
          <a:lstStyle/>
          <a:p>
            <a:r>
              <a:rPr lang="en-GB" smtClean="0"/>
              <a:t>Session 1</a:t>
            </a:r>
            <a:endParaRPr lang="en-GB"/>
          </a:p>
        </p:txBody>
      </p:sp>
      <p:sp>
        <p:nvSpPr>
          <p:cNvPr id="4" name="Slide Number Placeholder 3"/>
          <p:cNvSpPr>
            <a:spLocks noGrp="1"/>
          </p:cNvSpPr>
          <p:nvPr>
            <p:ph type="sldNum" sz="quarter" idx="12"/>
          </p:nvPr>
        </p:nvSpPr>
        <p:spPr/>
        <p:txBody>
          <a:bodyPr/>
          <a:lstStyle/>
          <a:p>
            <a:fld id="{46E465EF-70E7-4BCC-984F-B7C847D1E9E6}" type="slidenum">
              <a:rPr lang="en-GB" smtClean="0"/>
              <a:t>4</a:t>
            </a:fld>
            <a:endParaRPr lang="en-GB"/>
          </a:p>
        </p:txBody>
      </p:sp>
    </p:spTree>
    <p:extLst>
      <p:ext uri="{BB962C8B-B14F-4D97-AF65-F5344CB8AC3E}">
        <p14:creationId xmlns:p14="http://schemas.microsoft.com/office/powerpoint/2010/main" val="217344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3" name="Title 2"/>
          <p:cNvSpPr>
            <a:spLocks noGrp="1"/>
          </p:cNvSpPr>
          <p:nvPr>
            <p:ph type="title"/>
          </p:nvPr>
        </p:nvSpPr>
        <p:spPr/>
        <p:txBody>
          <a:bodyPr/>
          <a:lstStyle/>
          <a:p>
            <a:pPr algn="ctr"/>
            <a:r>
              <a:rPr lang="en-GB" b="1" dirty="0" err="1" smtClean="0">
                <a:solidFill>
                  <a:schemeClr val="accent1">
                    <a:lumMod val="75000"/>
                  </a:schemeClr>
                </a:solidFill>
              </a:rPr>
              <a:t>CLD’s</a:t>
            </a:r>
            <a:r>
              <a:rPr lang="en-GB" b="1" dirty="0" smtClean="0">
                <a:solidFill>
                  <a:schemeClr val="accent1">
                    <a:lumMod val="75000"/>
                  </a:schemeClr>
                </a:solidFill>
              </a:rPr>
              <a:t> Specific Focus</a:t>
            </a:r>
            <a:endParaRPr lang="en-GB" b="1" dirty="0">
              <a:solidFill>
                <a:schemeClr val="accent1">
                  <a:lumMod val="75000"/>
                </a:schemeClr>
              </a:solidFill>
            </a:endParaRPr>
          </a:p>
        </p:txBody>
      </p:sp>
      <p:sp>
        <p:nvSpPr>
          <p:cNvPr id="5" name="Rectangle 4"/>
          <p:cNvSpPr/>
          <p:nvPr/>
        </p:nvSpPr>
        <p:spPr>
          <a:xfrm>
            <a:off x="838200" y="2455657"/>
            <a:ext cx="10297438" cy="2993127"/>
          </a:xfrm>
          <a:prstGeom prst="rect">
            <a:avLst/>
          </a:prstGeom>
        </p:spPr>
        <p:txBody>
          <a:bodyPr wrap="square">
            <a:spAutoFit/>
          </a:bodyPr>
          <a:lstStyle/>
          <a:p>
            <a:pPr algn="just"/>
            <a:r>
              <a:rPr lang="en-GB" sz="2800" b="1" dirty="0" smtClean="0">
                <a:solidFill>
                  <a:schemeClr val="accent1">
                    <a:lumMod val="50000"/>
                  </a:schemeClr>
                </a:solidFill>
              </a:rPr>
              <a:t>Improved life chances for </a:t>
            </a:r>
            <a:r>
              <a:rPr lang="en-GB" sz="2800" b="1" dirty="0">
                <a:solidFill>
                  <a:schemeClr val="accent1">
                    <a:lumMod val="50000"/>
                  </a:schemeClr>
                </a:solidFill>
              </a:rPr>
              <a:t>people of all </a:t>
            </a:r>
            <a:r>
              <a:rPr lang="en-GB" sz="2800" b="1" dirty="0" smtClean="0">
                <a:solidFill>
                  <a:schemeClr val="accent1">
                    <a:lumMod val="50000"/>
                  </a:schemeClr>
                </a:solidFill>
              </a:rPr>
              <a:t>ages, </a:t>
            </a:r>
            <a:r>
              <a:rPr lang="en-GB" sz="2800" b="1" dirty="0">
                <a:solidFill>
                  <a:schemeClr val="accent1">
                    <a:lumMod val="50000"/>
                  </a:schemeClr>
                </a:solidFill>
              </a:rPr>
              <a:t>through learning, personal development and active </a:t>
            </a:r>
            <a:r>
              <a:rPr lang="en-GB" sz="2800" b="1" dirty="0" smtClean="0">
                <a:solidFill>
                  <a:schemeClr val="accent1">
                    <a:lumMod val="50000"/>
                  </a:schemeClr>
                </a:solidFill>
              </a:rPr>
              <a:t>citizenship</a:t>
            </a:r>
          </a:p>
          <a:p>
            <a:pPr algn="just"/>
            <a:endParaRPr lang="en-GB" sz="2800" b="1" dirty="0">
              <a:solidFill>
                <a:schemeClr val="accent1">
                  <a:lumMod val="50000"/>
                </a:schemeClr>
              </a:solidFill>
            </a:endParaRPr>
          </a:p>
          <a:p>
            <a:pPr algn="just"/>
            <a:r>
              <a:rPr lang="en-GB" sz="2800" b="1" dirty="0" smtClean="0">
                <a:solidFill>
                  <a:schemeClr val="accent1">
                    <a:lumMod val="50000"/>
                  </a:schemeClr>
                </a:solidFill>
              </a:rPr>
              <a:t>Stronger</a:t>
            </a:r>
            <a:r>
              <a:rPr lang="en-GB" sz="2800" b="1" dirty="0">
                <a:solidFill>
                  <a:schemeClr val="accent1">
                    <a:lumMod val="50000"/>
                  </a:schemeClr>
                </a:solidFill>
              </a:rPr>
              <a:t>, more resilient, </a:t>
            </a:r>
            <a:r>
              <a:rPr lang="en-GB" sz="2800" b="1" dirty="0" smtClean="0">
                <a:solidFill>
                  <a:schemeClr val="accent1">
                    <a:lumMod val="50000"/>
                  </a:schemeClr>
                </a:solidFill>
              </a:rPr>
              <a:t>supportive, influential and inclusive communities</a:t>
            </a:r>
            <a:endParaRPr lang="en-GB" sz="2800" b="1" dirty="0">
              <a:solidFill>
                <a:schemeClr val="accent1">
                  <a:lumMod val="50000"/>
                </a:schemeClr>
              </a:solidFill>
            </a:endParaRPr>
          </a:p>
          <a:p>
            <a:endParaRPr lang="en-GB" sz="1050" dirty="0">
              <a:solidFill>
                <a:schemeClr val="accent1">
                  <a:lumMod val="50000"/>
                </a:schemeClr>
              </a:solidFill>
            </a:endParaRPr>
          </a:p>
          <a:p>
            <a:pPr algn="r"/>
            <a:endParaRPr lang="en-GB" sz="900" dirty="0">
              <a:solidFill>
                <a:schemeClr val="accent1">
                  <a:lumMod val="50000"/>
                </a:schemeClr>
              </a:solidFill>
            </a:endParaRPr>
          </a:p>
          <a:p>
            <a:pPr algn="r"/>
            <a:endParaRPr lang="en-GB" sz="900" dirty="0">
              <a:solidFill>
                <a:schemeClr val="accent1">
                  <a:lumMod val="50000"/>
                </a:schemeClr>
              </a:solidFill>
            </a:endParaRPr>
          </a:p>
          <a:p>
            <a:pPr algn="ctr"/>
            <a:r>
              <a:rPr lang="en-GB" sz="1000" dirty="0">
                <a:solidFill>
                  <a:schemeClr val="accent1">
                    <a:lumMod val="50000"/>
                  </a:schemeClr>
                </a:solidFill>
              </a:rPr>
              <a:t>Strategic Guidance for Community Planning Partnerships: Community Learning and Development</a:t>
            </a:r>
          </a:p>
          <a:p>
            <a:pPr algn="ctr"/>
            <a:r>
              <a:rPr lang="en-GB" sz="1000" dirty="0">
                <a:solidFill>
                  <a:schemeClr val="accent1">
                    <a:lumMod val="50000"/>
                  </a:schemeClr>
                </a:solidFill>
              </a:rPr>
              <a:t>   Scottish Government 2012</a:t>
            </a:r>
          </a:p>
        </p:txBody>
      </p:sp>
      <p:sp>
        <p:nvSpPr>
          <p:cNvPr id="2" name="Footer Placeholder 1"/>
          <p:cNvSpPr>
            <a:spLocks noGrp="1"/>
          </p:cNvSpPr>
          <p:nvPr>
            <p:ph type="ftr" sz="quarter" idx="11"/>
          </p:nvPr>
        </p:nvSpPr>
        <p:spPr/>
        <p:txBody>
          <a:bodyPr/>
          <a:lstStyle/>
          <a:p>
            <a:r>
              <a:rPr lang="en-GB" smtClean="0"/>
              <a:t>Session 1</a:t>
            </a:r>
            <a:endParaRPr lang="en-GB"/>
          </a:p>
        </p:txBody>
      </p:sp>
      <p:sp>
        <p:nvSpPr>
          <p:cNvPr id="4" name="Slide Number Placeholder 3"/>
          <p:cNvSpPr>
            <a:spLocks noGrp="1"/>
          </p:cNvSpPr>
          <p:nvPr>
            <p:ph type="sldNum" sz="quarter" idx="12"/>
          </p:nvPr>
        </p:nvSpPr>
        <p:spPr/>
        <p:txBody>
          <a:bodyPr/>
          <a:lstStyle/>
          <a:p>
            <a:fld id="{46E465EF-70E7-4BCC-984F-B7C847D1E9E6}" type="slidenum">
              <a:rPr lang="en-GB" smtClean="0"/>
              <a:t>5</a:t>
            </a:fld>
            <a:endParaRPr lang="en-GB"/>
          </a:p>
        </p:txBody>
      </p:sp>
    </p:spTree>
    <p:extLst>
      <p:ext uri="{BB962C8B-B14F-4D97-AF65-F5344CB8AC3E}">
        <p14:creationId xmlns:p14="http://schemas.microsoft.com/office/powerpoint/2010/main" val="1354458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err="1" smtClean="0">
                <a:solidFill>
                  <a:schemeClr val="accent1">
                    <a:lumMod val="75000"/>
                  </a:schemeClr>
                </a:solidFill>
              </a:rPr>
              <a:t>CLD’s</a:t>
            </a:r>
            <a:r>
              <a:rPr lang="en-GB" b="1" dirty="0" smtClean="0">
                <a:solidFill>
                  <a:schemeClr val="accent1">
                    <a:lumMod val="75000"/>
                  </a:schemeClr>
                </a:solidFill>
              </a:rPr>
              <a:t> Specific Focus</a:t>
            </a:r>
            <a:endParaRPr lang="en-GB" b="1" dirty="0">
              <a:solidFill>
                <a:schemeClr val="accent1">
                  <a:lumMod val="75000"/>
                </a:schemeClr>
              </a:solidFill>
            </a:endParaRPr>
          </a:p>
        </p:txBody>
      </p:sp>
      <p:sp>
        <p:nvSpPr>
          <p:cNvPr id="2" name="Content Placeholder 1"/>
          <p:cNvSpPr>
            <a:spLocks noGrp="1"/>
          </p:cNvSpPr>
          <p:nvPr>
            <p:ph idx="1"/>
          </p:nvPr>
        </p:nvSpPr>
        <p:spPr/>
        <p:txBody>
          <a:bodyPr/>
          <a:lstStyle/>
          <a:p>
            <a:r>
              <a:rPr lang="en-GB" b="1" dirty="0">
                <a:solidFill>
                  <a:schemeClr val="accent1">
                    <a:lumMod val="50000"/>
                  </a:schemeClr>
                </a:solidFill>
              </a:rPr>
              <a:t>Improved life chances for people of all ages, through learning, personal development and active citizenship</a:t>
            </a:r>
          </a:p>
          <a:p>
            <a:r>
              <a:rPr lang="en-GB" b="1" dirty="0">
                <a:solidFill>
                  <a:schemeClr val="accent1">
                    <a:lumMod val="50000"/>
                  </a:schemeClr>
                </a:solidFill>
              </a:rPr>
              <a:t>Stronger, more resilient, supportive, influential and inclusive communities</a:t>
            </a:r>
          </a:p>
          <a:p>
            <a:pPr>
              <a:buNone/>
            </a:pPr>
            <a:endParaRPr lang="en-GB" sz="1400" dirty="0">
              <a:solidFill>
                <a:schemeClr val="accent1">
                  <a:lumMod val="50000"/>
                </a:schemeClr>
              </a:solidFill>
            </a:endParaRPr>
          </a:p>
          <a:p>
            <a:pPr algn="r">
              <a:buNone/>
            </a:pPr>
            <a:endParaRPr lang="en-GB" sz="1100" dirty="0">
              <a:solidFill>
                <a:schemeClr val="accent1">
                  <a:lumMod val="50000"/>
                </a:schemeClr>
              </a:solidFill>
            </a:endParaRPr>
          </a:p>
          <a:p>
            <a:pPr algn="r">
              <a:buNone/>
            </a:pPr>
            <a:endParaRPr lang="en-GB" sz="1100" dirty="0">
              <a:solidFill>
                <a:schemeClr val="accent1">
                  <a:lumMod val="50000"/>
                </a:schemeClr>
              </a:solidFill>
            </a:endParaRPr>
          </a:p>
          <a:p>
            <a:pPr algn="ctr">
              <a:buNone/>
            </a:pPr>
            <a:r>
              <a:rPr lang="en-GB" sz="1200" dirty="0">
                <a:solidFill>
                  <a:schemeClr val="accent1">
                    <a:lumMod val="50000"/>
                  </a:schemeClr>
                </a:solidFill>
              </a:rPr>
              <a:t>Strategic Guidance for Community Planning Partnerships: Community Learning and Development</a:t>
            </a:r>
          </a:p>
          <a:p>
            <a:pPr algn="ctr">
              <a:buNone/>
            </a:pPr>
            <a:r>
              <a:rPr lang="en-GB" sz="1200" dirty="0">
                <a:solidFill>
                  <a:schemeClr val="accent1">
                    <a:lumMod val="50000"/>
                  </a:schemeClr>
                </a:solidFill>
              </a:rPr>
              <a:t>   Scottish Government 2012</a:t>
            </a:r>
          </a:p>
          <a:p>
            <a:endParaRPr lang="en-GB" dirty="0">
              <a:solidFill>
                <a:schemeClr val="accent1">
                  <a:lumMod val="50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3" name="Footer Placeholder 2"/>
          <p:cNvSpPr>
            <a:spLocks noGrp="1"/>
          </p:cNvSpPr>
          <p:nvPr>
            <p:ph type="ftr" sz="quarter" idx="11"/>
          </p:nvPr>
        </p:nvSpPr>
        <p:spPr/>
        <p:txBody>
          <a:bodyPr/>
          <a:lstStyle/>
          <a:p>
            <a:r>
              <a:rPr lang="en-GB" smtClean="0"/>
              <a:t>Session 1</a:t>
            </a:r>
            <a:endParaRPr lang="en-GB"/>
          </a:p>
        </p:txBody>
      </p:sp>
      <p:sp>
        <p:nvSpPr>
          <p:cNvPr id="5" name="Slide Number Placeholder 4"/>
          <p:cNvSpPr>
            <a:spLocks noGrp="1"/>
          </p:cNvSpPr>
          <p:nvPr>
            <p:ph type="sldNum" sz="quarter" idx="12"/>
          </p:nvPr>
        </p:nvSpPr>
        <p:spPr/>
        <p:txBody>
          <a:bodyPr/>
          <a:lstStyle/>
          <a:p>
            <a:fld id="{46E465EF-70E7-4BCC-984F-B7C847D1E9E6}" type="slidenum">
              <a:rPr lang="en-GB" smtClean="0"/>
              <a:t>6</a:t>
            </a:fld>
            <a:endParaRPr lang="en-GB"/>
          </a:p>
        </p:txBody>
      </p:sp>
    </p:spTree>
    <p:extLst>
      <p:ext uri="{BB962C8B-B14F-4D97-AF65-F5344CB8AC3E}">
        <p14:creationId xmlns:p14="http://schemas.microsoft.com/office/powerpoint/2010/main" val="303503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800" decel="100000"/>
                                        <p:tgtEl>
                                          <p:spTgt spid="2">
                                            <p:txEl>
                                              <p:pRg st="1" end="1"/>
                                            </p:txEl>
                                          </p:spTgt>
                                        </p:tgtEl>
                                      </p:cBhvr>
                                    </p:animEffect>
                                    <p:anim calcmode="lin" valueType="num">
                                      <p:cBhvr>
                                        <p:cTn id="18"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800" decel="100000"/>
                                        <p:tgtEl>
                                          <p:spTgt spid="2">
                                            <p:txEl>
                                              <p:pRg st="5" end="5"/>
                                            </p:txEl>
                                          </p:spTgt>
                                        </p:tgtEl>
                                      </p:cBhvr>
                                    </p:animEffect>
                                    <p:anim calcmode="lin" valueType="num">
                                      <p:cBhvr>
                                        <p:cTn id="28" dur="800" decel="100000" fill="hold"/>
                                        <p:tgtEl>
                                          <p:spTgt spid="2">
                                            <p:txEl>
                                              <p:pRg st="5" end="5"/>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
                                            <p:txEl>
                                              <p:pRg st="5" end="5"/>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
                                            <p:txEl>
                                              <p:pRg st="5" end="5"/>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
                                            <p:txEl>
                                              <p:pRg st="5" end="5"/>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800" decel="100000"/>
                                        <p:tgtEl>
                                          <p:spTgt spid="2">
                                            <p:txEl>
                                              <p:pRg st="6" end="6"/>
                                            </p:txEl>
                                          </p:spTgt>
                                        </p:tgtEl>
                                      </p:cBhvr>
                                    </p:animEffect>
                                    <p:anim calcmode="lin" valueType="num">
                                      <p:cBhvr>
                                        <p:cTn id="38" dur="800" decel="100000" fill="hold"/>
                                        <p:tgtEl>
                                          <p:spTgt spid="2">
                                            <p:txEl>
                                              <p:pRg st="6" end="6"/>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
                                            <p:txEl>
                                              <p:pRg st="6" end="6"/>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
                                            <p:txEl>
                                              <p:pRg st="6" end="6"/>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
                                            <p:txEl>
                                              <p:pRg st="6" end="6"/>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accent1">
                    <a:lumMod val="75000"/>
                  </a:schemeClr>
                </a:solidFill>
              </a:rPr>
              <a:t>Future of Public Service Delivery</a:t>
            </a:r>
            <a:endParaRPr lang="en-GB" b="1" dirty="0">
              <a:solidFill>
                <a:schemeClr val="accent1">
                  <a:lumMod val="75000"/>
                </a:schemeClr>
              </a:solidFill>
            </a:endParaRPr>
          </a:p>
        </p:txBody>
      </p:sp>
      <p:sp>
        <p:nvSpPr>
          <p:cNvPr id="4" name="Content Placeholder 3"/>
          <p:cNvSpPr>
            <a:spLocks noGrp="1"/>
          </p:cNvSpPr>
          <p:nvPr>
            <p:ph idx="1"/>
          </p:nvPr>
        </p:nvSpPr>
        <p:spPr/>
        <p:txBody>
          <a:bodyPr/>
          <a:lstStyle/>
          <a:p>
            <a:pPr>
              <a:buNone/>
            </a:pPr>
            <a:r>
              <a:rPr lang="en-GB" b="1" i="1" dirty="0">
                <a:solidFill>
                  <a:schemeClr val="accent1">
                    <a:lumMod val="50000"/>
                  </a:schemeClr>
                </a:solidFill>
              </a:rPr>
              <a:t>The focus of public spending and action must build on the assets and potential of the individual, the family and the community… Public services must work harder to involve people in the redesign and reshaping of their services”</a:t>
            </a:r>
          </a:p>
          <a:p>
            <a:pPr>
              <a:buNone/>
            </a:pPr>
            <a:endParaRPr lang="en-GB" sz="1400" i="1" dirty="0">
              <a:solidFill>
                <a:schemeClr val="accent1">
                  <a:lumMod val="50000"/>
                </a:schemeClr>
              </a:solidFill>
            </a:endParaRPr>
          </a:p>
          <a:p>
            <a:pPr algn="r">
              <a:buNone/>
            </a:pPr>
            <a:endParaRPr lang="en-GB" sz="1100" dirty="0">
              <a:solidFill>
                <a:schemeClr val="accent1">
                  <a:lumMod val="50000"/>
                </a:schemeClr>
              </a:solidFill>
            </a:endParaRPr>
          </a:p>
          <a:p>
            <a:pPr algn="r">
              <a:buNone/>
            </a:pPr>
            <a:endParaRPr lang="en-GB" sz="1100" dirty="0">
              <a:solidFill>
                <a:schemeClr val="accent1">
                  <a:lumMod val="50000"/>
                </a:schemeClr>
              </a:solidFill>
            </a:endParaRPr>
          </a:p>
          <a:p>
            <a:pPr algn="ctr">
              <a:buNone/>
            </a:pPr>
            <a:r>
              <a:rPr lang="en-GB" sz="1200" dirty="0">
                <a:solidFill>
                  <a:schemeClr val="accent1">
                    <a:lumMod val="50000"/>
                  </a:schemeClr>
                </a:solidFill>
              </a:rPr>
              <a:t>Strategic Guidance for Community Planning Partnerships: Community Learning and Development</a:t>
            </a:r>
          </a:p>
          <a:p>
            <a:pPr algn="ctr">
              <a:buNone/>
            </a:pPr>
            <a:r>
              <a:rPr lang="en-GB" sz="1200" dirty="0">
                <a:solidFill>
                  <a:schemeClr val="accent1">
                    <a:lumMod val="50000"/>
                  </a:schemeClr>
                </a:solidFill>
              </a:rPr>
              <a:t>Scottish Government 2012</a:t>
            </a:r>
          </a:p>
          <a:p>
            <a:endParaRPr lang="en-GB" dirty="0">
              <a:solidFill>
                <a:schemeClr val="accent1">
                  <a:lumMod val="50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7253" y="6272212"/>
            <a:ext cx="2351405" cy="533400"/>
          </a:xfrm>
          <a:prstGeom prst="rect">
            <a:avLst/>
          </a:prstGeom>
          <a:noFill/>
          <a:ln>
            <a:noFill/>
          </a:ln>
        </p:spPr>
      </p:pic>
      <p:sp>
        <p:nvSpPr>
          <p:cNvPr id="3" name="Footer Placeholder 2"/>
          <p:cNvSpPr>
            <a:spLocks noGrp="1"/>
          </p:cNvSpPr>
          <p:nvPr>
            <p:ph type="ftr" sz="quarter" idx="11"/>
          </p:nvPr>
        </p:nvSpPr>
        <p:spPr/>
        <p:txBody>
          <a:bodyPr/>
          <a:lstStyle/>
          <a:p>
            <a:r>
              <a:rPr lang="en-GB" smtClean="0"/>
              <a:t>Session 1</a:t>
            </a:r>
            <a:endParaRPr lang="en-GB"/>
          </a:p>
        </p:txBody>
      </p:sp>
      <p:sp>
        <p:nvSpPr>
          <p:cNvPr id="5" name="Slide Number Placeholder 4"/>
          <p:cNvSpPr>
            <a:spLocks noGrp="1"/>
          </p:cNvSpPr>
          <p:nvPr>
            <p:ph type="sldNum" sz="quarter" idx="12"/>
          </p:nvPr>
        </p:nvSpPr>
        <p:spPr/>
        <p:txBody>
          <a:bodyPr/>
          <a:lstStyle/>
          <a:p>
            <a:fld id="{46E465EF-70E7-4BCC-984F-B7C847D1E9E6}" type="slidenum">
              <a:rPr lang="en-GB" smtClean="0"/>
              <a:t>7</a:t>
            </a:fld>
            <a:endParaRPr lang="en-GB"/>
          </a:p>
        </p:txBody>
      </p:sp>
    </p:spTree>
    <p:extLst>
      <p:ext uri="{BB962C8B-B14F-4D97-AF65-F5344CB8AC3E}">
        <p14:creationId xmlns:p14="http://schemas.microsoft.com/office/powerpoint/2010/main" val="58147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 calcmode="lin" valueType="num">
                                      <p:cBhvr>
                                        <p:cTn id="1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p:cTn id="21"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22068" y="500062"/>
            <a:ext cx="10515600" cy="1325563"/>
          </a:xfrm>
        </p:spPr>
        <p:txBody>
          <a:bodyPr/>
          <a:lstStyle/>
          <a:p>
            <a:pPr algn="ctr"/>
            <a:r>
              <a:rPr lang="en-GB" b="1" dirty="0">
                <a:solidFill>
                  <a:schemeClr val="accent1">
                    <a:lumMod val="75000"/>
                  </a:schemeClr>
                </a:solidFill>
              </a:rPr>
              <a:t>Principles of </a:t>
            </a:r>
            <a:r>
              <a:rPr lang="en-GB" b="1" dirty="0" err="1" smtClean="0">
                <a:solidFill>
                  <a:schemeClr val="accent1">
                    <a:lumMod val="75000"/>
                  </a:schemeClr>
                </a:solidFill>
              </a:rPr>
              <a:t>CLD</a:t>
            </a:r>
            <a:r>
              <a:rPr lang="en-GB" b="1" dirty="0" smtClean="0">
                <a:solidFill>
                  <a:schemeClr val="accent1">
                    <a:lumMod val="75000"/>
                  </a:schemeClr>
                </a:solidFill>
              </a:rPr>
              <a:t> </a:t>
            </a:r>
            <a:r>
              <a:rPr lang="en-GB" b="1" dirty="0">
                <a:solidFill>
                  <a:schemeClr val="accent1">
                    <a:lumMod val="75000"/>
                  </a:schemeClr>
                </a:solidFill>
              </a:rPr>
              <a:t>Practice</a:t>
            </a:r>
          </a:p>
        </p:txBody>
      </p:sp>
      <p:sp>
        <p:nvSpPr>
          <p:cNvPr id="2" name="Content Placeholder 1"/>
          <p:cNvSpPr>
            <a:spLocks noGrp="1"/>
          </p:cNvSpPr>
          <p:nvPr>
            <p:ph idx="1"/>
          </p:nvPr>
        </p:nvSpPr>
        <p:spPr/>
        <p:txBody>
          <a:bodyPr>
            <a:normAutofit/>
          </a:bodyPr>
          <a:lstStyle/>
          <a:p>
            <a:pPr algn="ctr">
              <a:buNone/>
              <a:tabLst>
                <a:tab pos="892175" algn="l"/>
              </a:tabLst>
            </a:pPr>
            <a:r>
              <a:rPr lang="en-GB" b="1" dirty="0">
                <a:solidFill>
                  <a:schemeClr val="accent1">
                    <a:lumMod val="50000"/>
                  </a:schemeClr>
                </a:solidFill>
              </a:rPr>
              <a:t>Empowerment</a:t>
            </a:r>
          </a:p>
          <a:p>
            <a:pPr algn="ctr">
              <a:buNone/>
              <a:tabLst>
                <a:tab pos="892175" algn="l"/>
              </a:tabLst>
            </a:pPr>
            <a:r>
              <a:rPr lang="en-GB" i="1" dirty="0">
                <a:solidFill>
                  <a:schemeClr val="accent1">
                    <a:lumMod val="50000"/>
                  </a:schemeClr>
                </a:solidFill>
              </a:rPr>
              <a:t>Increasing the ability of individuals and groups to influence matters affecting them and their communities</a:t>
            </a:r>
          </a:p>
          <a:p>
            <a:pPr algn="ctr">
              <a:buNone/>
              <a:tabLst>
                <a:tab pos="892175" algn="l"/>
              </a:tabLst>
            </a:pPr>
            <a:endParaRPr lang="en-GB" i="1" dirty="0">
              <a:solidFill>
                <a:schemeClr val="accent1">
                  <a:lumMod val="50000"/>
                </a:schemeClr>
              </a:solidFill>
            </a:endParaRPr>
          </a:p>
          <a:p>
            <a:pPr algn="ctr">
              <a:buNone/>
              <a:tabLst>
                <a:tab pos="892175" algn="l"/>
              </a:tabLst>
            </a:pPr>
            <a:r>
              <a:rPr lang="en-GB" b="1" dirty="0">
                <a:solidFill>
                  <a:schemeClr val="accent1">
                    <a:lumMod val="50000"/>
                  </a:schemeClr>
                </a:solidFill>
              </a:rPr>
              <a:t>Participation</a:t>
            </a:r>
          </a:p>
          <a:p>
            <a:pPr algn="ctr">
              <a:buNone/>
              <a:tabLst>
                <a:tab pos="892175" algn="l"/>
              </a:tabLst>
            </a:pPr>
            <a:r>
              <a:rPr lang="en-GB" i="1" dirty="0">
                <a:solidFill>
                  <a:schemeClr val="accent1">
                    <a:lumMod val="50000"/>
                  </a:schemeClr>
                </a:solidFill>
              </a:rPr>
              <a:t>Supporting people to take part in decision-making</a:t>
            </a:r>
          </a:p>
          <a:p>
            <a:pPr algn="ctr">
              <a:buNone/>
              <a:tabLst>
                <a:tab pos="892175" algn="l"/>
              </a:tabLst>
            </a:pPr>
            <a:endParaRPr lang="en-GB" dirty="0">
              <a:solidFill>
                <a:schemeClr val="accent1">
                  <a:lumMod val="50000"/>
                </a:schemeClr>
              </a:solidFill>
            </a:endParaRPr>
          </a:p>
          <a:p>
            <a:pPr algn="ctr">
              <a:buNone/>
              <a:tabLst>
                <a:tab pos="892175" algn="l"/>
              </a:tabLst>
            </a:pPr>
            <a:endParaRPr lang="en-GB" sz="1400" dirty="0">
              <a:solidFill>
                <a:schemeClr val="accent1">
                  <a:lumMod val="50000"/>
                </a:schemeClr>
              </a:solidFill>
            </a:endParaRPr>
          </a:p>
          <a:p>
            <a:pPr algn="ctr">
              <a:buNone/>
              <a:tabLst>
                <a:tab pos="892175" algn="l"/>
              </a:tabLst>
            </a:pPr>
            <a:r>
              <a:rPr lang="en-GB" sz="1050" dirty="0">
                <a:solidFill>
                  <a:schemeClr val="accent1">
                    <a:lumMod val="50000"/>
                  </a:schemeClr>
                </a:solidFill>
              </a:rPr>
              <a:t>Strategic Guidance for Community Planning Partnerships: Community Learning Development</a:t>
            </a:r>
          </a:p>
          <a:p>
            <a:pPr algn="ctr">
              <a:buNone/>
              <a:tabLst>
                <a:tab pos="892175" algn="l"/>
              </a:tabLst>
            </a:pPr>
            <a:r>
              <a:rPr lang="en-GB" sz="1050" dirty="0">
                <a:solidFill>
                  <a:schemeClr val="accent1">
                    <a:lumMod val="50000"/>
                  </a:schemeClr>
                </a:solidFill>
              </a:rPr>
              <a:t>Scottish Government 2012</a:t>
            </a:r>
          </a:p>
          <a:p>
            <a:pPr marL="0" indent="0">
              <a:buNone/>
            </a:pPr>
            <a:endParaRPr lang="en-GB" dirty="0">
              <a:solidFill>
                <a:schemeClr val="accent1">
                  <a:lumMod val="50000"/>
                </a:schemeClr>
              </a:solidFill>
            </a:endParaRP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3" name="Footer Placeholder 2"/>
          <p:cNvSpPr>
            <a:spLocks noGrp="1"/>
          </p:cNvSpPr>
          <p:nvPr>
            <p:ph type="ftr" sz="quarter" idx="11"/>
          </p:nvPr>
        </p:nvSpPr>
        <p:spPr/>
        <p:txBody>
          <a:bodyPr/>
          <a:lstStyle/>
          <a:p>
            <a:r>
              <a:rPr lang="en-GB" smtClean="0"/>
              <a:t>Session 1</a:t>
            </a:r>
            <a:endParaRPr lang="en-GB"/>
          </a:p>
        </p:txBody>
      </p:sp>
      <p:sp>
        <p:nvSpPr>
          <p:cNvPr id="5" name="Slide Number Placeholder 4"/>
          <p:cNvSpPr>
            <a:spLocks noGrp="1"/>
          </p:cNvSpPr>
          <p:nvPr>
            <p:ph type="sldNum" sz="quarter" idx="12"/>
          </p:nvPr>
        </p:nvSpPr>
        <p:spPr/>
        <p:txBody>
          <a:bodyPr/>
          <a:lstStyle/>
          <a:p>
            <a:fld id="{46E465EF-70E7-4BCC-984F-B7C847D1E9E6}" type="slidenum">
              <a:rPr lang="en-GB" smtClean="0"/>
              <a:t>8</a:t>
            </a:fld>
            <a:endParaRPr lang="en-GB"/>
          </a:p>
        </p:txBody>
      </p:sp>
    </p:spTree>
    <p:extLst>
      <p:ext uri="{BB962C8B-B14F-4D97-AF65-F5344CB8AC3E}">
        <p14:creationId xmlns:p14="http://schemas.microsoft.com/office/powerpoint/2010/main" val="272776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anim calcmode="lin" valueType="num">
                                      <p:cBhvr>
                                        <p:cTn id="15" dur="2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2000"/>
                                        <p:tgtEl>
                                          <p:spTgt spid="2">
                                            <p:txEl>
                                              <p:pRg st="3" end="3"/>
                                            </p:txEl>
                                          </p:spTgt>
                                        </p:tgtEl>
                                      </p:cBhvr>
                                    </p:animEffect>
                                    <p:anim calcmode="lin" valueType="num">
                                      <p:cBhvr>
                                        <p:cTn id="22"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2000"/>
                                        <p:tgtEl>
                                          <p:spTgt spid="2">
                                            <p:txEl>
                                              <p:pRg st="4" end="4"/>
                                            </p:txEl>
                                          </p:spTgt>
                                        </p:tgtEl>
                                      </p:cBhvr>
                                    </p:animEffect>
                                    <p:anim calcmode="lin" valueType="num">
                                      <p:cBhvr>
                                        <p:cTn id="29" dur="2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30" dur="2000" fill="hold"/>
                                        <p:tgtEl>
                                          <p:spTgt spid="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2000"/>
                                        <p:tgtEl>
                                          <p:spTgt spid="2">
                                            <p:txEl>
                                              <p:pRg st="7" end="7"/>
                                            </p:txEl>
                                          </p:spTgt>
                                        </p:tgtEl>
                                      </p:cBhvr>
                                    </p:animEffect>
                                    <p:anim calcmode="lin" valueType="num">
                                      <p:cBhvr>
                                        <p:cTn id="36" dur="2000" fill="hold"/>
                                        <p:tgtEl>
                                          <p:spTgt spid="2">
                                            <p:txEl>
                                              <p:pRg st="7" end="7"/>
                                            </p:txEl>
                                          </p:spTgt>
                                        </p:tgtEl>
                                        <p:attrNameLst>
                                          <p:attrName>ppt_w</p:attrName>
                                        </p:attrNameLst>
                                      </p:cBhvr>
                                      <p:tavLst>
                                        <p:tav tm="0" fmla="#ppt_w*sin(2.5*pi*$)">
                                          <p:val>
                                            <p:fltVal val="0"/>
                                          </p:val>
                                        </p:tav>
                                        <p:tav tm="100000">
                                          <p:val>
                                            <p:fltVal val="1"/>
                                          </p:val>
                                        </p:tav>
                                      </p:tavLst>
                                    </p:anim>
                                    <p:anim calcmode="lin" valueType="num">
                                      <p:cBhvr>
                                        <p:cTn id="37" dur="2000" fill="hold"/>
                                        <p:tgtEl>
                                          <p:spTgt spid="2">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2000"/>
                                        <p:tgtEl>
                                          <p:spTgt spid="2">
                                            <p:txEl>
                                              <p:pRg st="8" end="8"/>
                                            </p:txEl>
                                          </p:spTgt>
                                        </p:tgtEl>
                                      </p:cBhvr>
                                    </p:animEffect>
                                    <p:anim calcmode="lin" valueType="num">
                                      <p:cBhvr>
                                        <p:cTn id="43" dur="2000" fill="hold"/>
                                        <p:tgtEl>
                                          <p:spTgt spid="2">
                                            <p:txEl>
                                              <p:pRg st="8" end="8"/>
                                            </p:txEl>
                                          </p:spTgt>
                                        </p:tgtEl>
                                        <p:attrNameLst>
                                          <p:attrName>ppt_w</p:attrName>
                                        </p:attrNameLst>
                                      </p:cBhvr>
                                      <p:tavLst>
                                        <p:tav tm="0" fmla="#ppt_w*sin(2.5*pi*$)">
                                          <p:val>
                                            <p:fltVal val="0"/>
                                          </p:val>
                                        </p:tav>
                                        <p:tav tm="100000">
                                          <p:val>
                                            <p:fltVal val="1"/>
                                          </p:val>
                                        </p:tav>
                                      </p:tavLst>
                                    </p:anim>
                                    <p:anim calcmode="lin" valueType="num">
                                      <p:cBhvr>
                                        <p:cTn id="44" dur="2000" fill="hold"/>
                                        <p:tgtEl>
                                          <p:spTgt spid="2">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a:solidFill>
                  <a:schemeClr val="accent1">
                    <a:lumMod val="75000"/>
                  </a:schemeClr>
                </a:solidFill>
              </a:rPr>
              <a:t>Principles of </a:t>
            </a:r>
            <a:r>
              <a:rPr lang="en-GB" b="1" dirty="0" err="1" smtClean="0">
                <a:solidFill>
                  <a:schemeClr val="accent1">
                    <a:lumMod val="75000"/>
                  </a:schemeClr>
                </a:solidFill>
              </a:rPr>
              <a:t>CLD</a:t>
            </a:r>
            <a:r>
              <a:rPr lang="en-GB" b="1" dirty="0" smtClean="0">
                <a:solidFill>
                  <a:schemeClr val="accent1">
                    <a:lumMod val="75000"/>
                  </a:schemeClr>
                </a:solidFill>
              </a:rPr>
              <a:t> </a:t>
            </a:r>
            <a:r>
              <a:rPr lang="en-GB" b="1" dirty="0">
                <a:solidFill>
                  <a:schemeClr val="accent1">
                    <a:lumMod val="75000"/>
                  </a:schemeClr>
                </a:solidFill>
              </a:rPr>
              <a:t>Practice</a:t>
            </a:r>
          </a:p>
        </p:txBody>
      </p:sp>
      <p:sp>
        <p:nvSpPr>
          <p:cNvPr id="2" name="Content Placeholder 1"/>
          <p:cNvSpPr>
            <a:spLocks noGrp="1"/>
          </p:cNvSpPr>
          <p:nvPr>
            <p:ph idx="1"/>
          </p:nvPr>
        </p:nvSpPr>
        <p:spPr/>
        <p:txBody>
          <a:bodyPr>
            <a:normAutofit lnSpcReduction="10000"/>
          </a:bodyPr>
          <a:lstStyle/>
          <a:p>
            <a:pPr marL="4763" indent="-4763" algn="ctr">
              <a:buNone/>
            </a:pPr>
            <a:r>
              <a:rPr lang="en-GB" b="1" dirty="0">
                <a:solidFill>
                  <a:schemeClr val="accent1">
                    <a:lumMod val="50000"/>
                  </a:schemeClr>
                </a:solidFill>
              </a:rPr>
              <a:t>Inclusion, equality of opportunity </a:t>
            </a:r>
          </a:p>
          <a:p>
            <a:pPr marL="4763" indent="-4763" algn="ctr">
              <a:buNone/>
            </a:pPr>
            <a:r>
              <a:rPr lang="en-GB" b="1" dirty="0">
                <a:solidFill>
                  <a:schemeClr val="accent1">
                    <a:lumMod val="50000"/>
                  </a:schemeClr>
                </a:solidFill>
              </a:rPr>
              <a:t>&amp; anti-discrimination</a:t>
            </a:r>
          </a:p>
          <a:p>
            <a:pPr marL="4763" indent="-4763" algn="ctr">
              <a:buNone/>
            </a:pPr>
            <a:r>
              <a:rPr lang="en-GB" i="1" dirty="0">
                <a:solidFill>
                  <a:schemeClr val="accent1">
                    <a:lumMod val="50000"/>
                  </a:schemeClr>
                </a:solidFill>
              </a:rPr>
              <a:t>Recognising some people need additional </a:t>
            </a:r>
            <a:br>
              <a:rPr lang="en-GB" i="1" dirty="0">
                <a:solidFill>
                  <a:schemeClr val="accent1">
                    <a:lumMod val="50000"/>
                  </a:schemeClr>
                </a:solidFill>
              </a:rPr>
            </a:br>
            <a:r>
              <a:rPr lang="en-GB" i="1" dirty="0">
                <a:solidFill>
                  <a:schemeClr val="accent1">
                    <a:lumMod val="50000"/>
                  </a:schemeClr>
                </a:solidFill>
              </a:rPr>
              <a:t>support to overcome the barriers they face</a:t>
            </a:r>
          </a:p>
          <a:p>
            <a:pPr marL="4763" indent="-4763" algn="ctr">
              <a:buNone/>
            </a:pPr>
            <a:endParaRPr lang="en-GB" sz="2000" i="1" dirty="0">
              <a:solidFill>
                <a:schemeClr val="accent1">
                  <a:lumMod val="50000"/>
                </a:schemeClr>
              </a:solidFill>
            </a:endParaRPr>
          </a:p>
          <a:p>
            <a:pPr marL="4763" indent="-4763" algn="ctr">
              <a:buNone/>
            </a:pPr>
            <a:r>
              <a:rPr lang="en-GB" b="1" dirty="0">
                <a:solidFill>
                  <a:schemeClr val="accent1">
                    <a:lumMod val="50000"/>
                  </a:schemeClr>
                </a:solidFill>
              </a:rPr>
              <a:t>Self-determination</a:t>
            </a:r>
          </a:p>
          <a:p>
            <a:pPr marL="4763" indent="-4763" algn="ctr">
              <a:buNone/>
            </a:pPr>
            <a:r>
              <a:rPr lang="en-GB" i="1" dirty="0">
                <a:solidFill>
                  <a:schemeClr val="accent1">
                    <a:lumMod val="50000"/>
                  </a:schemeClr>
                </a:solidFill>
              </a:rPr>
              <a:t>Supporting the right of people to </a:t>
            </a:r>
            <a:br>
              <a:rPr lang="en-GB" i="1" dirty="0">
                <a:solidFill>
                  <a:schemeClr val="accent1">
                    <a:lumMod val="50000"/>
                  </a:schemeClr>
                </a:solidFill>
              </a:rPr>
            </a:br>
            <a:r>
              <a:rPr lang="en-GB" i="1" dirty="0">
                <a:solidFill>
                  <a:schemeClr val="accent1">
                    <a:lumMod val="50000"/>
                  </a:schemeClr>
                </a:solidFill>
              </a:rPr>
              <a:t>make their own choices</a:t>
            </a:r>
          </a:p>
          <a:p>
            <a:pPr marL="4763" indent="-4763" algn="ctr">
              <a:buNone/>
            </a:pPr>
            <a:endParaRPr lang="en-GB" sz="2000" dirty="0">
              <a:solidFill>
                <a:schemeClr val="accent1">
                  <a:lumMod val="50000"/>
                </a:schemeClr>
              </a:solidFill>
            </a:endParaRPr>
          </a:p>
          <a:p>
            <a:pPr marL="4763" indent="-4763" algn="ctr">
              <a:buNone/>
            </a:pPr>
            <a:r>
              <a:rPr lang="en-GB" sz="1050" dirty="0">
                <a:solidFill>
                  <a:schemeClr val="accent1">
                    <a:lumMod val="50000"/>
                  </a:schemeClr>
                </a:solidFill>
              </a:rPr>
              <a:t>Strategic Guidance for Community Planning Partnerships: Community Learning and Development </a:t>
            </a:r>
          </a:p>
          <a:p>
            <a:pPr marL="4763" indent="-4763" algn="ctr">
              <a:buNone/>
            </a:pPr>
            <a:r>
              <a:rPr lang="en-GB" sz="1050" dirty="0">
                <a:solidFill>
                  <a:schemeClr val="accent1">
                    <a:lumMod val="50000"/>
                  </a:schemeClr>
                </a:solidFill>
              </a:rPr>
              <a:t>Scottish Government 2012</a:t>
            </a:r>
          </a:p>
        </p:txBody>
      </p:sp>
      <p:pic>
        <p:nvPicPr>
          <p:cNvPr id="6" name="Picture 5" descr="C:\Users\clgratri01\AppData\Local\Microsoft\Windows\Temporary Internet Files\Content.Outlook\IB7GYSZ2\South East and Central CLD Consortium.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166" y="6272212"/>
            <a:ext cx="2351405" cy="533400"/>
          </a:xfrm>
          <a:prstGeom prst="rect">
            <a:avLst/>
          </a:prstGeom>
          <a:noFill/>
          <a:ln>
            <a:noFill/>
          </a:ln>
        </p:spPr>
      </p:pic>
      <p:sp>
        <p:nvSpPr>
          <p:cNvPr id="3" name="Footer Placeholder 2"/>
          <p:cNvSpPr>
            <a:spLocks noGrp="1"/>
          </p:cNvSpPr>
          <p:nvPr>
            <p:ph type="ftr" sz="quarter" idx="11"/>
          </p:nvPr>
        </p:nvSpPr>
        <p:spPr/>
        <p:txBody>
          <a:bodyPr/>
          <a:lstStyle/>
          <a:p>
            <a:r>
              <a:rPr lang="en-GB" smtClean="0"/>
              <a:t>Session 1</a:t>
            </a:r>
            <a:endParaRPr lang="en-GB"/>
          </a:p>
        </p:txBody>
      </p:sp>
      <p:sp>
        <p:nvSpPr>
          <p:cNvPr id="5" name="Slide Number Placeholder 4"/>
          <p:cNvSpPr>
            <a:spLocks noGrp="1"/>
          </p:cNvSpPr>
          <p:nvPr>
            <p:ph type="sldNum" sz="quarter" idx="12"/>
          </p:nvPr>
        </p:nvSpPr>
        <p:spPr/>
        <p:txBody>
          <a:bodyPr/>
          <a:lstStyle/>
          <a:p>
            <a:fld id="{46E465EF-70E7-4BCC-984F-B7C847D1E9E6}" type="slidenum">
              <a:rPr lang="en-GB" smtClean="0"/>
              <a:t>9</a:t>
            </a:fld>
            <a:endParaRPr lang="en-GB"/>
          </a:p>
        </p:txBody>
      </p:sp>
    </p:spTree>
    <p:extLst>
      <p:ext uri="{BB962C8B-B14F-4D97-AF65-F5344CB8AC3E}">
        <p14:creationId xmlns:p14="http://schemas.microsoft.com/office/powerpoint/2010/main" val="187127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fade">
                                      <p:cBhvr>
                                        <p:cTn id="49" dur="1000"/>
                                        <p:tgtEl>
                                          <p:spTgt spid="2">
                                            <p:txEl>
                                              <p:pRg st="8" end="8"/>
                                            </p:txEl>
                                          </p:spTgt>
                                        </p:tgtEl>
                                      </p:cBhvr>
                                    </p:animEffect>
                                    <p:anim calcmode="lin" valueType="num">
                                      <p:cBhvr>
                                        <p:cTn id="5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1016</Words>
  <Application>Microsoft Office PowerPoint</Application>
  <PresentationFormat>Custom</PresentationFormat>
  <Paragraphs>151</Paragraphs>
  <Slides>12</Slides>
  <Notes>12</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Community Activists Training Programme</vt:lpstr>
      <vt:lpstr> What is Community Learning and Development (CLD)? </vt:lpstr>
      <vt:lpstr>CLD Approach</vt:lpstr>
      <vt:lpstr>The Purpose of CLD</vt:lpstr>
      <vt:lpstr>CLD’s Specific Focus</vt:lpstr>
      <vt:lpstr>CLD’s Specific Focus</vt:lpstr>
      <vt:lpstr>Future of Public Service Delivery</vt:lpstr>
      <vt:lpstr>Principles of CLD Practice</vt:lpstr>
      <vt:lpstr>Principles of CLD Practice</vt:lpstr>
      <vt:lpstr>Principles of CLD Practice</vt:lpstr>
      <vt:lpstr>CLD The Four “Cornerstones”</vt:lpstr>
      <vt:lpstr>CLearning is………</vt:lpstr>
    </vt:vector>
  </TitlesOfParts>
  <Company>Education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Activists Training Programme</dc:title>
  <dc:creator>Tricia Graham</dc:creator>
  <cp:lastModifiedBy>Catto, Derek</cp:lastModifiedBy>
  <cp:revision>44</cp:revision>
  <dcterms:created xsi:type="dcterms:W3CDTF">2015-03-18T10:37:47Z</dcterms:created>
  <dcterms:modified xsi:type="dcterms:W3CDTF">2016-02-18T09:51:09Z</dcterms:modified>
</cp:coreProperties>
</file>