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9" r:id="rId3"/>
    <p:sldId id="257" r:id="rId4"/>
    <p:sldId id="258" r:id="rId5"/>
    <p:sldId id="260" r:id="rId6"/>
    <p:sldId id="262" r:id="rId7"/>
    <p:sldId id="261" r:id="rId8"/>
    <p:sldId id="264" r:id="rId9"/>
    <p:sldId id="265" r:id="rId10"/>
    <p:sldId id="267" r:id="rId11"/>
    <p:sldId id="266" r:id="rId12"/>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4711" autoAdjust="0"/>
  </p:normalViewPr>
  <p:slideViewPr>
    <p:cSldViewPr snapToGrid="0">
      <p:cViewPr varScale="1">
        <p:scale>
          <a:sx n="76" d="100"/>
          <a:sy n="76" d="100"/>
        </p:scale>
        <p:origin x="90" y="666"/>
      </p:cViewPr>
      <p:guideLst/>
    </p:cSldViewPr>
  </p:slideViewPr>
  <p:notesTextViewPr>
    <p:cViewPr>
      <p:scale>
        <a:sx n="1" d="1"/>
        <a:sy n="1" d="1"/>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1"/>
            <a:ext cx="2889938" cy="498056"/>
          </a:xfrm>
          <a:prstGeom prst="rect">
            <a:avLst/>
          </a:prstGeom>
        </p:spPr>
        <p:txBody>
          <a:bodyPr vert="horz" lIns="91440" tIns="45720" rIns="91440" bIns="45720" rtlCol="0"/>
          <a:lstStyle>
            <a:lvl1pPr algn="r">
              <a:defRPr sz="1200"/>
            </a:lvl1pPr>
          </a:lstStyle>
          <a:p>
            <a:fld id="{68C603A2-A017-48AE-966F-C8A70539E942}" type="datetimeFigureOut">
              <a:rPr lang="en-GB" smtClean="0"/>
              <a:t>11/01/2016</a:t>
            </a:fld>
            <a:endParaRPr lang="en-GB"/>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4"/>
            <a:ext cx="5335270" cy="390861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5D8EB92D-BADA-4FA4-8FC9-3F988F48C7EB}" type="slidenum">
              <a:rPr lang="en-GB" smtClean="0"/>
              <a:t>‹#›</a:t>
            </a:fld>
            <a:endParaRPr lang="en-GB"/>
          </a:p>
        </p:txBody>
      </p:sp>
    </p:spTree>
    <p:extLst>
      <p:ext uri="{BB962C8B-B14F-4D97-AF65-F5344CB8AC3E}">
        <p14:creationId xmlns:p14="http://schemas.microsoft.com/office/powerpoint/2010/main" val="1716957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short </a:t>
            </a:r>
            <a:r>
              <a:rPr lang="en-GB" dirty="0" err="1" smtClean="0"/>
              <a:t>Powerpoint</a:t>
            </a:r>
            <a:r>
              <a:rPr lang="en-GB" dirty="0" smtClean="0"/>
              <a:t> will allow an insight into why and how the course has been developed and what it contains and involves to allow participants to make an informed decision about this being the correct learning opportunity for them</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1</a:t>
            </a:fld>
            <a:endParaRPr lang="en-GB"/>
          </a:p>
        </p:txBody>
      </p:sp>
    </p:spTree>
    <p:extLst>
      <p:ext uri="{BB962C8B-B14F-4D97-AF65-F5344CB8AC3E}">
        <p14:creationId xmlns:p14="http://schemas.microsoft.com/office/powerpoint/2010/main" val="285621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endParaRPr lang="en-GB" dirty="0" smtClean="0"/>
          </a:p>
          <a:p>
            <a:r>
              <a:rPr lang="en-GB" dirty="0" smtClean="0"/>
              <a:t>Handout copy of this page and the sessions descriptors handout and allow a few minutes for participants to read over. Clarify any specific queries.</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10</a:t>
            </a:fld>
            <a:endParaRPr lang="en-GB"/>
          </a:p>
        </p:txBody>
      </p:sp>
    </p:spTree>
    <p:extLst>
      <p:ext uri="{BB962C8B-B14F-4D97-AF65-F5344CB8AC3E}">
        <p14:creationId xmlns:p14="http://schemas.microsoft.com/office/powerpoint/2010/main" val="30379625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66909" y="4766855"/>
            <a:ext cx="5335270" cy="3908615"/>
          </a:xfrm>
        </p:spPr>
        <p:txBody>
          <a:bodyPr/>
          <a:lstStyle/>
          <a:p>
            <a:r>
              <a:rPr lang="en-GB" dirty="0"/>
              <a:t> </a:t>
            </a:r>
            <a:r>
              <a:rPr lang="en-GB" dirty="0" smtClean="0"/>
              <a:t>YOU MAY WANT TO  FINISH THE SESSION BY SHARING THE INFORMATION BELOW </a:t>
            </a:r>
          </a:p>
          <a:p>
            <a:endParaRPr lang="en-GB" dirty="0"/>
          </a:p>
          <a:p>
            <a:r>
              <a:rPr lang="en-GB" dirty="0" smtClean="0"/>
              <a:t>Much of the work in the design of the materials, development of the aims, matching to the CLD competences, the written work, evidence of learning and assessment of the same was all carried out with the possibility of future accreditation in mind. This would offer an opportunity for a nationally recognised qualification to be offered similar to others available within  the CLD Sector </a:t>
            </a:r>
            <a:r>
              <a:rPr lang="en-GB" dirty="0" err="1" smtClean="0"/>
              <a:t>e.g</a:t>
            </a:r>
            <a:r>
              <a:rPr lang="en-GB" dirty="0" smtClean="0"/>
              <a:t> PDA S.A.L.L. and PDA Youth Work</a:t>
            </a:r>
          </a:p>
          <a:p>
            <a:r>
              <a:rPr lang="en-GB" dirty="0" smtClean="0"/>
              <a:t> IN THE MEANTIME:</a:t>
            </a:r>
            <a:endParaRPr lang="en-GB" dirty="0"/>
          </a:p>
          <a:p>
            <a:r>
              <a:rPr lang="en-GB" dirty="0" smtClean="0"/>
              <a:t>The members of the consortium will acknowledge the value of this learning  locally and across their membership irrespective of accreditation being sought or undertaken.</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11</a:t>
            </a:fld>
            <a:endParaRPr lang="en-GB"/>
          </a:p>
        </p:txBody>
      </p:sp>
    </p:spTree>
    <p:extLst>
      <p:ext uri="{BB962C8B-B14F-4D97-AF65-F5344CB8AC3E}">
        <p14:creationId xmlns:p14="http://schemas.microsoft.com/office/powerpoint/2010/main" val="33722130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idea for the programme of training and development of the pack has come from a need that has been identified by a number of authorities/organisations. This being that Community activists should have access to a recognised training opportunity which is designed to support their development and practice as CLD practitioners in local communities and be consistent across the consortium area.</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2</a:t>
            </a:fld>
            <a:endParaRPr lang="en-GB"/>
          </a:p>
        </p:txBody>
      </p:sp>
    </p:spTree>
    <p:extLst>
      <p:ext uri="{BB962C8B-B14F-4D97-AF65-F5344CB8AC3E}">
        <p14:creationId xmlns:p14="http://schemas.microsoft.com/office/powerpoint/2010/main" val="815762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Explain that the above Councils came together as part of a national initiative to establish geographic forums to explore Continuing Professional Development for those involved in delivering community learning at all levels – from individuals working on small scale local projects on a voluntary basis through to qualified CLD workers and other professional staff using CLD approaches as part of their work role.</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3</a:t>
            </a:fld>
            <a:endParaRPr lang="en-GB"/>
          </a:p>
        </p:txBody>
      </p:sp>
    </p:spTree>
    <p:extLst>
      <p:ext uri="{BB962C8B-B14F-4D97-AF65-F5344CB8AC3E}">
        <p14:creationId xmlns:p14="http://schemas.microsoft.com/office/powerpoint/2010/main" val="1979207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group is a working group and actively gets involved in making sure the aims are achieved. Resources for meeting these aims are not in addition to what each authority already receives, it is more about sharing ideas  skills and materials to meet common needs. although some funding has been applied for to support specific aspects of the work through </a:t>
            </a:r>
            <a:r>
              <a:rPr lang="en-GB" dirty="0"/>
              <a:t>E</a:t>
            </a:r>
            <a:r>
              <a:rPr lang="en-GB" dirty="0" smtClean="0"/>
              <a:t>ducation Scotland.</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4</a:t>
            </a:fld>
            <a:endParaRPr lang="en-GB"/>
          </a:p>
        </p:txBody>
      </p:sp>
    </p:spTree>
    <p:extLst>
      <p:ext uri="{BB962C8B-B14F-4D97-AF65-F5344CB8AC3E}">
        <p14:creationId xmlns:p14="http://schemas.microsoft.com/office/powerpoint/2010/main" val="965406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may also be of interest to some of </a:t>
            </a:r>
            <a:r>
              <a:rPr lang="en-GB" dirty="0" err="1" smtClean="0"/>
              <a:t>CLD</a:t>
            </a:r>
            <a:r>
              <a:rPr lang="en-GB" dirty="0" smtClean="0"/>
              <a:t> partner organisations using the whole programme or particular sessions to meet specific group needs on an ad hoc basis</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5</a:t>
            </a:fld>
            <a:endParaRPr lang="en-GB"/>
          </a:p>
        </p:txBody>
      </p:sp>
    </p:spTree>
    <p:extLst>
      <p:ext uri="{BB962C8B-B14F-4D97-AF65-F5344CB8AC3E}">
        <p14:creationId xmlns:p14="http://schemas.microsoft.com/office/powerpoint/2010/main" val="2524094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Hand out of the more specific aims for each unit and go over this</a:t>
            </a:r>
          </a:p>
          <a:p>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6</a:t>
            </a:fld>
            <a:endParaRPr lang="en-GB"/>
          </a:p>
        </p:txBody>
      </p:sp>
    </p:spTree>
    <p:extLst>
      <p:ext uri="{BB962C8B-B14F-4D97-AF65-F5344CB8AC3E}">
        <p14:creationId xmlns:p14="http://schemas.microsoft.com/office/powerpoint/2010/main" val="1355359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The pre course information/ </a:t>
            </a:r>
            <a:r>
              <a:rPr lang="en-GB" dirty="0" err="1" smtClean="0"/>
              <a:t>applicatioin</a:t>
            </a:r>
            <a:r>
              <a:rPr lang="en-GB" dirty="0" smtClean="0"/>
              <a:t> process is two way – possible participants need to know about the undertaking and commitment, facilitators need to know the right people are accessing the programme for the right reasons</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7</a:t>
            </a:fld>
            <a:endParaRPr lang="en-GB"/>
          </a:p>
        </p:txBody>
      </p:sp>
    </p:spTree>
    <p:extLst>
      <p:ext uri="{BB962C8B-B14F-4D97-AF65-F5344CB8AC3E}">
        <p14:creationId xmlns:p14="http://schemas.microsoft.com/office/powerpoint/2010/main" val="4239782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part of the programme participants will have to carry out some written work, organisations will have to consider how or if they can support individual participants to take part in the programme if this is required </a:t>
            </a:r>
          </a:p>
          <a:p>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8</a:t>
            </a:fld>
            <a:endParaRPr lang="en-GB"/>
          </a:p>
        </p:txBody>
      </p:sp>
    </p:spTree>
    <p:extLst>
      <p:ext uri="{BB962C8B-B14F-4D97-AF65-F5344CB8AC3E}">
        <p14:creationId xmlns:p14="http://schemas.microsoft.com/office/powerpoint/2010/main" val="37153308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project is not a huge undertaking but must include the planning, carrying out and evaluation of a community engagement activity , which must be supported by written evidence as well as an examination/reflection of the participants role in this and the impact it has.</a:t>
            </a:r>
            <a:endParaRPr lang="en-GB" dirty="0"/>
          </a:p>
        </p:txBody>
      </p:sp>
      <p:sp>
        <p:nvSpPr>
          <p:cNvPr id="4" name="Slide Number Placeholder 3"/>
          <p:cNvSpPr>
            <a:spLocks noGrp="1"/>
          </p:cNvSpPr>
          <p:nvPr>
            <p:ph type="sldNum" sz="quarter" idx="10"/>
          </p:nvPr>
        </p:nvSpPr>
        <p:spPr/>
        <p:txBody>
          <a:bodyPr/>
          <a:lstStyle/>
          <a:p>
            <a:fld id="{5D8EB92D-BADA-4FA4-8FC9-3F988F48C7EB}" type="slidenum">
              <a:rPr lang="en-GB" smtClean="0"/>
              <a:t>9</a:t>
            </a:fld>
            <a:endParaRPr lang="en-GB"/>
          </a:p>
        </p:txBody>
      </p:sp>
    </p:spTree>
    <p:extLst>
      <p:ext uri="{BB962C8B-B14F-4D97-AF65-F5344CB8AC3E}">
        <p14:creationId xmlns:p14="http://schemas.microsoft.com/office/powerpoint/2010/main" val="215269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B06EBA7-D287-4483-85FF-757439C16C3D}" type="datetime1">
              <a:rPr lang="en-GB" smtClean="0"/>
              <a:t>11/01/2016</a:t>
            </a:fld>
            <a:endParaRPr lang="en-GB"/>
          </a:p>
        </p:txBody>
      </p:sp>
      <p:sp>
        <p:nvSpPr>
          <p:cNvPr id="5" name="Footer Placeholder 4"/>
          <p:cNvSpPr>
            <a:spLocks noGrp="1"/>
          </p:cNvSpPr>
          <p:nvPr>
            <p:ph type="ftr" sz="quarter" idx="11"/>
          </p:nvPr>
        </p:nvSpPr>
        <p:spPr/>
        <p:txBody>
          <a:bodyPr/>
          <a:lstStyle/>
          <a:p>
            <a:r>
              <a:rPr lang="en-GB" smtClean="0"/>
              <a:t>Pre- course information session</a:t>
            </a:r>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3274870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F04388-6FDF-498C-8C39-8B6F4F00428A}" type="datetime1">
              <a:rPr lang="en-GB" smtClean="0"/>
              <a:t>11/01/2016</a:t>
            </a:fld>
            <a:endParaRPr lang="en-GB"/>
          </a:p>
        </p:txBody>
      </p:sp>
      <p:sp>
        <p:nvSpPr>
          <p:cNvPr id="5" name="Footer Placeholder 4"/>
          <p:cNvSpPr>
            <a:spLocks noGrp="1"/>
          </p:cNvSpPr>
          <p:nvPr>
            <p:ph type="ftr" sz="quarter" idx="11"/>
          </p:nvPr>
        </p:nvSpPr>
        <p:spPr/>
        <p:txBody>
          <a:bodyPr/>
          <a:lstStyle/>
          <a:p>
            <a:r>
              <a:rPr lang="en-GB" smtClean="0"/>
              <a:t>Pre- course information session</a:t>
            </a:r>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1118396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BC9B552-1349-44A3-9264-D0865C7ABF25}" type="datetime1">
              <a:rPr lang="en-GB" smtClean="0"/>
              <a:t>11/01/2016</a:t>
            </a:fld>
            <a:endParaRPr lang="en-GB"/>
          </a:p>
        </p:txBody>
      </p:sp>
      <p:sp>
        <p:nvSpPr>
          <p:cNvPr id="5" name="Footer Placeholder 4"/>
          <p:cNvSpPr>
            <a:spLocks noGrp="1"/>
          </p:cNvSpPr>
          <p:nvPr>
            <p:ph type="ftr" sz="quarter" idx="11"/>
          </p:nvPr>
        </p:nvSpPr>
        <p:spPr/>
        <p:txBody>
          <a:bodyPr/>
          <a:lstStyle/>
          <a:p>
            <a:r>
              <a:rPr lang="en-GB" smtClean="0"/>
              <a:t>Pre- course information session</a:t>
            </a:r>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67156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4854B84-58F7-4C6D-BA71-01EA7BFF5915}" type="datetime1">
              <a:rPr lang="en-GB" smtClean="0"/>
              <a:t>11/01/2016</a:t>
            </a:fld>
            <a:endParaRPr lang="en-GB"/>
          </a:p>
        </p:txBody>
      </p:sp>
      <p:sp>
        <p:nvSpPr>
          <p:cNvPr id="5" name="Footer Placeholder 4"/>
          <p:cNvSpPr>
            <a:spLocks noGrp="1"/>
          </p:cNvSpPr>
          <p:nvPr>
            <p:ph type="ftr" sz="quarter" idx="11"/>
          </p:nvPr>
        </p:nvSpPr>
        <p:spPr/>
        <p:txBody>
          <a:bodyPr/>
          <a:lstStyle/>
          <a:p>
            <a:r>
              <a:rPr lang="en-GB" smtClean="0"/>
              <a:t>Pre- course information session</a:t>
            </a:r>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1150296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62E34D-C53D-4B08-B3E8-D905036D5FC5}" type="datetime1">
              <a:rPr lang="en-GB" smtClean="0"/>
              <a:t>11/01/2016</a:t>
            </a:fld>
            <a:endParaRPr lang="en-GB"/>
          </a:p>
        </p:txBody>
      </p:sp>
      <p:sp>
        <p:nvSpPr>
          <p:cNvPr id="5" name="Footer Placeholder 4"/>
          <p:cNvSpPr>
            <a:spLocks noGrp="1"/>
          </p:cNvSpPr>
          <p:nvPr>
            <p:ph type="ftr" sz="quarter" idx="11"/>
          </p:nvPr>
        </p:nvSpPr>
        <p:spPr/>
        <p:txBody>
          <a:bodyPr/>
          <a:lstStyle/>
          <a:p>
            <a:r>
              <a:rPr lang="en-GB" smtClean="0"/>
              <a:t>Pre- course information session</a:t>
            </a:r>
            <a:endParaRPr lang="en-GB"/>
          </a:p>
        </p:txBody>
      </p:sp>
      <p:sp>
        <p:nvSpPr>
          <p:cNvPr id="6" name="Slide Number Placeholder 5"/>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2164741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5C24C50-1A23-43B2-8AD2-65387CE4B3C4}" type="datetime1">
              <a:rPr lang="en-GB" smtClean="0"/>
              <a:t>11/01/2016</a:t>
            </a:fld>
            <a:endParaRPr lang="en-GB"/>
          </a:p>
        </p:txBody>
      </p:sp>
      <p:sp>
        <p:nvSpPr>
          <p:cNvPr id="6" name="Footer Placeholder 5"/>
          <p:cNvSpPr>
            <a:spLocks noGrp="1"/>
          </p:cNvSpPr>
          <p:nvPr>
            <p:ph type="ftr" sz="quarter" idx="11"/>
          </p:nvPr>
        </p:nvSpPr>
        <p:spPr/>
        <p:txBody>
          <a:bodyPr/>
          <a:lstStyle/>
          <a:p>
            <a:r>
              <a:rPr lang="en-GB" smtClean="0"/>
              <a:t>Pre- course information session</a:t>
            </a:r>
            <a:endParaRPr lang="en-GB"/>
          </a:p>
        </p:txBody>
      </p:sp>
      <p:sp>
        <p:nvSpPr>
          <p:cNvPr id="7" name="Slide Number Placeholder 6"/>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3137590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2B37BE1-D088-45BD-A01F-5353F728DE86}" type="datetime1">
              <a:rPr lang="en-GB" smtClean="0"/>
              <a:t>11/01/2016</a:t>
            </a:fld>
            <a:endParaRPr lang="en-GB"/>
          </a:p>
        </p:txBody>
      </p:sp>
      <p:sp>
        <p:nvSpPr>
          <p:cNvPr id="8" name="Footer Placeholder 7"/>
          <p:cNvSpPr>
            <a:spLocks noGrp="1"/>
          </p:cNvSpPr>
          <p:nvPr>
            <p:ph type="ftr" sz="quarter" idx="11"/>
          </p:nvPr>
        </p:nvSpPr>
        <p:spPr/>
        <p:txBody>
          <a:bodyPr/>
          <a:lstStyle/>
          <a:p>
            <a:r>
              <a:rPr lang="en-GB" smtClean="0"/>
              <a:t>Pre- course information session</a:t>
            </a:r>
            <a:endParaRPr lang="en-GB"/>
          </a:p>
        </p:txBody>
      </p:sp>
      <p:sp>
        <p:nvSpPr>
          <p:cNvPr id="9" name="Slide Number Placeholder 8"/>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3325260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A083124-6823-4F97-906D-3CEFD1367F08}" type="datetime1">
              <a:rPr lang="en-GB" smtClean="0"/>
              <a:t>11/01/2016</a:t>
            </a:fld>
            <a:endParaRPr lang="en-GB"/>
          </a:p>
        </p:txBody>
      </p:sp>
      <p:sp>
        <p:nvSpPr>
          <p:cNvPr id="4" name="Footer Placeholder 3"/>
          <p:cNvSpPr>
            <a:spLocks noGrp="1"/>
          </p:cNvSpPr>
          <p:nvPr>
            <p:ph type="ftr" sz="quarter" idx="11"/>
          </p:nvPr>
        </p:nvSpPr>
        <p:spPr/>
        <p:txBody>
          <a:bodyPr/>
          <a:lstStyle/>
          <a:p>
            <a:r>
              <a:rPr lang="en-GB" smtClean="0"/>
              <a:t>Pre- course information session</a:t>
            </a:r>
            <a:endParaRPr lang="en-GB"/>
          </a:p>
        </p:txBody>
      </p:sp>
      <p:sp>
        <p:nvSpPr>
          <p:cNvPr id="5" name="Slide Number Placeholder 4"/>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216834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D82484-E763-43C2-AABC-125C1AA14FFE}" type="datetime1">
              <a:rPr lang="en-GB" smtClean="0"/>
              <a:t>11/01/2016</a:t>
            </a:fld>
            <a:endParaRPr lang="en-GB"/>
          </a:p>
        </p:txBody>
      </p:sp>
      <p:sp>
        <p:nvSpPr>
          <p:cNvPr id="3" name="Footer Placeholder 2"/>
          <p:cNvSpPr>
            <a:spLocks noGrp="1"/>
          </p:cNvSpPr>
          <p:nvPr>
            <p:ph type="ftr" sz="quarter" idx="11"/>
          </p:nvPr>
        </p:nvSpPr>
        <p:spPr/>
        <p:txBody>
          <a:bodyPr/>
          <a:lstStyle/>
          <a:p>
            <a:r>
              <a:rPr lang="en-GB" smtClean="0"/>
              <a:t>Pre- course information session</a:t>
            </a:r>
            <a:endParaRPr lang="en-GB"/>
          </a:p>
        </p:txBody>
      </p:sp>
      <p:sp>
        <p:nvSpPr>
          <p:cNvPr id="4" name="Slide Number Placeholder 3"/>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1052367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DAAD54-CB72-489E-8E27-DD878F6CE9B1}" type="datetime1">
              <a:rPr lang="en-GB" smtClean="0"/>
              <a:t>11/01/2016</a:t>
            </a:fld>
            <a:endParaRPr lang="en-GB"/>
          </a:p>
        </p:txBody>
      </p:sp>
      <p:sp>
        <p:nvSpPr>
          <p:cNvPr id="6" name="Footer Placeholder 5"/>
          <p:cNvSpPr>
            <a:spLocks noGrp="1"/>
          </p:cNvSpPr>
          <p:nvPr>
            <p:ph type="ftr" sz="quarter" idx="11"/>
          </p:nvPr>
        </p:nvSpPr>
        <p:spPr/>
        <p:txBody>
          <a:bodyPr/>
          <a:lstStyle/>
          <a:p>
            <a:r>
              <a:rPr lang="en-GB" smtClean="0"/>
              <a:t>Pre- course information session</a:t>
            </a:r>
            <a:endParaRPr lang="en-GB"/>
          </a:p>
        </p:txBody>
      </p:sp>
      <p:sp>
        <p:nvSpPr>
          <p:cNvPr id="7" name="Slide Number Placeholder 6"/>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519178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7E0DE5-9870-4AB4-B90B-9B64E5B52D81}" type="datetime1">
              <a:rPr lang="en-GB" smtClean="0"/>
              <a:t>11/01/2016</a:t>
            </a:fld>
            <a:endParaRPr lang="en-GB"/>
          </a:p>
        </p:txBody>
      </p:sp>
      <p:sp>
        <p:nvSpPr>
          <p:cNvPr id="6" name="Footer Placeholder 5"/>
          <p:cNvSpPr>
            <a:spLocks noGrp="1"/>
          </p:cNvSpPr>
          <p:nvPr>
            <p:ph type="ftr" sz="quarter" idx="11"/>
          </p:nvPr>
        </p:nvSpPr>
        <p:spPr/>
        <p:txBody>
          <a:bodyPr/>
          <a:lstStyle/>
          <a:p>
            <a:r>
              <a:rPr lang="en-GB" smtClean="0"/>
              <a:t>Pre- course information session</a:t>
            </a:r>
            <a:endParaRPr lang="en-GB"/>
          </a:p>
        </p:txBody>
      </p:sp>
      <p:sp>
        <p:nvSpPr>
          <p:cNvPr id="7" name="Slide Number Placeholder 6"/>
          <p:cNvSpPr>
            <a:spLocks noGrp="1"/>
          </p:cNvSpPr>
          <p:nvPr>
            <p:ph type="sldNum" sz="quarter" idx="12"/>
          </p:nvPr>
        </p:nvSpPr>
        <p:spPr/>
        <p:txBody>
          <a:bodyPr/>
          <a:lstStyle/>
          <a:p>
            <a:fld id="{46E465EF-70E7-4BCC-984F-B7C847D1E9E6}" type="slidenum">
              <a:rPr lang="en-GB" smtClean="0"/>
              <a:t>‹#›</a:t>
            </a:fld>
            <a:endParaRPr lang="en-GB"/>
          </a:p>
        </p:txBody>
      </p:sp>
    </p:spTree>
    <p:extLst>
      <p:ext uri="{BB962C8B-B14F-4D97-AF65-F5344CB8AC3E}">
        <p14:creationId xmlns:p14="http://schemas.microsoft.com/office/powerpoint/2010/main" val="2862812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4DC8B5-6649-4490-8B50-86CA1D090105}" type="datetime1">
              <a:rPr lang="en-GB" smtClean="0"/>
              <a:t>11/01/2016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Pre- course information session</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E465EF-70E7-4BCC-984F-B7C847D1E9E6}" type="slidenum">
              <a:rPr lang="en-GB" smtClean="0"/>
              <a:t>‹#›</a:t>
            </a:fld>
            <a:endParaRPr lang="en-GB"/>
          </a:p>
        </p:txBody>
      </p:sp>
    </p:spTree>
    <p:extLst>
      <p:ext uri="{BB962C8B-B14F-4D97-AF65-F5344CB8AC3E}">
        <p14:creationId xmlns:p14="http://schemas.microsoft.com/office/powerpoint/2010/main" val="3134977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40000"/>
                <a:lumOff val="6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solidFill>
                  <a:schemeClr val="accent1">
                    <a:lumMod val="50000"/>
                  </a:schemeClr>
                </a:solidFill>
              </a:rPr>
              <a:t>Community Activists Training Programme</a:t>
            </a:r>
            <a:endParaRPr lang="en-GB" dirty="0">
              <a:solidFill>
                <a:schemeClr val="accent1">
                  <a:lumMod val="50000"/>
                </a:schemeClr>
              </a:solidFill>
            </a:endParaRPr>
          </a:p>
        </p:txBody>
      </p:sp>
      <p:pic>
        <p:nvPicPr>
          <p:cNvPr id="4" name="Picture 3"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07288" y="3602038"/>
            <a:ext cx="4459266" cy="1655762"/>
          </a:xfrm>
          <a:prstGeom prst="rect">
            <a:avLst/>
          </a:prstGeom>
          <a:noFill/>
          <a:ln>
            <a:noFill/>
          </a:ln>
        </p:spPr>
      </p:pic>
      <p:sp>
        <p:nvSpPr>
          <p:cNvPr id="5" name="Slide Number Placeholder 4"/>
          <p:cNvSpPr>
            <a:spLocks noGrp="1"/>
          </p:cNvSpPr>
          <p:nvPr>
            <p:ph type="sldNum" sz="quarter" idx="12"/>
          </p:nvPr>
        </p:nvSpPr>
        <p:spPr/>
        <p:txBody>
          <a:bodyPr/>
          <a:lstStyle/>
          <a:p>
            <a:fld id="{46E465EF-70E7-4BCC-984F-B7C847D1E9E6}" type="slidenum">
              <a:rPr lang="en-GB" smtClean="0"/>
              <a:t>1</a:t>
            </a:fld>
            <a:endParaRPr lang="en-GB"/>
          </a:p>
        </p:txBody>
      </p:sp>
    </p:spTree>
    <p:extLst>
      <p:ext uri="{BB962C8B-B14F-4D97-AF65-F5344CB8AC3E}">
        <p14:creationId xmlns:p14="http://schemas.microsoft.com/office/powerpoint/2010/main" val="2117874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0725" y="413359"/>
            <a:ext cx="5211872" cy="87682"/>
          </a:xfrm>
        </p:spPr>
        <p:txBody>
          <a:bodyPr>
            <a:noAutofit/>
          </a:bodyPr>
          <a:lstStyle/>
          <a:p>
            <a:r>
              <a:rPr lang="en-GB" sz="2800" dirty="0" smtClean="0"/>
              <a:t>WHAT THE SESSIONS LOOK LIKE</a:t>
            </a:r>
            <a:endParaRPr lang="en-GB"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13050929"/>
              </p:ext>
            </p:extLst>
          </p:nvPr>
        </p:nvGraphicFramePr>
        <p:xfrm>
          <a:off x="0" y="154966"/>
          <a:ext cx="12129369" cy="6817471"/>
        </p:xfrm>
        <a:graphic>
          <a:graphicData uri="http://schemas.openxmlformats.org/drawingml/2006/table">
            <a:tbl>
              <a:tblPr firstRow="1" firstCol="1" bandRow="1">
                <a:tableStyleId>{5C22544A-7EE6-4342-B048-85BDC9FD1C3A}</a:tableStyleId>
              </a:tblPr>
              <a:tblGrid>
                <a:gridCol w="4000919"/>
                <a:gridCol w="4063549"/>
                <a:gridCol w="4064901"/>
              </a:tblGrid>
              <a:tr h="198939">
                <a:tc>
                  <a:txBody>
                    <a:bodyPr/>
                    <a:lstStyle/>
                    <a:p>
                      <a:pPr>
                        <a:lnSpc>
                          <a:spcPct val="107000"/>
                        </a:lnSpc>
                        <a:spcAft>
                          <a:spcPts val="0"/>
                        </a:spcAft>
                      </a:pPr>
                      <a:r>
                        <a:rPr lang="en-GB" sz="1400" dirty="0">
                          <a:effectLst/>
                        </a:rPr>
                        <a:t>Unit number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Session Number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a:effectLst/>
                        </a:rPr>
                        <a:t>Session title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715460">
                <a:tc>
                  <a:txBody>
                    <a:bodyPr/>
                    <a:lstStyle/>
                    <a:p>
                      <a:pPr>
                        <a:lnSpc>
                          <a:spcPct val="107000"/>
                        </a:lnSpc>
                        <a:spcAft>
                          <a:spcPts val="0"/>
                        </a:spcAft>
                      </a:pPr>
                      <a:r>
                        <a:rPr lang="en-GB" sz="1400" dirty="0">
                          <a:effectLst/>
                        </a:rPr>
                        <a:t>UNIT 1</a:t>
                      </a:r>
                    </a:p>
                    <a:p>
                      <a:pPr>
                        <a:lnSpc>
                          <a:spcPct val="107000"/>
                        </a:lnSpc>
                        <a:spcAft>
                          <a:spcPts val="0"/>
                        </a:spcAft>
                      </a:pPr>
                      <a:r>
                        <a:rPr lang="en-GB" sz="1400" dirty="0">
                          <a:effectLst/>
                        </a:rPr>
                        <a:t>EXPLORING AND UNDERSTANDING </a:t>
                      </a:r>
                      <a:r>
                        <a:rPr lang="en-GB" sz="1400" dirty="0" err="1">
                          <a:effectLst/>
                        </a:rPr>
                        <a:t>C.L.D</a:t>
                      </a:r>
                      <a:r>
                        <a:rPr lang="en-GB" sz="1400" dirty="0">
                          <a:effectLst/>
                        </a:rPr>
                        <a:t>.</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SESSION 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WHAT IS COMMUNITY LEARNING AND DEVELOPMENT?</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450848">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SESSION 2</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BEING A COMMUNITY ACTIVIST</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450848">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SESSION 3</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PARTICIPATION AND INCLUSION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503395">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SESSION 4</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MAKING A DIFFERENCE</a:t>
                      </a:r>
                    </a:p>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901692">
                <a:tc>
                  <a:txBody>
                    <a:bodyPr/>
                    <a:lstStyle/>
                    <a:p>
                      <a:pPr>
                        <a:lnSpc>
                          <a:spcPct val="107000"/>
                        </a:lnSpc>
                        <a:spcAft>
                          <a:spcPts val="0"/>
                        </a:spcAft>
                      </a:pPr>
                      <a:r>
                        <a:rPr lang="en-GB" sz="1400" dirty="0">
                          <a:effectLst/>
                        </a:rPr>
                        <a:t>UNIT 2</a:t>
                      </a:r>
                    </a:p>
                    <a:p>
                      <a:pPr>
                        <a:lnSpc>
                          <a:spcPct val="107000"/>
                        </a:lnSpc>
                        <a:spcAft>
                          <a:spcPts val="0"/>
                        </a:spcAft>
                      </a:pPr>
                      <a:r>
                        <a:rPr lang="en-GB" sz="1400" dirty="0">
                          <a:effectLst/>
                        </a:rPr>
                        <a:t>YOUR COMMUNITY: WHO ARE THEY AND HOW DO YOU REACH THEM</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a:effectLst/>
                        </a:rPr>
                        <a:t>SESSION 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WHO ARE </a:t>
                      </a:r>
                      <a:r>
                        <a:rPr lang="en-GB" sz="1400">
                          <a:effectLst/>
                        </a:rPr>
                        <a:t>YOUR </a:t>
                      </a:r>
                      <a:r>
                        <a:rPr lang="en-GB" sz="1400" smtClean="0">
                          <a:effectLst/>
                        </a:rPr>
                        <a:t>COMMUNITY?</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246005">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a:effectLst/>
                        </a:rPr>
                        <a:t>SESSION 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EQUAL AND EQUALITY</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760783">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a:effectLst/>
                        </a:rPr>
                        <a:t>SESSION 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ENGAGEMENT – GETTING YOUR COMMUNITY ON BOARD</a:t>
                      </a:r>
                    </a:p>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676271">
                <a:tc>
                  <a:txBody>
                    <a:bodyPr/>
                    <a:lstStyle/>
                    <a:p>
                      <a:pPr>
                        <a:lnSpc>
                          <a:spcPct val="107000"/>
                        </a:lnSpc>
                        <a:spcAft>
                          <a:spcPts val="0"/>
                        </a:spcAft>
                      </a:pPr>
                      <a:r>
                        <a:rPr lang="en-GB" sz="1400" dirty="0">
                          <a:effectLst/>
                        </a:rPr>
                        <a:t>UNIT 3</a:t>
                      </a:r>
                    </a:p>
                    <a:p>
                      <a:pPr>
                        <a:lnSpc>
                          <a:spcPct val="107000"/>
                        </a:lnSpc>
                        <a:spcAft>
                          <a:spcPts val="0"/>
                        </a:spcAft>
                      </a:pPr>
                      <a:r>
                        <a:rPr lang="en-GB" sz="1400" dirty="0">
                          <a:effectLst/>
                        </a:rPr>
                        <a:t>TAKING ACTION IN YOUR COMMUNITY</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a:effectLst/>
                        </a:rPr>
                        <a:t>SESSION 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WHO HOLDS THE POWER</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450848">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a:effectLst/>
                        </a:rPr>
                        <a:t>SESSION 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INFLUENCING </a:t>
                      </a:r>
                      <a:r>
                        <a:rPr lang="en-GB" sz="1400" dirty="0" err="1">
                          <a:effectLst/>
                        </a:rPr>
                        <a:t>DECSION</a:t>
                      </a:r>
                      <a:r>
                        <a:rPr lang="en-GB" sz="1400" dirty="0">
                          <a:effectLst/>
                        </a:rPr>
                        <a:t> MAKERS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503395">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SESSION 3</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MAKING THINGS HAPPEN</a:t>
                      </a:r>
                    </a:p>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473078">
                <a:tc>
                  <a:txBody>
                    <a:bodyPr/>
                    <a:lstStyle/>
                    <a:p>
                      <a:pPr>
                        <a:lnSpc>
                          <a:spcPct val="107000"/>
                        </a:lnSpc>
                        <a:spcAft>
                          <a:spcPts val="0"/>
                        </a:spcAft>
                      </a:pPr>
                      <a:r>
                        <a:rPr lang="en-GB" sz="1400" dirty="0">
                          <a:effectLst/>
                        </a:rPr>
                        <a:t>UNIT 4</a:t>
                      </a:r>
                    </a:p>
                    <a:p>
                      <a:pPr>
                        <a:lnSpc>
                          <a:spcPct val="107000"/>
                        </a:lnSpc>
                        <a:spcAft>
                          <a:spcPts val="0"/>
                        </a:spcAft>
                      </a:pPr>
                      <a:r>
                        <a:rPr lang="en-GB" sz="1400" dirty="0">
                          <a:effectLst/>
                        </a:rPr>
                        <a:t>PUTTING IT INTO TO PRACTICE</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a:effectLst/>
                        </a:rPr>
                        <a:t>SESSION I</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WHAT NEEDS TO CHANGE AND HOW WILL WE DO IT</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r h="371472">
                <a:tc>
                  <a:txBody>
                    <a:bodyPr/>
                    <a:lstStyle/>
                    <a:p>
                      <a:pPr>
                        <a:lnSpc>
                          <a:spcPct val="107000"/>
                        </a:lnSpc>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SESSION 2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c>
                  <a:txBody>
                    <a:bodyPr/>
                    <a:lstStyle/>
                    <a:p>
                      <a:pPr>
                        <a:lnSpc>
                          <a:spcPct val="107000"/>
                        </a:lnSpc>
                        <a:spcAft>
                          <a:spcPts val="0"/>
                        </a:spcAft>
                      </a:pPr>
                      <a:r>
                        <a:rPr lang="en-GB" sz="1400" dirty="0">
                          <a:effectLst/>
                        </a:rPr>
                        <a:t>DID WE MAKE A DIFFERENCE</a:t>
                      </a:r>
                      <a:r>
                        <a:rPr lang="en-GB" sz="1400" dirty="0" smtClean="0">
                          <a:effectLst/>
                        </a:rPr>
                        <a:t>?</a:t>
                      </a:r>
                    </a:p>
                    <a:p>
                      <a:pPr>
                        <a:lnSpc>
                          <a:spcPct val="107000"/>
                        </a:lnSpc>
                        <a:spcAft>
                          <a:spcPts val="0"/>
                        </a:spcAft>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9411" marR="59411" marT="0" marB="0"/>
                </a:tc>
              </a:tr>
            </a:tbl>
          </a:graphicData>
        </a:graphic>
      </p:graphicFrame>
      <p:sp>
        <p:nvSpPr>
          <p:cNvPr id="5" name="Slide Number Placeholder 4"/>
          <p:cNvSpPr>
            <a:spLocks noGrp="1"/>
          </p:cNvSpPr>
          <p:nvPr>
            <p:ph type="sldNum" sz="quarter" idx="12"/>
          </p:nvPr>
        </p:nvSpPr>
        <p:spPr/>
        <p:txBody>
          <a:bodyPr/>
          <a:lstStyle/>
          <a:p>
            <a:fld id="{46E465EF-70E7-4BCC-984F-B7C847D1E9E6}" type="slidenum">
              <a:rPr lang="en-GB" smtClean="0"/>
              <a:t>10</a:t>
            </a:fld>
            <a:endParaRPr lang="en-GB"/>
          </a:p>
        </p:txBody>
      </p:sp>
    </p:spTree>
    <p:extLst>
      <p:ext uri="{BB962C8B-B14F-4D97-AF65-F5344CB8AC3E}">
        <p14:creationId xmlns:p14="http://schemas.microsoft.com/office/powerpoint/2010/main" val="33314987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accent1">
                    <a:lumMod val="50000"/>
                  </a:schemeClr>
                </a:solidFill>
              </a:rPr>
              <a:t>What next?</a:t>
            </a:r>
            <a:endParaRPr lang="en-GB" dirty="0">
              <a:solidFill>
                <a:schemeClr val="accent1">
                  <a:lumMod val="50000"/>
                </a:schemeClr>
              </a:solidFill>
            </a:endParaRPr>
          </a:p>
        </p:txBody>
      </p:sp>
      <p:sp>
        <p:nvSpPr>
          <p:cNvPr id="2" name="Content Placeholder 1"/>
          <p:cNvSpPr>
            <a:spLocks noGrp="1"/>
          </p:cNvSpPr>
          <p:nvPr>
            <p:ph idx="1"/>
          </p:nvPr>
        </p:nvSpPr>
        <p:spPr>
          <a:xfrm>
            <a:off x="838200" y="1825625"/>
            <a:ext cx="10515600" cy="3898770"/>
          </a:xfrm>
        </p:spPr>
        <p:txBody>
          <a:bodyPr>
            <a:normAutofit/>
          </a:bodyPr>
          <a:lstStyle/>
          <a:p>
            <a:pPr marL="0" indent="0">
              <a:buNone/>
            </a:pPr>
            <a:r>
              <a:rPr lang="en-GB" sz="3600" dirty="0" smtClean="0">
                <a:solidFill>
                  <a:srgbClr val="FF0000"/>
                </a:solidFill>
              </a:rPr>
              <a:t>Add to this slide the local arrangements in relation to</a:t>
            </a:r>
          </a:p>
          <a:p>
            <a:pPr marL="0" indent="0">
              <a:buNone/>
            </a:pPr>
            <a:r>
              <a:rPr lang="en-GB" sz="3600" dirty="0" smtClean="0">
                <a:solidFill>
                  <a:srgbClr val="FF0000"/>
                </a:solidFill>
              </a:rPr>
              <a:t>Application process</a:t>
            </a:r>
          </a:p>
          <a:p>
            <a:pPr marL="0" indent="0">
              <a:buNone/>
            </a:pPr>
            <a:r>
              <a:rPr lang="en-GB" sz="3600" dirty="0" smtClean="0">
                <a:solidFill>
                  <a:srgbClr val="FF0000"/>
                </a:solidFill>
              </a:rPr>
              <a:t>Support that can be offered re travel/ childcare/other specific needs/ dates /times of delivery etc.</a:t>
            </a:r>
          </a:p>
          <a:p>
            <a:pPr marL="0" indent="0">
              <a:buNone/>
            </a:pPr>
            <a:r>
              <a:rPr lang="en-GB" sz="3600" dirty="0">
                <a:solidFill>
                  <a:schemeClr val="accent1">
                    <a:lumMod val="50000"/>
                  </a:schemeClr>
                </a:solidFill>
              </a:rPr>
              <a:t>ANY QUESTIONS</a:t>
            </a:r>
            <a:r>
              <a:rPr lang="en-GB" sz="3600" dirty="0" smtClean="0">
                <a:solidFill>
                  <a:schemeClr val="accent1">
                    <a:lumMod val="50000"/>
                  </a:schemeClr>
                </a:solidFill>
              </a:rPr>
              <a:t>?</a:t>
            </a:r>
          </a:p>
          <a:p>
            <a:pPr marL="0" indent="0">
              <a:buNone/>
            </a:pPr>
            <a:r>
              <a:rPr lang="en-GB" sz="3600" dirty="0" smtClean="0">
                <a:solidFill>
                  <a:schemeClr val="accent1">
                    <a:lumMod val="50000"/>
                  </a:schemeClr>
                </a:solidFill>
              </a:rPr>
              <a:t>Thanks for Attending and getting involved</a:t>
            </a:r>
            <a:endParaRPr lang="en-GB" sz="3600" dirty="0">
              <a:solidFill>
                <a:srgbClr val="FF0000"/>
              </a:solidFill>
            </a:endParaRPr>
          </a:p>
          <a:p>
            <a:pPr marL="0" indent="0">
              <a:buNone/>
            </a:pPr>
            <a:endParaRPr lang="en-GB" sz="3600"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5" name="Slide Number Placeholder 4"/>
          <p:cNvSpPr>
            <a:spLocks noGrp="1"/>
          </p:cNvSpPr>
          <p:nvPr>
            <p:ph type="sldNum" sz="quarter" idx="12"/>
          </p:nvPr>
        </p:nvSpPr>
        <p:spPr/>
        <p:txBody>
          <a:bodyPr/>
          <a:lstStyle/>
          <a:p>
            <a:fld id="{46E465EF-70E7-4BCC-984F-B7C847D1E9E6}" type="slidenum">
              <a:rPr lang="en-GB" smtClean="0"/>
              <a:t>11</a:t>
            </a:fld>
            <a:endParaRPr lang="en-GB"/>
          </a:p>
        </p:txBody>
      </p:sp>
    </p:spTree>
    <p:extLst>
      <p:ext uri="{BB962C8B-B14F-4D97-AF65-F5344CB8AC3E}">
        <p14:creationId xmlns:p14="http://schemas.microsoft.com/office/powerpoint/2010/main" val="1063047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2000"/>
                                        <p:tgtEl>
                                          <p:spTgt spid="2">
                                            <p:txEl>
                                              <p:pRg st="1" end="1"/>
                                            </p:txEl>
                                          </p:spTgt>
                                        </p:tgtEl>
                                      </p:cBhvr>
                                    </p:animEffect>
                                    <p:anim calcmode="lin" valueType="num">
                                      <p:cBhvr>
                                        <p:cTn id="15"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2000"/>
                                        <p:tgtEl>
                                          <p:spTgt spid="2">
                                            <p:txEl>
                                              <p:pRg st="2" end="2"/>
                                            </p:txEl>
                                          </p:spTgt>
                                        </p:tgtEl>
                                      </p:cBhvr>
                                    </p:animEffect>
                                    <p:anim calcmode="lin" valueType="num">
                                      <p:cBhvr>
                                        <p:cTn id="22"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2000"/>
                                        <p:tgtEl>
                                          <p:spTgt spid="2">
                                            <p:txEl>
                                              <p:pRg st="3" end="3"/>
                                            </p:txEl>
                                          </p:spTgt>
                                        </p:tgtEl>
                                      </p:cBhvr>
                                    </p:animEffect>
                                    <p:anim calcmode="lin" valueType="num">
                                      <p:cBhvr>
                                        <p:cTn id="29"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2000"/>
                                        <p:tgtEl>
                                          <p:spTgt spid="2">
                                            <p:txEl>
                                              <p:pRg st="4" end="4"/>
                                            </p:txEl>
                                          </p:spTgt>
                                        </p:tgtEl>
                                      </p:cBhvr>
                                    </p:animEffect>
                                    <p:anim calcmode="lin" valueType="num">
                                      <p:cBhvr>
                                        <p:cTn id="36"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37" dur="20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13148" y="352599"/>
            <a:ext cx="10515600" cy="1325563"/>
          </a:xfrm>
        </p:spPr>
        <p:txBody>
          <a:bodyPr/>
          <a:lstStyle/>
          <a:p>
            <a:r>
              <a:rPr lang="en-GB" dirty="0" smtClean="0">
                <a:solidFill>
                  <a:schemeClr val="accent1">
                    <a:lumMod val="50000"/>
                  </a:schemeClr>
                </a:solidFill>
              </a:rPr>
              <a:t>Background to this development</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7" name="TextBox 6"/>
          <p:cNvSpPr txBox="1"/>
          <p:nvPr/>
        </p:nvSpPr>
        <p:spPr>
          <a:xfrm>
            <a:off x="162838" y="1891430"/>
            <a:ext cx="11599102" cy="4524315"/>
          </a:xfrm>
          <a:prstGeom prst="rect">
            <a:avLst/>
          </a:prstGeom>
          <a:noFill/>
        </p:spPr>
        <p:txBody>
          <a:bodyPr wrap="square" rtlCol="0">
            <a:spAutoFit/>
          </a:bodyPr>
          <a:lstStyle/>
          <a:p>
            <a:r>
              <a:rPr lang="en-GB" dirty="0" smtClean="0">
                <a:solidFill>
                  <a:schemeClr val="accent1">
                    <a:lumMod val="50000"/>
                  </a:schemeClr>
                </a:solidFill>
              </a:rPr>
              <a:t>Extensive training programmes for community activists developed and being delivered by East Lothian and Falkirk Councils – both at a similar level to PDA Youth Work and SALL, although not accredited</a:t>
            </a:r>
          </a:p>
          <a:p>
            <a:endParaRPr lang="en-GB" dirty="0">
              <a:solidFill>
                <a:schemeClr val="accent1">
                  <a:lumMod val="50000"/>
                </a:schemeClr>
              </a:solidFill>
            </a:endParaRPr>
          </a:p>
          <a:p>
            <a:r>
              <a:rPr lang="en-GB" dirty="0" smtClean="0">
                <a:solidFill>
                  <a:schemeClr val="accent1">
                    <a:lumMod val="50000"/>
                  </a:schemeClr>
                </a:solidFill>
              </a:rPr>
              <a:t>Discussion at  S.E. &amp; Central consortium  meetings identified this as a wider need across the field and agreed to explore how this could be met  – small working group set up</a:t>
            </a:r>
          </a:p>
          <a:p>
            <a:endParaRPr lang="en-GB" dirty="0">
              <a:solidFill>
                <a:schemeClr val="accent1">
                  <a:lumMod val="50000"/>
                </a:schemeClr>
              </a:solidFill>
            </a:endParaRPr>
          </a:p>
          <a:p>
            <a:r>
              <a:rPr lang="en-GB" dirty="0" smtClean="0">
                <a:solidFill>
                  <a:schemeClr val="accent1">
                    <a:lumMod val="50000"/>
                  </a:schemeClr>
                </a:solidFill>
              </a:rPr>
              <a:t>Funding granted through Education Scotland –Up-skilling the Workforce</a:t>
            </a:r>
          </a:p>
          <a:p>
            <a:endParaRPr lang="en-GB" dirty="0">
              <a:solidFill>
                <a:schemeClr val="accent1">
                  <a:lumMod val="50000"/>
                </a:schemeClr>
              </a:solidFill>
            </a:endParaRPr>
          </a:p>
          <a:p>
            <a:r>
              <a:rPr lang="en-GB" dirty="0" smtClean="0">
                <a:solidFill>
                  <a:schemeClr val="accent1">
                    <a:lumMod val="50000"/>
                  </a:schemeClr>
                </a:solidFill>
              </a:rPr>
              <a:t>Falkirk and East Lothian review/share materials, develop shared aims and carry out a matching exercise against </a:t>
            </a:r>
            <a:r>
              <a:rPr lang="en-GB" dirty="0" err="1" smtClean="0">
                <a:solidFill>
                  <a:schemeClr val="accent1">
                    <a:lumMod val="50000"/>
                  </a:schemeClr>
                </a:solidFill>
              </a:rPr>
              <a:t>CLD</a:t>
            </a:r>
            <a:r>
              <a:rPr lang="en-GB" dirty="0" smtClean="0">
                <a:solidFill>
                  <a:schemeClr val="accent1">
                    <a:lumMod val="50000"/>
                  </a:schemeClr>
                </a:solidFill>
              </a:rPr>
              <a:t> competences. </a:t>
            </a:r>
          </a:p>
          <a:p>
            <a:endParaRPr lang="en-GB" dirty="0">
              <a:solidFill>
                <a:schemeClr val="accent1">
                  <a:lumMod val="50000"/>
                </a:schemeClr>
              </a:solidFill>
            </a:endParaRPr>
          </a:p>
          <a:p>
            <a:r>
              <a:rPr lang="en-GB" dirty="0" smtClean="0">
                <a:solidFill>
                  <a:schemeClr val="accent1">
                    <a:lumMod val="50000"/>
                  </a:schemeClr>
                </a:solidFill>
              </a:rPr>
              <a:t>Further discussion at full consortium meeting , small development group formed to finalise aims and outcomes, proposed content and design and development of new programme to be shared across consortium member organisations</a:t>
            </a:r>
          </a:p>
          <a:p>
            <a:endParaRPr lang="en-GB" dirty="0" smtClean="0">
              <a:solidFill>
                <a:schemeClr val="accent1">
                  <a:lumMod val="50000"/>
                </a:schemeClr>
              </a:solidFill>
            </a:endParaRPr>
          </a:p>
          <a:p>
            <a:endParaRPr lang="en-GB" dirty="0"/>
          </a:p>
          <a:p>
            <a:endParaRPr lang="en-GB" dirty="0"/>
          </a:p>
        </p:txBody>
      </p:sp>
      <p:sp>
        <p:nvSpPr>
          <p:cNvPr id="4" name="Slide Number Placeholder 3"/>
          <p:cNvSpPr>
            <a:spLocks noGrp="1"/>
          </p:cNvSpPr>
          <p:nvPr>
            <p:ph type="sldNum" sz="quarter" idx="12"/>
          </p:nvPr>
        </p:nvSpPr>
        <p:spPr/>
        <p:txBody>
          <a:bodyPr/>
          <a:lstStyle/>
          <a:p>
            <a:fld id="{46E465EF-70E7-4BCC-984F-B7C847D1E9E6}" type="slidenum">
              <a:rPr lang="en-GB" smtClean="0"/>
              <a:t>2</a:t>
            </a:fld>
            <a:endParaRPr lang="en-GB"/>
          </a:p>
        </p:txBody>
      </p:sp>
    </p:spTree>
    <p:extLst>
      <p:ext uri="{BB962C8B-B14F-4D97-AF65-F5344CB8AC3E}">
        <p14:creationId xmlns:p14="http://schemas.microsoft.com/office/powerpoint/2010/main" val="2173443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1">
                    <a:lumMod val="50000"/>
                  </a:schemeClr>
                </a:solidFill>
              </a:rPr>
              <a:t>Who are the consortium!</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9" name="TextBox 8"/>
          <p:cNvSpPr txBox="1"/>
          <p:nvPr/>
        </p:nvSpPr>
        <p:spPr>
          <a:xfrm>
            <a:off x="1684421" y="1957137"/>
            <a:ext cx="8855242" cy="3693319"/>
          </a:xfrm>
          <a:prstGeom prst="rect">
            <a:avLst/>
          </a:prstGeom>
          <a:noFill/>
        </p:spPr>
        <p:txBody>
          <a:bodyPr wrap="square" rtlCol="0">
            <a:spAutoFit/>
          </a:bodyPr>
          <a:lstStyle/>
          <a:p>
            <a:r>
              <a:rPr lang="en-GB" dirty="0" smtClean="0">
                <a:solidFill>
                  <a:schemeClr val="accent1">
                    <a:lumMod val="50000"/>
                  </a:schemeClr>
                </a:solidFill>
              </a:rPr>
              <a:t>Representatives of  Community Learning and Development providers from:</a:t>
            </a:r>
          </a:p>
          <a:p>
            <a:endParaRPr lang="en-GB" dirty="0">
              <a:solidFill>
                <a:schemeClr val="accent1">
                  <a:lumMod val="50000"/>
                </a:schemeClr>
              </a:solidFill>
            </a:endParaRPr>
          </a:p>
          <a:p>
            <a:pPr marL="285750" indent="-285750">
              <a:buFont typeface="Arial" panose="020B0604020202020204" pitchFamily="34" charset="0"/>
              <a:buChar char="•"/>
            </a:pPr>
            <a:r>
              <a:rPr lang="en-GB" dirty="0" smtClean="0">
                <a:solidFill>
                  <a:schemeClr val="accent1">
                    <a:lumMod val="50000"/>
                  </a:schemeClr>
                </a:solidFill>
              </a:rPr>
              <a:t>Borders Council</a:t>
            </a:r>
          </a:p>
          <a:p>
            <a:pPr marL="285750" indent="-285750">
              <a:buFont typeface="Arial" panose="020B0604020202020204" pitchFamily="34" charset="0"/>
              <a:buChar char="•"/>
            </a:pPr>
            <a:r>
              <a:rPr lang="en-GB" dirty="0" smtClean="0">
                <a:solidFill>
                  <a:schemeClr val="accent1">
                    <a:lumMod val="50000"/>
                  </a:schemeClr>
                </a:solidFill>
              </a:rPr>
              <a:t>Clackmannanshire Council </a:t>
            </a:r>
          </a:p>
          <a:p>
            <a:pPr marL="285750" indent="-285750">
              <a:buFont typeface="Arial" panose="020B0604020202020204" pitchFamily="34" charset="0"/>
              <a:buChar char="•"/>
            </a:pPr>
            <a:r>
              <a:rPr lang="en-GB" dirty="0" smtClean="0">
                <a:solidFill>
                  <a:schemeClr val="accent1">
                    <a:lumMod val="50000"/>
                  </a:schemeClr>
                </a:solidFill>
              </a:rPr>
              <a:t>Clackmannanshire Third Sector Interface (</a:t>
            </a:r>
            <a:r>
              <a:rPr lang="en-GB" dirty="0" err="1" smtClean="0">
                <a:solidFill>
                  <a:schemeClr val="accent1">
                    <a:lumMod val="50000"/>
                  </a:schemeClr>
                </a:solidFill>
              </a:rPr>
              <a:t>CTSI</a:t>
            </a:r>
            <a:r>
              <a:rPr lang="en-GB" dirty="0" smtClean="0">
                <a:solidFill>
                  <a:schemeClr val="accent1">
                    <a:lumMod val="50000"/>
                  </a:schemeClr>
                </a:solidFill>
              </a:rPr>
              <a:t>)</a:t>
            </a:r>
          </a:p>
          <a:p>
            <a:pPr marL="285750" indent="-285750">
              <a:buFont typeface="Arial" panose="020B0604020202020204" pitchFamily="34" charset="0"/>
              <a:buChar char="•"/>
            </a:pPr>
            <a:r>
              <a:rPr lang="en-GB" dirty="0" smtClean="0">
                <a:solidFill>
                  <a:schemeClr val="accent1">
                    <a:lumMod val="50000"/>
                  </a:schemeClr>
                </a:solidFill>
              </a:rPr>
              <a:t>Lothian Council</a:t>
            </a:r>
          </a:p>
          <a:p>
            <a:pPr marL="285750" indent="-285750">
              <a:buFont typeface="Arial" panose="020B0604020202020204" pitchFamily="34" charset="0"/>
              <a:buChar char="•"/>
            </a:pPr>
            <a:r>
              <a:rPr lang="en-GB" dirty="0" smtClean="0">
                <a:solidFill>
                  <a:schemeClr val="accent1">
                    <a:lumMod val="50000"/>
                  </a:schemeClr>
                </a:solidFill>
              </a:rPr>
              <a:t>Edinburgh City Council</a:t>
            </a:r>
          </a:p>
          <a:p>
            <a:pPr marL="285750" indent="-285750">
              <a:buFont typeface="Arial" panose="020B0604020202020204" pitchFamily="34" charset="0"/>
              <a:buChar char="•"/>
            </a:pPr>
            <a:r>
              <a:rPr lang="en-GB" dirty="0" smtClean="0">
                <a:solidFill>
                  <a:schemeClr val="accent1">
                    <a:lumMod val="50000"/>
                  </a:schemeClr>
                </a:solidFill>
              </a:rPr>
              <a:t>Falkirk Council</a:t>
            </a:r>
          </a:p>
          <a:p>
            <a:pPr marL="285750" indent="-285750">
              <a:buFont typeface="Arial" panose="020B0604020202020204" pitchFamily="34" charset="0"/>
              <a:buChar char="•"/>
            </a:pPr>
            <a:r>
              <a:rPr lang="en-GB" dirty="0" smtClean="0">
                <a:solidFill>
                  <a:schemeClr val="accent1">
                    <a:lumMod val="50000"/>
                  </a:schemeClr>
                </a:solidFill>
              </a:rPr>
              <a:t>Mid Lothian Council</a:t>
            </a:r>
          </a:p>
          <a:p>
            <a:pPr marL="285750" indent="-285750">
              <a:buFont typeface="Arial" panose="020B0604020202020204" pitchFamily="34" charset="0"/>
              <a:buChar char="•"/>
            </a:pPr>
            <a:r>
              <a:rPr lang="en-GB" dirty="0" smtClean="0">
                <a:solidFill>
                  <a:schemeClr val="accent1">
                    <a:lumMod val="50000"/>
                  </a:schemeClr>
                </a:solidFill>
              </a:rPr>
              <a:t>Stirling</a:t>
            </a:r>
          </a:p>
          <a:p>
            <a:pPr marL="285750" indent="-285750">
              <a:buFont typeface="Arial" panose="020B0604020202020204" pitchFamily="34" charset="0"/>
              <a:buChar char="•"/>
            </a:pPr>
            <a:r>
              <a:rPr lang="en-GB" dirty="0" smtClean="0">
                <a:solidFill>
                  <a:schemeClr val="accent1">
                    <a:lumMod val="50000"/>
                  </a:schemeClr>
                </a:solidFill>
              </a:rPr>
              <a:t>West Lothian Council</a:t>
            </a:r>
          </a:p>
          <a:p>
            <a:endParaRPr lang="en-GB" dirty="0" smtClean="0"/>
          </a:p>
          <a:p>
            <a:endParaRPr lang="en-GB" dirty="0"/>
          </a:p>
        </p:txBody>
      </p:sp>
      <p:sp>
        <p:nvSpPr>
          <p:cNvPr id="4" name="Slide Number Placeholder 3"/>
          <p:cNvSpPr>
            <a:spLocks noGrp="1"/>
          </p:cNvSpPr>
          <p:nvPr>
            <p:ph type="sldNum" sz="quarter" idx="12"/>
          </p:nvPr>
        </p:nvSpPr>
        <p:spPr/>
        <p:txBody>
          <a:bodyPr/>
          <a:lstStyle/>
          <a:p>
            <a:fld id="{46E465EF-70E7-4BCC-984F-B7C847D1E9E6}" type="slidenum">
              <a:rPr lang="en-GB" smtClean="0"/>
              <a:t>3</a:t>
            </a:fld>
            <a:endParaRPr lang="en-GB"/>
          </a:p>
        </p:txBody>
      </p:sp>
    </p:spTree>
    <p:extLst>
      <p:ext uri="{BB962C8B-B14F-4D97-AF65-F5344CB8AC3E}">
        <p14:creationId xmlns:p14="http://schemas.microsoft.com/office/powerpoint/2010/main" val="1598638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1">
                    <a:lumMod val="50000"/>
                  </a:schemeClr>
                </a:solidFill>
              </a:rPr>
              <a:t>What we do and how we do it!</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4" name="TextBox 3"/>
          <p:cNvSpPr txBox="1"/>
          <p:nvPr/>
        </p:nvSpPr>
        <p:spPr>
          <a:xfrm>
            <a:off x="576197" y="2179529"/>
            <a:ext cx="11260899" cy="4247317"/>
          </a:xfrm>
          <a:prstGeom prst="rect">
            <a:avLst/>
          </a:prstGeom>
          <a:noFill/>
        </p:spPr>
        <p:txBody>
          <a:bodyPr wrap="square" rtlCol="0">
            <a:spAutoFit/>
          </a:bodyPr>
          <a:lstStyle/>
          <a:p>
            <a:r>
              <a:rPr lang="en-GB" dirty="0" smtClean="0">
                <a:solidFill>
                  <a:schemeClr val="accent1">
                    <a:lumMod val="50000"/>
                  </a:schemeClr>
                </a:solidFill>
              </a:rPr>
              <a:t>Promote and support Workforce Development and Continuing Professional Development for staff, paid and voluntary, within and across the council areas by meeting regularly and working together to:</a:t>
            </a:r>
          </a:p>
          <a:p>
            <a:pPr marL="285750" indent="-285750">
              <a:buFont typeface="Arial" panose="020B0604020202020204" pitchFamily="34" charset="0"/>
              <a:buChar char="•"/>
            </a:pPr>
            <a:r>
              <a:rPr lang="en-GB" dirty="0" smtClean="0">
                <a:solidFill>
                  <a:schemeClr val="accent1">
                    <a:lumMod val="50000"/>
                  </a:schemeClr>
                </a:solidFill>
              </a:rPr>
              <a:t>Individually and collectively offer a wide range of training opportunities including conferences, skills workshops, training courses and programmes, networking opportunities……………</a:t>
            </a:r>
          </a:p>
          <a:p>
            <a:pPr marL="285750" indent="-285750">
              <a:buFont typeface="Arial" panose="020B0604020202020204" pitchFamily="34" charset="0"/>
              <a:buChar char="•"/>
            </a:pPr>
            <a:endParaRPr lang="en-GB" dirty="0">
              <a:solidFill>
                <a:schemeClr val="accent1">
                  <a:lumMod val="50000"/>
                </a:schemeClr>
              </a:solidFill>
            </a:endParaRPr>
          </a:p>
          <a:p>
            <a:pPr marL="285750" indent="-285750">
              <a:buFont typeface="Arial" panose="020B0604020202020204" pitchFamily="34" charset="0"/>
              <a:buChar char="•"/>
            </a:pPr>
            <a:r>
              <a:rPr lang="en-GB" dirty="0" smtClean="0">
                <a:solidFill>
                  <a:schemeClr val="accent1">
                    <a:lumMod val="50000"/>
                  </a:schemeClr>
                </a:solidFill>
              </a:rPr>
              <a:t>Share materials and good practice across the areas</a:t>
            </a:r>
          </a:p>
          <a:p>
            <a:pPr marL="285750" indent="-285750">
              <a:buFont typeface="Arial" panose="020B0604020202020204" pitchFamily="34" charset="0"/>
              <a:buChar char="•"/>
            </a:pPr>
            <a:endParaRPr lang="en-GB" dirty="0">
              <a:solidFill>
                <a:schemeClr val="accent1">
                  <a:lumMod val="50000"/>
                </a:schemeClr>
              </a:solidFill>
            </a:endParaRPr>
          </a:p>
          <a:p>
            <a:pPr marL="285750" indent="-285750">
              <a:buFont typeface="Arial" panose="020B0604020202020204" pitchFamily="34" charset="0"/>
              <a:buChar char="•"/>
            </a:pPr>
            <a:r>
              <a:rPr lang="en-GB" dirty="0" smtClean="0">
                <a:solidFill>
                  <a:schemeClr val="accent1">
                    <a:lumMod val="50000"/>
                  </a:schemeClr>
                </a:solidFill>
              </a:rPr>
              <a:t>Apply for funding as a consortium to support new initiatives and developments</a:t>
            </a:r>
          </a:p>
          <a:p>
            <a:pPr marL="285750" indent="-285750">
              <a:buFont typeface="Arial" panose="020B0604020202020204" pitchFamily="34" charset="0"/>
              <a:buChar char="•"/>
            </a:pPr>
            <a:endParaRPr lang="en-GB" dirty="0">
              <a:solidFill>
                <a:schemeClr val="accent1">
                  <a:lumMod val="50000"/>
                </a:schemeClr>
              </a:solidFill>
            </a:endParaRPr>
          </a:p>
          <a:p>
            <a:pPr marL="285750" indent="-285750">
              <a:buFont typeface="Arial" panose="020B0604020202020204" pitchFamily="34" charset="0"/>
              <a:buChar char="•"/>
            </a:pPr>
            <a:r>
              <a:rPr lang="en-GB" dirty="0" smtClean="0">
                <a:solidFill>
                  <a:schemeClr val="accent1">
                    <a:lumMod val="50000"/>
                  </a:schemeClr>
                </a:solidFill>
              </a:rPr>
              <a:t>Consult and involve fieldwork staff in the identification of training required to improve practice and delivery</a:t>
            </a:r>
          </a:p>
          <a:p>
            <a:pPr marL="285750" indent="-285750">
              <a:buFont typeface="Arial" panose="020B0604020202020204" pitchFamily="34" charset="0"/>
              <a:buChar char="•"/>
            </a:pPr>
            <a:endParaRPr lang="en-GB" dirty="0" smtClean="0">
              <a:solidFill>
                <a:schemeClr val="accent1">
                  <a:lumMod val="50000"/>
                </a:schemeClr>
              </a:solidFill>
            </a:endParaRPr>
          </a:p>
          <a:p>
            <a:pPr marL="285750" indent="-285750">
              <a:buFont typeface="Arial" panose="020B0604020202020204" pitchFamily="34" charset="0"/>
              <a:buChar char="•"/>
            </a:pPr>
            <a:r>
              <a:rPr lang="en-GB" dirty="0" smtClean="0">
                <a:solidFill>
                  <a:schemeClr val="accent1">
                    <a:lumMod val="50000"/>
                  </a:schemeClr>
                </a:solidFill>
              </a:rPr>
              <a:t>Design, develop and deliver new courses and opportunities to meet identified needs</a:t>
            </a:r>
          </a:p>
          <a:p>
            <a:pPr marL="285750" indent="-285750">
              <a:buFont typeface="Arial" panose="020B0604020202020204" pitchFamily="34" charset="0"/>
              <a:buChar char="•"/>
            </a:pPr>
            <a:endParaRPr lang="en-GB" dirty="0">
              <a:solidFill>
                <a:schemeClr val="accent1">
                  <a:lumMod val="50000"/>
                </a:schemeClr>
              </a:solidFill>
            </a:endParaRPr>
          </a:p>
          <a:p>
            <a:pPr marL="285750" indent="-285750">
              <a:buFont typeface="Arial" panose="020B0604020202020204" pitchFamily="34" charset="0"/>
              <a:buChar char="•"/>
            </a:pPr>
            <a:r>
              <a:rPr lang="en-GB" dirty="0" smtClean="0">
                <a:solidFill>
                  <a:schemeClr val="accent1">
                    <a:lumMod val="50000"/>
                  </a:schemeClr>
                </a:solidFill>
              </a:rPr>
              <a:t>Support and influence change in Workforce Development at a national level</a:t>
            </a:r>
            <a:endParaRPr lang="en-GB" dirty="0">
              <a:solidFill>
                <a:schemeClr val="accent1">
                  <a:lumMod val="50000"/>
                </a:schemeClr>
              </a:solidFill>
            </a:endParaRPr>
          </a:p>
          <a:p>
            <a:endParaRPr lang="en-GB" dirty="0">
              <a:solidFill>
                <a:schemeClr val="accent1">
                  <a:lumMod val="50000"/>
                </a:schemeClr>
              </a:solidFill>
            </a:endParaRPr>
          </a:p>
        </p:txBody>
      </p:sp>
      <p:sp>
        <p:nvSpPr>
          <p:cNvPr id="5" name="Slide Number Placeholder 4"/>
          <p:cNvSpPr>
            <a:spLocks noGrp="1"/>
          </p:cNvSpPr>
          <p:nvPr>
            <p:ph type="sldNum" sz="quarter" idx="12"/>
          </p:nvPr>
        </p:nvSpPr>
        <p:spPr/>
        <p:txBody>
          <a:bodyPr/>
          <a:lstStyle/>
          <a:p>
            <a:fld id="{46E465EF-70E7-4BCC-984F-B7C847D1E9E6}" type="slidenum">
              <a:rPr lang="en-GB" smtClean="0"/>
              <a:t>4</a:t>
            </a:fld>
            <a:endParaRPr lang="en-GB"/>
          </a:p>
        </p:txBody>
      </p:sp>
    </p:spTree>
    <p:extLst>
      <p:ext uri="{BB962C8B-B14F-4D97-AF65-F5344CB8AC3E}">
        <p14:creationId xmlns:p14="http://schemas.microsoft.com/office/powerpoint/2010/main" val="3044334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5" end="5"/>
                                            </p:txEl>
                                          </p:spTgt>
                                        </p:tgtEl>
                                        <p:attrNameLst>
                                          <p:attrName>style.visibility</p:attrName>
                                        </p:attrNameLst>
                                      </p:cBhvr>
                                      <p:to>
                                        <p:strVal val="visible"/>
                                      </p:to>
                                    </p:set>
                                    <p:animEffect transition="in" filter="fade">
                                      <p:cBhvr>
                                        <p:cTn id="16" dur="500"/>
                                        <p:tgtEl>
                                          <p:spTgt spid="4">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animEffect transition="in" filter="fade">
                                      <p:cBhvr>
                                        <p:cTn id="19" dur="500"/>
                                        <p:tgtEl>
                                          <p:spTgt spid="4">
                                            <p:txEl>
                                              <p:pRg st="7" end="7"/>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9" end="9"/>
                                            </p:txEl>
                                          </p:spTgt>
                                        </p:tgtEl>
                                        <p:attrNameLst>
                                          <p:attrName>style.visibility</p:attrName>
                                        </p:attrNameLst>
                                      </p:cBhvr>
                                      <p:to>
                                        <p:strVal val="visible"/>
                                      </p:to>
                                    </p:set>
                                    <p:animEffect transition="in" filter="fade">
                                      <p:cBhvr>
                                        <p:cTn id="22" dur="500"/>
                                        <p:tgtEl>
                                          <p:spTgt spid="4">
                                            <p:txEl>
                                              <p:pRg st="9" end="9"/>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11" end="11"/>
                                            </p:txEl>
                                          </p:spTgt>
                                        </p:tgtEl>
                                        <p:attrNameLst>
                                          <p:attrName>style.visibility</p:attrName>
                                        </p:attrNameLst>
                                      </p:cBhvr>
                                      <p:to>
                                        <p:strVal val="visible"/>
                                      </p:to>
                                    </p:set>
                                    <p:animEffect transition="in" filter="fade">
                                      <p:cBhvr>
                                        <p:cTn id="25"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1">
                    <a:lumMod val="50000"/>
                  </a:schemeClr>
                </a:solidFill>
              </a:rPr>
              <a:t>What is it?</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4" name="TextBox 3"/>
          <p:cNvSpPr txBox="1"/>
          <p:nvPr/>
        </p:nvSpPr>
        <p:spPr>
          <a:xfrm>
            <a:off x="1189973" y="2129425"/>
            <a:ext cx="10020822" cy="6740307"/>
          </a:xfrm>
          <a:prstGeom prst="rect">
            <a:avLst/>
          </a:prstGeom>
          <a:noFill/>
        </p:spPr>
        <p:txBody>
          <a:bodyPr wrap="square" rtlCol="0">
            <a:spAutoFit/>
          </a:bodyPr>
          <a:lstStyle/>
          <a:p>
            <a:r>
              <a:rPr lang="en-GB" sz="3600" dirty="0" smtClean="0">
                <a:solidFill>
                  <a:schemeClr val="accent1">
                    <a:lumMod val="50000"/>
                  </a:schemeClr>
                </a:solidFill>
              </a:rPr>
              <a:t>A programme which provides participants with the underpinning knowledge and skills required to work more effectively in their  communities and develop opportunities for growth and change. It is an introductory level programme targeted at community volunteers and activists.</a:t>
            </a:r>
            <a:endParaRPr lang="en-GB" sz="3600" dirty="0">
              <a:solidFill>
                <a:schemeClr val="accent1">
                  <a:lumMod val="50000"/>
                </a:schemeClr>
              </a:solidFill>
            </a:endParaRPr>
          </a:p>
          <a:p>
            <a:endParaRPr lang="en-GB" sz="3600"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a:p>
            <a:endParaRPr lang="en-GB" dirty="0"/>
          </a:p>
          <a:p>
            <a:endParaRPr lang="en-GB" dirty="0" smtClean="0"/>
          </a:p>
        </p:txBody>
      </p:sp>
      <p:sp>
        <p:nvSpPr>
          <p:cNvPr id="5" name="Slide Number Placeholder 4"/>
          <p:cNvSpPr>
            <a:spLocks noGrp="1"/>
          </p:cNvSpPr>
          <p:nvPr>
            <p:ph type="sldNum" sz="quarter" idx="12"/>
          </p:nvPr>
        </p:nvSpPr>
        <p:spPr/>
        <p:txBody>
          <a:bodyPr/>
          <a:lstStyle/>
          <a:p>
            <a:fld id="{46E465EF-70E7-4BCC-984F-B7C847D1E9E6}" type="slidenum">
              <a:rPr lang="en-GB" smtClean="0"/>
              <a:t>5</a:t>
            </a:fld>
            <a:endParaRPr lang="en-GB"/>
          </a:p>
        </p:txBody>
      </p:sp>
    </p:spTree>
    <p:extLst>
      <p:ext uri="{BB962C8B-B14F-4D97-AF65-F5344CB8AC3E}">
        <p14:creationId xmlns:p14="http://schemas.microsoft.com/office/powerpoint/2010/main" val="1354458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accent1">
                    <a:lumMod val="50000"/>
                  </a:schemeClr>
                </a:solidFill>
              </a:rPr>
              <a:t>What is in this programme?</a:t>
            </a:r>
            <a:endParaRPr lang="en-GB" dirty="0">
              <a:solidFill>
                <a:schemeClr val="accent1">
                  <a:lumMod val="50000"/>
                </a:schemeClr>
              </a:solidFill>
            </a:endParaRPr>
          </a:p>
        </p:txBody>
      </p:sp>
      <p:sp>
        <p:nvSpPr>
          <p:cNvPr id="2" name="Content Placeholder 1"/>
          <p:cNvSpPr>
            <a:spLocks noGrp="1"/>
          </p:cNvSpPr>
          <p:nvPr>
            <p:ph idx="1"/>
          </p:nvPr>
        </p:nvSpPr>
        <p:spPr/>
        <p:txBody>
          <a:bodyPr/>
          <a:lstStyle/>
          <a:p>
            <a:r>
              <a:rPr lang="en-GB" sz="3600" dirty="0" smtClean="0">
                <a:solidFill>
                  <a:schemeClr val="accent1">
                    <a:lumMod val="50000"/>
                  </a:schemeClr>
                </a:solidFill>
              </a:rPr>
              <a:t>Four </a:t>
            </a:r>
            <a:r>
              <a:rPr lang="en-GB" sz="3600" dirty="0">
                <a:solidFill>
                  <a:schemeClr val="accent1">
                    <a:lumMod val="50000"/>
                  </a:schemeClr>
                </a:solidFill>
              </a:rPr>
              <a:t>Units </a:t>
            </a:r>
            <a:r>
              <a:rPr lang="en-GB" sz="3600" dirty="0" smtClean="0">
                <a:solidFill>
                  <a:schemeClr val="accent1">
                    <a:lumMod val="50000"/>
                  </a:schemeClr>
                </a:solidFill>
              </a:rPr>
              <a:t>cover </a:t>
            </a:r>
            <a:r>
              <a:rPr lang="en-GB" sz="3600" dirty="0">
                <a:solidFill>
                  <a:schemeClr val="accent1">
                    <a:lumMod val="50000"/>
                  </a:schemeClr>
                </a:solidFill>
              </a:rPr>
              <a:t>the following areas:</a:t>
            </a:r>
          </a:p>
          <a:p>
            <a:endParaRPr lang="en-GB" dirty="0" smtClean="0">
              <a:solidFill>
                <a:schemeClr val="accent1">
                  <a:lumMod val="50000"/>
                </a:schemeClr>
              </a:solidFill>
            </a:endParaRPr>
          </a:p>
          <a:p>
            <a:r>
              <a:rPr lang="en-GB" dirty="0" smtClean="0">
                <a:solidFill>
                  <a:schemeClr val="accent1">
                    <a:lumMod val="50000"/>
                  </a:schemeClr>
                </a:solidFill>
              </a:rPr>
              <a:t>Exploring and Understanding Community Activism</a:t>
            </a:r>
          </a:p>
          <a:p>
            <a:r>
              <a:rPr lang="en-GB" dirty="0" smtClean="0">
                <a:solidFill>
                  <a:schemeClr val="accent1">
                    <a:lumMod val="50000"/>
                  </a:schemeClr>
                </a:solidFill>
              </a:rPr>
              <a:t>Your Community: Who are they  and how do you reach them?</a:t>
            </a:r>
          </a:p>
          <a:p>
            <a:r>
              <a:rPr lang="en-GB" dirty="0" smtClean="0">
                <a:solidFill>
                  <a:schemeClr val="accent1">
                    <a:lumMod val="50000"/>
                  </a:schemeClr>
                </a:solidFill>
              </a:rPr>
              <a:t>Taking control of what affects your community</a:t>
            </a:r>
          </a:p>
          <a:p>
            <a:r>
              <a:rPr lang="en-GB" dirty="0" smtClean="0">
                <a:solidFill>
                  <a:schemeClr val="accent1">
                    <a:lumMod val="50000"/>
                  </a:schemeClr>
                </a:solidFill>
              </a:rPr>
              <a:t>Putting it into practice</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5" name="Slide Number Placeholder 4"/>
          <p:cNvSpPr>
            <a:spLocks noGrp="1"/>
          </p:cNvSpPr>
          <p:nvPr>
            <p:ph type="sldNum" sz="quarter" idx="12"/>
          </p:nvPr>
        </p:nvSpPr>
        <p:spPr/>
        <p:txBody>
          <a:bodyPr/>
          <a:lstStyle/>
          <a:p>
            <a:fld id="{46E465EF-70E7-4BCC-984F-B7C847D1E9E6}" type="slidenum">
              <a:rPr lang="en-GB" smtClean="0"/>
              <a:t>6</a:t>
            </a:fld>
            <a:endParaRPr lang="en-GB"/>
          </a:p>
        </p:txBody>
      </p:sp>
    </p:spTree>
    <p:extLst>
      <p:ext uri="{BB962C8B-B14F-4D97-AF65-F5344CB8AC3E}">
        <p14:creationId xmlns:p14="http://schemas.microsoft.com/office/powerpoint/2010/main" val="3035033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800" decel="100000"/>
                                        <p:tgtEl>
                                          <p:spTgt spid="2">
                                            <p:txEl>
                                              <p:pRg st="0" end="0"/>
                                            </p:txEl>
                                          </p:spTgt>
                                        </p:tgtEl>
                                      </p:cBhvr>
                                    </p:animEffect>
                                    <p:anim calcmode="lin" valueType="num">
                                      <p:cBhvr>
                                        <p:cTn id="8" dur="800" decel="100000" fill="hold"/>
                                        <p:tgtEl>
                                          <p:spTgt spid="2">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xEl>
                                              <p:pRg st="0" end="0"/>
                                            </p:txEl>
                                          </p:spTgt>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800" decel="100000"/>
                                        <p:tgtEl>
                                          <p:spTgt spid="2">
                                            <p:txEl>
                                              <p:pRg st="2" end="2"/>
                                            </p:txEl>
                                          </p:spTgt>
                                        </p:tgtEl>
                                      </p:cBhvr>
                                    </p:animEffect>
                                    <p:anim calcmode="lin" valueType="num">
                                      <p:cBhvr>
                                        <p:cTn id="16" dur="800" decel="100000" fill="hold"/>
                                        <p:tgtEl>
                                          <p:spTgt spid="2">
                                            <p:txEl>
                                              <p:pRg st="2" end="2"/>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2">
                                            <p:txEl>
                                              <p:pRg st="2" end="2"/>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2">
                                            <p:txEl>
                                              <p:pRg st="2" end="2"/>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2">
                                            <p:txEl>
                                              <p:pRg st="2" end="2"/>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2">
                                            <p:txEl>
                                              <p:pRg st="2" end="2"/>
                                            </p:txEl>
                                          </p:spTgt>
                                        </p:tgtEl>
                                        <p:attrNameLst>
                                          <p:attrName>ppt_y</p:attrName>
                                        </p:attrNameLst>
                                      </p:cBhvr>
                                      <p:tavLst>
                                        <p:tav tm="0">
                                          <p:val>
                                            <p:strVal val="#ppt_y+0.1"/>
                                          </p:val>
                                        </p:tav>
                                        <p:tav tm="100000">
                                          <p:val>
                                            <p:strVal val="#ppt_y"/>
                                          </p:val>
                                        </p:tav>
                                      </p:tavLst>
                                    </p:anim>
                                  </p:childTnLst>
                                </p:cTn>
                              </p:par>
                              <p:par>
                                <p:cTn id="21" presetID="30" presetClass="entr" presetSubtype="0"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Effect transition="in" filter="fade">
                                      <p:cBhvr>
                                        <p:cTn id="23" dur="800" decel="100000"/>
                                        <p:tgtEl>
                                          <p:spTgt spid="2">
                                            <p:txEl>
                                              <p:pRg st="3" end="3"/>
                                            </p:txEl>
                                          </p:spTgt>
                                        </p:tgtEl>
                                      </p:cBhvr>
                                    </p:animEffect>
                                    <p:anim calcmode="lin" valueType="num">
                                      <p:cBhvr>
                                        <p:cTn id="24" dur="800" decel="100000" fill="hold"/>
                                        <p:tgtEl>
                                          <p:spTgt spid="2">
                                            <p:txEl>
                                              <p:pRg st="3" end="3"/>
                                            </p:txEl>
                                          </p:spTgt>
                                        </p:tgtEl>
                                        <p:attrNameLst>
                                          <p:attrName>style.rotation</p:attrName>
                                        </p:attrNameLst>
                                      </p:cBhvr>
                                      <p:tavLst>
                                        <p:tav tm="0">
                                          <p:val>
                                            <p:fltVal val="-90"/>
                                          </p:val>
                                        </p:tav>
                                        <p:tav tm="100000">
                                          <p:val>
                                            <p:fltVal val="0"/>
                                          </p:val>
                                        </p:tav>
                                      </p:tavLst>
                                    </p:anim>
                                    <p:anim calcmode="lin" valueType="num">
                                      <p:cBhvr>
                                        <p:cTn id="25" dur="800" decel="100000" fill="hold"/>
                                        <p:tgtEl>
                                          <p:spTgt spid="2">
                                            <p:txEl>
                                              <p:pRg st="3" end="3"/>
                                            </p:txEl>
                                          </p:spTgt>
                                        </p:tgtEl>
                                        <p:attrNameLst>
                                          <p:attrName>ppt_x</p:attrName>
                                        </p:attrNameLst>
                                      </p:cBhvr>
                                      <p:tavLst>
                                        <p:tav tm="0">
                                          <p:val>
                                            <p:strVal val="#ppt_x+0.4"/>
                                          </p:val>
                                        </p:tav>
                                        <p:tav tm="100000">
                                          <p:val>
                                            <p:strVal val="#ppt_x-0.05"/>
                                          </p:val>
                                        </p:tav>
                                      </p:tavLst>
                                    </p:anim>
                                    <p:anim calcmode="lin" valueType="num">
                                      <p:cBhvr>
                                        <p:cTn id="26" dur="800" decel="100000" fill="hold"/>
                                        <p:tgtEl>
                                          <p:spTgt spid="2">
                                            <p:txEl>
                                              <p:pRg st="3" end="3"/>
                                            </p:txEl>
                                          </p:spTgt>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2">
                                            <p:txEl>
                                              <p:pRg st="3" end="3"/>
                                            </p:txEl>
                                          </p:spTgt>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2">
                                            <p:txEl>
                                              <p:pRg st="3" end="3"/>
                                            </p:txEl>
                                          </p:spTgt>
                                        </p:tgtEl>
                                        <p:attrNameLst>
                                          <p:attrName>ppt_y</p:attrName>
                                        </p:attrNameLst>
                                      </p:cBhvr>
                                      <p:tavLst>
                                        <p:tav tm="0">
                                          <p:val>
                                            <p:strVal val="#ppt_y+0.1"/>
                                          </p:val>
                                        </p:tav>
                                        <p:tav tm="100000">
                                          <p:val>
                                            <p:strVal val="#ppt_y"/>
                                          </p:val>
                                        </p:tav>
                                      </p:tavLst>
                                    </p:anim>
                                  </p:childTnLst>
                                </p:cTn>
                              </p:par>
                              <p:par>
                                <p:cTn id="29" presetID="30" presetClass="entr" presetSubtype="0" fill="hold" nodeType="with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Effect transition="in" filter="fade">
                                      <p:cBhvr>
                                        <p:cTn id="31" dur="800" decel="100000"/>
                                        <p:tgtEl>
                                          <p:spTgt spid="2">
                                            <p:txEl>
                                              <p:pRg st="4" end="4"/>
                                            </p:txEl>
                                          </p:spTgt>
                                        </p:tgtEl>
                                      </p:cBhvr>
                                    </p:animEffect>
                                    <p:anim calcmode="lin" valueType="num">
                                      <p:cBhvr>
                                        <p:cTn id="32" dur="800" decel="100000" fill="hold"/>
                                        <p:tgtEl>
                                          <p:spTgt spid="2">
                                            <p:txEl>
                                              <p:pRg st="4" end="4"/>
                                            </p:txEl>
                                          </p:spTgt>
                                        </p:tgtEl>
                                        <p:attrNameLst>
                                          <p:attrName>style.rotation</p:attrName>
                                        </p:attrNameLst>
                                      </p:cBhvr>
                                      <p:tavLst>
                                        <p:tav tm="0">
                                          <p:val>
                                            <p:fltVal val="-90"/>
                                          </p:val>
                                        </p:tav>
                                        <p:tav tm="100000">
                                          <p:val>
                                            <p:fltVal val="0"/>
                                          </p:val>
                                        </p:tav>
                                      </p:tavLst>
                                    </p:anim>
                                    <p:anim calcmode="lin" valueType="num">
                                      <p:cBhvr>
                                        <p:cTn id="33" dur="800" decel="100000" fill="hold"/>
                                        <p:tgtEl>
                                          <p:spTgt spid="2">
                                            <p:txEl>
                                              <p:pRg st="4" end="4"/>
                                            </p:txEl>
                                          </p:spTgt>
                                        </p:tgtEl>
                                        <p:attrNameLst>
                                          <p:attrName>ppt_x</p:attrName>
                                        </p:attrNameLst>
                                      </p:cBhvr>
                                      <p:tavLst>
                                        <p:tav tm="0">
                                          <p:val>
                                            <p:strVal val="#ppt_x+0.4"/>
                                          </p:val>
                                        </p:tav>
                                        <p:tav tm="100000">
                                          <p:val>
                                            <p:strVal val="#ppt_x-0.05"/>
                                          </p:val>
                                        </p:tav>
                                      </p:tavLst>
                                    </p:anim>
                                    <p:anim calcmode="lin" valueType="num">
                                      <p:cBhvr>
                                        <p:cTn id="34" dur="800" decel="100000" fill="hold"/>
                                        <p:tgtEl>
                                          <p:spTgt spid="2">
                                            <p:txEl>
                                              <p:pRg st="4" end="4"/>
                                            </p:txEl>
                                          </p:spTgt>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2">
                                            <p:txEl>
                                              <p:pRg st="4" end="4"/>
                                            </p:txEl>
                                          </p:spTgt>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2">
                                            <p:txEl>
                                              <p:pRg st="4" end="4"/>
                                            </p:txEl>
                                          </p:spTgt>
                                        </p:tgtEl>
                                        <p:attrNameLst>
                                          <p:attrName>ppt_y</p:attrName>
                                        </p:attrNameLst>
                                      </p:cBhvr>
                                      <p:tavLst>
                                        <p:tav tm="0">
                                          <p:val>
                                            <p:strVal val="#ppt_y+0.1"/>
                                          </p:val>
                                        </p:tav>
                                        <p:tav tm="100000">
                                          <p:val>
                                            <p:strVal val="#ppt_y"/>
                                          </p:val>
                                        </p:tav>
                                      </p:tavLst>
                                    </p:anim>
                                  </p:childTnLst>
                                </p:cTn>
                              </p:par>
                              <p:par>
                                <p:cTn id="37" presetID="30" presetClass="entr" presetSubtype="0" fill="hold" nodeType="withEffect">
                                  <p:stCondLst>
                                    <p:cond delay="0"/>
                                  </p:stCondLst>
                                  <p:childTnLst>
                                    <p:set>
                                      <p:cBhvr>
                                        <p:cTn id="38" dur="1" fill="hold">
                                          <p:stCondLst>
                                            <p:cond delay="0"/>
                                          </p:stCondLst>
                                        </p:cTn>
                                        <p:tgtEl>
                                          <p:spTgt spid="2">
                                            <p:txEl>
                                              <p:pRg st="5" end="5"/>
                                            </p:txEl>
                                          </p:spTgt>
                                        </p:tgtEl>
                                        <p:attrNameLst>
                                          <p:attrName>style.visibility</p:attrName>
                                        </p:attrNameLst>
                                      </p:cBhvr>
                                      <p:to>
                                        <p:strVal val="visible"/>
                                      </p:to>
                                    </p:set>
                                    <p:animEffect transition="in" filter="fade">
                                      <p:cBhvr>
                                        <p:cTn id="39" dur="800" decel="100000"/>
                                        <p:tgtEl>
                                          <p:spTgt spid="2">
                                            <p:txEl>
                                              <p:pRg st="5" end="5"/>
                                            </p:txEl>
                                          </p:spTgt>
                                        </p:tgtEl>
                                      </p:cBhvr>
                                    </p:animEffect>
                                    <p:anim calcmode="lin" valueType="num">
                                      <p:cBhvr>
                                        <p:cTn id="40" dur="800" decel="100000" fill="hold"/>
                                        <p:tgtEl>
                                          <p:spTgt spid="2">
                                            <p:txEl>
                                              <p:pRg st="5" end="5"/>
                                            </p:txEl>
                                          </p:spTgt>
                                        </p:tgtEl>
                                        <p:attrNameLst>
                                          <p:attrName>style.rotation</p:attrName>
                                        </p:attrNameLst>
                                      </p:cBhvr>
                                      <p:tavLst>
                                        <p:tav tm="0">
                                          <p:val>
                                            <p:fltVal val="-90"/>
                                          </p:val>
                                        </p:tav>
                                        <p:tav tm="100000">
                                          <p:val>
                                            <p:fltVal val="0"/>
                                          </p:val>
                                        </p:tav>
                                      </p:tavLst>
                                    </p:anim>
                                    <p:anim calcmode="lin" valueType="num">
                                      <p:cBhvr>
                                        <p:cTn id="41" dur="800" decel="100000" fill="hold"/>
                                        <p:tgtEl>
                                          <p:spTgt spid="2">
                                            <p:txEl>
                                              <p:pRg st="5" end="5"/>
                                            </p:txEl>
                                          </p:spTgt>
                                        </p:tgtEl>
                                        <p:attrNameLst>
                                          <p:attrName>ppt_x</p:attrName>
                                        </p:attrNameLst>
                                      </p:cBhvr>
                                      <p:tavLst>
                                        <p:tav tm="0">
                                          <p:val>
                                            <p:strVal val="#ppt_x+0.4"/>
                                          </p:val>
                                        </p:tav>
                                        <p:tav tm="100000">
                                          <p:val>
                                            <p:strVal val="#ppt_x-0.05"/>
                                          </p:val>
                                        </p:tav>
                                      </p:tavLst>
                                    </p:anim>
                                    <p:anim calcmode="lin" valueType="num">
                                      <p:cBhvr>
                                        <p:cTn id="42" dur="800" decel="100000" fill="hold"/>
                                        <p:tgtEl>
                                          <p:spTgt spid="2">
                                            <p:txEl>
                                              <p:pRg st="5" end="5"/>
                                            </p:txEl>
                                          </p:spTgt>
                                        </p:tgtEl>
                                        <p:attrNameLst>
                                          <p:attrName>ppt_y</p:attrName>
                                        </p:attrNameLst>
                                      </p:cBhvr>
                                      <p:tavLst>
                                        <p:tav tm="0">
                                          <p:val>
                                            <p:strVal val="#ppt_y-0.4"/>
                                          </p:val>
                                        </p:tav>
                                        <p:tav tm="100000">
                                          <p:val>
                                            <p:strVal val="#ppt_y+0.1"/>
                                          </p:val>
                                        </p:tav>
                                      </p:tavLst>
                                    </p:anim>
                                    <p:anim calcmode="lin" valueType="num">
                                      <p:cBhvr>
                                        <p:cTn id="43" dur="200" accel="100000" fill="hold">
                                          <p:stCondLst>
                                            <p:cond delay="800"/>
                                          </p:stCondLst>
                                        </p:cTn>
                                        <p:tgtEl>
                                          <p:spTgt spid="2">
                                            <p:txEl>
                                              <p:pRg st="5" end="5"/>
                                            </p:txEl>
                                          </p:spTgt>
                                        </p:tgtEl>
                                        <p:attrNameLst>
                                          <p:attrName>ppt_x</p:attrName>
                                        </p:attrNameLst>
                                      </p:cBhvr>
                                      <p:tavLst>
                                        <p:tav tm="0">
                                          <p:val>
                                            <p:strVal val="#ppt_x-0.05"/>
                                          </p:val>
                                        </p:tav>
                                        <p:tav tm="100000">
                                          <p:val>
                                            <p:strVal val="#ppt_x"/>
                                          </p:val>
                                        </p:tav>
                                      </p:tavLst>
                                    </p:anim>
                                    <p:anim calcmode="lin" valueType="num">
                                      <p:cBhvr>
                                        <p:cTn id="44" dur="200" accel="100000" fill="hold">
                                          <p:stCondLst>
                                            <p:cond delay="800"/>
                                          </p:stCondLst>
                                        </p:cTn>
                                        <p:tgtEl>
                                          <p:spTgt spid="2">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accent1">
                    <a:lumMod val="50000"/>
                  </a:schemeClr>
                </a:solidFill>
              </a:rPr>
              <a:t>What does it cover?</a:t>
            </a:r>
            <a:endParaRPr lang="en-GB" dirty="0">
              <a:solidFill>
                <a:schemeClr val="accent1">
                  <a:lumMod val="50000"/>
                </a:schemeClr>
              </a:solidFill>
            </a:endParaRPr>
          </a:p>
        </p:txBody>
      </p:sp>
      <p:sp>
        <p:nvSpPr>
          <p:cNvPr id="4" name="Content Placeholder 3"/>
          <p:cNvSpPr>
            <a:spLocks noGrp="1"/>
          </p:cNvSpPr>
          <p:nvPr>
            <p:ph idx="1"/>
          </p:nvPr>
        </p:nvSpPr>
        <p:spPr/>
        <p:txBody>
          <a:bodyPr/>
          <a:lstStyle/>
          <a:p>
            <a:r>
              <a:rPr lang="en-GB" dirty="0" smtClean="0">
                <a:solidFill>
                  <a:schemeClr val="accent1">
                    <a:lumMod val="50000"/>
                  </a:schemeClr>
                </a:solidFill>
              </a:rPr>
              <a:t>Recruitment and </a:t>
            </a:r>
            <a:r>
              <a:rPr lang="en-GB" dirty="0">
                <a:solidFill>
                  <a:schemeClr val="accent1">
                    <a:lumMod val="50000"/>
                  </a:schemeClr>
                </a:solidFill>
              </a:rPr>
              <a:t>I</a:t>
            </a:r>
            <a:r>
              <a:rPr lang="en-GB" dirty="0" smtClean="0">
                <a:solidFill>
                  <a:schemeClr val="accent1">
                    <a:lumMod val="50000"/>
                  </a:schemeClr>
                </a:solidFill>
              </a:rPr>
              <a:t>nformation Session</a:t>
            </a:r>
          </a:p>
          <a:p>
            <a:r>
              <a:rPr lang="en-GB" dirty="0" smtClean="0">
                <a:solidFill>
                  <a:schemeClr val="accent1">
                    <a:lumMod val="50000"/>
                  </a:schemeClr>
                </a:solidFill>
              </a:rPr>
              <a:t>Application process</a:t>
            </a:r>
          </a:p>
          <a:p>
            <a:r>
              <a:rPr lang="en-GB" dirty="0" smtClean="0">
                <a:solidFill>
                  <a:schemeClr val="accent1">
                    <a:lumMod val="50000"/>
                  </a:schemeClr>
                </a:solidFill>
              </a:rPr>
              <a:t>Input Sessions</a:t>
            </a:r>
          </a:p>
          <a:p>
            <a:r>
              <a:rPr lang="en-GB" dirty="0" smtClean="0">
                <a:solidFill>
                  <a:schemeClr val="accent1">
                    <a:lumMod val="50000"/>
                  </a:schemeClr>
                </a:solidFill>
              </a:rPr>
              <a:t>Participation and written work</a:t>
            </a:r>
          </a:p>
          <a:p>
            <a:r>
              <a:rPr lang="en-GB" dirty="0" smtClean="0">
                <a:solidFill>
                  <a:schemeClr val="accent1">
                    <a:lumMod val="50000"/>
                  </a:schemeClr>
                </a:solidFill>
              </a:rPr>
              <a:t>Community Engagement within own community</a:t>
            </a:r>
          </a:p>
          <a:p>
            <a:r>
              <a:rPr lang="en-GB" dirty="0" smtClean="0">
                <a:solidFill>
                  <a:schemeClr val="accent1">
                    <a:lumMod val="50000"/>
                  </a:schemeClr>
                </a:solidFill>
              </a:rPr>
              <a:t>Reflection on Practice</a:t>
            </a:r>
          </a:p>
          <a:p>
            <a:r>
              <a:rPr lang="en-GB" dirty="0" smtClean="0">
                <a:solidFill>
                  <a:schemeClr val="accent1">
                    <a:lumMod val="50000"/>
                  </a:schemeClr>
                </a:solidFill>
              </a:rPr>
              <a:t>Evidence portfolio of evaluation and impact</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17253" y="6272212"/>
            <a:ext cx="2351405" cy="533400"/>
          </a:xfrm>
          <a:prstGeom prst="rect">
            <a:avLst/>
          </a:prstGeom>
          <a:noFill/>
          <a:ln>
            <a:noFill/>
          </a:ln>
        </p:spPr>
      </p:pic>
      <p:sp>
        <p:nvSpPr>
          <p:cNvPr id="5" name="Slide Number Placeholder 4"/>
          <p:cNvSpPr>
            <a:spLocks noGrp="1"/>
          </p:cNvSpPr>
          <p:nvPr>
            <p:ph type="sldNum" sz="quarter" idx="12"/>
          </p:nvPr>
        </p:nvSpPr>
        <p:spPr/>
        <p:txBody>
          <a:bodyPr/>
          <a:lstStyle/>
          <a:p>
            <a:fld id="{46E465EF-70E7-4BCC-984F-B7C847D1E9E6}" type="slidenum">
              <a:rPr lang="en-GB" smtClean="0"/>
              <a:t>7</a:t>
            </a:fld>
            <a:endParaRPr lang="en-GB"/>
          </a:p>
        </p:txBody>
      </p:sp>
    </p:spTree>
    <p:extLst>
      <p:ext uri="{BB962C8B-B14F-4D97-AF65-F5344CB8AC3E}">
        <p14:creationId xmlns:p14="http://schemas.microsoft.com/office/powerpoint/2010/main" val="581470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 calcmode="lin" valueType="num">
                                      <p:cBhvr>
                                        <p:cTn id="12"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4">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p:cTn id="17"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4">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 calcmode="lin" valueType="num">
                                      <p:cBhvr>
                                        <p:cTn id="22"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4">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 calcmode="lin" valueType="num">
                                      <p:cBhvr>
                                        <p:cTn id="27"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4">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 calcmode="lin" valueType="num">
                                      <p:cBhvr>
                                        <p:cTn id="32"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4">
                                            <p:txEl>
                                              <p:pRg st="5" end="5"/>
                                            </p:txEl>
                                          </p:spTgt>
                                        </p:tgtEl>
                                      </p:cBhvr>
                                    </p:animEffect>
                                  </p:childTnLst>
                                </p:cTn>
                              </p:par>
                              <p:par>
                                <p:cTn id="35" presetID="53" presetClass="entr" presetSubtype="16" fill="hold" nodeType="with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p:cTn id="37"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accent1">
                    <a:lumMod val="50000"/>
                  </a:schemeClr>
                </a:solidFill>
              </a:rPr>
              <a:t>What does it involve?</a:t>
            </a:r>
            <a:endParaRPr lang="en-GB" dirty="0">
              <a:solidFill>
                <a:schemeClr val="accent1">
                  <a:lumMod val="50000"/>
                </a:schemeClr>
              </a:solidFill>
            </a:endParaRPr>
          </a:p>
        </p:txBody>
      </p:sp>
      <p:sp>
        <p:nvSpPr>
          <p:cNvPr id="2" name="Content Placeholder 1"/>
          <p:cNvSpPr>
            <a:spLocks noGrp="1"/>
          </p:cNvSpPr>
          <p:nvPr>
            <p:ph idx="1"/>
          </p:nvPr>
        </p:nvSpPr>
        <p:spPr/>
        <p:txBody>
          <a:bodyPr>
            <a:normAutofit lnSpcReduction="10000"/>
          </a:bodyPr>
          <a:lstStyle/>
          <a:p>
            <a:r>
              <a:rPr lang="en-GB" dirty="0" smtClean="0">
                <a:solidFill>
                  <a:schemeClr val="accent1">
                    <a:lumMod val="50000"/>
                  </a:schemeClr>
                </a:solidFill>
              </a:rPr>
              <a:t>Attending pre-arranged sessions</a:t>
            </a:r>
          </a:p>
          <a:p>
            <a:pPr marL="0" indent="0">
              <a:buNone/>
            </a:pPr>
            <a:endParaRPr lang="en-GB" sz="2400" dirty="0" smtClean="0">
              <a:solidFill>
                <a:schemeClr val="accent1">
                  <a:lumMod val="50000"/>
                </a:schemeClr>
              </a:solidFill>
            </a:endParaRPr>
          </a:p>
          <a:p>
            <a:r>
              <a:rPr lang="en-GB" dirty="0" smtClean="0">
                <a:solidFill>
                  <a:schemeClr val="accent1">
                    <a:lumMod val="50000"/>
                  </a:schemeClr>
                </a:solidFill>
              </a:rPr>
              <a:t>Small </a:t>
            </a:r>
            <a:r>
              <a:rPr lang="en-GB" dirty="0">
                <a:solidFill>
                  <a:schemeClr val="accent1">
                    <a:lumMod val="50000"/>
                  </a:schemeClr>
                </a:solidFill>
              </a:rPr>
              <a:t>and full group activities and discussions </a:t>
            </a:r>
          </a:p>
          <a:p>
            <a:pPr marL="0" indent="0">
              <a:buNone/>
            </a:pPr>
            <a:endParaRPr lang="en-GB" sz="2400" dirty="0" smtClean="0">
              <a:solidFill>
                <a:schemeClr val="accent1">
                  <a:lumMod val="50000"/>
                </a:schemeClr>
              </a:solidFill>
            </a:endParaRPr>
          </a:p>
          <a:p>
            <a:r>
              <a:rPr lang="en-GB" dirty="0" smtClean="0">
                <a:solidFill>
                  <a:schemeClr val="accent1">
                    <a:lumMod val="50000"/>
                  </a:schemeClr>
                </a:solidFill>
              </a:rPr>
              <a:t>Individual reflection and worksheets</a:t>
            </a:r>
          </a:p>
          <a:p>
            <a:endParaRPr lang="en-GB" dirty="0">
              <a:solidFill>
                <a:schemeClr val="accent1">
                  <a:lumMod val="50000"/>
                </a:schemeClr>
              </a:solidFill>
            </a:endParaRPr>
          </a:p>
          <a:p>
            <a:r>
              <a:rPr lang="en-GB" dirty="0" smtClean="0">
                <a:solidFill>
                  <a:schemeClr val="accent1">
                    <a:lumMod val="50000"/>
                  </a:schemeClr>
                </a:solidFill>
              </a:rPr>
              <a:t>Self study/background reading research</a:t>
            </a:r>
          </a:p>
          <a:p>
            <a:pPr marL="0" indent="0">
              <a:buNone/>
            </a:pPr>
            <a:endParaRPr lang="en-GB" dirty="0" smtClean="0">
              <a:solidFill>
                <a:schemeClr val="accent1">
                  <a:lumMod val="50000"/>
                </a:schemeClr>
              </a:solidFill>
            </a:endParaRPr>
          </a:p>
          <a:p>
            <a:r>
              <a:rPr lang="en-GB" dirty="0" smtClean="0">
                <a:solidFill>
                  <a:schemeClr val="accent1">
                    <a:lumMod val="50000"/>
                  </a:schemeClr>
                </a:solidFill>
              </a:rPr>
              <a:t>Local project</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5" name="Slide Number Placeholder 4"/>
          <p:cNvSpPr>
            <a:spLocks noGrp="1"/>
          </p:cNvSpPr>
          <p:nvPr>
            <p:ph type="sldNum" sz="quarter" idx="12"/>
          </p:nvPr>
        </p:nvSpPr>
        <p:spPr/>
        <p:txBody>
          <a:bodyPr/>
          <a:lstStyle/>
          <a:p>
            <a:fld id="{46E465EF-70E7-4BCC-984F-B7C847D1E9E6}" type="slidenum">
              <a:rPr lang="en-GB" smtClean="0"/>
              <a:t>8</a:t>
            </a:fld>
            <a:endParaRPr lang="en-GB"/>
          </a:p>
        </p:txBody>
      </p:sp>
    </p:spTree>
    <p:extLst>
      <p:ext uri="{BB962C8B-B14F-4D97-AF65-F5344CB8AC3E}">
        <p14:creationId xmlns:p14="http://schemas.microsoft.com/office/powerpoint/2010/main" val="2727760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2000"/>
                                        <p:tgtEl>
                                          <p:spTgt spid="2">
                                            <p:txEl>
                                              <p:pRg st="2" end="2"/>
                                            </p:txEl>
                                          </p:spTgt>
                                        </p:tgtEl>
                                      </p:cBhvr>
                                    </p:animEffect>
                                    <p:anim calcmode="lin" valueType="num">
                                      <p:cBhvr>
                                        <p:cTn id="8"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2" end="2"/>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anim calcmode="lin" valueType="num">
                                      <p:cBhvr>
                                        <p:cTn id="13"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2">
                                            <p:txEl>
                                              <p:pRg st="0" end="0"/>
                                            </p:txEl>
                                          </p:spTgt>
                                        </p:tgtEl>
                                        <p:attrNameLst>
                                          <p:attrName>ppt_h</p:attrName>
                                        </p:attrNameLst>
                                      </p:cBhvr>
                                      <p:tavLst>
                                        <p:tav tm="0">
                                          <p:val>
                                            <p:strVal val="#ppt_h"/>
                                          </p:val>
                                        </p:tav>
                                        <p:tav tm="100000">
                                          <p:val>
                                            <p:strVal val="#ppt_h"/>
                                          </p:val>
                                        </p:tav>
                                      </p:tavLst>
                                    </p:anim>
                                  </p:childTnLst>
                                </p:cTn>
                              </p:par>
                              <p:par>
                                <p:cTn id="15" presetID="45"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2000"/>
                                        <p:tgtEl>
                                          <p:spTgt spid="2">
                                            <p:txEl>
                                              <p:pRg st="4" end="4"/>
                                            </p:txEl>
                                          </p:spTgt>
                                        </p:tgtEl>
                                      </p:cBhvr>
                                    </p:animEffect>
                                    <p:anim calcmode="lin" valueType="num">
                                      <p:cBhvr>
                                        <p:cTn id="18"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19" dur="2000" fill="hold"/>
                                        <p:tgtEl>
                                          <p:spTgt spid="2">
                                            <p:txEl>
                                              <p:pRg st="4" end="4"/>
                                            </p:txEl>
                                          </p:spTgt>
                                        </p:tgtEl>
                                        <p:attrNameLst>
                                          <p:attrName>ppt_h</p:attrName>
                                        </p:attrNameLst>
                                      </p:cBhvr>
                                      <p:tavLst>
                                        <p:tav tm="0">
                                          <p:val>
                                            <p:strVal val="#ppt_h"/>
                                          </p:val>
                                        </p:tav>
                                        <p:tav tm="100000">
                                          <p:val>
                                            <p:strVal val="#ppt_h"/>
                                          </p:val>
                                        </p:tav>
                                      </p:tavLst>
                                    </p:anim>
                                  </p:childTnLst>
                                </p:cTn>
                              </p:par>
                              <p:par>
                                <p:cTn id="20" presetID="45" presetClass="entr" presetSubtype="0" fill="hold" nodeType="with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fade">
                                      <p:cBhvr>
                                        <p:cTn id="22" dur="2000"/>
                                        <p:tgtEl>
                                          <p:spTgt spid="2">
                                            <p:txEl>
                                              <p:pRg st="6" end="6"/>
                                            </p:txEl>
                                          </p:spTgt>
                                        </p:tgtEl>
                                      </p:cBhvr>
                                    </p:animEffect>
                                    <p:anim calcmode="lin" valueType="num">
                                      <p:cBhvr>
                                        <p:cTn id="23" dur="2000" fill="hold"/>
                                        <p:tgtEl>
                                          <p:spTgt spid="2">
                                            <p:txEl>
                                              <p:pRg st="6" end="6"/>
                                            </p:txEl>
                                          </p:spTgt>
                                        </p:tgtEl>
                                        <p:attrNameLst>
                                          <p:attrName>ppt_w</p:attrName>
                                        </p:attrNameLst>
                                      </p:cBhvr>
                                      <p:tavLst>
                                        <p:tav tm="0" fmla="#ppt_w*sin(2.5*pi*$)">
                                          <p:val>
                                            <p:fltVal val="0"/>
                                          </p:val>
                                        </p:tav>
                                        <p:tav tm="100000">
                                          <p:val>
                                            <p:fltVal val="1"/>
                                          </p:val>
                                        </p:tav>
                                      </p:tavLst>
                                    </p:anim>
                                    <p:anim calcmode="lin" valueType="num">
                                      <p:cBhvr>
                                        <p:cTn id="24" dur="2000" fill="hold"/>
                                        <p:tgtEl>
                                          <p:spTgt spid="2">
                                            <p:txEl>
                                              <p:pRg st="6" end="6"/>
                                            </p:txEl>
                                          </p:spTgt>
                                        </p:tgtEl>
                                        <p:attrNameLst>
                                          <p:attrName>ppt_h</p:attrName>
                                        </p:attrNameLst>
                                      </p:cBhvr>
                                      <p:tavLst>
                                        <p:tav tm="0">
                                          <p:val>
                                            <p:strVal val="#ppt_h"/>
                                          </p:val>
                                        </p:tav>
                                        <p:tav tm="100000">
                                          <p:val>
                                            <p:strVal val="#ppt_h"/>
                                          </p:val>
                                        </p:tav>
                                      </p:tavLst>
                                    </p:anim>
                                  </p:childTnLst>
                                </p:cTn>
                              </p:par>
                              <p:par>
                                <p:cTn id="25" presetID="45" presetClass="entr" presetSubtype="0" fill="hold" nodeType="with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fade">
                                      <p:cBhvr>
                                        <p:cTn id="27" dur="2000"/>
                                        <p:tgtEl>
                                          <p:spTgt spid="2">
                                            <p:txEl>
                                              <p:pRg st="8" end="8"/>
                                            </p:txEl>
                                          </p:spTgt>
                                        </p:tgtEl>
                                      </p:cBhvr>
                                    </p:animEffect>
                                    <p:anim calcmode="lin" valueType="num">
                                      <p:cBhvr>
                                        <p:cTn id="28" dur="2000" fill="hold"/>
                                        <p:tgtEl>
                                          <p:spTgt spid="2">
                                            <p:txEl>
                                              <p:pRg st="8" end="8"/>
                                            </p:txEl>
                                          </p:spTgt>
                                        </p:tgtEl>
                                        <p:attrNameLst>
                                          <p:attrName>ppt_w</p:attrName>
                                        </p:attrNameLst>
                                      </p:cBhvr>
                                      <p:tavLst>
                                        <p:tav tm="0" fmla="#ppt_w*sin(2.5*pi*$)">
                                          <p:val>
                                            <p:fltVal val="0"/>
                                          </p:val>
                                        </p:tav>
                                        <p:tav tm="100000">
                                          <p:val>
                                            <p:fltVal val="1"/>
                                          </p:val>
                                        </p:tav>
                                      </p:tavLst>
                                    </p:anim>
                                    <p:anim calcmode="lin" valueType="num">
                                      <p:cBhvr>
                                        <p:cTn id="29" dur="2000" fill="hold"/>
                                        <p:tgtEl>
                                          <p:spTgt spid="2">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1">
                <a:lumMod val="60000"/>
                <a:lumOff val="40000"/>
              </a:schemeClr>
            </a:gs>
            <a:gs pos="50000">
              <a:schemeClr val="bg2">
                <a:tint val="98000"/>
                <a:satMod val="130000"/>
                <a:shade val="90000"/>
                <a:lumMod val="103000"/>
              </a:schemeClr>
            </a:gs>
            <a:gs pos="100000">
              <a:schemeClr val="bg2">
                <a:shade val="63000"/>
                <a:satMod val="120000"/>
              </a:schemeClr>
            </a:gs>
          </a:gsLst>
          <a:lin ang="5400000" scaled="0"/>
        </a:gra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solidFill>
                  <a:schemeClr val="accent1">
                    <a:lumMod val="50000"/>
                  </a:schemeClr>
                </a:solidFill>
              </a:rPr>
              <a:t>How long will it take?</a:t>
            </a:r>
            <a:endParaRPr lang="en-GB" dirty="0">
              <a:solidFill>
                <a:schemeClr val="accent1">
                  <a:lumMod val="50000"/>
                </a:schemeClr>
              </a:solidFill>
            </a:endParaRPr>
          </a:p>
        </p:txBody>
      </p:sp>
      <p:sp>
        <p:nvSpPr>
          <p:cNvPr id="2" name="Content Placeholder 1"/>
          <p:cNvSpPr>
            <a:spLocks noGrp="1"/>
          </p:cNvSpPr>
          <p:nvPr>
            <p:ph idx="1"/>
          </p:nvPr>
        </p:nvSpPr>
        <p:spPr/>
        <p:txBody>
          <a:bodyPr>
            <a:normAutofit/>
          </a:bodyPr>
          <a:lstStyle/>
          <a:p>
            <a:r>
              <a:rPr lang="en-GB" dirty="0" smtClean="0">
                <a:solidFill>
                  <a:schemeClr val="accent1">
                    <a:lumMod val="50000"/>
                  </a:schemeClr>
                </a:solidFill>
              </a:rPr>
              <a:t>Recruitment and information session 2 -2.5 hours</a:t>
            </a:r>
          </a:p>
          <a:p>
            <a:r>
              <a:rPr lang="en-GB" dirty="0" smtClean="0">
                <a:solidFill>
                  <a:schemeClr val="accent1">
                    <a:lumMod val="50000"/>
                  </a:schemeClr>
                </a:solidFill>
              </a:rPr>
              <a:t>12 x 3 hour sessions</a:t>
            </a:r>
          </a:p>
          <a:p>
            <a:r>
              <a:rPr lang="en-GB" dirty="0" smtClean="0">
                <a:solidFill>
                  <a:schemeClr val="accent1">
                    <a:lumMod val="50000"/>
                  </a:schemeClr>
                </a:solidFill>
              </a:rPr>
              <a:t>Re-call session (timing will depend on number of participants/projects to feed back)</a:t>
            </a:r>
          </a:p>
          <a:p>
            <a:r>
              <a:rPr lang="en-GB" dirty="0" smtClean="0">
                <a:solidFill>
                  <a:schemeClr val="accent1">
                    <a:lumMod val="50000"/>
                  </a:schemeClr>
                </a:solidFill>
              </a:rPr>
              <a:t>Self study, carry out project, homework </a:t>
            </a:r>
            <a:r>
              <a:rPr lang="en-GB" dirty="0" err="1" smtClean="0">
                <a:solidFill>
                  <a:schemeClr val="accent1">
                    <a:lumMod val="50000"/>
                  </a:schemeClr>
                </a:solidFill>
              </a:rPr>
              <a:t>etc</a:t>
            </a:r>
            <a:r>
              <a:rPr lang="en-GB" dirty="0" smtClean="0">
                <a:solidFill>
                  <a:schemeClr val="accent1">
                    <a:lumMod val="50000"/>
                  </a:schemeClr>
                </a:solidFill>
              </a:rPr>
              <a:t> @ 80 -100 hours</a:t>
            </a:r>
          </a:p>
          <a:p>
            <a:r>
              <a:rPr lang="en-GB" dirty="0" smtClean="0">
                <a:solidFill>
                  <a:schemeClr val="accent1">
                    <a:lumMod val="50000"/>
                  </a:schemeClr>
                </a:solidFill>
              </a:rPr>
              <a:t>As the programme is notionally levelled as SCQF level </a:t>
            </a:r>
            <a:r>
              <a:rPr lang="en-GB" dirty="0">
                <a:solidFill>
                  <a:schemeClr val="accent1">
                    <a:lumMod val="50000"/>
                  </a:schemeClr>
                </a:solidFill>
              </a:rPr>
              <a:t>6</a:t>
            </a:r>
            <a:r>
              <a:rPr lang="en-GB" dirty="0" smtClean="0">
                <a:solidFill>
                  <a:schemeClr val="accent1">
                    <a:lumMod val="50000"/>
                  </a:schemeClr>
                </a:solidFill>
              </a:rPr>
              <a:t> in line with other PDA qualifications relevant to our sector, there is a minimum standard of 120 hours of learning made up up all of the above</a:t>
            </a:r>
            <a:endParaRPr lang="en-GB" dirty="0">
              <a:solidFill>
                <a:schemeClr val="accent1">
                  <a:lumMod val="50000"/>
                </a:schemeClr>
              </a:solidFill>
            </a:endParaRPr>
          </a:p>
        </p:txBody>
      </p:sp>
      <p:pic>
        <p:nvPicPr>
          <p:cNvPr id="6" name="Picture 5" descr="C:\Users\clgratri01\AppData\Local\Microsoft\Windows\Temporary Internet Files\Content.Outlook\IB7GYSZ2\South East and Central CLD Consortiu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04166" y="6272212"/>
            <a:ext cx="2351405" cy="533400"/>
          </a:xfrm>
          <a:prstGeom prst="rect">
            <a:avLst/>
          </a:prstGeom>
          <a:noFill/>
          <a:ln>
            <a:noFill/>
          </a:ln>
        </p:spPr>
      </p:pic>
      <p:sp>
        <p:nvSpPr>
          <p:cNvPr id="5" name="Slide Number Placeholder 4"/>
          <p:cNvSpPr>
            <a:spLocks noGrp="1"/>
          </p:cNvSpPr>
          <p:nvPr>
            <p:ph type="sldNum" sz="quarter" idx="12"/>
          </p:nvPr>
        </p:nvSpPr>
        <p:spPr/>
        <p:txBody>
          <a:bodyPr/>
          <a:lstStyle/>
          <a:p>
            <a:fld id="{46E465EF-70E7-4BCC-984F-B7C847D1E9E6}" type="slidenum">
              <a:rPr lang="en-GB" smtClean="0"/>
              <a:t>9</a:t>
            </a:fld>
            <a:endParaRPr lang="en-GB"/>
          </a:p>
        </p:txBody>
      </p:sp>
    </p:spTree>
    <p:extLst>
      <p:ext uri="{BB962C8B-B14F-4D97-AF65-F5344CB8AC3E}">
        <p14:creationId xmlns:p14="http://schemas.microsoft.com/office/powerpoint/2010/main" val="1871275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345</TotalTime>
  <Words>1259</Words>
  <Application>Microsoft Office PowerPoint</Application>
  <PresentationFormat>Widescreen</PresentationFormat>
  <Paragraphs>171</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 New Roman</vt:lpstr>
      <vt:lpstr>Office Theme</vt:lpstr>
      <vt:lpstr>Community Activists Training Programme</vt:lpstr>
      <vt:lpstr>Background to this development</vt:lpstr>
      <vt:lpstr>Who are the consortium!</vt:lpstr>
      <vt:lpstr>What we do and how we do it!</vt:lpstr>
      <vt:lpstr>What is it?</vt:lpstr>
      <vt:lpstr>What is in this programme?</vt:lpstr>
      <vt:lpstr>What does it cover?</vt:lpstr>
      <vt:lpstr>What does it involve?</vt:lpstr>
      <vt:lpstr>How long will it take?</vt:lpstr>
      <vt:lpstr>WHAT THE SESSIONS LOOK LIKE</vt:lpstr>
      <vt:lpstr>What next?</vt:lpstr>
    </vt:vector>
  </TitlesOfParts>
  <Company>Education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Activists Training Programme</dc:title>
  <dc:creator>Tricia Graham</dc:creator>
  <cp:lastModifiedBy>Adrian Moodie</cp:lastModifiedBy>
  <cp:revision>39</cp:revision>
  <cp:lastPrinted>2016-01-11T16:13:07Z</cp:lastPrinted>
  <dcterms:created xsi:type="dcterms:W3CDTF">2015-03-18T10:37:47Z</dcterms:created>
  <dcterms:modified xsi:type="dcterms:W3CDTF">2016-01-11T16:13:15Z</dcterms:modified>
</cp:coreProperties>
</file>