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6" r:id="rId2"/>
    <p:sldId id="256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7" r:id="rId11"/>
  </p:sldIdLst>
  <p:sldSz cx="12192000" cy="6858000"/>
  <p:notesSz cx="6669088" cy="9926638"/>
  <p:embeddedFontLst>
    <p:embeddedFont>
      <p:font typeface="Calibri Light" panose="020F0302020204030204" pitchFamily="34" charset="0"/>
      <p:regular r:id="rId14"/>
      <p:italic r:id="rId15"/>
    </p:embeddedFont>
    <p:embeddedFont>
      <p:font typeface="Calibri" panose="020F0502020204030204" pitchFamily="34" charset="0"/>
      <p:regular r:id="rId16"/>
      <p:bold r:id="rId17"/>
      <p:italic r:id="rId18"/>
      <p:boldItalic r:id="rId1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90" y="10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font" Target="fonts/font5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79DD1B-8407-4A2E-842F-A9F1CF7DD151}" type="datetimeFigureOut">
              <a:rPr lang="en-GB" smtClean="0"/>
              <a:t>21/09/2015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F6B9FE-B70B-4F85-A97F-4810704230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01518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7F3D2D-45C7-474C-886A-940F1019F081}" type="datetimeFigureOut">
              <a:rPr lang="en-GB" smtClean="0"/>
              <a:t>21/09/2015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750" y="4776788"/>
            <a:ext cx="5335588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7628ED-22D5-4DBC-B4C9-9B7165CE71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7953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7628ED-22D5-4DBC-B4C9-9B7165CE716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48728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7628ED-22D5-4DBC-B4C9-9B7165CE7169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58405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7628ED-22D5-4DBC-B4C9-9B7165CE716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19283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7628ED-22D5-4DBC-B4C9-9B7165CE7169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59002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7628ED-22D5-4DBC-B4C9-9B7165CE7169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57512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7628ED-22D5-4DBC-B4C9-9B7165CE7169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75351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7628ED-22D5-4DBC-B4C9-9B7165CE7169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92375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7628ED-22D5-4DBC-B4C9-9B7165CE7169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7040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7628ED-22D5-4DBC-B4C9-9B7165CE7169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7644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7628ED-22D5-4DBC-B4C9-9B7165CE7169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3371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CEDF8-3F0B-430C-A2CC-0A226EF94C1B}" type="datetimeFigureOut">
              <a:rPr lang="en-GB" smtClean="0"/>
              <a:t>21/09/2015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42740-E83E-4C4C-ACFA-386501FAEB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527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CEDF8-3F0B-430C-A2CC-0A226EF94C1B}" type="datetimeFigureOut">
              <a:rPr lang="en-GB" smtClean="0"/>
              <a:t>21/09/2015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42740-E83E-4C4C-ACFA-386501FAEB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0425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CEDF8-3F0B-430C-A2CC-0A226EF94C1B}" type="datetimeFigureOut">
              <a:rPr lang="en-GB" smtClean="0"/>
              <a:t>21/09/2015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42740-E83E-4C4C-ACFA-386501FAEB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6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CEDF8-3F0B-430C-A2CC-0A226EF94C1B}" type="datetimeFigureOut">
              <a:rPr lang="en-GB" smtClean="0"/>
              <a:t>21/09/2015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42740-E83E-4C4C-ACFA-386501FAEB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9085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CEDF8-3F0B-430C-A2CC-0A226EF94C1B}" type="datetimeFigureOut">
              <a:rPr lang="en-GB" smtClean="0"/>
              <a:t>21/09/2015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42740-E83E-4C4C-ACFA-386501FAEB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5648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CEDF8-3F0B-430C-A2CC-0A226EF94C1B}" type="datetimeFigureOut">
              <a:rPr lang="en-GB" smtClean="0"/>
              <a:t>21/09/2015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42740-E83E-4C4C-ACFA-386501FAEB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54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CEDF8-3F0B-430C-A2CC-0A226EF94C1B}" type="datetimeFigureOut">
              <a:rPr lang="en-GB" smtClean="0"/>
              <a:t>21/09/2015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42740-E83E-4C4C-ACFA-386501FAEB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0565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CEDF8-3F0B-430C-A2CC-0A226EF94C1B}" type="datetimeFigureOut">
              <a:rPr lang="en-GB" smtClean="0"/>
              <a:t>21/09/2015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42740-E83E-4C4C-ACFA-386501FAEB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198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CEDF8-3F0B-430C-A2CC-0A226EF94C1B}" type="datetimeFigureOut">
              <a:rPr lang="en-GB" smtClean="0"/>
              <a:t>21/09/2015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42740-E83E-4C4C-ACFA-386501FAEB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3993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CEDF8-3F0B-430C-A2CC-0A226EF94C1B}" type="datetimeFigureOut">
              <a:rPr lang="en-GB" smtClean="0"/>
              <a:t>21/09/2015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42740-E83E-4C4C-ACFA-386501FAEB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519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CEDF8-3F0B-430C-A2CC-0A226EF94C1B}" type="datetimeFigureOut">
              <a:rPr lang="en-GB" smtClean="0"/>
              <a:t>21/09/2015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42740-E83E-4C4C-ACFA-386501FAEB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2374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BCEDF8-3F0B-430C-A2CC-0A226EF94C1B}" type="datetimeFigureOut">
              <a:rPr lang="en-GB" smtClean="0"/>
              <a:t>21/09/2015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42740-E83E-4C4C-ACFA-386501FAEB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0756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eg"/><Relationship Id="rId9" Type="http://schemas.openxmlformats.org/officeDocument/2006/relationships/image" Target="../media/image8.jp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g"/><Relationship Id="rId3" Type="http://schemas.openxmlformats.org/officeDocument/2006/relationships/image" Target="../media/image2.jpg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g"/><Relationship Id="rId4" Type="http://schemas.openxmlformats.org/officeDocument/2006/relationships/image" Target="../media/image4.jpg"/><Relationship Id="rId9" Type="http://schemas.openxmlformats.org/officeDocument/2006/relationships/image" Target="../media/image8.jp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8.jp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g"/><Relationship Id="rId5" Type="http://schemas.openxmlformats.org/officeDocument/2006/relationships/image" Target="../media/image9.jpeg"/><Relationship Id="rId4" Type="http://schemas.openxmlformats.org/officeDocument/2006/relationships/image" Target="../media/image2.jpg"/><Relationship Id="rId9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2.jpg"/><Relationship Id="rId7" Type="http://schemas.openxmlformats.org/officeDocument/2006/relationships/image" Target="../media/image8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9.jpeg"/><Relationship Id="rId9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651353" y="1575148"/>
            <a:ext cx="8229600" cy="473797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en-US" dirty="0" smtClean="0"/>
              <a:t>It is wrong to judge people based on their identity and can have negative consequences.</a:t>
            </a:r>
          </a:p>
          <a:p>
            <a:r>
              <a:rPr lang="en-GB" altLang="en-US" dirty="0" smtClean="0"/>
              <a:t>Through this exercise we will be exploring stereotypes and prejudice.</a:t>
            </a:r>
          </a:p>
          <a:p>
            <a:endParaRPr lang="en-GB" altLang="en-US" dirty="0" smtClean="0"/>
          </a:p>
          <a:p>
            <a:r>
              <a:rPr lang="en-GB" altLang="en-US" dirty="0" smtClean="0"/>
              <a:t>Exercise outcomes :</a:t>
            </a:r>
          </a:p>
          <a:p>
            <a:pPr lvl="1"/>
            <a:r>
              <a:rPr lang="en-GB" altLang="en-US" dirty="0" smtClean="0"/>
              <a:t>Understand that people have negative attitudes and what is meant by prejudice and stereotypes.</a:t>
            </a:r>
          </a:p>
          <a:p>
            <a:pPr lvl="1"/>
            <a:r>
              <a:rPr lang="en-GB" altLang="en-US" dirty="0" smtClean="0"/>
              <a:t>Be able to recognise my own and others stereotypical and prejudicial attitudes. </a:t>
            </a:r>
          </a:p>
          <a:p>
            <a:pPr lvl="1"/>
            <a:r>
              <a:rPr lang="en-GB" altLang="en-US" dirty="0" smtClean="0"/>
              <a:t>Be aware of the negative consequences of prejudice and stereotypes.</a:t>
            </a:r>
            <a:r>
              <a:rPr lang="en-GB" altLang="en-US" b="1" dirty="0" smtClean="0"/>
              <a:t> </a:t>
            </a:r>
          </a:p>
          <a:p>
            <a:endParaRPr lang="en-GB" altLang="en-US" dirty="0" smtClean="0"/>
          </a:p>
          <a:p>
            <a:pPr>
              <a:buFont typeface="Arial" panose="020B0604020202020204" pitchFamily="34" charset="0"/>
              <a:buNone/>
            </a:pPr>
            <a:endParaRPr lang="en-GB" alt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51353" y="21200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dirty="0" smtClean="0"/>
              <a:t>Stereotypes and prejudice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897104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721895" y="1369511"/>
            <a:ext cx="8229600" cy="511342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en-GB" altLang="en-US" b="1" dirty="0" smtClean="0"/>
              <a:t>Statements:</a:t>
            </a:r>
          </a:p>
          <a:p>
            <a:pPr marL="857250" lvl="1" indent="-457200">
              <a:buFont typeface="Calibri" panose="020F0502020204030204" pitchFamily="34" charset="0"/>
              <a:buAutoNum type="arabicPeriod"/>
            </a:pPr>
            <a:r>
              <a:rPr lang="en-GB" altLang="en-US" dirty="0" smtClean="0"/>
              <a:t>All gay men are weird</a:t>
            </a:r>
          </a:p>
          <a:p>
            <a:pPr marL="857250" lvl="1" indent="-457200">
              <a:buFont typeface="Calibri" panose="020F0502020204030204" pitchFamily="34" charset="0"/>
              <a:buAutoNum type="arabicPeriod"/>
            </a:pPr>
            <a:r>
              <a:rPr lang="en-GB" altLang="en-US" dirty="0" smtClean="0"/>
              <a:t>The woman’s place is in the home</a:t>
            </a:r>
          </a:p>
          <a:p>
            <a:pPr marL="857250" lvl="1" indent="-457200">
              <a:buFont typeface="Calibri" panose="020F0502020204030204" pitchFamily="34" charset="0"/>
              <a:buAutoNum type="arabicPeriod"/>
            </a:pPr>
            <a:r>
              <a:rPr lang="en-GB" altLang="en-US" dirty="0" smtClean="0"/>
              <a:t>All black people are good at sports</a:t>
            </a:r>
          </a:p>
          <a:p>
            <a:pPr marL="857250" lvl="1" indent="-457200">
              <a:buFont typeface="Calibri" panose="020F0502020204030204" pitchFamily="34" charset="0"/>
              <a:buAutoNum type="arabicPeriod"/>
            </a:pPr>
            <a:r>
              <a:rPr lang="en-GB" altLang="en-US" dirty="0" smtClean="0"/>
              <a:t>You have to talk slowly to a disabled person</a:t>
            </a:r>
          </a:p>
          <a:p>
            <a:pPr marL="857250" lvl="1" indent="-457200">
              <a:buFont typeface="Calibri" panose="020F0502020204030204" pitchFamily="34" charset="0"/>
              <a:buAutoNum type="arabicPeriod"/>
            </a:pPr>
            <a:r>
              <a:rPr lang="en-GB" altLang="en-US" dirty="0" smtClean="0"/>
              <a:t>All kids are lazy</a:t>
            </a:r>
          </a:p>
          <a:p>
            <a:pPr marL="857250" lvl="1" indent="-457200">
              <a:buFont typeface="Calibri" panose="020F0502020204030204" pitchFamily="34" charset="0"/>
              <a:buAutoNum type="arabicPeriod"/>
            </a:pPr>
            <a:r>
              <a:rPr lang="en-GB" altLang="en-US" dirty="0" smtClean="0"/>
              <a:t>Blonde women are stupid</a:t>
            </a:r>
          </a:p>
          <a:p>
            <a:pPr marL="857250" lvl="1" indent="-457200">
              <a:buFont typeface="Calibri" panose="020F0502020204030204" pitchFamily="34" charset="0"/>
              <a:buAutoNum type="arabicPeriod"/>
            </a:pPr>
            <a:r>
              <a:rPr lang="en-GB" altLang="en-US" dirty="0" smtClean="0"/>
              <a:t>Elderly people are frail and boring</a:t>
            </a:r>
          </a:p>
          <a:p>
            <a:pPr marL="857250" lvl="1" indent="-457200">
              <a:buFont typeface="Calibri" panose="020F0502020204030204" pitchFamily="34" charset="0"/>
              <a:buAutoNum type="arabicPeriod"/>
            </a:pPr>
            <a:r>
              <a:rPr lang="en-GB" altLang="en-US" dirty="0" smtClean="0"/>
              <a:t>Boys in hoodies are violent</a:t>
            </a:r>
          </a:p>
          <a:p>
            <a:pPr marL="857250" lvl="1" indent="-457200">
              <a:buFont typeface="Calibri" panose="020F0502020204030204" pitchFamily="34" charset="0"/>
              <a:buAutoNum type="arabicPeriod"/>
            </a:pPr>
            <a:r>
              <a:rPr lang="en-GB" altLang="en-US" dirty="0" smtClean="0"/>
              <a:t>Immigrants are scroungers</a:t>
            </a:r>
          </a:p>
          <a:p>
            <a:pPr marL="857250" lvl="1" indent="-457200">
              <a:buFont typeface="Calibri" panose="020F0502020204030204" pitchFamily="34" charset="0"/>
              <a:buAutoNum type="arabicPeriod"/>
            </a:pPr>
            <a:r>
              <a:rPr lang="en-GB" altLang="en-US" dirty="0" smtClean="0"/>
              <a:t>All Gypsy/Travellers are thieves</a:t>
            </a:r>
          </a:p>
          <a:p>
            <a:pPr marL="857250" lvl="1" indent="-457200">
              <a:buFont typeface="Calibri" panose="020F0502020204030204" pitchFamily="34" charset="0"/>
              <a:buAutoNum type="arabicPeriod"/>
            </a:pPr>
            <a:r>
              <a:rPr lang="en-GB" altLang="en-US" dirty="0" smtClean="0"/>
              <a:t>Boys that cry are gay</a:t>
            </a:r>
          </a:p>
          <a:p>
            <a:pPr marL="857250" lvl="1" indent="-457200">
              <a:buFont typeface="Calibri" panose="020F0502020204030204" pitchFamily="34" charset="0"/>
              <a:buAutoNum type="arabicPeriod"/>
            </a:pPr>
            <a:r>
              <a:rPr lang="en-GB" altLang="en-US" dirty="0" smtClean="0"/>
              <a:t>Scottish people are stingy </a:t>
            </a:r>
          </a:p>
          <a:p>
            <a:endParaRPr lang="en-GB" altLang="en-US" dirty="0" smtClean="0"/>
          </a:p>
          <a:p>
            <a:endParaRPr lang="en-GB" altLang="en-US" dirty="0" smtClean="0"/>
          </a:p>
          <a:p>
            <a:endParaRPr lang="en-GB" altLang="en-US" dirty="0" smtClean="0"/>
          </a:p>
          <a:p>
            <a:endParaRPr lang="en-GB" altLang="en-US" dirty="0" smtClean="0"/>
          </a:p>
          <a:p>
            <a:pPr>
              <a:buFont typeface="Arial" panose="020B0604020202020204" pitchFamily="34" charset="0"/>
              <a:buNone/>
            </a:pPr>
            <a:endParaRPr lang="en-GB" alt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320842" y="226511"/>
            <a:ext cx="863065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dirty="0" smtClean="0"/>
              <a:t>Challenging stereotypical statements</a:t>
            </a:r>
            <a:endParaRPr lang="en-GB" altLang="en-US" dirty="0"/>
          </a:p>
        </p:txBody>
      </p:sp>
      <p:pic>
        <p:nvPicPr>
          <p:cNvPr id="4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6657" y="1516039"/>
            <a:ext cx="3344450" cy="46342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6815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92506" y="24255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dirty="0" smtClean="0"/>
              <a:t>Choose your apprentice</a:t>
            </a:r>
            <a:endParaRPr lang="en-GB" alt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25642" y="1584158"/>
            <a:ext cx="51943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en-US" dirty="0" smtClean="0"/>
              <a:t>You are an entrepreneur, like Alan Sugar on The Apprentice.</a:t>
            </a:r>
          </a:p>
          <a:p>
            <a:r>
              <a:rPr lang="en-GB" altLang="en-US" dirty="0" smtClean="0"/>
              <a:t>You need to ‘hire’ an engineer to set up life on the Mars! </a:t>
            </a:r>
          </a:p>
          <a:p>
            <a:r>
              <a:rPr lang="en-GB" altLang="en-US" dirty="0" smtClean="0"/>
              <a:t>It’s a big, challenging job that will make history. </a:t>
            </a:r>
          </a:p>
          <a:p>
            <a:r>
              <a:rPr lang="en-GB" altLang="en-US" dirty="0" smtClean="0"/>
              <a:t>It needs the right apprentice - someone with resilience, determination, engineering expertise and great people skills!</a:t>
            </a:r>
          </a:p>
          <a:p>
            <a:pPr>
              <a:buFont typeface="Arial" panose="020B0604020202020204" pitchFamily="34" charset="0"/>
              <a:buNone/>
            </a:pPr>
            <a:endParaRPr lang="en-GB" altLang="en-US" dirty="0" smtClean="0"/>
          </a:p>
          <a:p>
            <a:pPr>
              <a:buFont typeface="Arial" panose="020B0604020202020204" pitchFamily="34" charset="0"/>
              <a:buNone/>
            </a:pPr>
            <a:endParaRPr lang="en-GB" alt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0904" y="1385554"/>
            <a:ext cx="5248406" cy="4013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3937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703216" y="146071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en-US" dirty="0" smtClean="0"/>
              <a:t>Line up the cards in front of you - that is your apprentice line up.</a:t>
            </a:r>
          </a:p>
          <a:p>
            <a:r>
              <a:rPr lang="en-GB" altLang="en-US" dirty="0" smtClean="0"/>
              <a:t>Each time I reveal a layer of information about each apprentice, you need to ‘fire’ one person by removing them from your line up.</a:t>
            </a:r>
          </a:p>
          <a:p>
            <a:pPr>
              <a:buFont typeface="Arial" panose="020B0604020202020204" pitchFamily="34" charset="0"/>
              <a:buNone/>
            </a:pPr>
            <a:endParaRPr lang="en-GB" altLang="en-US" dirty="0" smtClean="0"/>
          </a:p>
          <a:p>
            <a:r>
              <a:rPr lang="en-GB" altLang="en-US" sz="2400" b="1" dirty="0" smtClean="0"/>
              <a:t>Who will you ‘fire’ and ‘hire’?</a:t>
            </a:r>
          </a:p>
          <a:p>
            <a:endParaRPr lang="en-GB" altLang="en-US" dirty="0" smtClean="0"/>
          </a:p>
          <a:p>
            <a:pPr>
              <a:buFont typeface="Arial" panose="020B0604020202020204" pitchFamily="34" charset="0"/>
              <a:buNone/>
            </a:pPr>
            <a:endParaRPr lang="en-GB" alt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2168761" y="31771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dirty="0" smtClean="0"/>
              <a:t>Choose your apprentice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40718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453020" y="27683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dirty="0" smtClean="0"/>
              <a:t>Choose your apprentice</a:t>
            </a:r>
            <a:endParaRPr lang="en-GB" alt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95327" y="1419835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en-GB" altLang="en-US" b="1" dirty="0" smtClean="0"/>
              <a:t>The apprentices…</a:t>
            </a:r>
          </a:p>
          <a:p>
            <a:pPr>
              <a:buFont typeface="Arial" panose="020B0604020202020204" pitchFamily="34" charset="0"/>
              <a:buNone/>
            </a:pPr>
            <a:endParaRPr lang="en-GB" altLang="en-US" b="1" dirty="0" smtClean="0"/>
          </a:p>
          <a:p>
            <a:pPr>
              <a:buFont typeface="Arial" panose="020B0604020202020204" pitchFamily="34" charset="0"/>
              <a:buNone/>
            </a:pPr>
            <a:r>
              <a:rPr lang="en-GB" altLang="en-US" b="1" dirty="0" smtClean="0"/>
              <a:t>Fire one now so you have six remaining</a:t>
            </a:r>
          </a:p>
          <a:p>
            <a:pPr>
              <a:buFont typeface="Arial" panose="020B0604020202020204" pitchFamily="34" charset="0"/>
              <a:buNone/>
            </a:pPr>
            <a:endParaRPr lang="en-GB" altLang="en-US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8950760"/>
              </p:ext>
            </p:extLst>
          </p:nvPr>
        </p:nvGraphicFramePr>
        <p:xfrm>
          <a:off x="401056" y="3544627"/>
          <a:ext cx="9689428" cy="129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4204"/>
                <a:gridCol w="1384204"/>
                <a:gridCol w="1384204"/>
                <a:gridCol w="1384204"/>
                <a:gridCol w="1384204"/>
                <a:gridCol w="1384204"/>
                <a:gridCol w="1384204"/>
              </a:tblGrid>
              <a:tr h="1295400"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Ali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2" marR="91442" marT="45694" marB="4569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Patrick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2" marR="91442" marT="45694" marB="4569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Jamie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2" marR="91442" marT="45694" marB="4569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David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2" marR="91442" marT="45694" marB="4569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Adriana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2" marR="91442" marT="45694" marB="4569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Hannah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2" marR="91442" marT="45694" marB="4569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 err="1" smtClean="0">
                          <a:solidFill>
                            <a:schemeClr val="tx1"/>
                          </a:solidFill>
                        </a:rPr>
                        <a:t>Delroy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2" marR="91442" marT="45694" marB="4569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5973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559473" y="24188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dirty="0" smtClean="0"/>
              <a:t>Choose your apprentice</a:t>
            </a:r>
            <a:endParaRPr lang="en-GB" alt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559473" y="1255603"/>
            <a:ext cx="8229600" cy="1008007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None/>
            </a:pPr>
            <a:endParaRPr lang="en-GB" altLang="en-US" b="1" dirty="0" smtClean="0"/>
          </a:p>
          <a:p>
            <a:pPr>
              <a:buFont typeface="Arial" panose="020B0604020202020204" pitchFamily="34" charset="0"/>
              <a:buNone/>
            </a:pPr>
            <a:endParaRPr lang="en-GB" altLang="en-US" b="1" dirty="0" smtClean="0"/>
          </a:p>
          <a:p>
            <a:pPr>
              <a:buFont typeface="Arial" panose="020B0604020202020204" pitchFamily="34" charset="0"/>
              <a:buNone/>
            </a:pPr>
            <a:r>
              <a:rPr lang="en-GB" altLang="en-US" sz="8600" b="1" dirty="0" smtClean="0"/>
              <a:t>Fire one now so you have five remaining</a:t>
            </a:r>
            <a:endParaRPr lang="en-GB" altLang="en-US" sz="86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50825" y="2420938"/>
            <a:ext cx="1055688" cy="64611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GB" b="1" dirty="0">
                <a:latin typeface="+mn-lt"/>
              </a:rPr>
              <a:t>Ali Abdul</a:t>
            </a:r>
          </a:p>
          <a:p>
            <a:pPr eaLnBrk="1" hangingPunct="1">
              <a:defRPr/>
            </a:pPr>
            <a:endParaRPr lang="en-GB" b="1" dirty="0"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76375" y="2420938"/>
            <a:ext cx="1079500" cy="64611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GB" b="1" dirty="0">
                <a:latin typeface="+mn-lt"/>
              </a:rPr>
              <a:t>Patrick Murphy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700338" y="2420938"/>
            <a:ext cx="1079500" cy="64611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GB" b="1" dirty="0">
                <a:latin typeface="+mn-lt"/>
              </a:rPr>
              <a:t>Jamie Small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924300" y="2420938"/>
            <a:ext cx="1079500" cy="64611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GB" b="1" dirty="0">
                <a:latin typeface="+mn-lt"/>
              </a:rPr>
              <a:t>David Campbell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148263" y="2420938"/>
            <a:ext cx="1079500" cy="64611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GB" b="1" dirty="0">
                <a:latin typeface="+mn-lt"/>
              </a:rPr>
              <a:t>Adriana </a:t>
            </a:r>
            <a:r>
              <a:rPr lang="en-GB" b="1" dirty="0" err="1">
                <a:latin typeface="+mn-lt"/>
              </a:rPr>
              <a:t>Carboni</a:t>
            </a:r>
            <a:endParaRPr lang="en-GB" b="1" dirty="0">
              <a:latin typeface="+mn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372225" y="2420938"/>
            <a:ext cx="1079500" cy="64611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GB" b="1" dirty="0">
                <a:latin typeface="+mn-lt"/>
              </a:rPr>
              <a:t>Hannah Mann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596188" y="2420938"/>
            <a:ext cx="1008062" cy="64611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GB" b="1" dirty="0" err="1">
                <a:latin typeface="+mn-lt"/>
              </a:rPr>
              <a:t>Delroy</a:t>
            </a:r>
            <a:endParaRPr lang="en-GB" b="1" dirty="0">
              <a:latin typeface="+mn-lt"/>
            </a:endParaRPr>
          </a:p>
          <a:p>
            <a:pPr eaLnBrk="1" hangingPunct="1">
              <a:defRPr/>
            </a:pPr>
            <a:r>
              <a:rPr lang="en-GB" b="1" dirty="0">
                <a:latin typeface="+mn-lt"/>
              </a:rPr>
              <a:t>Bailey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rot="5400000">
            <a:off x="574675" y="3249613"/>
            <a:ext cx="360363" cy="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5400000">
            <a:off x="1800226" y="3248025"/>
            <a:ext cx="360362" cy="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5400000">
            <a:off x="3097213" y="3248025"/>
            <a:ext cx="36036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5400000">
            <a:off x="4248151" y="3248025"/>
            <a:ext cx="360362" cy="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5400000">
            <a:off x="7921626" y="3248025"/>
            <a:ext cx="360362" cy="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>
            <a:off x="6769101" y="3248025"/>
            <a:ext cx="360362" cy="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5400000">
            <a:off x="5545138" y="3248025"/>
            <a:ext cx="36036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11"/>
          <p:cNvSpPr txBox="1">
            <a:spLocks noChangeArrowheads="1"/>
          </p:cNvSpPr>
          <p:nvPr/>
        </p:nvSpPr>
        <p:spPr bwMode="auto">
          <a:xfrm>
            <a:off x="325827" y="5079578"/>
            <a:ext cx="1032434" cy="5842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dirty="0">
                <a:solidFill>
                  <a:schemeClr val="bg1"/>
                </a:solidFill>
              </a:rPr>
              <a:t>Hetero-sexual </a:t>
            </a:r>
          </a:p>
        </p:txBody>
      </p:sp>
      <p:sp>
        <p:nvSpPr>
          <p:cNvPr id="26" name="TextBox 11"/>
          <p:cNvSpPr txBox="1">
            <a:spLocks noChangeArrowheads="1"/>
          </p:cNvSpPr>
          <p:nvPr/>
        </p:nvSpPr>
        <p:spPr bwMode="auto">
          <a:xfrm>
            <a:off x="1533039" y="5128126"/>
            <a:ext cx="1008062" cy="5842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bg1"/>
                </a:solidFill>
              </a:rPr>
              <a:t>Gay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600">
              <a:solidFill>
                <a:schemeClr val="bg1"/>
              </a:solidFill>
            </a:endParaRPr>
          </a:p>
        </p:txBody>
      </p:sp>
      <p:sp>
        <p:nvSpPr>
          <p:cNvPr id="27" name="TextBox 11"/>
          <p:cNvSpPr txBox="1">
            <a:spLocks noChangeArrowheads="1"/>
          </p:cNvSpPr>
          <p:nvPr/>
        </p:nvSpPr>
        <p:spPr bwMode="auto">
          <a:xfrm>
            <a:off x="2660650" y="5087673"/>
            <a:ext cx="1079500" cy="5842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bg1"/>
                </a:solidFill>
              </a:rPr>
              <a:t>Lesbian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600">
              <a:solidFill>
                <a:schemeClr val="bg1"/>
              </a:solidFill>
            </a:endParaRPr>
          </a:p>
        </p:txBody>
      </p:sp>
      <p:sp>
        <p:nvSpPr>
          <p:cNvPr id="28" name="TextBox 11"/>
          <p:cNvSpPr txBox="1">
            <a:spLocks noChangeArrowheads="1"/>
          </p:cNvSpPr>
          <p:nvPr/>
        </p:nvSpPr>
        <p:spPr bwMode="auto">
          <a:xfrm>
            <a:off x="3779838" y="5128126"/>
            <a:ext cx="1131453" cy="5842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bg1"/>
                </a:solidFill>
              </a:rPr>
              <a:t>Hetero-sexual</a:t>
            </a:r>
          </a:p>
        </p:txBody>
      </p:sp>
      <p:sp>
        <p:nvSpPr>
          <p:cNvPr id="29" name="TextBox 11"/>
          <p:cNvSpPr txBox="1">
            <a:spLocks noChangeArrowheads="1"/>
          </p:cNvSpPr>
          <p:nvPr/>
        </p:nvSpPr>
        <p:spPr bwMode="auto">
          <a:xfrm>
            <a:off x="5136206" y="5087673"/>
            <a:ext cx="1152525" cy="5842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bg1"/>
                </a:solidFill>
              </a:rPr>
              <a:t>Hetero-sexual</a:t>
            </a:r>
          </a:p>
        </p:txBody>
      </p:sp>
      <p:sp>
        <p:nvSpPr>
          <p:cNvPr id="30" name="TextBox 11"/>
          <p:cNvSpPr txBox="1">
            <a:spLocks noChangeArrowheads="1"/>
          </p:cNvSpPr>
          <p:nvPr/>
        </p:nvSpPr>
        <p:spPr bwMode="auto">
          <a:xfrm>
            <a:off x="7711161" y="5079578"/>
            <a:ext cx="1077912" cy="5842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bg1"/>
                </a:solidFill>
              </a:rPr>
              <a:t>Hetero-sexual</a:t>
            </a:r>
          </a:p>
        </p:txBody>
      </p:sp>
      <p:sp>
        <p:nvSpPr>
          <p:cNvPr id="31" name="TextBox 11"/>
          <p:cNvSpPr txBox="1">
            <a:spLocks noChangeArrowheads="1"/>
          </p:cNvSpPr>
          <p:nvPr/>
        </p:nvSpPr>
        <p:spPr bwMode="auto">
          <a:xfrm>
            <a:off x="6405592" y="5079578"/>
            <a:ext cx="1152525" cy="5842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dirty="0">
                <a:solidFill>
                  <a:schemeClr val="bg1"/>
                </a:solidFill>
              </a:rPr>
              <a:t>Hetero-sexual</a:t>
            </a:r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03" y="3229498"/>
            <a:ext cx="1150919" cy="1687632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3259" y="3262331"/>
            <a:ext cx="964576" cy="1896314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9123" y="3306762"/>
            <a:ext cx="923925" cy="1704975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2225" y="3265058"/>
            <a:ext cx="1150937" cy="1863068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9636" y="3316661"/>
            <a:ext cx="1120775" cy="1633301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187" y="3262330"/>
            <a:ext cx="1114486" cy="1687632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0297" y="3306762"/>
            <a:ext cx="881104" cy="1704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2271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dirty="0" smtClean="0"/>
              <a:t>Choose your apprentice</a:t>
            </a:r>
            <a:endParaRPr lang="en-GB" alt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0" y="1600201"/>
            <a:ext cx="8229600" cy="6294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en-GB" altLang="en-US" b="1" dirty="0" smtClean="0"/>
              <a:t>Fire one now so you have four remaining</a:t>
            </a:r>
          </a:p>
          <a:p>
            <a:pPr>
              <a:buFont typeface="Arial" panose="020B0604020202020204" pitchFamily="34" charset="0"/>
              <a:buNone/>
            </a:pPr>
            <a:endParaRPr lang="en-GB" altLang="en-US" dirty="0" smtClean="0"/>
          </a:p>
          <a:p>
            <a:pPr>
              <a:buFont typeface="Arial" panose="020B0604020202020204" pitchFamily="34" charset="0"/>
              <a:buNone/>
            </a:pPr>
            <a:endParaRPr lang="en-GB" altLang="en-US" dirty="0" smtClean="0"/>
          </a:p>
          <a:p>
            <a:pPr>
              <a:buFont typeface="Arial" panose="020B0604020202020204" pitchFamily="34" charset="0"/>
              <a:buNone/>
            </a:pPr>
            <a:endParaRPr lang="en-GB" alt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50825" y="2420938"/>
            <a:ext cx="1055688" cy="64611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GB" b="1" dirty="0">
                <a:latin typeface="+mn-lt"/>
              </a:rPr>
              <a:t>Ali Abdul</a:t>
            </a:r>
          </a:p>
          <a:p>
            <a:pPr eaLnBrk="1" hangingPunct="1">
              <a:defRPr/>
            </a:pPr>
            <a:endParaRPr lang="en-GB" b="1" dirty="0">
              <a:latin typeface="+mn-lt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476375" y="2420938"/>
            <a:ext cx="1079500" cy="64611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GB" b="1" dirty="0">
                <a:latin typeface="+mn-lt"/>
              </a:rPr>
              <a:t>Patrick Murphy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700338" y="2420938"/>
            <a:ext cx="1079500" cy="64611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GB" b="1" dirty="0">
                <a:latin typeface="+mn-lt"/>
              </a:rPr>
              <a:t>Jamie Small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924300" y="2420938"/>
            <a:ext cx="1079500" cy="64611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GB" b="1" dirty="0">
                <a:latin typeface="+mn-lt"/>
              </a:rPr>
              <a:t>David Campbell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148263" y="2420938"/>
            <a:ext cx="1079500" cy="64611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GB" b="1" dirty="0">
                <a:latin typeface="+mn-lt"/>
              </a:rPr>
              <a:t>Adriana </a:t>
            </a:r>
            <a:r>
              <a:rPr lang="en-GB" b="1" dirty="0" err="1">
                <a:latin typeface="+mn-lt"/>
              </a:rPr>
              <a:t>Carboni</a:t>
            </a:r>
            <a:endParaRPr lang="en-GB" b="1" dirty="0">
              <a:latin typeface="+mn-lt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372225" y="2420938"/>
            <a:ext cx="1079500" cy="64611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GB" b="1" dirty="0">
                <a:latin typeface="+mn-lt"/>
              </a:rPr>
              <a:t>Hannah Mann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596188" y="2420938"/>
            <a:ext cx="1008062" cy="64611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GB" b="1" dirty="0" err="1">
                <a:latin typeface="+mn-lt"/>
              </a:rPr>
              <a:t>Delroy</a:t>
            </a:r>
            <a:endParaRPr lang="en-GB" b="1" dirty="0">
              <a:latin typeface="+mn-lt"/>
            </a:endParaRPr>
          </a:p>
          <a:p>
            <a:pPr eaLnBrk="1" hangingPunct="1">
              <a:defRPr/>
            </a:pPr>
            <a:r>
              <a:rPr lang="en-GB" b="1" dirty="0">
                <a:latin typeface="+mn-lt"/>
              </a:rPr>
              <a:t>Bailey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 rot="5400000">
            <a:off x="574675" y="3249613"/>
            <a:ext cx="360363" cy="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5400000">
            <a:off x="1800226" y="3248025"/>
            <a:ext cx="360362" cy="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5400000">
            <a:off x="3097213" y="3248025"/>
            <a:ext cx="36036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rot="5400000">
            <a:off x="4248151" y="3248025"/>
            <a:ext cx="360362" cy="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5400000">
            <a:off x="7921626" y="3248025"/>
            <a:ext cx="360362" cy="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rot="5400000">
            <a:off x="6769101" y="3248025"/>
            <a:ext cx="360362" cy="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5400000">
            <a:off x="5545138" y="3248025"/>
            <a:ext cx="36036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11"/>
          <p:cNvSpPr txBox="1">
            <a:spLocks noChangeArrowheads="1"/>
          </p:cNvSpPr>
          <p:nvPr/>
        </p:nvSpPr>
        <p:spPr bwMode="auto">
          <a:xfrm>
            <a:off x="250826" y="4724400"/>
            <a:ext cx="1081088" cy="830997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dirty="0">
                <a:solidFill>
                  <a:schemeClr val="bg1"/>
                </a:solidFill>
              </a:rPr>
              <a:t>Hetero-sexual </a:t>
            </a:r>
            <a:endParaRPr lang="en-GB" altLang="en-US" sz="1600" dirty="0" smtClean="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600" dirty="0">
              <a:solidFill>
                <a:schemeClr val="bg1"/>
              </a:solidFill>
            </a:endParaRPr>
          </a:p>
        </p:txBody>
      </p:sp>
      <p:sp>
        <p:nvSpPr>
          <p:cNvPr id="40" name="TextBox 11"/>
          <p:cNvSpPr txBox="1">
            <a:spLocks noChangeArrowheads="1"/>
          </p:cNvSpPr>
          <p:nvPr/>
        </p:nvSpPr>
        <p:spPr bwMode="auto">
          <a:xfrm>
            <a:off x="1497816" y="4943709"/>
            <a:ext cx="1008062" cy="5842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bg1"/>
                </a:solidFill>
              </a:rPr>
              <a:t>Gay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600">
              <a:solidFill>
                <a:schemeClr val="bg1"/>
              </a:solidFill>
            </a:endParaRPr>
          </a:p>
        </p:txBody>
      </p:sp>
      <p:sp>
        <p:nvSpPr>
          <p:cNvPr id="41" name="TextBox 11"/>
          <p:cNvSpPr txBox="1">
            <a:spLocks noChangeArrowheads="1"/>
          </p:cNvSpPr>
          <p:nvPr/>
        </p:nvSpPr>
        <p:spPr bwMode="auto">
          <a:xfrm>
            <a:off x="2684468" y="4972692"/>
            <a:ext cx="1079500" cy="5842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bg1"/>
                </a:solidFill>
              </a:rPr>
              <a:t>Lesbian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600">
              <a:solidFill>
                <a:schemeClr val="bg1"/>
              </a:solidFill>
            </a:endParaRPr>
          </a:p>
        </p:txBody>
      </p:sp>
      <p:sp>
        <p:nvSpPr>
          <p:cNvPr id="42" name="TextBox 11"/>
          <p:cNvSpPr txBox="1">
            <a:spLocks noChangeArrowheads="1"/>
          </p:cNvSpPr>
          <p:nvPr/>
        </p:nvSpPr>
        <p:spPr bwMode="auto">
          <a:xfrm>
            <a:off x="3942558" y="5108687"/>
            <a:ext cx="1079500" cy="5842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bg1"/>
                </a:solidFill>
              </a:rPr>
              <a:t>Hetero-sexual</a:t>
            </a:r>
          </a:p>
        </p:txBody>
      </p:sp>
      <p:sp>
        <p:nvSpPr>
          <p:cNvPr id="43" name="TextBox 11"/>
          <p:cNvSpPr txBox="1">
            <a:spLocks noChangeArrowheads="1"/>
          </p:cNvSpPr>
          <p:nvPr/>
        </p:nvSpPr>
        <p:spPr bwMode="auto">
          <a:xfrm>
            <a:off x="5090315" y="5081199"/>
            <a:ext cx="1152525" cy="5842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bg1"/>
                </a:solidFill>
              </a:rPr>
              <a:t>Hetero-sexual</a:t>
            </a:r>
          </a:p>
        </p:txBody>
      </p:sp>
      <p:sp>
        <p:nvSpPr>
          <p:cNvPr id="44" name="TextBox 11"/>
          <p:cNvSpPr txBox="1">
            <a:spLocks noChangeArrowheads="1"/>
          </p:cNvSpPr>
          <p:nvPr/>
        </p:nvSpPr>
        <p:spPr bwMode="auto">
          <a:xfrm>
            <a:off x="7809594" y="4898524"/>
            <a:ext cx="1077912" cy="5842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bg1"/>
                </a:solidFill>
              </a:rPr>
              <a:t>Hetero-sexual</a:t>
            </a:r>
          </a:p>
        </p:txBody>
      </p:sp>
      <p:sp>
        <p:nvSpPr>
          <p:cNvPr id="45" name="TextBox 11"/>
          <p:cNvSpPr txBox="1">
            <a:spLocks noChangeArrowheads="1"/>
          </p:cNvSpPr>
          <p:nvPr/>
        </p:nvSpPr>
        <p:spPr bwMode="auto">
          <a:xfrm>
            <a:off x="6507330" y="5051385"/>
            <a:ext cx="1152525" cy="5842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bg1"/>
                </a:solidFill>
              </a:rPr>
              <a:t>Hetero-sexual</a:t>
            </a:r>
          </a:p>
        </p:txBody>
      </p:sp>
      <p:pic>
        <p:nvPicPr>
          <p:cNvPr id="53" name="Picture 5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825" y="3106278"/>
            <a:ext cx="1150919" cy="1687632"/>
          </a:xfrm>
          <a:prstGeom prst="rect">
            <a:avLst/>
          </a:prstGeom>
        </p:spPr>
      </p:pic>
      <p:pic>
        <p:nvPicPr>
          <p:cNvPr id="54" name="Picture 5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6184" y="3217862"/>
            <a:ext cx="923925" cy="1704975"/>
          </a:xfrm>
          <a:prstGeom prst="rect">
            <a:avLst/>
          </a:prstGeom>
        </p:spPr>
      </p:pic>
      <p:pic>
        <p:nvPicPr>
          <p:cNvPr id="55" name="Picture 5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6697" y="3227761"/>
            <a:ext cx="1120775" cy="1633301"/>
          </a:xfrm>
          <a:prstGeom prst="rect">
            <a:avLst/>
          </a:prstGeom>
        </p:spPr>
      </p:pic>
      <p:pic>
        <p:nvPicPr>
          <p:cNvPr id="56" name="Picture 5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5178" y="3173430"/>
            <a:ext cx="1114486" cy="1687632"/>
          </a:xfrm>
          <a:prstGeom prst="rect">
            <a:avLst/>
          </a:prstGeom>
        </p:spPr>
      </p:pic>
      <p:pic>
        <p:nvPicPr>
          <p:cNvPr id="57" name="Picture 5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9196" y="2964748"/>
            <a:ext cx="964576" cy="1896314"/>
          </a:xfrm>
          <a:prstGeom prst="rect">
            <a:avLst/>
          </a:prstGeom>
        </p:spPr>
      </p:pic>
      <p:pic>
        <p:nvPicPr>
          <p:cNvPr id="58" name="Picture 5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2225" y="3265058"/>
            <a:ext cx="1150937" cy="1863068"/>
          </a:xfrm>
          <a:prstGeom prst="rect">
            <a:avLst/>
          </a:prstGeom>
        </p:spPr>
      </p:pic>
      <p:pic>
        <p:nvPicPr>
          <p:cNvPr id="59" name="Picture 5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0297" y="3306762"/>
            <a:ext cx="881104" cy="1704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5924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dirty="0" smtClean="0"/>
              <a:t>Choose your apprentice</a:t>
            </a:r>
            <a:endParaRPr lang="en-GB" alt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0" y="1600201"/>
            <a:ext cx="8229600" cy="6294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en-GB" altLang="en-US" b="1" dirty="0" smtClean="0"/>
              <a:t>Fire one now so you have three remaining</a:t>
            </a:r>
          </a:p>
          <a:p>
            <a:pPr>
              <a:buFont typeface="Arial" panose="020B0604020202020204" pitchFamily="34" charset="0"/>
              <a:buNone/>
            </a:pPr>
            <a:endParaRPr lang="en-GB" altLang="en-US" dirty="0" smtClean="0"/>
          </a:p>
          <a:p>
            <a:pPr>
              <a:buFont typeface="Arial" panose="020B0604020202020204" pitchFamily="34" charset="0"/>
              <a:buNone/>
            </a:pPr>
            <a:endParaRPr lang="en-GB" altLang="en-US" dirty="0" smtClean="0"/>
          </a:p>
          <a:p>
            <a:pPr>
              <a:buFont typeface="Arial" panose="020B0604020202020204" pitchFamily="34" charset="0"/>
              <a:buNone/>
            </a:pPr>
            <a:endParaRPr lang="en-GB" alt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50825" y="2420938"/>
            <a:ext cx="1055688" cy="64611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GB" b="1" dirty="0">
                <a:latin typeface="+mn-lt"/>
              </a:rPr>
              <a:t>Ali Abdul</a:t>
            </a:r>
          </a:p>
          <a:p>
            <a:pPr eaLnBrk="1" hangingPunct="1">
              <a:defRPr/>
            </a:pPr>
            <a:endParaRPr lang="en-GB" b="1" dirty="0">
              <a:latin typeface="+mn-lt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476375" y="2420938"/>
            <a:ext cx="1079500" cy="64611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GB" b="1" dirty="0">
                <a:latin typeface="+mn-lt"/>
              </a:rPr>
              <a:t>Patrick Murphy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700338" y="2420938"/>
            <a:ext cx="1079500" cy="64611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GB" b="1" dirty="0">
                <a:latin typeface="+mn-lt"/>
              </a:rPr>
              <a:t>Jamie Small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924300" y="2420938"/>
            <a:ext cx="1079500" cy="64611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GB" b="1" dirty="0">
                <a:latin typeface="+mn-lt"/>
              </a:rPr>
              <a:t>David Campbell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148263" y="2420938"/>
            <a:ext cx="1079500" cy="64611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GB" b="1" dirty="0">
                <a:latin typeface="+mn-lt"/>
              </a:rPr>
              <a:t>Adriana </a:t>
            </a:r>
            <a:r>
              <a:rPr lang="en-GB" b="1" dirty="0" err="1">
                <a:latin typeface="+mn-lt"/>
              </a:rPr>
              <a:t>Carboni</a:t>
            </a:r>
            <a:endParaRPr lang="en-GB" b="1" dirty="0">
              <a:latin typeface="+mn-lt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372225" y="2420938"/>
            <a:ext cx="1079500" cy="64611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GB" b="1" dirty="0">
                <a:latin typeface="+mn-lt"/>
              </a:rPr>
              <a:t>Hannah Mann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596188" y="2420938"/>
            <a:ext cx="1008062" cy="64611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GB" b="1" dirty="0" err="1">
                <a:latin typeface="+mn-lt"/>
              </a:rPr>
              <a:t>Delroy</a:t>
            </a:r>
            <a:endParaRPr lang="en-GB" b="1" dirty="0">
              <a:latin typeface="+mn-lt"/>
            </a:endParaRPr>
          </a:p>
          <a:p>
            <a:pPr eaLnBrk="1" hangingPunct="1">
              <a:defRPr/>
            </a:pPr>
            <a:r>
              <a:rPr lang="en-GB" b="1" dirty="0">
                <a:latin typeface="+mn-lt"/>
              </a:rPr>
              <a:t>Bailey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 rot="5400000">
            <a:off x="574675" y="3249613"/>
            <a:ext cx="360363" cy="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5400000">
            <a:off x="1800226" y="3248025"/>
            <a:ext cx="360362" cy="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5400000">
            <a:off x="3097213" y="3248025"/>
            <a:ext cx="36036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rot="5400000">
            <a:off x="4248151" y="3248025"/>
            <a:ext cx="360362" cy="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5400000">
            <a:off x="7921626" y="3248025"/>
            <a:ext cx="360362" cy="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rot="5400000">
            <a:off x="6769101" y="3248025"/>
            <a:ext cx="360362" cy="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5400000">
            <a:off x="5545138" y="3248025"/>
            <a:ext cx="36036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11"/>
          <p:cNvSpPr txBox="1">
            <a:spLocks noChangeArrowheads="1"/>
          </p:cNvSpPr>
          <p:nvPr/>
        </p:nvSpPr>
        <p:spPr bwMode="auto">
          <a:xfrm>
            <a:off x="272917" y="5071042"/>
            <a:ext cx="1170780" cy="1077218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dirty="0" smtClean="0">
                <a:solidFill>
                  <a:schemeClr val="bg1"/>
                </a:solidFill>
              </a:rPr>
              <a:t>Physically fit but wears glasses</a:t>
            </a:r>
            <a:endParaRPr lang="en-GB" altLang="en-US" sz="1600" dirty="0">
              <a:solidFill>
                <a:schemeClr val="bg1"/>
              </a:solidFill>
            </a:endParaRPr>
          </a:p>
        </p:txBody>
      </p:sp>
      <p:sp>
        <p:nvSpPr>
          <p:cNvPr id="40" name="TextBox 11"/>
          <p:cNvSpPr txBox="1">
            <a:spLocks noChangeArrowheads="1"/>
          </p:cNvSpPr>
          <p:nvPr/>
        </p:nvSpPr>
        <p:spPr bwMode="auto">
          <a:xfrm>
            <a:off x="1513424" y="5034196"/>
            <a:ext cx="1170781" cy="1077218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dirty="0" smtClean="0">
                <a:solidFill>
                  <a:schemeClr val="bg1"/>
                </a:solidFill>
              </a:rPr>
              <a:t>Physically and mentally fit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dirty="0" smtClean="0">
                <a:solidFill>
                  <a:schemeClr val="bg1"/>
                </a:solidFill>
              </a:rPr>
              <a:t> </a:t>
            </a:r>
            <a:endParaRPr lang="en-GB" altLang="en-US" sz="1600" dirty="0">
              <a:solidFill>
                <a:schemeClr val="bg1"/>
              </a:solidFill>
            </a:endParaRPr>
          </a:p>
        </p:txBody>
      </p:sp>
      <p:sp>
        <p:nvSpPr>
          <p:cNvPr id="53" name="TextBox 11"/>
          <p:cNvSpPr txBox="1">
            <a:spLocks noChangeArrowheads="1"/>
          </p:cNvSpPr>
          <p:nvPr/>
        </p:nvSpPr>
        <p:spPr bwMode="auto">
          <a:xfrm>
            <a:off x="2710117" y="5057483"/>
            <a:ext cx="1223963" cy="1077913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dirty="0">
                <a:solidFill>
                  <a:schemeClr val="bg1"/>
                </a:solidFill>
              </a:rPr>
              <a:t>Physically and mentally fit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600" dirty="0">
              <a:solidFill>
                <a:schemeClr val="bg1"/>
              </a:solidFill>
            </a:endParaRPr>
          </a:p>
        </p:txBody>
      </p:sp>
      <p:sp>
        <p:nvSpPr>
          <p:cNvPr id="54" name="TextBox 11"/>
          <p:cNvSpPr txBox="1">
            <a:spLocks noChangeArrowheads="1"/>
          </p:cNvSpPr>
          <p:nvPr/>
        </p:nvSpPr>
        <p:spPr bwMode="auto">
          <a:xfrm>
            <a:off x="3967641" y="5128126"/>
            <a:ext cx="1223963" cy="1077913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bg1"/>
                </a:solidFill>
              </a:rPr>
              <a:t>Physically disabled, mentally fit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600">
              <a:solidFill>
                <a:schemeClr val="bg1"/>
              </a:solidFill>
            </a:endParaRPr>
          </a:p>
        </p:txBody>
      </p:sp>
      <p:sp>
        <p:nvSpPr>
          <p:cNvPr id="55" name="TextBox 11"/>
          <p:cNvSpPr txBox="1">
            <a:spLocks noChangeArrowheads="1"/>
          </p:cNvSpPr>
          <p:nvPr/>
        </p:nvSpPr>
        <p:spPr bwMode="auto">
          <a:xfrm>
            <a:off x="5244315" y="5115254"/>
            <a:ext cx="1223962" cy="1077913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bg1"/>
                </a:solidFill>
              </a:rPr>
              <a:t>Physically and mentally fit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600">
              <a:solidFill>
                <a:schemeClr val="bg1"/>
              </a:solidFill>
            </a:endParaRPr>
          </a:p>
        </p:txBody>
      </p:sp>
      <p:sp>
        <p:nvSpPr>
          <p:cNvPr id="56" name="TextBox 11"/>
          <p:cNvSpPr txBox="1">
            <a:spLocks noChangeArrowheads="1"/>
          </p:cNvSpPr>
          <p:nvPr/>
        </p:nvSpPr>
        <p:spPr bwMode="auto">
          <a:xfrm>
            <a:off x="6468277" y="5105398"/>
            <a:ext cx="1222375" cy="1076325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bg1"/>
                </a:solidFill>
              </a:rPr>
              <a:t>Pregnant, physically &amp; mentally fit</a:t>
            </a:r>
          </a:p>
        </p:txBody>
      </p:sp>
      <p:sp>
        <p:nvSpPr>
          <p:cNvPr id="57" name="TextBox 11"/>
          <p:cNvSpPr txBox="1">
            <a:spLocks noChangeArrowheads="1"/>
          </p:cNvSpPr>
          <p:nvPr/>
        </p:nvSpPr>
        <p:spPr bwMode="auto">
          <a:xfrm>
            <a:off x="7725801" y="5066788"/>
            <a:ext cx="1222375" cy="1077913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dirty="0">
                <a:solidFill>
                  <a:schemeClr val="bg1"/>
                </a:solidFill>
              </a:rPr>
              <a:t>Physically fit but suffers anxiety</a:t>
            </a:r>
          </a:p>
        </p:txBody>
      </p:sp>
      <p:pic>
        <p:nvPicPr>
          <p:cNvPr id="41" name="Picture 4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2968" y="3165942"/>
            <a:ext cx="881104" cy="1704976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825" y="3106278"/>
            <a:ext cx="1150919" cy="1687632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9196" y="3067050"/>
            <a:ext cx="964576" cy="1794012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3980" y="3156087"/>
            <a:ext cx="923925" cy="1704975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138" y="3130732"/>
            <a:ext cx="1150937" cy="1863068"/>
          </a:xfrm>
          <a:prstGeom prst="rect">
            <a:avLst/>
          </a:prstGeom>
        </p:spPr>
      </p:pic>
      <p:pic>
        <p:nvPicPr>
          <p:cNvPr id="58" name="Picture 5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1124" y="3227761"/>
            <a:ext cx="1120775" cy="1633301"/>
          </a:xfrm>
          <a:prstGeom prst="rect">
            <a:avLst/>
          </a:prstGeom>
        </p:spPr>
      </p:pic>
      <p:pic>
        <p:nvPicPr>
          <p:cNvPr id="59" name="Picture 5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5178" y="3173430"/>
            <a:ext cx="1114486" cy="1687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162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73788" y="27566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dirty="0" smtClean="0"/>
              <a:t>Choose your apprentice</a:t>
            </a:r>
            <a:endParaRPr lang="en-GB" alt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227013" y="1597837"/>
            <a:ext cx="8229600" cy="6294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en-GB" altLang="en-US" b="1" dirty="0" smtClean="0"/>
              <a:t>Fire two now so you have one remaining</a:t>
            </a:r>
          </a:p>
          <a:p>
            <a:pPr>
              <a:buFont typeface="Arial" panose="020B0604020202020204" pitchFamily="34" charset="0"/>
              <a:buNone/>
            </a:pPr>
            <a:endParaRPr lang="en-GB" altLang="en-US" dirty="0" smtClean="0"/>
          </a:p>
          <a:p>
            <a:pPr>
              <a:buFont typeface="Arial" panose="020B0604020202020204" pitchFamily="34" charset="0"/>
              <a:buNone/>
            </a:pPr>
            <a:endParaRPr lang="en-GB" altLang="en-US" dirty="0" smtClean="0"/>
          </a:p>
          <a:p>
            <a:pPr>
              <a:buFont typeface="Arial" panose="020B0604020202020204" pitchFamily="34" charset="0"/>
              <a:buNone/>
            </a:pPr>
            <a:endParaRPr lang="en-GB" alt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50825" y="2420938"/>
            <a:ext cx="1055688" cy="64611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GB" b="1" dirty="0">
                <a:latin typeface="+mn-lt"/>
              </a:rPr>
              <a:t>Ali Abdul</a:t>
            </a:r>
          </a:p>
          <a:p>
            <a:pPr eaLnBrk="1" hangingPunct="1">
              <a:defRPr/>
            </a:pPr>
            <a:endParaRPr lang="en-GB" b="1" dirty="0">
              <a:latin typeface="+mn-lt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476375" y="2420938"/>
            <a:ext cx="1079500" cy="64611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GB" b="1" dirty="0">
                <a:latin typeface="+mn-lt"/>
              </a:rPr>
              <a:t>Patrick Murphy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700338" y="2420938"/>
            <a:ext cx="1079500" cy="64611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GB" b="1" dirty="0">
                <a:latin typeface="+mn-lt"/>
              </a:rPr>
              <a:t>Jamie Small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924300" y="2420938"/>
            <a:ext cx="1079500" cy="64611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GB" b="1" dirty="0">
                <a:latin typeface="+mn-lt"/>
              </a:rPr>
              <a:t>David Campbell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148263" y="2420938"/>
            <a:ext cx="1079500" cy="64611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GB" b="1" dirty="0">
                <a:latin typeface="+mn-lt"/>
              </a:rPr>
              <a:t>Adriana </a:t>
            </a:r>
            <a:r>
              <a:rPr lang="en-GB" b="1" dirty="0" err="1">
                <a:latin typeface="+mn-lt"/>
              </a:rPr>
              <a:t>Carboni</a:t>
            </a:r>
            <a:endParaRPr lang="en-GB" b="1" dirty="0">
              <a:latin typeface="+mn-lt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372225" y="2420938"/>
            <a:ext cx="1079500" cy="64611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GB" b="1" dirty="0">
                <a:latin typeface="+mn-lt"/>
              </a:rPr>
              <a:t>Hannah Mann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596188" y="2420938"/>
            <a:ext cx="1008062" cy="64611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GB" b="1" dirty="0" err="1">
                <a:latin typeface="+mn-lt"/>
              </a:rPr>
              <a:t>Delroy</a:t>
            </a:r>
            <a:endParaRPr lang="en-GB" b="1" dirty="0">
              <a:latin typeface="+mn-lt"/>
            </a:endParaRPr>
          </a:p>
          <a:p>
            <a:pPr eaLnBrk="1" hangingPunct="1">
              <a:defRPr/>
            </a:pPr>
            <a:r>
              <a:rPr lang="en-GB" b="1" dirty="0">
                <a:latin typeface="+mn-lt"/>
              </a:rPr>
              <a:t>Bailey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 rot="5400000">
            <a:off x="574675" y="3249613"/>
            <a:ext cx="360363" cy="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5400000">
            <a:off x="1800226" y="3248025"/>
            <a:ext cx="360362" cy="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5400000">
            <a:off x="3097213" y="3248025"/>
            <a:ext cx="36036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rot="5400000">
            <a:off x="4248151" y="3248025"/>
            <a:ext cx="360362" cy="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5400000">
            <a:off x="7921626" y="3248025"/>
            <a:ext cx="360362" cy="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rot="5400000">
            <a:off x="6769101" y="3248025"/>
            <a:ext cx="360362" cy="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5400000">
            <a:off x="5545138" y="3248025"/>
            <a:ext cx="36036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11"/>
          <p:cNvSpPr txBox="1">
            <a:spLocks noChangeArrowheads="1"/>
          </p:cNvSpPr>
          <p:nvPr/>
        </p:nvSpPr>
        <p:spPr bwMode="auto">
          <a:xfrm>
            <a:off x="273788" y="5023637"/>
            <a:ext cx="1225550" cy="1077913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dirty="0">
                <a:solidFill>
                  <a:schemeClr val="bg1"/>
                </a:solidFill>
              </a:rPr>
              <a:t>Ex-Army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600" dirty="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600" dirty="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600" dirty="0">
              <a:solidFill>
                <a:schemeClr val="bg1"/>
              </a:solidFill>
            </a:endParaRPr>
          </a:p>
        </p:txBody>
      </p:sp>
      <p:sp>
        <p:nvSpPr>
          <p:cNvPr id="42" name="TextBox 11"/>
          <p:cNvSpPr txBox="1">
            <a:spLocks noChangeArrowheads="1"/>
          </p:cNvSpPr>
          <p:nvPr/>
        </p:nvSpPr>
        <p:spPr bwMode="auto">
          <a:xfrm>
            <a:off x="1463179" y="4985323"/>
            <a:ext cx="1320801" cy="1169551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dirty="0" smtClean="0">
                <a:solidFill>
                  <a:schemeClr val="bg1"/>
                </a:solidFill>
              </a:rPr>
              <a:t>Entrepreneur  </a:t>
            </a:r>
            <a:r>
              <a:rPr lang="en-GB" altLang="en-US" sz="1400" dirty="0">
                <a:solidFill>
                  <a:schemeClr val="bg1"/>
                </a:solidFill>
              </a:rPr>
              <a:t>business </a:t>
            </a:r>
            <a:r>
              <a:rPr lang="en-GB" altLang="en-US" sz="1400" dirty="0" smtClean="0">
                <a:solidFill>
                  <a:schemeClr val="bg1"/>
                </a:solidFill>
              </a:rPr>
              <a:t>man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400" dirty="0" smtClean="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400" dirty="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400" dirty="0" smtClean="0">
              <a:solidFill>
                <a:schemeClr val="bg1"/>
              </a:solidFill>
            </a:endParaRPr>
          </a:p>
        </p:txBody>
      </p:sp>
      <p:sp>
        <p:nvSpPr>
          <p:cNvPr id="43" name="TextBox 11"/>
          <p:cNvSpPr txBox="1">
            <a:spLocks noChangeArrowheads="1"/>
          </p:cNvSpPr>
          <p:nvPr/>
        </p:nvSpPr>
        <p:spPr bwMode="auto">
          <a:xfrm>
            <a:off x="2730992" y="5040233"/>
            <a:ext cx="1223962" cy="1077913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dirty="0">
                <a:solidFill>
                  <a:schemeClr val="bg1"/>
                </a:solidFill>
              </a:rPr>
              <a:t>Firewoman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600" dirty="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600" dirty="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600" dirty="0">
              <a:solidFill>
                <a:schemeClr val="bg1"/>
              </a:solidFill>
            </a:endParaRPr>
          </a:p>
        </p:txBody>
      </p:sp>
      <p:sp>
        <p:nvSpPr>
          <p:cNvPr id="44" name="TextBox 11"/>
          <p:cNvSpPr txBox="1">
            <a:spLocks noChangeArrowheads="1"/>
          </p:cNvSpPr>
          <p:nvPr/>
        </p:nvSpPr>
        <p:spPr bwMode="auto">
          <a:xfrm>
            <a:off x="3977362" y="5023637"/>
            <a:ext cx="1223963" cy="1081088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500">
                <a:solidFill>
                  <a:schemeClr val="bg1"/>
                </a:solidFill>
              </a:rPr>
              <a:t>Doctor of engineering</a:t>
            </a:r>
            <a:endParaRPr lang="en-GB" altLang="en-US" sz="16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6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600">
              <a:solidFill>
                <a:schemeClr val="bg1"/>
              </a:solidFill>
            </a:endParaRPr>
          </a:p>
        </p:txBody>
      </p:sp>
      <p:sp>
        <p:nvSpPr>
          <p:cNvPr id="45" name="TextBox 11"/>
          <p:cNvSpPr txBox="1">
            <a:spLocks noChangeArrowheads="1"/>
          </p:cNvSpPr>
          <p:nvPr/>
        </p:nvSpPr>
        <p:spPr bwMode="auto">
          <a:xfrm>
            <a:off x="5201325" y="5031141"/>
            <a:ext cx="1223962" cy="1077913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bg1"/>
                </a:solidFill>
              </a:rPr>
              <a:t>Engineer and project manager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600">
              <a:solidFill>
                <a:schemeClr val="bg1"/>
              </a:solidFill>
            </a:endParaRPr>
          </a:p>
        </p:txBody>
      </p:sp>
      <p:sp>
        <p:nvSpPr>
          <p:cNvPr id="58" name="TextBox 11"/>
          <p:cNvSpPr txBox="1">
            <a:spLocks noChangeArrowheads="1"/>
          </p:cNvSpPr>
          <p:nvPr/>
        </p:nvSpPr>
        <p:spPr bwMode="auto">
          <a:xfrm>
            <a:off x="6397295" y="5040233"/>
            <a:ext cx="1222375" cy="1076325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dirty="0">
                <a:solidFill>
                  <a:schemeClr val="bg1"/>
                </a:solidFill>
              </a:rPr>
              <a:t>Army </a:t>
            </a:r>
            <a:r>
              <a:rPr lang="en-GB" altLang="en-US" sz="1500" dirty="0">
                <a:solidFill>
                  <a:schemeClr val="bg1"/>
                </a:solidFill>
              </a:rPr>
              <a:t>engineering</a:t>
            </a:r>
            <a:r>
              <a:rPr lang="en-GB" altLang="en-US" sz="1600" dirty="0">
                <a:solidFill>
                  <a:schemeClr val="bg1"/>
                </a:solidFill>
              </a:rPr>
              <a:t> officer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600" dirty="0">
              <a:solidFill>
                <a:schemeClr val="bg1"/>
              </a:solidFill>
            </a:endParaRPr>
          </a:p>
        </p:txBody>
      </p:sp>
      <p:sp>
        <p:nvSpPr>
          <p:cNvPr id="59" name="TextBox 11"/>
          <p:cNvSpPr txBox="1">
            <a:spLocks noChangeArrowheads="1"/>
          </p:cNvSpPr>
          <p:nvPr/>
        </p:nvSpPr>
        <p:spPr bwMode="auto">
          <a:xfrm>
            <a:off x="7641775" y="4995388"/>
            <a:ext cx="1222375" cy="1076325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dirty="0">
                <a:solidFill>
                  <a:schemeClr val="bg1"/>
                </a:solidFill>
              </a:rPr>
              <a:t>Engineer graduate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600" dirty="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600" dirty="0">
              <a:solidFill>
                <a:schemeClr val="bg1"/>
              </a:solidFill>
            </a:endParaRPr>
          </a:p>
        </p:txBody>
      </p:sp>
      <p:pic>
        <p:nvPicPr>
          <p:cNvPr id="39" name="Picture 3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825" y="3106278"/>
            <a:ext cx="1150919" cy="1687632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9196" y="3067050"/>
            <a:ext cx="964576" cy="1794012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3980" y="3156087"/>
            <a:ext cx="923925" cy="1704975"/>
          </a:xfrm>
          <a:prstGeom prst="rect">
            <a:avLst/>
          </a:prstGeom>
        </p:spPr>
      </p:pic>
      <p:pic>
        <p:nvPicPr>
          <p:cNvPr id="54" name="Picture 5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138" y="3130732"/>
            <a:ext cx="1150937" cy="1863068"/>
          </a:xfrm>
          <a:prstGeom prst="rect">
            <a:avLst/>
          </a:prstGeom>
        </p:spPr>
      </p:pic>
      <p:pic>
        <p:nvPicPr>
          <p:cNvPr id="55" name="Picture 5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2968" y="3165942"/>
            <a:ext cx="881104" cy="1704976"/>
          </a:xfrm>
          <a:prstGeom prst="rect">
            <a:avLst/>
          </a:prstGeom>
        </p:spPr>
      </p:pic>
      <p:pic>
        <p:nvPicPr>
          <p:cNvPr id="56" name="Picture 5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1124" y="3227761"/>
            <a:ext cx="1120775" cy="1633301"/>
          </a:xfrm>
          <a:prstGeom prst="rect">
            <a:avLst/>
          </a:prstGeom>
        </p:spPr>
      </p:pic>
      <p:pic>
        <p:nvPicPr>
          <p:cNvPr id="57" name="Picture 5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5178" y="3173430"/>
            <a:ext cx="1114486" cy="1687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755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250520" y="1687883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en-US" dirty="0" smtClean="0"/>
              <a:t>What choice did you make?</a:t>
            </a:r>
          </a:p>
          <a:p>
            <a:r>
              <a:rPr lang="en-GB" altLang="en-US" dirty="0" smtClean="0"/>
              <a:t>Are you pleased with your hired apprentice?</a:t>
            </a:r>
          </a:p>
          <a:p>
            <a:r>
              <a:rPr lang="en-GB" altLang="en-US" dirty="0" smtClean="0"/>
              <a:t>Would you have made a different decision if you had the qualifications information first?</a:t>
            </a:r>
          </a:p>
          <a:p>
            <a:r>
              <a:rPr lang="en-GB" altLang="en-US" dirty="0" smtClean="0"/>
              <a:t>What is wrong with judging people with such little information?</a:t>
            </a:r>
          </a:p>
          <a:p>
            <a:r>
              <a:rPr lang="en-GB" altLang="en-US" dirty="0" smtClean="0"/>
              <a:t>What do you think influenced your decisions? </a:t>
            </a:r>
          </a:p>
          <a:p>
            <a:r>
              <a:rPr lang="en-GB" altLang="en-US" dirty="0" smtClean="0"/>
              <a:t>Do you think people often judge people like this in our everyday life?</a:t>
            </a:r>
          </a:p>
          <a:p>
            <a:r>
              <a:rPr lang="en-GB" altLang="en-US" dirty="0" smtClean="0"/>
              <a:t>What could be the consequences of pre-judging people?</a:t>
            </a:r>
          </a:p>
          <a:p>
            <a:pPr>
              <a:buFont typeface="Arial" panose="020B0604020202020204" pitchFamily="34" charset="0"/>
              <a:buNone/>
            </a:pPr>
            <a:endParaRPr lang="en-GB" altLang="en-US" dirty="0" smtClean="0"/>
          </a:p>
          <a:p>
            <a:endParaRPr lang="en-GB" altLang="en-US" dirty="0" smtClean="0"/>
          </a:p>
          <a:p>
            <a:pPr>
              <a:buFont typeface="Arial" panose="020B0604020202020204" pitchFamily="34" charset="0"/>
              <a:buNone/>
            </a:pPr>
            <a:endParaRPr lang="en-GB" alt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250520" y="26211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dirty="0" smtClean="0"/>
              <a:t>Who was your choice?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409291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530</Words>
  <Application>Microsoft Office PowerPoint</Application>
  <PresentationFormat>Widescreen</PresentationFormat>
  <Paragraphs>142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 Light</vt:lpstr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Education Services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Charlie Hastie</dc:creator>
  <cp:lastModifiedBy>Charlie Hastie</cp:lastModifiedBy>
  <cp:revision>15</cp:revision>
  <cp:lastPrinted>2015-09-16T12:32:12Z</cp:lastPrinted>
  <dcterms:created xsi:type="dcterms:W3CDTF">2015-09-16T11:19:12Z</dcterms:created>
  <dcterms:modified xsi:type="dcterms:W3CDTF">2015-09-21T12:00:55Z</dcterms:modified>
</cp:coreProperties>
</file>