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0" r:id="rId27"/>
    <p:sldId id="282" r:id="rId28"/>
    <p:sldId id="285" r:id="rId29"/>
    <p:sldId id="284" r:id="rId30"/>
    <p:sldId id="283"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09" r:id="rId56"/>
    <p:sldId id="311" r:id="rId57"/>
    <p:sldId id="312" r:id="rId58"/>
  </p:sldIdLst>
  <p:sldSz cx="12192000" cy="6858000"/>
  <p:notesSz cx="6858000" cy="9144000"/>
  <p:embeddedFontLst>
    <p:embeddedFont>
      <p:font typeface="Calibri Light" panose="020F0302020204030204" pitchFamily="34" charset="0"/>
      <p:regular r:id="rId59"/>
      <p:italic r:id="rId60"/>
    </p:embeddedFont>
    <p:embeddedFont>
      <p:font typeface="Calibri" panose="020F050202020403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4" d="100"/>
          <a:sy n="74" d="100"/>
        </p:scale>
        <p:origin x="3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29857D-1D96-434B-A435-48807F703CE4}" type="doc">
      <dgm:prSet loTypeId="urn:microsoft.com/office/officeart/2005/8/layout/hProcess9" loCatId="process" qsTypeId="urn:microsoft.com/office/officeart/2005/8/quickstyle/simple1" qsCatId="simple" csTypeId="urn:microsoft.com/office/officeart/2005/8/colors/accent1_2" csCatId="accent1" phldr="1"/>
      <dgm:spPr/>
    </dgm:pt>
    <dgm:pt modelId="{83A1A269-4F8D-4C81-B2AE-763CFF4B0933}">
      <dgm:prSet phldrT="[Text]" custT="1"/>
      <dgm:spPr>
        <a:solidFill>
          <a:srgbClr val="00B050"/>
        </a:solidFill>
      </dgm:spPr>
      <dgm:t>
        <a:bodyPr/>
        <a:lstStyle/>
        <a:p>
          <a:r>
            <a:rPr lang="en-GB" sz="1600" b="1" dirty="0" smtClean="0">
              <a:latin typeface="Arial" pitchFamily="34" charset="0"/>
              <a:cs typeface="Arial" pitchFamily="34" charset="0"/>
            </a:rPr>
            <a:t>Slavery Abolition Act 1833:</a:t>
          </a:r>
        </a:p>
        <a:p>
          <a:r>
            <a:rPr lang="en-GB" sz="1600" dirty="0" smtClean="0">
              <a:latin typeface="Arial" pitchFamily="34" charset="0"/>
              <a:cs typeface="Arial" pitchFamily="34" charset="0"/>
            </a:rPr>
            <a:t>Abolished slavery throughout the British Empire.</a:t>
          </a:r>
          <a:endParaRPr lang="en-GB" sz="1600" dirty="0">
            <a:latin typeface="Arial" pitchFamily="34" charset="0"/>
            <a:cs typeface="Arial" pitchFamily="34" charset="0"/>
          </a:endParaRPr>
        </a:p>
      </dgm:t>
    </dgm:pt>
    <dgm:pt modelId="{E897EA2B-A44F-4999-8D8F-1FC76BDBF2B7}" type="parTrans" cxnId="{56B8B1D6-135C-4047-9C0D-76D3E09F257D}">
      <dgm:prSet/>
      <dgm:spPr/>
      <dgm:t>
        <a:bodyPr/>
        <a:lstStyle/>
        <a:p>
          <a:endParaRPr lang="en-GB" sz="1600">
            <a:latin typeface="Arial" pitchFamily="34" charset="0"/>
            <a:cs typeface="Arial" pitchFamily="34" charset="0"/>
          </a:endParaRPr>
        </a:p>
      </dgm:t>
    </dgm:pt>
    <dgm:pt modelId="{CCB44F39-75B9-4F85-B365-4695041316D9}" type="sibTrans" cxnId="{56B8B1D6-135C-4047-9C0D-76D3E09F257D}">
      <dgm:prSet/>
      <dgm:spPr/>
      <dgm:t>
        <a:bodyPr/>
        <a:lstStyle/>
        <a:p>
          <a:endParaRPr lang="en-GB" sz="1600">
            <a:latin typeface="Arial" pitchFamily="34" charset="0"/>
            <a:cs typeface="Arial" pitchFamily="34" charset="0"/>
          </a:endParaRPr>
        </a:p>
      </dgm:t>
    </dgm:pt>
    <dgm:pt modelId="{0B009D32-D90C-454C-8043-B86373608F47}">
      <dgm:prSet custT="1"/>
      <dgm:spPr/>
      <dgm:t>
        <a:bodyPr/>
        <a:lstStyle/>
        <a:p>
          <a:r>
            <a:rPr lang="en-GB" sz="1600" b="1" dirty="0" smtClean="0">
              <a:latin typeface="Arial" pitchFamily="34" charset="0"/>
              <a:cs typeface="Arial" pitchFamily="34" charset="0"/>
            </a:rPr>
            <a:t>1918 Representation of the People Act: </a:t>
          </a:r>
        </a:p>
        <a:p>
          <a:r>
            <a:rPr lang="en-GB" sz="1600" dirty="0" smtClean="0">
              <a:latin typeface="Arial" pitchFamily="34" charset="0"/>
              <a:cs typeface="Arial" pitchFamily="34" charset="0"/>
            </a:rPr>
            <a:t>Gave women of property over the age of 30 the right to vote – not all women could vote. It took until 1928 for women to have the same voting rights as men.</a:t>
          </a:r>
          <a:endParaRPr lang="en-GB" sz="1600" dirty="0">
            <a:latin typeface="Arial" pitchFamily="34" charset="0"/>
            <a:cs typeface="Arial" pitchFamily="34" charset="0"/>
          </a:endParaRPr>
        </a:p>
      </dgm:t>
    </dgm:pt>
    <dgm:pt modelId="{8D33D7F6-DC64-469B-AAC8-288B4C9CF0AE}" type="parTrans" cxnId="{D3029EA2-EE5C-478E-AC0B-DCBB5497588A}">
      <dgm:prSet/>
      <dgm:spPr/>
      <dgm:t>
        <a:bodyPr/>
        <a:lstStyle/>
        <a:p>
          <a:endParaRPr lang="en-GB" sz="1600">
            <a:latin typeface="Arial" pitchFamily="34" charset="0"/>
            <a:cs typeface="Arial" pitchFamily="34" charset="0"/>
          </a:endParaRPr>
        </a:p>
      </dgm:t>
    </dgm:pt>
    <dgm:pt modelId="{D1457C9A-F245-4852-B902-5354C3A11309}" type="sibTrans" cxnId="{D3029EA2-EE5C-478E-AC0B-DCBB5497588A}">
      <dgm:prSet/>
      <dgm:spPr/>
      <dgm:t>
        <a:bodyPr/>
        <a:lstStyle/>
        <a:p>
          <a:endParaRPr lang="en-GB" sz="1600">
            <a:latin typeface="Arial" pitchFamily="34" charset="0"/>
            <a:cs typeface="Arial" pitchFamily="34" charset="0"/>
          </a:endParaRPr>
        </a:p>
      </dgm:t>
    </dgm:pt>
    <dgm:pt modelId="{7EC07A8E-6224-4F1D-817A-12BB434581BF}">
      <dgm:prSet phldrT="[Text]" custT="1"/>
      <dgm:spPr>
        <a:solidFill>
          <a:srgbClr val="FF0000"/>
        </a:solidFill>
      </dgm:spPr>
      <dgm:t>
        <a:bodyPr/>
        <a:lstStyle/>
        <a:p>
          <a:r>
            <a:rPr lang="en-GB" sz="1600" b="1" dirty="0" smtClean="0">
              <a:latin typeface="Arial" pitchFamily="34" charset="0"/>
              <a:cs typeface="Arial" pitchFamily="34" charset="0"/>
            </a:rPr>
            <a:t>Equal Pay Act 1970:</a:t>
          </a:r>
        </a:p>
        <a:p>
          <a:r>
            <a:rPr lang="en-GB" sz="1600" dirty="0" smtClean="0">
              <a:latin typeface="Arial" pitchFamily="34" charset="0"/>
              <a:cs typeface="Arial" pitchFamily="34" charset="0"/>
            </a:rPr>
            <a:t>Made it unlawful for there to be less favourable treatment between men and women in terms of pay and conditions of employment.</a:t>
          </a:r>
          <a:endParaRPr lang="en-GB" sz="1600" b="1" dirty="0" smtClean="0">
            <a:latin typeface="Arial" pitchFamily="34" charset="0"/>
            <a:cs typeface="Arial" pitchFamily="34" charset="0"/>
          </a:endParaRPr>
        </a:p>
        <a:p>
          <a:endParaRPr lang="en-GB" sz="1600" b="1" dirty="0">
            <a:latin typeface="Arial" pitchFamily="34" charset="0"/>
            <a:cs typeface="Arial" pitchFamily="34" charset="0"/>
          </a:endParaRPr>
        </a:p>
      </dgm:t>
    </dgm:pt>
    <dgm:pt modelId="{2DC7BFC5-937D-4057-B37B-1F28B9D2B62E}" type="parTrans" cxnId="{5610DD43-9E96-4E11-9876-FA39FF34E16D}">
      <dgm:prSet/>
      <dgm:spPr/>
      <dgm:t>
        <a:bodyPr/>
        <a:lstStyle/>
        <a:p>
          <a:endParaRPr lang="en-GB" sz="1600">
            <a:latin typeface="Arial" pitchFamily="34" charset="0"/>
            <a:cs typeface="Arial" pitchFamily="34" charset="0"/>
          </a:endParaRPr>
        </a:p>
      </dgm:t>
    </dgm:pt>
    <dgm:pt modelId="{AD6A93D1-1549-47D4-B5B0-FF8FF3C2E349}" type="sibTrans" cxnId="{5610DD43-9E96-4E11-9876-FA39FF34E16D}">
      <dgm:prSet/>
      <dgm:spPr/>
      <dgm:t>
        <a:bodyPr/>
        <a:lstStyle/>
        <a:p>
          <a:endParaRPr lang="en-GB" sz="1600">
            <a:latin typeface="Arial" pitchFamily="34" charset="0"/>
            <a:cs typeface="Arial" pitchFamily="34" charset="0"/>
          </a:endParaRPr>
        </a:p>
      </dgm:t>
    </dgm:pt>
    <dgm:pt modelId="{C10B3636-A671-4C76-B1A7-B955CC4C1278}" type="pres">
      <dgm:prSet presAssocID="{D629857D-1D96-434B-A435-48807F703CE4}" presName="CompostProcess" presStyleCnt="0">
        <dgm:presLayoutVars>
          <dgm:dir/>
          <dgm:resizeHandles val="exact"/>
        </dgm:presLayoutVars>
      </dgm:prSet>
      <dgm:spPr/>
    </dgm:pt>
    <dgm:pt modelId="{0B43B3E0-8324-472A-B96E-8FF5A6327DC9}" type="pres">
      <dgm:prSet presAssocID="{D629857D-1D96-434B-A435-48807F703CE4}" presName="arrow" presStyleLbl="bgShp" presStyleIdx="0" presStyleCnt="1"/>
      <dgm:spPr/>
    </dgm:pt>
    <dgm:pt modelId="{85B73FE0-4D25-4A1B-A22E-BE075EAA9AAB}" type="pres">
      <dgm:prSet presAssocID="{D629857D-1D96-434B-A435-48807F703CE4}" presName="linearProcess" presStyleCnt="0"/>
      <dgm:spPr/>
    </dgm:pt>
    <dgm:pt modelId="{96043189-5A14-4693-A43E-3CEC47028A9E}" type="pres">
      <dgm:prSet presAssocID="{83A1A269-4F8D-4C81-B2AE-763CFF4B0933}" presName="textNode" presStyleLbl="node1" presStyleIdx="0" presStyleCnt="3" custScaleX="109606" custScaleY="130952" custLinFactNeighborX="32417" custLinFactNeighborY="-4142">
        <dgm:presLayoutVars>
          <dgm:bulletEnabled val="1"/>
        </dgm:presLayoutVars>
      </dgm:prSet>
      <dgm:spPr/>
      <dgm:t>
        <a:bodyPr/>
        <a:lstStyle/>
        <a:p>
          <a:endParaRPr lang="en-GB"/>
        </a:p>
      </dgm:t>
    </dgm:pt>
    <dgm:pt modelId="{8F0F3C8A-385A-4032-9DA4-77B7702070D2}" type="pres">
      <dgm:prSet presAssocID="{CCB44F39-75B9-4F85-B365-4695041316D9}" presName="sibTrans" presStyleCnt="0"/>
      <dgm:spPr/>
    </dgm:pt>
    <dgm:pt modelId="{0CBCE531-EAB7-46C4-BDA9-C30F9F1AE29C}" type="pres">
      <dgm:prSet presAssocID="{0B009D32-D90C-454C-8043-B86373608F47}" presName="textNode" presStyleLbl="node1" presStyleIdx="1" presStyleCnt="3" custScaleX="128732" custScaleY="130952">
        <dgm:presLayoutVars>
          <dgm:bulletEnabled val="1"/>
        </dgm:presLayoutVars>
      </dgm:prSet>
      <dgm:spPr/>
      <dgm:t>
        <a:bodyPr/>
        <a:lstStyle/>
        <a:p>
          <a:endParaRPr lang="en-GB"/>
        </a:p>
      </dgm:t>
    </dgm:pt>
    <dgm:pt modelId="{687BD9DA-7961-4755-BA7E-0670E865AE78}" type="pres">
      <dgm:prSet presAssocID="{D1457C9A-F245-4852-B902-5354C3A11309}" presName="sibTrans" presStyleCnt="0"/>
      <dgm:spPr/>
    </dgm:pt>
    <dgm:pt modelId="{A849701B-7D63-4256-83CB-18FC476D68EE}" type="pres">
      <dgm:prSet presAssocID="{7EC07A8E-6224-4F1D-817A-12BB434581BF}" presName="textNode" presStyleLbl="node1" presStyleIdx="2" presStyleCnt="3" custScaleX="135760" custScaleY="130952">
        <dgm:presLayoutVars>
          <dgm:bulletEnabled val="1"/>
        </dgm:presLayoutVars>
      </dgm:prSet>
      <dgm:spPr/>
      <dgm:t>
        <a:bodyPr/>
        <a:lstStyle/>
        <a:p>
          <a:endParaRPr lang="en-GB"/>
        </a:p>
      </dgm:t>
    </dgm:pt>
  </dgm:ptLst>
  <dgm:cxnLst>
    <dgm:cxn modelId="{1D447B52-FE71-403D-A1D1-4960FF5571DD}" type="presOf" srcId="{D629857D-1D96-434B-A435-48807F703CE4}" destId="{C10B3636-A671-4C76-B1A7-B955CC4C1278}" srcOrd="0" destOrd="0" presId="urn:microsoft.com/office/officeart/2005/8/layout/hProcess9"/>
    <dgm:cxn modelId="{5610DD43-9E96-4E11-9876-FA39FF34E16D}" srcId="{D629857D-1D96-434B-A435-48807F703CE4}" destId="{7EC07A8E-6224-4F1D-817A-12BB434581BF}" srcOrd="2" destOrd="0" parTransId="{2DC7BFC5-937D-4057-B37B-1F28B9D2B62E}" sibTransId="{AD6A93D1-1549-47D4-B5B0-FF8FF3C2E349}"/>
    <dgm:cxn modelId="{D3029EA2-EE5C-478E-AC0B-DCBB5497588A}" srcId="{D629857D-1D96-434B-A435-48807F703CE4}" destId="{0B009D32-D90C-454C-8043-B86373608F47}" srcOrd="1" destOrd="0" parTransId="{8D33D7F6-DC64-469B-AAC8-288B4C9CF0AE}" sibTransId="{D1457C9A-F245-4852-B902-5354C3A11309}"/>
    <dgm:cxn modelId="{3B32E4B4-BDA3-4DF9-BA3C-F93799F3BD11}" type="presOf" srcId="{83A1A269-4F8D-4C81-B2AE-763CFF4B0933}" destId="{96043189-5A14-4693-A43E-3CEC47028A9E}" srcOrd="0" destOrd="0" presId="urn:microsoft.com/office/officeart/2005/8/layout/hProcess9"/>
    <dgm:cxn modelId="{56B8B1D6-135C-4047-9C0D-76D3E09F257D}" srcId="{D629857D-1D96-434B-A435-48807F703CE4}" destId="{83A1A269-4F8D-4C81-B2AE-763CFF4B0933}" srcOrd="0" destOrd="0" parTransId="{E897EA2B-A44F-4999-8D8F-1FC76BDBF2B7}" sibTransId="{CCB44F39-75B9-4F85-B365-4695041316D9}"/>
    <dgm:cxn modelId="{8FE6DB6D-38E6-4A03-AFD7-4FB1C6FFEF73}" type="presOf" srcId="{7EC07A8E-6224-4F1D-817A-12BB434581BF}" destId="{A849701B-7D63-4256-83CB-18FC476D68EE}" srcOrd="0" destOrd="0" presId="urn:microsoft.com/office/officeart/2005/8/layout/hProcess9"/>
    <dgm:cxn modelId="{5538A030-DC61-40A0-B7DD-51FCDC520F4C}" type="presOf" srcId="{0B009D32-D90C-454C-8043-B86373608F47}" destId="{0CBCE531-EAB7-46C4-BDA9-C30F9F1AE29C}" srcOrd="0" destOrd="0" presId="urn:microsoft.com/office/officeart/2005/8/layout/hProcess9"/>
    <dgm:cxn modelId="{78C38719-4A8E-460D-9F58-86E6E11FA72A}" type="presParOf" srcId="{C10B3636-A671-4C76-B1A7-B955CC4C1278}" destId="{0B43B3E0-8324-472A-B96E-8FF5A6327DC9}" srcOrd="0" destOrd="0" presId="urn:microsoft.com/office/officeart/2005/8/layout/hProcess9"/>
    <dgm:cxn modelId="{F6F204DD-4170-42F6-8C80-11BE1AAD47A7}" type="presParOf" srcId="{C10B3636-A671-4C76-B1A7-B955CC4C1278}" destId="{85B73FE0-4D25-4A1B-A22E-BE075EAA9AAB}" srcOrd="1" destOrd="0" presId="urn:microsoft.com/office/officeart/2005/8/layout/hProcess9"/>
    <dgm:cxn modelId="{4A8D3D27-3315-462B-BCAB-6E1E8545A4B7}" type="presParOf" srcId="{85B73FE0-4D25-4A1B-A22E-BE075EAA9AAB}" destId="{96043189-5A14-4693-A43E-3CEC47028A9E}" srcOrd="0" destOrd="0" presId="urn:microsoft.com/office/officeart/2005/8/layout/hProcess9"/>
    <dgm:cxn modelId="{0BAF610B-77CF-4558-B764-8E17E6976A21}" type="presParOf" srcId="{85B73FE0-4D25-4A1B-A22E-BE075EAA9AAB}" destId="{8F0F3C8A-385A-4032-9DA4-77B7702070D2}" srcOrd="1" destOrd="0" presId="urn:microsoft.com/office/officeart/2005/8/layout/hProcess9"/>
    <dgm:cxn modelId="{862BA596-7433-4DFD-86AC-80CD6345936C}" type="presParOf" srcId="{85B73FE0-4D25-4A1B-A22E-BE075EAA9AAB}" destId="{0CBCE531-EAB7-46C4-BDA9-C30F9F1AE29C}" srcOrd="2" destOrd="0" presId="urn:microsoft.com/office/officeart/2005/8/layout/hProcess9"/>
    <dgm:cxn modelId="{CC383CFF-B153-4222-BDFD-943E13B3164E}" type="presParOf" srcId="{85B73FE0-4D25-4A1B-A22E-BE075EAA9AAB}" destId="{687BD9DA-7961-4755-BA7E-0670E865AE78}" srcOrd="3" destOrd="0" presId="urn:microsoft.com/office/officeart/2005/8/layout/hProcess9"/>
    <dgm:cxn modelId="{63882708-66B4-45B4-AE3B-854F1B0D3C67}" type="presParOf" srcId="{85B73FE0-4D25-4A1B-A22E-BE075EAA9AAB}" destId="{A849701B-7D63-4256-83CB-18FC476D68E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29857D-1D96-434B-A435-48807F703CE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022D579D-D5E3-432C-9427-04C5717DE9B2}">
      <dgm:prSet phldrT="[Text]"/>
      <dgm:spPr>
        <a:solidFill>
          <a:srgbClr val="00B050"/>
        </a:solidFill>
      </dgm:spPr>
      <dgm:t>
        <a:bodyPr/>
        <a:lstStyle/>
        <a:p>
          <a:r>
            <a:rPr lang="en-GB" b="1" dirty="0" smtClean="0">
              <a:latin typeface="Arial" pitchFamily="34" charset="0"/>
              <a:cs typeface="Arial" pitchFamily="34" charset="0"/>
            </a:rPr>
            <a:t>Sex Discrimination Act 1975:</a:t>
          </a:r>
        </a:p>
        <a:p>
          <a:r>
            <a:rPr lang="en-GB" dirty="0" smtClean="0">
              <a:latin typeface="Arial" pitchFamily="34" charset="0"/>
              <a:cs typeface="Arial" pitchFamily="34" charset="0"/>
            </a:rPr>
            <a:t>Protects men and women from discrimination because of sex or marriage in employment, training, education, provision of goods and services, and the disposal of premises. </a:t>
          </a:r>
          <a:endParaRPr lang="en-GB" b="1" dirty="0">
            <a:latin typeface="Arial" pitchFamily="34" charset="0"/>
            <a:cs typeface="Arial" pitchFamily="34" charset="0"/>
          </a:endParaRPr>
        </a:p>
      </dgm:t>
    </dgm:pt>
    <dgm:pt modelId="{E86A27A1-F7EC-4F71-8EF4-99E8963963E3}" type="parTrans" cxnId="{B7FB26EF-6A1E-4FAA-ACE7-FC55922D0A2D}">
      <dgm:prSet/>
      <dgm:spPr/>
      <dgm:t>
        <a:bodyPr/>
        <a:lstStyle/>
        <a:p>
          <a:endParaRPr lang="en-GB"/>
        </a:p>
      </dgm:t>
    </dgm:pt>
    <dgm:pt modelId="{18D91EDF-FB10-46BD-908F-957C1808C497}" type="sibTrans" cxnId="{B7FB26EF-6A1E-4FAA-ACE7-FC55922D0A2D}">
      <dgm:prSet/>
      <dgm:spPr/>
      <dgm:t>
        <a:bodyPr/>
        <a:lstStyle/>
        <a:p>
          <a:endParaRPr lang="en-GB"/>
        </a:p>
      </dgm:t>
    </dgm:pt>
    <dgm:pt modelId="{C10B3636-A671-4C76-B1A7-B955CC4C1278}" type="pres">
      <dgm:prSet presAssocID="{D629857D-1D96-434B-A435-48807F703CE4}" presName="CompostProcess" presStyleCnt="0">
        <dgm:presLayoutVars>
          <dgm:dir/>
          <dgm:resizeHandles val="exact"/>
        </dgm:presLayoutVars>
      </dgm:prSet>
      <dgm:spPr/>
      <dgm:t>
        <a:bodyPr/>
        <a:lstStyle/>
        <a:p>
          <a:endParaRPr lang="en-GB"/>
        </a:p>
      </dgm:t>
    </dgm:pt>
    <dgm:pt modelId="{0B43B3E0-8324-472A-B96E-8FF5A6327DC9}" type="pres">
      <dgm:prSet presAssocID="{D629857D-1D96-434B-A435-48807F703CE4}" presName="arrow" presStyleLbl="bgShp" presStyleIdx="0" presStyleCnt="1"/>
      <dgm:spPr/>
    </dgm:pt>
    <dgm:pt modelId="{85B73FE0-4D25-4A1B-A22E-BE075EAA9AAB}" type="pres">
      <dgm:prSet presAssocID="{D629857D-1D96-434B-A435-48807F703CE4}" presName="linearProcess" presStyleCnt="0"/>
      <dgm:spPr/>
    </dgm:pt>
    <dgm:pt modelId="{4C3ECAFB-65DA-4763-ABD8-2A2148787380}" type="pres">
      <dgm:prSet presAssocID="{022D579D-D5E3-432C-9427-04C5717DE9B2}" presName="textNode" presStyleLbl="node1" presStyleIdx="0" presStyleCnt="1" custScaleX="155200" custScaleY="162897" custLinFactNeighborX="4492" custLinFactNeighborY="30372">
        <dgm:presLayoutVars>
          <dgm:bulletEnabled val="1"/>
        </dgm:presLayoutVars>
      </dgm:prSet>
      <dgm:spPr/>
      <dgm:t>
        <a:bodyPr/>
        <a:lstStyle/>
        <a:p>
          <a:endParaRPr lang="en-GB"/>
        </a:p>
      </dgm:t>
    </dgm:pt>
  </dgm:ptLst>
  <dgm:cxnLst>
    <dgm:cxn modelId="{47127E31-FD54-4933-91F6-B96E26AEE243}" type="presOf" srcId="{D629857D-1D96-434B-A435-48807F703CE4}" destId="{C10B3636-A671-4C76-B1A7-B955CC4C1278}" srcOrd="0" destOrd="0" presId="urn:microsoft.com/office/officeart/2005/8/layout/hProcess9"/>
    <dgm:cxn modelId="{10DAB80B-1338-435B-B981-B9A42B85B1A7}" type="presOf" srcId="{022D579D-D5E3-432C-9427-04C5717DE9B2}" destId="{4C3ECAFB-65DA-4763-ABD8-2A2148787380}" srcOrd="0" destOrd="0" presId="urn:microsoft.com/office/officeart/2005/8/layout/hProcess9"/>
    <dgm:cxn modelId="{B7FB26EF-6A1E-4FAA-ACE7-FC55922D0A2D}" srcId="{D629857D-1D96-434B-A435-48807F703CE4}" destId="{022D579D-D5E3-432C-9427-04C5717DE9B2}" srcOrd="0" destOrd="0" parTransId="{E86A27A1-F7EC-4F71-8EF4-99E8963963E3}" sibTransId="{18D91EDF-FB10-46BD-908F-957C1808C497}"/>
    <dgm:cxn modelId="{21D71BA6-9E24-4145-A5F7-956221725659}" type="presParOf" srcId="{C10B3636-A671-4C76-B1A7-B955CC4C1278}" destId="{0B43B3E0-8324-472A-B96E-8FF5A6327DC9}" srcOrd="0" destOrd="0" presId="urn:microsoft.com/office/officeart/2005/8/layout/hProcess9"/>
    <dgm:cxn modelId="{9D2E68FF-67C8-44F4-96DA-CF2C08A9D2B7}" type="presParOf" srcId="{C10B3636-A671-4C76-B1A7-B955CC4C1278}" destId="{85B73FE0-4D25-4A1B-A22E-BE075EAA9AAB}" srcOrd="1" destOrd="0" presId="urn:microsoft.com/office/officeart/2005/8/layout/hProcess9"/>
    <dgm:cxn modelId="{5561C0BC-2007-4EE4-8B04-E74418A97096}" type="presParOf" srcId="{85B73FE0-4D25-4A1B-A22E-BE075EAA9AAB}" destId="{4C3ECAFB-65DA-4763-ABD8-2A2148787380}"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1362A5-38B1-49A3-A270-6216C4FAE26F}" type="doc">
      <dgm:prSet loTypeId="urn:microsoft.com/office/officeart/2005/8/layout/hProcess9" loCatId="process" qsTypeId="urn:microsoft.com/office/officeart/2005/8/quickstyle/simple1" qsCatId="simple" csTypeId="urn:microsoft.com/office/officeart/2005/8/colors/accent1_2" csCatId="accent1" phldr="1"/>
      <dgm:spPr/>
    </dgm:pt>
    <dgm:pt modelId="{5811C797-1BB9-4557-9814-9B32B9CEDA03}">
      <dgm:prSet phldrT="[Text]" custT="1"/>
      <dgm:spPr>
        <a:solidFill>
          <a:srgbClr val="00B050"/>
        </a:solidFill>
      </dgm:spPr>
      <dgm:t>
        <a:bodyPr/>
        <a:lstStyle/>
        <a:p>
          <a:r>
            <a:rPr lang="en-GB" sz="1600" b="1" dirty="0" smtClean="0">
              <a:latin typeface="Arial" pitchFamily="34" charset="0"/>
              <a:cs typeface="Arial" pitchFamily="34" charset="0"/>
            </a:rPr>
            <a:t>The Employment Equality (Sexual Orientation) Regulations 2003:</a:t>
          </a:r>
        </a:p>
        <a:p>
          <a:r>
            <a:rPr lang="en-GB" sz="1600" dirty="0" smtClean="0">
              <a:latin typeface="Arial" pitchFamily="34" charset="0"/>
              <a:cs typeface="Arial" pitchFamily="34" charset="0"/>
            </a:rPr>
            <a:t>Made it unlawful to discriminate because of sexual orientation in employment.</a:t>
          </a:r>
          <a:endParaRPr lang="en-GB" sz="1600" dirty="0">
            <a:latin typeface="Arial" pitchFamily="34" charset="0"/>
            <a:cs typeface="Arial" pitchFamily="34" charset="0"/>
          </a:endParaRPr>
        </a:p>
      </dgm:t>
    </dgm:pt>
    <dgm:pt modelId="{BB4BFD0D-B97C-4791-9E6E-628EC3029D2C}" type="parTrans" cxnId="{7B7B2D44-F4E1-4448-A16A-BF2CC01A1B83}">
      <dgm:prSet/>
      <dgm:spPr/>
      <dgm:t>
        <a:bodyPr/>
        <a:lstStyle/>
        <a:p>
          <a:endParaRPr lang="en-GB"/>
        </a:p>
      </dgm:t>
    </dgm:pt>
    <dgm:pt modelId="{42BFA73E-C6BA-4FEF-8C93-EFB25DA3B234}" type="sibTrans" cxnId="{7B7B2D44-F4E1-4448-A16A-BF2CC01A1B83}">
      <dgm:prSet/>
      <dgm:spPr/>
      <dgm:t>
        <a:bodyPr/>
        <a:lstStyle/>
        <a:p>
          <a:endParaRPr lang="en-GB"/>
        </a:p>
      </dgm:t>
    </dgm:pt>
    <dgm:pt modelId="{AB671BC6-07AC-4EB3-B246-6B836DF705C0}">
      <dgm:prSet custT="1"/>
      <dgm:spPr>
        <a:solidFill>
          <a:srgbClr val="FF0000"/>
        </a:solidFill>
      </dgm:spPr>
      <dgm:t>
        <a:bodyPr/>
        <a:lstStyle/>
        <a:p>
          <a:r>
            <a:rPr lang="en-GB" sz="1600" b="1" dirty="0" smtClean="0">
              <a:latin typeface="Arial" pitchFamily="34" charset="0"/>
              <a:cs typeface="Arial" pitchFamily="34" charset="0"/>
            </a:rPr>
            <a:t>The Employment Equality (Age) Regulations 2006: </a:t>
          </a:r>
        </a:p>
        <a:p>
          <a:r>
            <a:rPr lang="en-GB" sz="1600" b="0" dirty="0" smtClean="0">
              <a:latin typeface="Arial" pitchFamily="34" charset="0"/>
              <a:cs typeface="Arial" pitchFamily="34" charset="0"/>
            </a:rPr>
            <a:t>Made it unlawful for employers to discriminate against employees because of age.</a:t>
          </a:r>
          <a:endParaRPr lang="en-GB" sz="1600" dirty="0">
            <a:latin typeface="Arial" pitchFamily="34" charset="0"/>
            <a:cs typeface="Arial" pitchFamily="34" charset="0"/>
          </a:endParaRPr>
        </a:p>
      </dgm:t>
    </dgm:pt>
    <dgm:pt modelId="{D237BEC2-4DA1-4C94-A964-ED79A7D60F23}" type="parTrans" cxnId="{F55E6885-BF67-4ACF-ADBB-E19670E274DC}">
      <dgm:prSet/>
      <dgm:spPr/>
      <dgm:t>
        <a:bodyPr/>
        <a:lstStyle/>
        <a:p>
          <a:endParaRPr lang="en-GB"/>
        </a:p>
      </dgm:t>
    </dgm:pt>
    <dgm:pt modelId="{AA1496E2-D1CC-4AD6-B59B-54A85B5297A7}" type="sibTrans" cxnId="{F55E6885-BF67-4ACF-ADBB-E19670E274DC}">
      <dgm:prSet/>
      <dgm:spPr/>
      <dgm:t>
        <a:bodyPr/>
        <a:lstStyle/>
        <a:p>
          <a:endParaRPr lang="en-GB"/>
        </a:p>
      </dgm:t>
    </dgm:pt>
    <dgm:pt modelId="{0AC67D87-1982-48BB-AFD4-510D44B5D4EE}">
      <dgm:prSet custT="1"/>
      <dgm:spPr/>
      <dgm:t>
        <a:bodyPr/>
        <a:lstStyle/>
        <a:p>
          <a:r>
            <a:rPr lang="en-GB" sz="1600" b="1" dirty="0" smtClean="0">
              <a:latin typeface="Arial" pitchFamily="34" charset="0"/>
              <a:cs typeface="Arial" pitchFamily="34" charset="0"/>
            </a:rPr>
            <a:t>The Equality Act (Sexual Orientation) Regulations 2007:</a:t>
          </a:r>
        </a:p>
        <a:p>
          <a:r>
            <a:rPr lang="en-GB" sz="1600" dirty="0" smtClean="0">
              <a:latin typeface="Arial" pitchFamily="34" charset="0"/>
              <a:cs typeface="Arial" pitchFamily="34" charset="0"/>
            </a:rPr>
            <a:t>Made it unlawful to discriminate because of sexual orientation in the provision of goods, facilities, services, education and public functions.</a:t>
          </a:r>
          <a:endParaRPr lang="en-GB" sz="1600" dirty="0">
            <a:latin typeface="Arial" pitchFamily="34" charset="0"/>
            <a:cs typeface="Arial" pitchFamily="34" charset="0"/>
          </a:endParaRPr>
        </a:p>
      </dgm:t>
    </dgm:pt>
    <dgm:pt modelId="{33E8438A-5663-42E6-AFEE-72E6D18B2A86}" type="parTrans" cxnId="{1DC661AA-2A95-4784-AEC8-B2EBB92081B0}">
      <dgm:prSet/>
      <dgm:spPr/>
      <dgm:t>
        <a:bodyPr/>
        <a:lstStyle/>
        <a:p>
          <a:endParaRPr lang="en-GB"/>
        </a:p>
      </dgm:t>
    </dgm:pt>
    <dgm:pt modelId="{7AC0984E-E5E5-4E53-AB5A-E907B8B76544}" type="sibTrans" cxnId="{1DC661AA-2A95-4784-AEC8-B2EBB92081B0}">
      <dgm:prSet/>
      <dgm:spPr/>
      <dgm:t>
        <a:bodyPr/>
        <a:lstStyle/>
        <a:p>
          <a:endParaRPr lang="en-GB"/>
        </a:p>
      </dgm:t>
    </dgm:pt>
    <dgm:pt modelId="{35587A00-9570-4F21-9C04-CF90DD6943C4}">
      <dgm:prSet custT="1"/>
      <dgm:spPr/>
      <dgm:t>
        <a:bodyPr/>
        <a:lstStyle/>
        <a:p>
          <a:r>
            <a:rPr lang="en-GB" sz="1600" b="1" dirty="0" smtClean="0">
              <a:latin typeface="Arial" pitchFamily="34" charset="0"/>
              <a:cs typeface="Arial" pitchFamily="34" charset="0"/>
            </a:rPr>
            <a:t>The Employment Equality (Religion or Belief) Regulations 2003: </a:t>
          </a:r>
          <a:r>
            <a:rPr lang="en-GB" sz="1600" dirty="0" smtClean="0">
              <a:latin typeface="Arial" pitchFamily="34" charset="0"/>
              <a:cs typeface="Arial" pitchFamily="34" charset="0"/>
            </a:rPr>
            <a:t>Made it unlawful to discriminate because of religion or belief in employment.</a:t>
          </a:r>
          <a:r>
            <a:rPr lang="en-GB" sz="1600" b="1" dirty="0" smtClean="0">
              <a:latin typeface="Arial" pitchFamily="34" charset="0"/>
              <a:cs typeface="Arial" pitchFamily="34" charset="0"/>
            </a:rPr>
            <a:t> </a:t>
          </a:r>
          <a:endParaRPr lang="en-GB" sz="1600" dirty="0">
            <a:latin typeface="Arial" pitchFamily="34" charset="0"/>
            <a:cs typeface="Arial" pitchFamily="34" charset="0"/>
          </a:endParaRPr>
        </a:p>
      </dgm:t>
    </dgm:pt>
    <dgm:pt modelId="{F47BB6DA-09DC-4FB2-AFBC-D18477EDA518}" type="parTrans" cxnId="{FD6D432A-EF5E-48FD-AFA7-15797CB75C32}">
      <dgm:prSet/>
      <dgm:spPr/>
      <dgm:t>
        <a:bodyPr/>
        <a:lstStyle/>
        <a:p>
          <a:endParaRPr lang="en-GB"/>
        </a:p>
      </dgm:t>
    </dgm:pt>
    <dgm:pt modelId="{49637535-5204-43D1-AD66-AAC78D63F868}" type="sibTrans" cxnId="{FD6D432A-EF5E-48FD-AFA7-15797CB75C32}">
      <dgm:prSet/>
      <dgm:spPr/>
      <dgm:t>
        <a:bodyPr/>
        <a:lstStyle/>
        <a:p>
          <a:endParaRPr lang="en-GB"/>
        </a:p>
      </dgm:t>
    </dgm:pt>
    <dgm:pt modelId="{7E4745B3-5BF5-4EDE-844A-688E12BC7027}" type="pres">
      <dgm:prSet presAssocID="{C71362A5-38B1-49A3-A270-6216C4FAE26F}" presName="CompostProcess" presStyleCnt="0">
        <dgm:presLayoutVars>
          <dgm:dir/>
          <dgm:resizeHandles val="exact"/>
        </dgm:presLayoutVars>
      </dgm:prSet>
      <dgm:spPr/>
    </dgm:pt>
    <dgm:pt modelId="{D9CDA61A-50CA-452B-AD98-601CF3AFB2ED}" type="pres">
      <dgm:prSet presAssocID="{C71362A5-38B1-49A3-A270-6216C4FAE26F}" presName="arrow" presStyleLbl="bgShp" presStyleIdx="0" presStyleCnt="1"/>
      <dgm:spPr/>
    </dgm:pt>
    <dgm:pt modelId="{297B866B-D487-4294-8317-4D29BD1D871B}" type="pres">
      <dgm:prSet presAssocID="{C71362A5-38B1-49A3-A270-6216C4FAE26F}" presName="linearProcess" presStyleCnt="0"/>
      <dgm:spPr/>
    </dgm:pt>
    <dgm:pt modelId="{5DCE9C78-D48A-4D8D-91EE-5C70A4C98AA3}" type="pres">
      <dgm:prSet presAssocID="{5811C797-1BB9-4557-9814-9B32B9CEDA03}" presName="textNode" presStyleLbl="node1" presStyleIdx="0" presStyleCnt="4" custScaleX="149900" custScaleY="161407" custLinFactNeighborX="7068" custLinFactNeighborY="1941">
        <dgm:presLayoutVars>
          <dgm:bulletEnabled val="1"/>
        </dgm:presLayoutVars>
      </dgm:prSet>
      <dgm:spPr/>
      <dgm:t>
        <a:bodyPr/>
        <a:lstStyle/>
        <a:p>
          <a:endParaRPr lang="en-GB"/>
        </a:p>
      </dgm:t>
    </dgm:pt>
    <dgm:pt modelId="{812FD4D4-7FD2-43CA-B86E-BC07A0A2E9A0}" type="pres">
      <dgm:prSet presAssocID="{42BFA73E-C6BA-4FEF-8C93-EFB25DA3B234}" presName="sibTrans" presStyleCnt="0"/>
      <dgm:spPr/>
    </dgm:pt>
    <dgm:pt modelId="{5AF2076B-B5A3-4583-96A3-D9C871AE5270}" type="pres">
      <dgm:prSet presAssocID="{35587A00-9570-4F21-9C04-CF90DD6943C4}" presName="textNode" presStyleLbl="node1" presStyleIdx="1" presStyleCnt="4" custScaleX="164878" custScaleY="161408">
        <dgm:presLayoutVars>
          <dgm:bulletEnabled val="1"/>
        </dgm:presLayoutVars>
      </dgm:prSet>
      <dgm:spPr/>
      <dgm:t>
        <a:bodyPr/>
        <a:lstStyle/>
        <a:p>
          <a:endParaRPr lang="en-GB"/>
        </a:p>
      </dgm:t>
    </dgm:pt>
    <dgm:pt modelId="{DC62A27D-638F-4357-9B0F-C3A6320CC471}" type="pres">
      <dgm:prSet presAssocID="{49637535-5204-43D1-AD66-AAC78D63F868}" presName="sibTrans" presStyleCnt="0"/>
      <dgm:spPr/>
    </dgm:pt>
    <dgm:pt modelId="{61E28F25-6F2D-4551-B799-8F5F1AC4929E}" type="pres">
      <dgm:prSet presAssocID="{AB671BC6-07AC-4EB3-B246-6B836DF705C0}" presName="textNode" presStyleLbl="node1" presStyleIdx="2" presStyleCnt="4" custScaleX="158433" custScaleY="161407" custLinFactNeighborY="1941">
        <dgm:presLayoutVars>
          <dgm:bulletEnabled val="1"/>
        </dgm:presLayoutVars>
      </dgm:prSet>
      <dgm:spPr/>
      <dgm:t>
        <a:bodyPr/>
        <a:lstStyle/>
        <a:p>
          <a:endParaRPr lang="en-GB"/>
        </a:p>
      </dgm:t>
    </dgm:pt>
    <dgm:pt modelId="{4A9917AB-C189-46A8-8A02-A2E87490D9B6}" type="pres">
      <dgm:prSet presAssocID="{AA1496E2-D1CC-4AD6-B59B-54A85B5297A7}" presName="sibTrans" presStyleCnt="0"/>
      <dgm:spPr/>
    </dgm:pt>
    <dgm:pt modelId="{6FA88C13-D03D-444E-BB43-5D71E9732DBB}" type="pres">
      <dgm:prSet presAssocID="{0AC67D87-1982-48BB-AFD4-510D44B5D4EE}" presName="textNode" presStyleLbl="node1" presStyleIdx="3" presStyleCnt="4" custScaleX="181167" custScaleY="159730" custLinFactNeighborX="-29704" custLinFactNeighborY="1941">
        <dgm:presLayoutVars>
          <dgm:bulletEnabled val="1"/>
        </dgm:presLayoutVars>
      </dgm:prSet>
      <dgm:spPr/>
      <dgm:t>
        <a:bodyPr/>
        <a:lstStyle/>
        <a:p>
          <a:endParaRPr lang="en-GB"/>
        </a:p>
      </dgm:t>
    </dgm:pt>
  </dgm:ptLst>
  <dgm:cxnLst>
    <dgm:cxn modelId="{D65A63EA-D298-4E81-9E48-FB7B34B7B058}" type="presOf" srcId="{C71362A5-38B1-49A3-A270-6216C4FAE26F}" destId="{7E4745B3-5BF5-4EDE-844A-688E12BC7027}" srcOrd="0" destOrd="0" presId="urn:microsoft.com/office/officeart/2005/8/layout/hProcess9"/>
    <dgm:cxn modelId="{3A5C8844-55CB-4BC0-B081-B49FB7220180}" type="presOf" srcId="{35587A00-9570-4F21-9C04-CF90DD6943C4}" destId="{5AF2076B-B5A3-4583-96A3-D9C871AE5270}" srcOrd="0" destOrd="0" presId="urn:microsoft.com/office/officeart/2005/8/layout/hProcess9"/>
    <dgm:cxn modelId="{FD6D432A-EF5E-48FD-AFA7-15797CB75C32}" srcId="{C71362A5-38B1-49A3-A270-6216C4FAE26F}" destId="{35587A00-9570-4F21-9C04-CF90DD6943C4}" srcOrd="1" destOrd="0" parTransId="{F47BB6DA-09DC-4FB2-AFBC-D18477EDA518}" sibTransId="{49637535-5204-43D1-AD66-AAC78D63F868}"/>
    <dgm:cxn modelId="{7B7B2D44-F4E1-4448-A16A-BF2CC01A1B83}" srcId="{C71362A5-38B1-49A3-A270-6216C4FAE26F}" destId="{5811C797-1BB9-4557-9814-9B32B9CEDA03}" srcOrd="0" destOrd="0" parTransId="{BB4BFD0D-B97C-4791-9E6E-628EC3029D2C}" sibTransId="{42BFA73E-C6BA-4FEF-8C93-EFB25DA3B234}"/>
    <dgm:cxn modelId="{CAFD1A49-B695-48AD-9A38-CC6ED32FBBF6}" type="presOf" srcId="{0AC67D87-1982-48BB-AFD4-510D44B5D4EE}" destId="{6FA88C13-D03D-444E-BB43-5D71E9732DBB}" srcOrd="0" destOrd="0" presId="urn:microsoft.com/office/officeart/2005/8/layout/hProcess9"/>
    <dgm:cxn modelId="{F55E6885-BF67-4ACF-ADBB-E19670E274DC}" srcId="{C71362A5-38B1-49A3-A270-6216C4FAE26F}" destId="{AB671BC6-07AC-4EB3-B246-6B836DF705C0}" srcOrd="2" destOrd="0" parTransId="{D237BEC2-4DA1-4C94-A964-ED79A7D60F23}" sibTransId="{AA1496E2-D1CC-4AD6-B59B-54A85B5297A7}"/>
    <dgm:cxn modelId="{009745BA-B162-4B24-872B-8A47FF9D76DB}" type="presOf" srcId="{5811C797-1BB9-4557-9814-9B32B9CEDA03}" destId="{5DCE9C78-D48A-4D8D-91EE-5C70A4C98AA3}" srcOrd="0" destOrd="0" presId="urn:microsoft.com/office/officeart/2005/8/layout/hProcess9"/>
    <dgm:cxn modelId="{1DC661AA-2A95-4784-AEC8-B2EBB92081B0}" srcId="{C71362A5-38B1-49A3-A270-6216C4FAE26F}" destId="{0AC67D87-1982-48BB-AFD4-510D44B5D4EE}" srcOrd="3" destOrd="0" parTransId="{33E8438A-5663-42E6-AFEE-72E6D18B2A86}" sibTransId="{7AC0984E-E5E5-4E53-AB5A-E907B8B76544}"/>
    <dgm:cxn modelId="{9C062EB1-8C41-4255-8E0B-62AEE1371B97}" type="presOf" srcId="{AB671BC6-07AC-4EB3-B246-6B836DF705C0}" destId="{61E28F25-6F2D-4551-B799-8F5F1AC4929E}" srcOrd="0" destOrd="0" presId="urn:microsoft.com/office/officeart/2005/8/layout/hProcess9"/>
    <dgm:cxn modelId="{3DF11E01-CB8F-4B84-A2AD-28785C1A5FF7}" type="presParOf" srcId="{7E4745B3-5BF5-4EDE-844A-688E12BC7027}" destId="{D9CDA61A-50CA-452B-AD98-601CF3AFB2ED}" srcOrd="0" destOrd="0" presId="urn:microsoft.com/office/officeart/2005/8/layout/hProcess9"/>
    <dgm:cxn modelId="{271A5939-FB3B-4ECB-822E-391C1F70F8B3}" type="presParOf" srcId="{7E4745B3-5BF5-4EDE-844A-688E12BC7027}" destId="{297B866B-D487-4294-8317-4D29BD1D871B}" srcOrd="1" destOrd="0" presId="urn:microsoft.com/office/officeart/2005/8/layout/hProcess9"/>
    <dgm:cxn modelId="{2A6E42F1-E73F-4ED9-B19D-50E959A446CF}" type="presParOf" srcId="{297B866B-D487-4294-8317-4D29BD1D871B}" destId="{5DCE9C78-D48A-4D8D-91EE-5C70A4C98AA3}" srcOrd="0" destOrd="0" presId="urn:microsoft.com/office/officeart/2005/8/layout/hProcess9"/>
    <dgm:cxn modelId="{4DB26A6F-F023-443B-88A3-89A7969527B7}" type="presParOf" srcId="{297B866B-D487-4294-8317-4D29BD1D871B}" destId="{812FD4D4-7FD2-43CA-B86E-BC07A0A2E9A0}" srcOrd="1" destOrd="0" presId="urn:microsoft.com/office/officeart/2005/8/layout/hProcess9"/>
    <dgm:cxn modelId="{9098378D-81D1-4B0B-8616-A133952F3D0E}" type="presParOf" srcId="{297B866B-D487-4294-8317-4D29BD1D871B}" destId="{5AF2076B-B5A3-4583-96A3-D9C871AE5270}" srcOrd="2" destOrd="0" presId="urn:microsoft.com/office/officeart/2005/8/layout/hProcess9"/>
    <dgm:cxn modelId="{BC7027E4-0BEE-46B0-A65C-6432E6972DF8}" type="presParOf" srcId="{297B866B-D487-4294-8317-4D29BD1D871B}" destId="{DC62A27D-638F-4357-9B0F-C3A6320CC471}" srcOrd="3" destOrd="0" presId="urn:microsoft.com/office/officeart/2005/8/layout/hProcess9"/>
    <dgm:cxn modelId="{8ACB492B-2624-4BF8-BE98-16D9C19778B0}" type="presParOf" srcId="{297B866B-D487-4294-8317-4D29BD1D871B}" destId="{61E28F25-6F2D-4551-B799-8F5F1AC4929E}" srcOrd="4" destOrd="0" presId="urn:microsoft.com/office/officeart/2005/8/layout/hProcess9"/>
    <dgm:cxn modelId="{6AADC917-6DC1-40C2-9D4C-227A33AC7380}" type="presParOf" srcId="{297B866B-D487-4294-8317-4D29BD1D871B}" destId="{4A9917AB-C189-46A8-8A02-A2E87490D9B6}" srcOrd="5" destOrd="0" presId="urn:microsoft.com/office/officeart/2005/8/layout/hProcess9"/>
    <dgm:cxn modelId="{C7DFD1DA-6732-49A5-8C87-4EDDA306C24C}" type="presParOf" srcId="{297B866B-D487-4294-8317-4D29BD1D871B}" destId="{6FA88C13-D03D-444E-BB43-5D71E9732DB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3B3E0-8324-472A-B96E-8FF5A6327DC9}">
      <dsp:nvSpPr>
        <dsp:cNvPr id="0" name=""/>
        <dsp:cNvSpPr/>
      </dsp:nvSpPr>
      <dsp:spPr>
        <a:xfrm>
          <a:off x="881070" y="0"/>
          <a:ext cx="9985471" cy="453650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43189-5A14-4693-A43E-3CEC47028A9E}">
      <dsp:nvSpPr>
        <dsp:cNvPr id="0" name=""/>
        <dsp:cNvSpPr/>
      </dsp:nvSpPr>
      <dsp:spPr>
        <a:xfrm>
          <a:off x="147458" y="1004962"/>
          <a:ext cx="3177173" cy="237625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Slavery Abolition Act 1833:</a:t>
          </a:r>
        </a:p>
        <a:p>
          <a:pPr lvl="0" algn="ctr" defTabSz="711200">
            <a:lnSpc>
              <a:spcPct val="90000"/>
            </a:lnSpc>
            <a:spcBef>
              <a:spcPct val="0"/>
            </a:spcBef>
            <a:spcAft>
              <a:spcPct val="35000"/>
            </a:spcAft>
          </a:pPr>
          <a:r>
            <a:rPr lang="en-GB" sz="1600" kern="1200" dirty="0" smtClean="0">
              <a:latin typeface="Arial" pitchFamily="34" charset="0"/>
              <a:cs typeface="Arial" pitchFamily="34" charset="0"/>
            </a:rPr>
            <a:t>Abolished slavery throughout the British Empire.</a:t>
          </a:r>
          <a:endParaRPr lang="en-GB" sz="1600" kern="1200" dirty="0">
            <a:latin typeface="Arial" pitchFamily="34" charset="0"/>
            <a:cs typeface="Arial" pitchFamily="34" charset="0"/>
          </a:endParaRPr>
        </a:p>
      </dsp:txBody>
      <dsp:txXfrm>
        <a:off x="263457" y="1120961"/>
        <a:ext cx="2945175" cy="2144259"/>
      </dsp:txXfrm>
    </dsp:sp>
    <dsp:sp modelId="{0CBCE531-EAB7-46C4-BDA9-C30F9F1AE29C}">
      <dsp:nvSpPr>
        <dsp:cNvPr id="0" name=""/>
        <dsp:cNvSpPr/>
      </dsp:nvSpPr>
      <dsp:spPr>
        <a:xfrm>
          <a:off x="3628949" y="1080123"/>
          <a:ext cx="3731582" cy="23762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1918 Representation of the People Act: </a:t>
          </a:r>
        </a:p>
        <a:p>
          <a:pPr lvl="0" algn="ctr" defTabSz="711200">
            <a:lnSpc>
              <a:spcPct val="90000"/>
            </a:lnSpc>
            <a:spcBef>
              <a:spcPct val="0"/>
            </a:spcBef>
            <a:spcAft>
              <a:spcPct val="35000"/>
            </a:spcAft>
          </a:pPr>
          <a:r>
            <a:rPr lang="en-GB" sz="1600" kern="1200" dirty="0" smtClean="0">
              <a:latin typeface="Arial" pitchFamily="34" charset="0"/>
              <a:cs typeface="Arial" pitchFamily="34" charset="0"/>
            </a:rPr>
            <a:t>Gave women of property over the age of 30 the right to vote – not all women could vote. It took until 1928 for women to have the same voting rights as men.</a:t>
          </a:r>
          <a:endParaRPr lang="en-GB" sz="1600" kern="1200" dirty="0">
            <a:latin typeface="Arial" pitchFamily="34" charset="0"/>
            <a:cs typeface="Arial" pitchFamily="34" charset="0"/>
          </a:endParaRPr>
        </a:p>
      </dsp:txBody>
      <dsp:txXfrm>
        <a:off x="3744948" y="1196122"/>
        <a:ext cx="3499584" cy="2144259"/>
      </dsp:txXfrm>
    </dsp:sp>
    <dsp:sp modelId="{A849701B-7D63-4256-83CB-18FC476D68EE}">
      <dsp:nvSpPr>
        <dsp:cNvPr id="0" name=""/>
        <dsp:cNvSpPr/>
      </dsp:nvSpPr>
      <dsp:spPr>
        <a:xfrm>
          <a:off x="7810818" y="1080123"/>
          <a:ext cx="3935305" cy="2376257"/>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Equal Pay Act 1970:</a:t>
          </a:r>
        </a:p>
        <a:p>
          <a:pPr lvl="0" algn="ctr" defTabSz="711200">
            <a:lnSpc>
              <a:spcPct val="90000"/>
            </a:lnSpc>
            <a:spcBef>
              <a:spcPct val="0"/>
            </a:spcBef>
            <a:spcAft>
              <a:spcPct val="35000"/>
            </a:spcAft>
          </a:pPr>
          <a:r>
            <a:rPr lang="en-GB" sz="1600" kern="1200" dirty="0" smtClean="0">
              <a:latin typeface="Arial" pitchFamily="34" charset="0"/>
              <a:cs typeface="Arial" pitchFamily="34" charset="0"/>
            </a:rPr>
            <a:t>Made it unlawful for there to be less favourable treatment between men and women in terms of pay and conditions of employment.</a:t>
          </a:r>
          <a:endParaRPr lang="en-GB" sz="1600" b="1" kern="1200" dirty="0" smtClean="0">
            <a:latin typeface="Arial" pitchFamily="34" charset="0"/>
            <a:cs typeface="Arial" pitchFamily="34" charset="0"/>
          </a:endParaRPr>
        </a:p>
        <a:p>
          <a:pPr lvl="0" algn="ctr" defTabSz="711200">
            <a:lnSpc>
              <a:spcPct val="90000"/>
            </a:lnSpc>
            <a:spcBef>
              <a:spcPct val="0"/>
            </a:spcBef>
            <a:spcAft>
              <a:spcPct val="35000"/>
            </a:spcAft>
          </a:pPr>
          <a:endParaRPr lang="en-GB" sz="1600" b="1" kern="1200" dirty="0">
            <a:latin typeface="Arial" pitchFamily="34" charset="0"/>
            <a:cs typeface="Arial" pitchFamily="34" charset="0"/>
          </a:endParaRPr>
        </a:p>
      </dsp:txBody>
      <dsp:txXfrm>
        <a:off x="7926817" y="1196122"/>
        <a:ext cx="3703307" cy="2144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3B3E0-8324-472A-B96E-8FF5A6327DC9}">
      <dsp:nvSpPr>
        <dsp:cNvPr id="0" name=""/>
        <dsp:cNvSpPr/>
      </dsp:nvSpPr>
      <dsp:spPr>
        <a:xfrm>
          <a:off x="357697" y="0"/>
          <a:ext cx="4053902" cy="32886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ECAFB-65DA-4763-ABD8-2A2148787380}">
      <dsp:nvSpPr>
        <dsp:cNvPr id="0" name=""/>
        <dsp:cNvSpPr/>
      </dsp:nvSpPr>
      <dsp:spPr>
        <a:xfrm>
          <a:off x="5738" y="972426"/>
          <a:ext cx="4763558" cy="214282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smtClean="0">
              <a:latin typeface="Arial" pitchFamily="34" charset="0"/>
              <a:cs typeface="Arial" pitchFamily="34" charset="0"/>
            </a:rPr>
            <a:t>Sex Discrimination Act 1975:</a:t>
          </a:r>
        </a:p>
        <a:p>
          <a:pPr lvl="0" algn="ctr" defTabSz="889000">
            <a:lnSpc>
              <a:spcPct val="90000"/>
            </a:lnSpc>
            <a:spcBef>
              <a:spcPct val="0"/>
            </a:spcBef>
            <a:spcAft>
              <a:spcPct val="35000"/>
            </a:spcAft>
          </a:pPr>
          <a:r>
            <a:rPr lang="en-GB" sz="2000" kern="1200" dirty="0" smtClean="0">
              <a:latin typeface="Arial" pitchFamily="34" charset="0"/>
              <a:cs typeface="Arial" pitchFamily="34" charset="0"/>
            </a:rPr>
            <a:t>Protects men and women from discrimination because of sex or marriage in employment, training, education, provision of goods and services, and the disposal of premises. </a:t>
          </a:r>
          <a:endParaRPr lang="en-GB" sz="2000" b="1" kern="1200" dirty="0">
            <a:latin typeface="Arial" pitchFamily="34" charset="0"/>
            <a:cs typeface="Arial" pitchFamily="34" charset="0"/>
          </a:endParaRPr>
        </a:p>
      </dsp:txBody>
      <dsp:txXfrm>
        <a:off x="110342" y="1077030"/>
        <a:ext cx="4554350" cy="1933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DA61A-50CA-452B-AD98-601CF3AFB2ED}">
      <dsp:nvSpPr>
        <dsp:cNvPr id="0" name=""/>
        <dsp:cNvSpPr/>
      </dsp:nvSpPr>
      <dsp:spPr>
        <a:xfrm>
          <a:off x="894817" y="0"/>
          <a:ext cx="10141264"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CE9C78-D48A-4D8D-91EE-5C70A4C98AA3}">
      <dsp:nvSpPr>
        <dsp:cNvPr id="0" name=""/>
        <dsp:cNvSpPr/>
      </dsp:nvSpPr>
      <dsp:spPr>
        <a:xfrm>
          <a:off x="23201" y="751636"/>
          <a:ext cx="2549408" cy="2623832"/>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The Employment Equality (Sexual Orientation) Regulations 2003:</a:t>
          </a:r>
        </a:p>
        <a:p>
          <a:pPr lvl="0" algn="ctr" defTabSz="711200">
            <a:lnSpc>
              <a:spcPct val="90000"/>
            </a:lnSpc>
            <a:spcBef>
              <a:spcPct val="0"/>
            </a:spcBef>
            <a:spcAft>
              <a:spcPct val="35000"/>
            </a:spcAft>
          </a:pPr>
          <a:r>
            <a:rPr lang="en-GB" sz="1600" kern="1200" dirty="0" smtClean="0">
              <a:latin typeface="Arial" pitchFamily="34" charset="0"/>
              <a:cs typeface="Arial" pitchFamily="34" charset="0"/>
            </a:rPr>
            <a:t>Made it unlawful to discriminate because of sexual orientation in employment.</a:t>
          </a:r>
          <a:endParaRPr lang="en-GB" sz="1600" kern="1200" dirty="0">
            <a:latin typeface="Arial" pitchFamily="34" charset="0"/>
            <a:cs typeface="Arial" pitchFamily="34" charset="0"/>
          </a:endParaRPr>
        </a:p>
      </dsp:txBody>
      <dsp:txXfrm>
        <a:off x="147653" y="876088"/>
        <a:ext cx="2300504" cy="2374928"/>
      </dsp:txXfrm>
    </dsp:sp>
    <dsp:sp modelId="{5AF2076B-B5A3-4583-96A3-D9C871AE5270}">
      <dsp:nvSpPr>
        <dsp:cNvPr id="0" name=""/>
        <dsp:cNvSpPr/>
      </dsp:nvSpPr>
      <dsp:spPr>
        <a:xfrm>
          <a:off x="2818129" y="720075"/>
          <a:ext cx="2804144" cy="26238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The Employment Equality (Religion or Belief) Regulations 2003: </a:t>
          </a:r>
          <a:r>
            <a:rPr lang="en-GB" sz="1600" kern="1200" dirty="0" smtClean="0">
              <a:latin typeface="Arial" pitchFamily="34" charset="0"/>
              <a:cs typeface="Arial" pitchFamily="34" charset="0"/>
            </a:rPr>
            <a:t>Made it unlawful to discriminate because of religion or belief in employment.</a:t>
          </a:r>
          <a:r>
            <a:rPr lang="en-GB" sz="1600" b="1" kern="1200" dirty="0" smtClean="0">
              <a:latin typeface="Arial" pitchFamily="34" charset="0"/>
              <a:cs typeface="Arial" pitchFamily="34" charset="0"/>
            </a:rPr>
            <a:t> </a:t>
          </a:r>
          <a:endParaRPr lang="en-GB" sz="1600" kern="1200" dirty="0">
            <a:latin typeface="Arial" pitchFamily="34" charset="0"/>
            <a:cs typeface="Arial" pitchFamily="34" charset="0"/>
          </a:endParaRPr>
        </a:p>
      </dsp:txBody>
      <dsp:txXfrm>
        <a:off x="2946215" y="848161"/>
        <a:ext cx="2547972" cy="2367676"/>
      </dsp:txXfrm>
    </dsp:sp>
    <dsp:sp modelId="{61E28F25-6F2D-4551-B799-8F5F1AC4929E}">
      <dsp:nvSpPr>
        <dsp:cNvPr id="0" name=""/>
        <dsp:cNvSpPr/>
      </dsp:nvSpPr>
      <dsp:spPr>
        <a:xfrm>
          <a:off x="5886467" y="751636"/>
          <a:ext cx="2694532" cy="2623832"/>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The Employment Equality (Age) Regulations 2006: </a:t>
          </a:r>
        </a:p>
        <a:p>
          <a:pPr lvl="0" algn="ctr" defTabSz="711200">
            <a:lnSpc>
              <a:spcPct val="90000"/>
            </a:lnSpc>
            <a:spcBef>
              <a:spcPct val="0"/>
            </a:spcBef>
            <a:spcAft>
              <a:spcPct val="35000"/>
            </a:spcAft>
          </a:pPr>
          <a:r>
            <a:rPr lang="en-GB" sz="1600" b="0" kern="1200" dirty="0" smtClean="0">
              <a:latin typeface="Arial" pitchFamily="34" charset="0"/>
              <a:cs typeface="Arial" pitchFamily="34" charset="0"/>
            </a:rPr>
            <a:t>Made it unlawful for employers to discriminate against employees because of age.</a:t>
          </a:r>
          <a:endParaRPr lang="en-GB" sz="1600" kern="1200" dirty="0">
            <a:latin typeface="Arial" pitchFamily="34" charset="0"/>
            <a:cs typeface="Arial" pitchFamily="34" charset="0"/>
          </a:endParaRPr>
        </a:p>
      </dsp:txBody>
      <dsp:txXfrm>
        <a:off x="6014552" y="879721"/>
        <a:ext cx="2438362" cy="2367662"/>
      </dsp:txXfrm>
    </dsp:sp>
    <dsp:sp modelId="{6FA88C13-D03D-444E-BB43-5D71E9732DBB}">
      <dsp:nvSpPr>
        <dsp:cNvPr id="0" name=""/>
        <dsp:cNvSpPr/>
      </dsp:nvSpPr>
      <dsp:spPr>
        <a:xfrm>
          <a:off x="8766716" y="765267"/>
          <a:ext cx="3081178" cy="25965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The Equality Act (Sexual Orientation) Regulations 2007:</a:t>
          </a:r>
        </a:p>
        <a:p>
          <a:pPr lvl="0" algn="ctr" defTabSz="711200">
            <a:lnSpc>
              <a:spcPct val="90000"/>
            </a:lnSpc>
            <a:spcBef>
              <a:spcPct val="0"/>
            </a:spcBef>
            <a:spcAft>
              <a:spcPct val="35000"/>
            </a:spcAft>
          </a:pPr>
          <a:r>
            <a:rPr lang="en-GB" sz="1600" kern="1200" dirty="0" smtClean="0">
              <a:latin typeface="Arial" pitchFamily="34" charset="0"/>
              <a:cs typeface="Arial" pitchFamily="34" charset="0"/>
            </a:rPr>
            <a:t>Made it unlawful to discriminate because of sexual orientation in the provision of goods, facilities, services, education and public functions.</a:t>
          </a:r>
          <a:endParaRPr lang="en-GB" sz="1600" kern="1200" dirty="0">
            <a:latin typeface="Arial" pitchFamily="34" charset="0"/>
            <a:cs typeface="Arial" pitchFamily="34" charset="0"/>
          </a:endParaRPr>
        </a:p>
      </dsp:txBody>
      <dsp:txXfrm>
        <a:off x="8893470" y="892021"/>
        <a:ext cx="2827670" cy="23430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DF89393-2631-4055-8CB7-E8991B695F9C}" type="datetimeFigureOut">
              <a:rPr lang="en-GB" smtClean="0"/>
              <a:t>26/09/2015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413871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F89393-2631-4055-8CB7-E8991B695F9C}" type="datetimeFigureOut">
              <a:rPr lang="en-GB" smtClean="0"/>
              <a:t>26/09/2015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417748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F89393-2631-4055-8CB7-E8991B695F9C}" type="datetimeFigureOut">
              <a:rPr lang="en-GB" smtClean="0"/>
              <a:t>26/09/2015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173477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F89393-2631-4055-8CB7-E8991B695F9C}" type="datetimeFigureOut">
              <a:rPr lang="en-GB" smtClean="0"/>
              <a:t>26/09/2015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119240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F89393-2631-4055-8CB7-E8991B695F9C}" type="datetimeFigureOut">
              <a:rPr lang="en-GB" smtClean="0"/>
              <a:t>26/09/2015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43205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DF89393-2631-4055-8CB7-E8991B695F9C}" type="datetimeFigureOut">
              <a:rPr lang="en-GB" smtClean="0"/>
              <a:t>26/09/2015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4305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DF89393-2631-4055-8CB7-E8991B695F9C}" type="datetimeFigureOut">
              <a:rPr lang="en-GB" smtClean="0"/>
              <a:t>26/09/2015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4068432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DF89393-2631-4055-8CB7-E8991B695F9C}" type="datetimeFigureOut">
              <a:rPr lang="en-GB" smtClean="0"/>
              <a:t>26/09/2015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325006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F89393-2631-4055-8CB7-E8991B695F9C}" type="datetimeFigureOut">
              <a:rPr lang="en-GB" smtClean="0"/>
              <a:t>26/09/2015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423204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F89393-2631-4055-8CB7-E8991B695F9C}" type="datetimeFigureOut">
              <a:rPr lang="en-GB" smtClean="0"/>
              <a:t>26/09/2015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3549091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F89393-2631-4055-8CB7-E8991B695F9C}" type="datetimeFigureOut">
              <a:rPr lang="en-GB" smtClean="0"/>
              <a:t>26/09/2015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6D8889-480F-4DDA-8AD4-B176C82C2457}" type="slidenum">
              <a:rPr lang="en-GB" smtClean="0"/>
              <a:t>‹#›</a:t>
            </a:fld>
            <a:endParaRPr lang="en-GB"/>
          </a:p>
        </p:txBody>
      </p:sp>
    </p:spTree>
    <p:extLst>
      <p:ext uri="{BB962C8B-B14F-4D97-AF65-F5344CB8AC3E}">
        <p14:creationId xmlns:p14="http://schemas.microsoft.com/office/powerpoint/2010/main" val="331724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89393-2631-4055-8CB7-E8991B695F9C}" type="datetimeFigureOut">
              <a:rPr lang="en-GB" smtClean="0"/>
              <a:t>26/09/2015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D8889-480F-4DDA-8AD4-B176C82C2457}" type="slidenum">
              <a:rPr lang="en-GB" smtClean="0"/>
              <a:t>‹#›</a:t>
            </a:fld>
            <a:endParaRPr lang="en-GB"/>
          </a:p>
        </p:txBody>
      </p:sp>
    </p:spTree>
    <p:extLst>
      <p:ext uri="{BB962C8B-B14F-4D97-AF65-F5344CB8AC3E}">
        <p14:creationId xmlns:p14="http://schemas.microsoft.com/office/powerpoint/2010/main" val="4288117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4294967295"/>
          </p:nvPr>
        </p:nvSpPr>
        <p:spPr>
          <a:xfrm>
            <a:off x="2294022" y="790073"/>
            <a:ext cx="8173452" cy="4279232"/>
          </a:xfrm>
        </p:spPr>
        <p:txBody>
          <a:bodyPr>
            <a:normAutofit/>
          </a:bodyPr>
          <a:lstStyle/>
          <a:p>
            <a:pPr marL="0" indent="0" algn="ctr" eaLnBrk="1" hangingPunct="1">
              <a:buFont typeface="Arial" panose="020B0604020202020204" pitchFamily="34" charset="0"/>
              <a:buNone/>
            </a:pPr>
            <a:r>
              <a:rPr lang="en-GB" altLang="en-US" sz="6600" b="1" dirty="0" smtClean="0">
                <a:latin typeface="Arial" panose="020B0604020202020204" pitchFamily="34" charset="0"/>
                <a:cs typeface="Arial" panose="020B0604020202020204" pitchFamily="34" charset="0"/>
              </a:rPr>
              <a:t>Equality</a:t>
            </a:r>
          </a:p>
          <a:p>
            <a:pPr marL="0" indent="0" algn="ctr" eaLnBrk="1" hangingPunct="1">
              <a:buFont typeface="Arial" panose="020B0604020202020204" pitchFamily="34" charset="0"/>
              <a:buNone/>
            </a:pPr>
            <a:r>
              <a:rPr lang="en-GB" altLang="en-US" sz="6600" b="1" dirty="0" smtClean="0">
                <a:latin typeface="Arial" panose="020B0604020202020204" pitchFamily="34" charset="0"/>
                <a:cs typeface="Arial" panose="020B0604020202020204" pitchFamily="34" charset="0"/>
              </a:rPr>
              <a:t>&amp;</a:t>
            </a:r>
          </a:p>
          <a:p>
            <a:pPr marL="0" indent="0" algn="ctr" eaLnBrk="1" hangingPunct="1">
              <a:buFont typeface="Arial" panose="020B0604020202020204" pitchFamily="34" charset="0"/>
              <a:buNone/>
            </a:pPr>
            <a:r>
              <a:rPr lang="en-GB" altLang="en-US" sz="6600" b="1" dirty="0" smtClean="0">
                <a:latin typeface="Arial" panose="020B0604020202020204" pitchFamily="34" charset="0"/>
                <a:cs typeface="Arial" panose="020B0604020202020204" pitchFamily="34" charset="0"/>
              </a:rPr>
              <a:t>The Equality Act 2010 </a:t>
            </a:r>
          </a:p>
        </p:txBody>
      </p:sp>
    </p:spTree>
    <p:extLst>
      <p:ext uri="{BB962C8B-B14F-4D97-AF65-F5344CB8AC3E}">
        <p14:creationId xmlns:p14="http://schemas.microsoft.com/office/powerpoint/2010/main" val="298343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45078443"/>
              </p:ext>
            </p:extLst>
          </p:nvPr>
        </p:nvGraphicFramePr>
        <p:xfrm>
          <a:off x="107503" y="1772816"/>
          <a:ext cx="11747613"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1540042" y="338805"/>
            <a:ext cx="911993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Anti-discrimination laws timeline 1833 - 1970</a:t>
            </a:r>
            <a:endParaRPr lang="en-GB" altLang="en-US" sz="3200" b="1" dirty="0">
              <a:latin typeface="Arial" panose="020B0604020202020204" pitchFamily="34" charset="0"/>
              <a:cs typeface="Arial" panose="020B0604020202020204" pitchFamily="34" charset="0"/>
            </a:endParaRPr>
          </a:p>
        </p:txBody>
      </p:sp>
      <p:sp>
        <p:nvSpPr>
          <p:cNvPr id="4" name="TextBox 3"/>
          <p:cNvSpPr txBox="1"/>
          <p:nvPr/>
        </p:nvSpPr>
        <p:spPr>
          <a:xfrm>
            <a:off x="488515" y="5486400"/>
            <a:ext cx="2680570" cy="830997"/>
          </a:xfrm>
          <a:prstGeom prst="rect">
            <a:avLst/>
          </a:prstGeom>
          <a:noFill/>
        </p:spPr>
        <p:txBody>
          <a:bodyPr wrap="square" rtlCol="0">
            <a:spAutoFit/>
          </a:bodyPr>
          <a:lstStyle/>
          <a:p>
            <a:r>
              <a:rPr lang="en-GB" dirty="0" smtClean="0"/>
              <a:t>            </a:t>
            </a:r>
            <a:r>
              <a:rPr lang="en-GB" sz="4800" dirty="0" smtClean="0"/>
              <a:t>1833</a:t>
            </a:r>
            <a:endParaRPr lang="en-GB" sz="4800" dirty="0"/>
          </a:p>
        </p:txBody>
      </p:sp>
      <p:sp>
        <p:nvSpPr>
          <p:cNvPr id="5" name="TextBox 4"/>
          <p:cNvSpPr txBox="1"/>
          <p:nvPr/>
        </p:nvSpPr>
        <p:spPr>
          <a:xfrm>
            <a:off x="4229622" y="5486399"/>
            <a:ext cx="2680570" cy="830997"/>
          </a:xfrm>
          <a:prstGeom prst="rect">
            <a:avLst/>
          </a:prstGeom>
          <a:noFill/>
        </p:spPr>
        <p:txBody>
          <a:bodyPr wrap="square" rtlCol="0">
            <a:spAutoFit/>
          </a:bodyPr>
          <a:lstStyle/>
          <a:p>
            <a:r>
              <a:rPr lang="en-GB" dirty="0" smtClean="0"/>
              <a:t>            </a:t>
            </a:r>
            <a:r>
              <a:rPr lang="en-GB" sz="4800" dirty="0" smtClean="0"/>
              <a:t>1918</a:t>
            </a:r>
            <a:endParaRPr lang="en-GB" sz="4800" dirty="0"/>
          </a:p>
        </p:txBody>
      </p:sp>
      <p:sp>
        <p:nvSpPr>
          <p:cNvPr id="6" name="TextBox 5"/>
          <p:cNvSpPr txBox="1"/>
          <p:nvPr/>
        </p:nvSpPr>
        <p:spPr>
          <a:xfrm>
            <a:off x="8559452" y="5486399"/>
            <a:ext cx="2680570" cy="830997"/>
          </a:xfrm>
          <a:prstGeom prst="rect">
            <a:avLst/>
          </a:prstGeom>
          <a:noFill/>
        </p:spPr>
        <p:txBody>
          <a:bodyPr wrap="square" rtlCol="0">
            <a:spAutoFit/>
          </a:bodyPr>
          <a:lstStyle/>
          <a:p>
            <a:r>
              <a:rPr lang="en-GB" dirty="0" smtClean="0"/>
              <a:t>            </a:t>
            </a:r>
            <a:r>
              <a:rPr lang="en-GB" sz="4800" dirty="0" smtClean="0"/>
              <a:t>1970</a:t>
            </a:r>
            <a:endParaRPr lang="en-GB" sz="4800" dirty="0"/>
          </a:p>
        </p:txBody>
      </p:sp>
      <p:sp>
        <p:nvSpPr>
          <p:cNvPr id="7" name="Right Arrow 6"/>
          <p:cNvSpPr/>
          <p:nvPr/>
        </p:nvSpPr>
        <p:spPr>
          <a:xfrm>
            <a:off x="3432132" y="5611660"/>
            <a:ext cx="1039660" cy="488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7363217" y="5657639"/>
            <a:ext cx="1039660" cy="488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023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90386389"/>
              </p:ext>
            </p:extLst>
          </p:nvPr>
        </p:nvGraphicFramePr>
        <p:xfrm>
          <a:off x="332443" y="1860883"/>
          <a:ext cx="4769297" cy="3288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1740568" y="467142"/>
            <a:ext cx="8991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Anti-discrimination laws timeline 1975 -1995 </a:t>
            </a:r>
            <a:endParaRPr lang="en-GB" altLang="en-US" sz="3200" b="1" dirty="0">
              <a:latin typeface="Arial" panose="020B0604020202020204" pitchFamily="34" charset="0"/>
              <a:cs typeface="Arial" panose="020B0604020202020204" pitchFamily="34" charset="0"/>
            </a:endParaRPr>
          </a:p>
        </p:txBody>
      </p:sp>
      <p:grpSp>
        <p:nvGrpSpPr>
          <p:cNvPr id="4" name="Group 3"/>
          <p:cNvGrpSpPr/>
          <p:nvPr/>
        </p:nvGrpSpPr>
        <p:grpSpPr>
          <a:xfrm>
            <a:off x="5359783" y="2715049"/>
            <a:ext cx="2787887" cy="2422511"/>
            <a:chOff x="3152262" y="1033878"/>
            <a:chExt cx="2787887" cy="2422511"/>
          </a:xfrm>
        </p:grpSpPr>
        <p:sp>
          <p:nvSpPr>
            <p:cNvPr id="5" name="Rounded Rectangle 4"/>
            <p:cNvSpPr/>
            <p:nvPr/>
          </p:nvSpPr>
          <p:spPr>
            <a:xfrm>
              <a:off x="3152262" y="1033878"/>
              <a:ext cx="2787887" cy="242251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3270519" y="1152135"/>
              <a:ext cx="2551373" cy="2185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Race Relations Act 1976:</a:t>
              </a:r>
            </a:p>
            <a:p>
              <a:pPr lvl="0" algn="ctr" defTabSz="711200">
                <a:lnSpc>
                  <a:spcPct val="90000"/>
                </a:lnSpc>
                <a:spcBef>
                  <a:spcPct val="0"/>
                </a:spcBef>
                <a:spcAft>
                  <a:spcPct val="35000"/>
                </a:spcAft>
              </a:pPr>
              <a:r>
                <a:rPr lang="en-GB" sz="1600" b="0" kern="1200" dirty="0" smtClean="0">
                  <a:latin typeface="Arial" pitchFamily="34" charset="0"/>
                  <a:cs typeface="Arial" pitchFamily="34" charset="0"/>
                </a:rPr>
                <a:t>Prevents discrimination because of race in </a:t>
              </a:r>
              <a:r>
                <a:rPr lang="en-GB" sz="1600" kern="1200" dirty="0" smtClean="0">
                  <a:latin typeface="Arial" pitchFamily="34" charset="0"/>
                  <a:cs typeface="Arial" pitchFamily="34" charset="0"/>
                </a:rPr>
                <a:t>employment, the provision of goods and services, education and public functions.</a:t>
              </a:r>
              <a:r>
                <a:rPr lang="en-GB" sz="1600" b="1" kern="1200" dirty="0" smtClean="0">
                  <a:latin typeface="Arial" pitchFamily="34" charset="0"/>
                  <a:cs typeface="Arial" pitchFamily="34" charset="0"/>
                </a:rPr>
                <a:t> </a:t>
              </a:r>
              <a:endParaRPr lang="en-GB" sz="1600" b="1" kern="1200" dirty="0">
                <a:latin typeface="Arial" pitchFamily="34" charset="0"/>
                <a:cs typeface="Arial" pitchFamily="34" charset="0"/>
              </a:endParaRPr>
            </a:p>
          </p:txBody>
        </p:sp>
      </p:grpSp>
      <p:grpSp>
        <p:nvGrpSpPr>
          <p:cNvPr id="7" name="Group 6"/>
          <p:cNvGrpSpPr/>
          <p:nvPr/>
        </p:nvGrpSpPr>
        <p:grpSpPr>
          <a:xfrm>
            <a:off x="8663756" y="2499021"/>
            <a:ext cx="2564700" cy="2520282"/>
            <a:chOff x="6323310" y="1008110"/>
            <a:chExt cx="2564700" cy="2520282"/>
          </a:xfrm>
          <a:solidFill>
            <a:srgbClr val="FF0000"/>
          </a:solidFill>
        </p:grpSpPr>
        <p:sp>
          <p:nvSpPr>
            <p:cNvPr id="8" name="Rounded Rectangle 7"/>
            <p:cNvSpPr/>
            <p:nvPr/>
          </p:nvSpPr>
          <p:spPr>
            <a:xfrm>
              <a:off x="6323310" y="1008110"/>
              <a:ext cx="2564700" cy="2520282"/>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6446340" y="1131140"/>
              <a:ext cx="2318640" cy="22742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Disability Discrimination Act 1995:</a:t>
              </a:r>
            </a:p>
            <a:p>
              <a:pPr lvl="0" algn="ctr" defTabSz="711200">
                <a:lnSpc>
                  <a:spcPct val="90000"/>
                </a:lnSpc>
                <a:spcBef>
                  <a:spcPct val="0"/>
                </a:spcBef>
                <a:spcAft>
                  <a:spcPct val="35000"/>
                </a:spcAft>
              </a:pPr>
              <a:r>
                <a:rPr lang="en-GB" sz="1600" kern="1200" dirty="0" smtClean="0">
                  <a:latin typeface="Arial" pitchFamily="34" charset="0"/>
                  <a:cs typeface="Arial" pitchFamily="34" charset="0"/>
                </a:rPr>
                <a:t>Prevents discrimination against people because of disabilities in employment, the provision of goods and services, education and transport.</a:t>
              </a:r>
            </a:p>
          </p:txBody>
        </p:sp>
      </p:grpSp>
      <p:sp>
        <p:nvSpPr>
          <p:cNvPr id="10" name="Right Arrow 9"/>
          <p:cNvSpPr/>
          <p:nvPr/>
        </p:nvSpPr>
        <p:spPr>
          <a:xfrm>
            <a:off x="3503034" y="5657637"/>
            <a:ext cx="1039660" cy="488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a:off x="7818696" y="5657639"/>
            <a:ext cx="1039660" cy="488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138126" y="5411470"/>
            <a:ext cx="2680570" cy="830997"/>
          </a:xfrm>
          <a:prstGeom prst="rect">
            <a:avLst/>
          </a:prstGeom>
          <a:noFill/>
        </p:spPr>
        <p:txBody>
          <a:bodyPr wrap="square" rtlCol="0">
            <a:spAutoFit/>
          </a:bodyPr>
          <a:lstStyle/>
          <a:p>
            <a:r>
              <a:rPr lang="en-GB" dirty="0" smtClean="0"/>
              <a:t>            </a:t>
            </a:r>
            <a:r>
              <a:rPr lang="en-GB" sz="4800" dirty="0" smtClean="0"/>
              <a:t>1976</a:t>
            </a:r>
            <a:endParaRPr lang="en-GB" sz="4800" dirty="0"/>
          </a:p>
        </p:txBody>
      </p:sp>
      <p:sp>
        <p:nvSpPr>
          <p:cNvPr id="14" name="TextBox 13"/>
          <p:cNvSpPr txBox="1"/>
          <p:nvPr/>
        </p:nvSpPr>
        <p:spPr>
          <a:xfrm>
            <a:off x="8786786" y="5486397"/>
            <a:ext cx="2680570" cy="830997"/>
          </a:xfrm>
          <a:prstGeom prst="rect">
            <a:avLst/>
          </a:prstGeom>
          <a:noFill/>
        </p:spPr>
        <p:txBody>
          <a:bodyPr wrap="square" rtlCol="0">
            <a:spAutoFit/>
          </a:bodyPr>
          <a:lstStyle/>
          <a:p>
            <a:r>
              <a:rPr lang="en-GB" dirty="0" smtClean="0"/>
              <a:t>            </a:t>
            </a:r>
            <a:r>
              <a:rPr lang="en-GB" sz="4800" dirty="0" smtClean="0"/>
              <a:t>1995</a:t>
            </a:r>
            <a:endParaRPr lang="en-GB" sz="4800" dirty="0"/>
          </a:p>
        </p:txBody>
      </p:sp>
      <p:sp>
        <p:nvSpPr>
          <p:cNvPr id="15" name="TextBox 14"/>
          <p:cNvSpPr txBox="1"/>
          <p:nvPr/>
        </p:nvSpPr>
        <p:spPr>
          <a:xfrm>
            <a:off x="633226" y="5411469"/>
            <a:ext cx="2680570" cy="830997"/>
          </a:xfrm>
          <a:prstGeom prst="rect">
            <a:avLst/>
          </a:prstGeom>
          <a:noFill/>
        </p:spPr>
        <p:txBody>
          <a:bodyPr wrap="square" rtlCol="0">
            <a:spAutoFit/>
          </a:bodyPr>
          <a:lstStyle/>
          <a:p>
            <a:r>
              <a:rPr lang="en-GB" dirty="0" smtClean="0"/>
              <a:t>            </a:t>
            </a:r>
            <a:r>
              <a:rPr lang="en-GB" sz="4800" dirty="0" smtClean="0"/>
              <a:t>1975</a:t>
            </a:r>
            <a:endParaRPr lang="en-GB" sz="4800" dirty="0"/>
          </a:p>
        </p:txBody>
      </p:sp>
    </p:spTree>
    <p:extLst>
      <p:ext uri="{BB962C8B-B14F-4D97-AF65-F5344CB8AC3E}">
        <p14:creationId xmlns:p14="http://schemas.microsoft.com/office/powerpoint/2010/main" val="3430598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101517"/>
              </p:ext>
            </p:extLst>
          </p:nvPr>
        </p:nvGraphicFramePr>
        <p:xfrm>
          <a:off x="36511" y="1741264"/>
          <a:ext cx="119308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1387642" y="306720"/>
            <a:ext cx="918410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Anti-discrimination laws timeline 2003 - 2007</a:t>
            </a:r>
            <a:endParaRPr lang="en-GB" altLang="en-US" sz="3200" b="1" dirty="0">
              <a:latin typeface="Arial" panose="020B0604020202020204" pitchFamily="34" charset="0"/>
              <a:cs typeface="Arial" panose="020B0604020202020204" pitchFamily="34" charset="0"/>
            </a:endParaRPr>
          </a:p>
        </p:txBody>
      </p:sp>
      <p:sp>
        <p:nvSpPr>
          <p:cNvPr id="4" name="TextBox 3"/>
          <p:cNvSpPr txBox="1"/>
          <p:nvPr/>
        </p:nvSpPr>
        <p:spPr>
          <a:xfrm>
            <a:off x="-5740" y="5423971"/>
            <a:ext cx="2680570" cy="830997"/>
          </a:xfrm>
          <a:prstGeom prst="rect">
            <a:avLst/>
          </a:prstGeom>
          <a:noFill/>
        </p:spPr>
        <p:txBody>
          <a:bodyPr wrap="square" rtlCol="0">
            <a:spAutoFit/>
          </a:bodyPr>
          <a:lstStyle/>
          <a:p>
            <a:r>
              <a:rPr lang="en-GB" dirty="0" smtClean="0"/>
              <a:t>            </a:t>
            </a:r>
            <a:r>
              <a:rPr lang="en-GB" sz="4800" dirty="0" smtClean="0"/>
              <a:t>2003</a:t>
            </a:r>
            <a:endParaRPr lang="en-GB" sz="4800" dirty="0"/>
          </a:p>
        </p:txBody>
      </p:sp>
      <p:sp>
        <p:nvSpPr>
          <p:cNvPr id="5" name="TextBox 4"/>
          <p:cNvSpPr txBox="1"/>
          <p:nvPr/>
        </p:nvSpPr>
        <p:spPr>
          <a:xfrm>
            <a:off x="5742140" y="5469799"/>
            <a:ext cx="2680570" cy="830997"/>
          </a:xfrm>
          <a:prstGeom prst="rect">
            <a:avLst/>
          </a:prstGeom>
          <a:noFill/>
        </p:spPr>
        <p:txBody>
          <a:bodyPr wrap="square" rtlCol="0">
            <a:spAutoFit/>
          </a:bodyPr>
          <a:lstStyle/>
          <a:p>
            <a:r>
              <a:rPr lang="en-GB" dirty="0" smtClean="0"/>
              <a:t>            </a:t>
            </a:r>
            <a:r>
              <a:rPr lang="en-GB" sz="4800" dirty="0" smtClean="0"/>
              <a:t>2006</a:t>
            </a:r>
            <a:endParaRPr lang="en-GB" sz="4800" dirty="0"/>
          </a:p>
        </p:txBody>
      </p:sp>
      <p:sp>
        <p:nvSpPr>
          <p:cNvPr id="6" name="TextBox 5"/>
          <p:cNvSpPr txBox="1"/>
          <p:nvPr/>
        </p:nvSpPr>
        <p:spPr>
          <a:xfrm>
            <a:off x="2903951" y="5423972"/>
            <a:ext cx="2680570" cy="830997"/>
          </a:xfrm>
          <a:prstGeom prst="rect">
            <a:avLst/>
          </a:prstGeom>
          <a:noFill/>
        </p:spPr>
        <p:txBody>
          <a:bodyPr wrap="square" rtlCol="0">
            <a:spAutoFit/>
          </a:bodyPr>
          <a:lstStyle/>
          <a:p>
            <a:r>
              <a:rPr lang="en-GB" dirty="0" smtClean="0"/>
              <a:t>            </a:t>
            </a:r>
            <a:r>
              <a:rPr lang="en-GB" sz="4800" dirty="0" smtClean="0"/>
              <a:t>2003</a:t>
            </a:r>
            <a:endParaRPr lang="en-GB" sz="4800" dirty="0"/>
          </a:p>
        </p:txBody>
      </p:sp>
      <p:sp>
        <p:nvSpPr>
          <p:cNvPr id="7" name="TextBox 6"/>
          <p:cNvSpPr txBox="1"/>
          <p:nvPr/>
        </p:nvSpPr>
        <p:spPr>
          <a:xfrm>
            <a:off x="8742488" y="5436701"/>
            <a:ext cx="2680570" cy="830997"/>
          </a:xfrm>
          <a:prstGeom prst="rect">
            <a:avLst/>
          </a:prstGeom>
          <a:noFill/>
        </p:spPr>
        <p:txBody>
          <a:bodyPr wrap="square" rtlCol="0">
            <a:spAutoFit/>
          </a:bodyPr>
          <a:lstStyle/>
          <a:p>
            <a:r>
              <a:rPr lang="en-GB" dirty="0" smtClean="0"/>
              <a:t>            </a:t>
            </a:r>
            <a:r>
              <a:rPr lang="en-GB" sz="4800" dirty="0" smtClean="0"/>
              <a:t>2007</a:t>
            </a:r>
            <a:endParaRPr lang="en-GB" sz="4800" dirty="0"/>
          </a:p>
        </p:txBody>
      </p:sp>
      <p:sp>
        <p:nvSpPr>
          <p:cNvPr id="8" name="Right Arrow 7"/>
          <p:cNvSpPr/>
          <p:nvPr/>
        </p:nvSpPr>
        <p:spPr>
          <a:xfrm>
            <a:off x="8015828" y="5645366"/>
            <a:ext cx="1039660" cy="488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2217370" y="5641039"/>
            <a:ext cx="1039660" cy="488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5276666" y="5641039"/>
            <a:ext cx="1039660" cy="488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158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1315" y="778126"/>
            <a:ext cx="1118936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Confused with all  these different laws?</a:t>
            </a:r>
            <a:endParaRPr lang="en-GB" altLang="en-US" sz="3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2690">
            <a:off x="1056934" y="2582778"/>
            <a:ext cx="9500616" cy="3408947"/>
          </a:xfrm>
          <a:prstGeom prst="rect">
            <a:avLst/>
          </a:prstGeom>
        </p:spPr>
      </p:pic>
    </p:spTree>
    <p:extLst>
      <p:ext uri="{BB962C8B-B14F-4D97-AF65-F5344CB8AC3E}">
        <p14:creationId xmlns:p14="http://schemas.microsoft.com/office/powerpoint/2010/main" val="92659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26169" y="1545244"/>
            <a:ext cx="6793832"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smtClean="0">
                <a:latin typeface="Arial" panose="020B0604020202020204" pitchFamily="34" charset="0"/>
                <a:cs typeface="Arial" panose="020B0604020202020204" pitchFamily="34" charset="0"/>
              </a:rPr>
              <a:t>The Equality Act 2010 </a:t>
            </a:r>
            <a:r>
              <a:rPr lang="en-GB" altLang="en-US" sz="2000" b="1" dirty="0" smtClean="0">
                <a:latin typeface="Arial" panose="020B0604020202020204" pitchFamily="34" charset="0"/>
                <a:cs typeface="Arial" panose="020B0604020202020204" pitchFamily="34" charset="0"/>
              </a:rPr>
              <a:t>brings together </a:t>
            </a:r>
            <a:r>
              <a:rPr lang="en-GB" altLang="en-US" sz="2000" dirty="0" smtClean="0">
                <a:latin typeface="Arial" panose="020B0604020202020204" pitchFamily="34" charset="0"/>
                <a:cs typeface="Arial" panose="020B0604020202020204" pitchFamily="34" charset="0"/>
              </a:rPr>
              <a:t>all </a:t>
            </a:r>
            <a:r>
              <a:rPr lang="en-GB" altLang="en-US" sz="2000" b="1" dirty="0" smtClean="0">
                <a:latin typeface="Arial" panose="020B0604020202020204" pitchFamily="34" charset="0"/>
                <a:cs typeface="Arial" panose="020B0604020202020204" pitchFamily="34" charset="0"/>
              </a:rPr>
              <a:t>previous equality laws.</a:t>
            </a:r>
          </a:p>
          <a:p>
            <a:pPr>
              <a:buFont typeface="Arial" panose="020B0604020202020204" pitchFamily="34" charset="0"/>
              <a:buNone/>
            </a:pPr>
            <a:endParaRPr lang="en-GB" altLang="en-US" sz="2000" b="1"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It makes it law that every </a:t>
            </a:r>
            <a:r>
              <a:rPr lang="en-GB" altLang="en-US" sz="2000" b="1" dirty="0" smtClean="0">
                <a:latin typeface="Arial" panose="020B0604020202020204" pitchFamily="34" charset="0"/>
                <a:cs typeface="Arial" panose="020B0604020202020204" pitchFamily="34" charset="0"/>
              </a:rPr>
              <a:t>private, public and voluntary</a:t>
            </a:r>
            <a:r>
              <a:rPr lang="en-GB" altLang="en-US" sz="2000" dirty="0" smtClean="0">
                <a:latin typeface="Arial" panose="020B0604020202020204" pitchFamily="34" charset="0"/>
                <a:cs typeface="Arial" panose="020B0604020202020204" pitchFamily="34" charset="0"/>
              </a:rPr>
              <a:t> sector </a:t>
            </a:r>
            <a:r>
              <a:rPr lang="en-GB" altLang="en-US" sz="2000" b="1" dirty="0" smtClean="0">
                <a:latin typeface="Arial" panose="020B0604020202020204" pitchFamily="34" charset="0"/>
                <a:cs typeface="Arial" panose="020B0604020202020204" pitchFamily="34" charset="0"/>
              </a:rPr>
              <a:t>must not discriminate </a:t>
            </a:r>
            <a:r>
              <a:rPr lang="en-GB" altLang="en-US" sz="2000" dirty="0" smtClean="0">
                <a:latin typeface="Arial" panose="020B0604020202020204" pitchFamily="34" charset="0"/>
                <a:cs typeface="Arial" panose="020B0604020202020204" pitchFamily="34" charset="0"/>
              </a:rPr>
              <a:t>against employees and service users because of particular characteristics!</a:t>
            </a:r>
          </a:p>
          <a:p>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So, if they </a:t>
            </a:r>
            <a:r>
              <a:rPr lang="en-GB" altLang="en-US" sz="2000" b="1" dirty="0" smtClean="0">
                <a:latin typeface="Arial" panose="020B0604020202020204" pitchFamily="34" charset="0"/>
                <a:cs typeface="Arial" panose="020B0604020202020204" pitchFamily="34" charset="0"/>
              </a:rPr>
              <a:t>discriminate </a:t>
            </a:r>
            <a:r>
              <a:rPr lang="en-GB" altLang="en-US" sz="2000" dirty="0" smtClean="0">
                <a:latin typeface="Arial" panose="020B0604020202020204" pitchFamily="34" charset="0"/>
                <a:cs typeface="Arial" panose="020B0604020202020204" pitchFamily="34" charset="0"/>
              </a:rPr>
              <a:t>against their employees or service users, </a:t>
            </a:r>
            <a:r>
              <a:rPr lang="en-GB" altLang="en-US" sz="2000" b="1" dirty="0" smtClean="0">
                <a:latin typeface="Arial" panose="020B0604020202020204" pitchFamily="34" charset="0"/>
                <a:cs typeface="Arial" panose="020B0604020202020204" pitchFamily="34" charset="0"/>
              </a:rPr>
              <a:t>they could be breaking the law</a:t>
            </a:r>
            <a:r>
              <a:rPr lang="en-GB" altLang="en-US" sz="2000" dirty="0" smtClean="0">
                <a:latin typeface="Arial" panose="020B0604020202020204" pitchFamily="34" charset="0"/>
                <a:cs typeface="Arial" panose="020B0604020202020204" pitchFamily="34" charset="0"/>
              </a:rPr>
              <a:t>!</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28313">
            <a:off x="8431760" y="1193404"/>
            <a:ext cx="2381250" cy="4949058"/>
          </a:xfrm>
          <a:prstGeom prst="rect">
            <a:avLst/>
          </a:prstGeom>
        </p:spPr>
      </p:pic>
      <p:sp useBgFill="1">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Equality Act 2010</a:t>
            </a:r>
            <a:endParaRPr lang="en-GB"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50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759243" y="1600200"/>
            <a:ext cx="6424863" cy="4543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smtClean="0">
                <a:latin typeface="Arial" panose="020B0604020202020204" pitchFamily="34" charset="0"/>
                <a:cs typeface="Arial" panose="020B0604020202020204" pitchFamily="34" charset="0"/>
              </a:rPr>
              <a:t>It also makes it law that public bodies, like schools and local authorities must encourage </a:t>
            </a:r>
            <a:r>
              <a:rPr lang="en-GB" altLang="en-US" sz="2000" b="1" dirty="0" smtClean="0">
                <a:latin typeface="Arial" panose="020B0604020202020204" pitchFamily="34" charset="0"/>
                <a:cs typeface="Arial" panose="020B0604020202020204" pitchFamily="34" charset="0"/>
              </a:rPr>
              <a:t>good relations </a:t>
            </a:r>
            <a:r>
              <a:rPr lang="en-GB" altLang="en-US" sz="2000" dirty="0" smtClean="0">
                <a:latin typeface="Arial" panose="020B0604020202020204" pitchFamily="34" charset="0"/>
                <a:cs typeface="Arial" panose="020B0604020202020204" pitchFamily="34" charset="0"/>
              </a:rPr>
              <a:t>and ensure everyone has </a:t>
            </a:r>
            <a:r>
              <a:rPr lang="en-GB" altLang="en-US" sz="2000" b="1" dirty="0" smtClean="0">
                <a:latin typeface="Arial" panose="020B0604020202020204" pitchFamily="34" charset="0"/>
                <a:cs typeface="Arial" panose="020B0604020202020204" pitchFamily="34" charset="0"/>
              </a:rPr>
              <a:t>equality of opportunity</a:t>
            </a:r>
            <a:r>
              <a:rPr lang="en-GB" altLang="en-US" sz="2000" dirty="0" smtClean="0">
                <a:latin typeface="Arial" panose="020B0604020202020204" pitchFamily="34" charset="0"/>
                <a:cs typeface="Arial" panose="020B0604020202020204" pitchFamily="34" charset="0"/>
              </a:rPr>
              <a:t>! </a:t>
            </a:r>
          </a:p>
          <a:p>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This helps to make sure everyone has an </a:t>
            </a:r>
            <a:r>
              <a:rPr lang="en-GB" altLang="en-US" sz="2000" b="1" dirty="0" smtClean="0">
                <a:latin typeface="Arial" panose="020B0604020202020204" pitchFamily="34" charset="0"/>
                <a:cs typeface="Arial" panose="020B0604020202020204" pitchFamily="34" charset="0"/>
              </a:rPr>
              <a:t>equal chance </a:t>
            </a:r>
            <a:r>
              <a:rPr lang="en-GB" altLang="en-US" sz="2000" dirty="0" smtClean="0">
                <a:latin typeface="Arial" panose="020B0604020202020204" pitchFamily="34" charset="0"/>
                <a:cs typeface="Arial" panose="020B0604020202020204" pitchFamily="34" charset="0"/>
              </a:rPr>
              <a:t>to make the most of their lives and talents!</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a:latin typeface="Arial" panose="020B0604020202020204" pitchFamily="34" charset="0"/>
              <a:cs typeface="Arial" panose="020B0604020202020204" pitchFamily="34" charset="0"/>
            </a:endParaRPr>
          </a:p>
        </p:txBody>
      </p:sp>
      <p:sp useBgFill="1">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Equality Act 2010</a:t>
            </a:r>
            <a:endParaRPr lang="en-GB" alt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79" y="4122821"/>
            <a:ext cx="10170695" cy="2021304"/>
          </a:xfrm>
          <a:prstGeom prst="rect">
            <a:avLst/>
          </a:prstGeom>
        </p:spPr>
      </p:pic>
    </p:spTree>
    <p:extLst>
      <p:ext uri="{BB962C8B-B14F-4D97-AF65-F5344CB8AC3E}">
        <p14:creationId xmlns:p14="http://schemas.microsoft.com/office/powerpoint/2010/main" val="11801274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834190" y="1243063"/>
            <a:ext cx="107321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sz="2400" dirty="0">
                <a:latin typeface="Arial" panose="020B0604020202020204" pitchFamily="34" charset="0"/>
              </a:rPr>
              <a:t>In your groups open the envelopes and select 9 Characteristics you think are covered by the Equality Act 2010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203" y="2604084"/>
            <a:ext cx="4762500" cy="2676525"/>
          </a:xfrm>
          <a:prstGeom prst="rect">
            <a:avLst/>
          </a:prstGeom>
        </p:spPr>
      </p:pic>
    </p:spTree>
    <p:extLst>
      <p:ext uri="{BB962C8B-B14F-4D97-AF65-F5344CB8AC3E}">
        <p14:creationId xmlns:p14="http://schemas.microsoft.com/office/powerpoint/2010/main" val="3733600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56348" y="748842"/>
            <a:ext cx="11381874" cy="5097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smtClean="0">
                <a:latin typeface="Arial" panose="020B0604020202020204" pitchFamily="34" charset="0"/>
                <a:cs typeface="Arial" panose="020B0604020202020204" pitchFamily="34" charset="0"/>
              </a:rPr>
              <a:t>The Equality Act aims to make sure that people with certain </a:t>
            </a:r>
            <a:r>
              <a:rPr lang="en-GB" altLang="en-US" sz="2000" b="1" dirty="0" smtClean="0">
                <a:latin typeface="Arial" panose="020B0604020202020204" pitchFamily="34" charset="0"/>
                <a:cs typeface="Arial" panose="020B0604020202020204" pitchFamily="34" charset="0"/>
              </a:rPr>
              <a:t>characteristics </a:t>
            </a:r>
            <a:r>
              <a:rPr lang="en-GB" altLang="en-US" sz="2000" dirty="0" smtClean="0">
                <a:latin typeface="Arial" panose="020B0604020202020204" pitchFamily="34" charset="0"/>
                <a:cs typeface="Arial" panose="020B0604020202020204" pitchFamily="34" charset="0"/>
              </a:rPr>
              <a:t>are protected from discrimination. </a:t>
            </a:r>
          </a:p>
          <a:p>
            <a:r>
              <a:rPr lang="en-GB" altLang="en-US" sz="2000" dirty="0" smtClean="0">
                <a:latin typeface="Arial" panose="020B0604020202020204" pitchFamily="34" charset="0"/>
                <a:cs typeface="Arial" panose="020B0604020202020204" pitchFamily="34" charset="0"/>
              </a:rPr>
              <a:t>What groups of people commonly experience discrimination? </a:t>
            </a:r>
          </a:p>
          <a:p>
            <a:r>
              <a:rPr lang="en-GB" altLang="en-US" sz="2000" dirty="0" smtClean="0">
                <a:latin typeface="Arial" panose="020B0604020202020204" pitchFamily="34" charset="0"/>
                <a:cs typeface="Arial" panose="020B0604020202020204" pitchFamily="34" charset="0"/>
              </a:rPr>
              <a:t>What characteristics do they share that result in people treating them unfairly? </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endParaRPr lang="en-GB" altLang="en-US" sz="2000" dirty="0">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1015917" y="3186026"/>
            <a:ext cx="2057400" cy="369887"/>
          </a:xfrm>
          <a:prstGeom prst="rect">
            <a:avLst/>
          </a:prstGeom>
          <a:noFill/>
          <a:ln w="9525">
            <a:noFill/>
            <a:miter lim="800000"/>
            <a:headEnd/>
            <a:tailEnd/>
          </a:ln>
        </p:spPr>
        <p:txBody>
          <a:bodyPr wrap="none">
            <a:spAutoFit/>
          </a:bodyPr>
          <a:lstStyle/>
          <a:p>
            <a:pPr eaLnBrk="1" hangingPunct="1">
              <a:defRPr/>
            </a:pPr>
            <a:r>
              <a:rPr lang="en-GB" b="1" dirty="0">
                <a:solidFill>
                  <a:schemeClr val="accent6">
                    <a:lumMod val="75000"/>
                  </a:schemeClr>
                </a:solidFill>
                <a:latin typeface="Arial" charset="0"/>
              </a:rPr>
              <a:t>Religion or belief</a:t>
            </a:r>
          </a:p>
        </p:txBody>
      </p:sp>
      <p:sp>
        <p:nvSpPr>
          <p:cNvPr id="6" name="TextBox 5"/>
          <p:cNvSpPr txBox="1">
            <a:spLocks noChangeArrowheads="1"/>
          </p:cNvSpPr>
          <p:nvPr/>
        </p:nvSpPr>
        <p:spPr bwMode="auto">
          <a:xfrm>
            <a:off x="4690729" y="2723270"/>
            <a:ext cx="3313112" cy="647700"/>
          </a:xfrm>
          <a:prstGeom prst="rect">
            <a:avLst/>
          </a:prstGeom>
          <a:noFill/>
          <a:ln w="9525">
            <a:noFill/>
            <a:miter lim="800000"/>
            <a:headEnd/>
            <a:tailEnd/>
          </a:ln>
        </p:spPr>
        <p:txBody>
          <a:bodyPr>
            <a:spAutoFit/>
          </a:bodyPr>
          <a:lstStyle/>
          <a:p>
            <a:pPr eaLnBrk="1" hangingPunct="1">
              <a:defRPr/>
            </a:pPr>
            <a:r>
              <a:rPr lang="en-GB" b="1" dirty="0">
                <a:solidFill>
                  <a:schemeClr val="accent6">
                    <a:lumMod val="75000"/>
                  </a:schemeClr>
                </a:solidFill>
                <a:latin typeface="Arial" charset="0"/>
              </a:rPr>
              <a:t>Marriage and Civil Partnerships</a:t>
            </a:r>
          </a:p>
        </p:txBody>
      </p:sp>
      <p:sp>
        <p:nvSpPr>
          <p:cNvPr id="7" name="TextBox 6"/>
          <p:cNvSpPr txBox="1">
            <a:spLocks noChangeArrowheads="1"/>
          </p:cNvSpPr>
          <p:nvPr/>
        </p:nvSpPr>
        <p:spPr bwMode="auto">
          <a:xfrm>
            <a:off x="3635375" y="4159250"/>
            <a:ext cx="1800225" cy="646113"/>
          </a:xfrm>
          <a:prstGeom prst="rect">
            <a:avLst/>
          </a:prstGeom>
          <a:noFill/>
          <a:ln w="9525">
            <a:noFill/>
            <a:miter lim="800000"/>
            <a:headEnd/>
            <a:tailEnd/>
          </a:ln>
        </p:spPr>
        <p:txBody>
          <a:bodyPr>
            <a:spAutoFit/>
          </a:bodyPr>
          <a:lstStyle/>
          <a:p>
            <a:pPr eaLnBrk="1" hangingPunct="1">
              <a:defRPr/>
            </a:pPr>
            <a:r>
              <a:rPr lang="en-GB" b="1" dirty="0">
                <a:solidFill>
                  <a:schemeClr val="accent6">
                    <a:lumMod val="75000"/>
                  </a:schemeClr>
                </a:solidFill>
                <a:latin typeface="Arial" charset="0"/>
              </a:rPr>
              <a:t>Gender Reassignment</a:t>
            </a:r>
          </a:p>
        </p:txBody>
      </p:sp>
      <p:sp>
        <p:nvSpPr>
          <p:cNvPr id="8" name="TextBox 7"/>
          <p:cNvSpPr txBox="1">
            <a:spLocks noChangeArrowheads="1"/>
          </p:cNvSpPr>
          <p:nvPr/>
        </p:nvSpPr>
        <p:spPr bwMode="auto">
          <a:xfrm>
            <a:off x="6794541" y="3817789"/>
            <a:ext cx="3313113" cy="647700"/>
          </a:xfrm>
          <a:prstGeom prst="rect">
            <a:avLst/>
          </a:prstGeom>
          <a:noFill/>
          <a:ln w="9525">
            <a:noFill/>
            <a:miter lim="800000"/>
            <a:headEnd/>
            <a:tailEnd/>
          </a:ln>
        </p:spPr>
        <p:txBody>
          <a:bodyPr>
            <a:spAutoFit/>
          </a:bodyPr>
          <a:lstStyle/>
          <a:p>
            <a:pPr eaLnBrk="1" hangingPunct="1">
              <a:defRPr/>
            </a:pPr>
            <a:r>
              <a:rPr lang="en-GB" b="1" dirty="0">
                <a:solidFill>
                  <a:schemeClr val="accent6">
                    <a:lumMod val="75000"/>
                  </a:schemeClr>
                </a:solidFill>
                <a:latin typeface="Arial" charset="0"/>
              </a:rPr>
              <a:t>Sexual orientation (Gay, lesbian, bisexual)</a:t>
            </a:r>
          </a:p>
        </p:txBody>
      </p:sp>
      <p:sp>
        <p:nvSpPr>
          <p:cNvPr id="9" name="TextBox 8"/>
          <p:cNvSpPr txBox="1">
            <a:spLocks noChangeArrowheads="1"/>
          </p:cNvSpPr>
          <p:nvPr/>
        </p:nvSpPr>
        <p:spPr bwMode="auto">
          <a:xfrm>
            <a:off x="1370431" y="4620419"/>
            <a:ext cx="620713" cy="369887"/>
          </a:xfrm>
          <a:prstGeom prst="rect">
            <a:avLst/>
          </a:prstGeom>
          <a:noFill/>
          <a:ln w="9525">
            <a:noFill/>
            <a:miter lim="800000"/>
            <a:headEnd/>
            <a:tailEnd/>
          </a:ln>
        </p:spPr>
        <p:txBody>
          <a:bodyPr wrap="none">
            <a:spAutoFit/>
          </a:bodyPr>
          <a:lstStyle/>
          <a:p>
            <a:pPr eaLnBrk="1" hangingPunct="1">
              <a:defRPr/>
            </a:pPr>
            <a:r>
              <a:rPr lang="en-GB" b="1" dirty="0">
                <a:solidFill>
                  <a:schemeClr val="accent6">
                    <a:lumMod val="75000"/>
                  </a:schemeClr>
                </a:solidFill>
                <a:latin typeface="Arial" charset="0"/>
              </a:rPr>
              <a:t>Age</a:t>
            </a:r>
          </a:p>
        </p:txBody>
      </p:sp>
      <p:sp>
        <p:nvSpPr>
          <p:cNvPr id="10" name="TextBox 9"/>
          <p:cNvSpPr txBox="1">
            <a:spLocks noChangeArrowheads="1"/>
          </p:cNvSpPr>
          <p:nvPr/>
        </p:nvSpPr>
        <p:spPr bwMode="auto">
          <a:xfrm>
            <a:off x="1403350" y="5661025"/>
            <a:ext cx="954088" cy="369888"/>
          </a:xfrm>
          <a:prstGeom prst="rect">
            <a:avLst/>
          </a:prstGeom>
          <a:noFill/>
          <a:ln w="9525">
            <a:noFill/>
            <a:miter lim="800000"/>
            <a:headEnd/>
            <a:tailEnd/>
          </a:ln>
        </p:spPr>
        <p:txBody>
          <a:bodyPr>
            <a:spAutoFit/>
          </a:bodyPr>
          <a:lstStyle/>
          <a:p>
            <a:pPr eaLnBrk="1" hangingPunct="1">
              <a:defRPr/>
            </a:pPr>
            <a:r>
              <a:rPr lang="en-GB" b="1" dirty="0">
                <a:solidFill>
                  <a:schemeClr val="accent6">
                    <a:lumMod val="75000"/>
                  </a:schemeClr>
                </a:solidFill>
                <a:latin typeface="Arial" charset="0"/>
              </a:rPr>
              <a:t>Race </a:t>
            </a:r>
          </a:p>
        </p:txBody>
      </p:sp>
      <p:sp>
        <p:nvSpPr>
          <p:cNvPr id="11" name="TextBox 10"/>
          <p:cNvSpPr txBox="1">
            <a:spLocks noChangeArrowheads="1"/>
          </p:cNvSpPr>
          <p:nvPr/>
        </p:nvSpPr>
        <p:spPr bwMode="auto">
          <a:xfrm>
            <a:off x="3635375" y="5685278"/>
            <a:ext cx="2941638" cy="369887"/>
          </a:xfrm>
          <a:prstGeom prst="rect">
            <a:avLst/>
          </a:prstGeom>
          <a:noFill/>
          <a:ln w="9525">
            <a:noFill/>
            <a:miter lim="800000"/>
            <a:headEnd/>
            <a:tailEnd/>
          </a:ln>
        </p:spPr>
        <p:txBody>
          <a:bodyPr wrap="none">
            <a:spAutoFit/>
          </a:bodyPr>
          <a:lstStyle/>
          <a:p>
            <a:pPr eaLnBrk="1" hangingPunct="1">
              <a:defRPr/>
            </a:pPr>
            <a:r>
              <a:rPr lang="en-GB" b="1" dirty="0">
                <a:solidFill>
                  <a:schemeClr val="accent6">
                    <a:lumMod val="75000"/>
                  </a:schemeClr>
                </a:solidFill>
                <a:latin typeface="Arial" charset="0"/>
              </a:rPr>
              <a:t>Pregnancy and maternity</a:t>
            </a:r>
          </a:p>
        </p:txBody>
      </p:sp>
      <p:sp>
        <p:nvSpPr>
          <p:cNvPr id="12" name="TextBox 11"/>
          <p:cNvSpPr txBox="1">
            <a:spLocks noChangeArrowheads="1"/>
          </p:cNvSpPr>
          <p:nvPr/>
        </p:nvSpPr>
        <p:spPr bwMode="auto">
          <a:xfrm>
            <a:off x="8602078" y="5225590"/>
            <a:ext cx="1211263" cy="369888"/>
          </a:xfrm>
          <a:prstGeom prst="rect">
            <a:avLst/>
          </a:prstGeom>
          <a:noFill/>
          <a:ln w="9525">
            <a:noFill/>
            <a:miter lim="800000"/>
            <a:headEnd/>
            <a:tailEnd/>
          </a:ln>
        </p:spPr>
        <p:txBody>
          <a:bodyPr wrap="none">
            <a:spAutoFit/>
          </a:bodyPr>
          <a:lstStyle/>
          <a:p>
            <a:pPr eaLnBrk="1" hangingPunct="1">
              <a:defRPr/>
            </a:pPr>
            <a:r>
              <a:rPr lang="en-GB" b="1" dirty="0">
                <a:solidFill>
                  <a:schemeClr val="accent6">
                    <a:lumMod val="75000"/>
                  </a:schemeClr>
                </a:solidFill>
                <a:latin typeface="Arial" charset="0"/>
              </a:rPr>
              <a:t>Disability</a:t>
            </a:r>
          </a:p>
        </p:txBody>
      </p:sp>
      <p:sp>
        <p:nvSpPr>
          <p:cNvPr id="13" name="TextBox 12"/>
          <p:cNvSpPr txBox="1">
            <a:spLocks noChangeArrowheads="1"/>
          </p:cNvSpPr>
          <p:nvPr/>
        </p:nvSpPr>
        <p:spPr bwMode="auto">
          <a:xfrm>
            <a:off x="9323596" y="2883200"/>
            <a:ext cx="595313" cy="369888"/>
          </a:xfrm>
          <a:prstGeom prst="rect">
            <a:avLst/>
          </a:prstGeom>
          <a:noFill/>
          <a:ln w="9525">
            <a:noFill/>
            <a:miter lim="800000"/>
            <a:headEnd/>
            <a:tailEnd/>
          </a:ln>
        </p:spPr>
        <p:txBody>
          <a:bodyPr wrap="none">
            <a:spAutoFit/>
          </a:bodyPr>
          <a:lstStyle/>
          <a:p>
            <a:pPr eaLnBrk="1" hangingPunct="1">
              <a:defRPr/>
            </a:pPr>
            <a:r>
              <a:rPr lang="en-GB" b="1" dirty="0">
                <a:solidFill>
                  <a:schemeClr val="accent6">
                    <a:lumMod val="75000"/>
                  </a:schemeClr>
                </a:solidFill>
                <a:latin typeface="Arial" charset="0"/>
              </a:rPr>
              <a:t>Sex</a:t>
            </a:r>
          </a:p>
        </p:txBody>
      </p:sp>
    </p:spTree>
    <p:extLst>
      <p:ext uri="{BB962C8B-B14F-4D97-AF65-F5344CB8AC3E}">
        <p14:creationId xmlns:p14="http://schemas.microsoft.com/office/powerpoint/2010/main" val="416102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199" y="1600200"/>
            <a:ext cx="10611853"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smtClean="0">
                <a:latin typeface="Arial" panose="020B0604020202020204" pitchFamily="34" charset="0"/>
                <a:cs typeface="Arial" panose="020B0604020202020204" pitchFamily="34" charset="0"/>
              </a:rPr>
              <a:t>It is likely to be unlawful discrimination if:</a:t>
            </a:r>
          </a:p>
          <a:p>
            <a:pPr marL="0" indent="0">
              <a:buNone/>
            </a:pPr>
            <a:endParaRPr lang="en-GB" altLang="en-US" sz="2000" dirty="0" smtClean="0">
              <a:latin typeface="Arial" panose="020B0604020202020204" pitchFamily="34" charset="0"/>
              <a:cs typeface="Arial" panose="020B0604020202020204" pitchFamily="34" charset="0"/>
            </a:endParaRPr>
          </a:p>
          <a:p>
            <a:pPr lvl="1"/>
            <a:r>
              <a:rPr lang="en-GB" altLang="en-US" sz="2000" dirty="0" smtClean="0">
                <a:latin typeface="Arial" panose="020B0604020202020204" pitchFamily="34" charset="0"/>
                <a:cs typeface="Arial" panose="020B0604020202020204" pitchFamily="34" charset="0"/>
              </a:rPr>
              <a:t>Teacher tells a girl not to take a course in engineering as it is unsuitable for a female (Protected characteristic – </a:t>
            </a:r>
            <a:r>
              <a:rPr lang="en-GB" altLang="en-US" sz="2000" b="1" dirty="0" smtClean="0">
                <a:latin typeface="Arial" panose="020B0604020202020204" pitchFamily="34" charset="0"/>
                <a:cs typeface="Arial" panose="020B0604020202020204" pitchFamily="34" charset="0"/>
              </a:rPr>
              <a:t>sex</a:t>
            </a:r>
            <a:r>
              <a:rPr lang="en-GB" altLang="en-US" sz="2000" dirty="0" smtClean="0">
                <a:latin typeface="Arial" panose="020B0604020202020204" pitchFamily="34" charset="0"/>
                <a:cs typeface="Arial" panose="020B0604020202020204" pitchFamily="34" charset="0"/>
              </a:rPr>
              <a:t>).</a:t>
            </a:r>
          </a:p>
          <a:p>
            <a:pPr lvl="1"/>
            <a:r>
              <a:rPr lang="en-GB" altLang="en-US" sz="2000" dirty="0" smtClean="0">
                <a:latin typeface="Arial" panose="020B0604020202020204" pitchFamily="34" charset="0"/>
                <a:cs typeface="Arial" panose="020B0604020202020204" pitchFamily="34" charset="0"/>
              </a:rPr>
              <a:t>School refuses to provide resources that a disabled child needs to study and achieve (Protected characteristic – </a:t>
            </a:r>
            <a:r>
              <a:rPr lang="en-GB" altLang="en-US" sz="2000" b="1" dirty="0" smtClean="0">
                <a:latin typeface="Arial" panose="020B0604020202020204" pitchFamily="34" charset="0"/>
                <a:cs typeface="Arial" panose="020B0604020202020204" pitchFamily="34" charset="0"/>
              </a:rPr>
              <a:t>disability</a:t>
            </a:r>
            <a:r>
              <a:rPr lang="en-GB" altLang="en-US" sz="2000" dirty="0" smtClean="0">
                <a:latin typeface="Arial" panose="020B0604020202020204" pitchFamily="34" charset="0"/>
                <a:cs typeface="Arial" panose="020B0604020202020204" pitchFamily="34" charset="0"/>
              </a:rPr>
              <a:t>).</a:t>
            </a:r>
          </a:p>
          <a:p>
            <a:pPr lvl="1"/>
            <a:r>
              <a:rPr lang="en-GB" altLang="en-US" sz="2000" dirty="0" smtClean="0">
                <a:latin typeface="Arial" panose="020B0604020202020204" pitchFamily="34" charset="0"/>
                <a:cs typeface="Arial" panose="020B0604020202020204" pitchFamily="34" charset="0"/>
              </a:rPr>
              <a:t>Company refuses to employ a man because they discover he is gay (Protected characteristic – </a:t>
            </a:r>
            <a:r>
              <a:rPr lang="en-GB" altLang="en-US" sz="2000" b="1" dirty="0" smtClean="0">
                <a:latin typeface="Arial" panose="020B0604020202020204" pitchFamily="34" charset="0"/>
                <a:cs typeface="Arial" panose="020B0604020202020204" pitchFamily="34" charset="0"/>
              </a:rPr>
              <a:t>sexual orientation</a:t>
            </a:r>
            <a:r>
              <a:rPr lang="en-GB" altLang="en-US" sz="2000" dirty="0" smtClean="0">
                <a:latin typeface="Arial" panose="020B0604020202020204" pitchFamily="34" charset="0"/>
                <a:cs typeface="Arial" panose="020B0604020202020204" pitchFamily="34" charset="0"/>
              </a:rPr>
              <a:t>).</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Any individual who believes that they have been </a:t>
            </a:r>
            <a:r>
              <a:rPr lang="en-GB" altLang="en-US" sz="2000" b="1" dirty="0" smtClean="0">
                <a:latin typeface="Arial" panose="020B0604020202020204" pitchFamily="34" charset="0"/>
                <a:cs typeface="Arial" panose="020B0604020202020204" pitchFamily="34" charset="0"/>
              </a:rPr>
              <a:t>discriminated against, harassed or victimised</a:t>
            </a:r>
            <a:r>
              <a:rPr lang="en-GB" altLang="en-US" sz="2000" dirty="0" smtClean="0">
                <a:latin typeface="Arial" panose="020B0604020202020204" pitchFamily="34" charset="0"/>
                <a:cs typeface="Arial" panose="020B0604020202020204" pitchFamily="34" charset="0"/>
              </a:rPr>
              <a:t> can make a claim under the Equality Act 2010. </a:t>
            </a:r>
          </a:p>
          <a:p>
            <a:endParaRPr lang="en-GB" altLang="en-US" sz="2000" dirty="0">
              <a:latin typeface="Arial" panose="020B0604020202020204" pitchFamily="34" charset="0"/>
              <a:cs typeface="Arial" panose="020B0604020202020204" pitchFamily="34" charset="0"/>
            </a:endParaRPr>
          </a:p>
        </p:txBody>
      </p:sp>
      <p:sp>
        <p:nvSpPr>
          <p:cNvPr id="3" name="Title 1"/>
          <p:cNvSpPr txBox="1">
            <a:spLocks/>
          </p:cNvSpPr>
          <p:nvPr/>
        </p:nvSpPr>
        <p:spPr>
          <a:xfrm>
            <a:off x="1275348" y="130259"/>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Examples</a:t>
            </a:r>
            <a:endParaRPr lang="en-GB"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4343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00200"/>
            <a:ext cx="5494422"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smtClean="0">
                <a:latin typeface="Arial" panose="020B0604020202020204" pitchFamily="34" charset="0"/>
                <a:cs typeface="Arial" panose="020B0604020202020204" pitchFamily="34" charset="0"/>
              </a:rPr>
              <a:t>You are going to work in groups as equality quiz masters. </a:t>
            </a:r>
          </a:p>
          <a:p>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You will be competing to win the equality championship title!</a:t>
            </a:r>
          </a:p>
          <a:p>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Give your group a name around the idea of equality.</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endParaRPr lang="en-GB" alt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389" y="1600200"/>
            <a:ext cx="5293896" cy="3332706"/>
          </a:xfrm>
          <a:prstGeom prst="rect">
            <a:avLst/>
          </a:prstGeom>
        </p:spPr>
      </p:pic>
      <p:sp>
        <p:nvSpPr>
          <p:cNvPr id="4" name="Title 1"/>
          <p:cNvSpPr txBox="1">
            <a:spLocks/>
          </p:cNvSpPr>
          <p:nvPr/>
        </p:nvSpPr>
        <p:spPr>
          <a:xfrm>
            <a:off x="457199" y="274638"/>
            <a:ext cx="10916653"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Equality quiz time</a:t>
            </a:r>
            <a:endParaRPr lang="en-GB"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371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3154"/>
            <a:ext cx="10603831"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715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86589" y="1102895"/>
            <a:ext cx="8654716" cy="45259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3200" b="1" dirty="0" smtClean="0">
                <a:latin typeface="Arial" panose="020B0604020202020204" pitchFamily="34" charset="0"/>
                <a:cs typeface="Arial" panose="020B0604020202020204" pitchFamily="34" charset="0"/>
              </a:rPr>
              <a:t>The quiz</a:t>
            </a:r>
          </a:p>
          <a:p>
            <a:pPr>
              <a:buFont typeface="Arial" panose="020B0604020202020204" pitchFamily="34" charset="0"/>
              <a:buNone/>
            </a:pPr>
            <a:r>
              <a:rPr lang="en-GB" altLang="en-US" sz="3200" dirty="0" smtClean="0">
                <a:latin typeface="Arial" panose="020B0604020202020204" pitchFamily="34" charset="0"/>
                <a:cs typeface="Arial" panose="020B0604020202020204" pitchFamily="34" charset="0"/>
              </a:rPr>
              <a:t>The quiz is made up of two parts.</a:t>
            </a:r>
          </a:p>
          <a:p>
            <a:pPr>
              <a:buFont typeface="Arial" panose="020B0604020202020204" pitchFamily="34" charset="0"/>
              <a:buNone/>
            </a:pPr>
            <a:endParaRPr lang="en-GB" altLang="en-US" sz="3200" dirty="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3200" b="1" dirty="0" smtClean="0">
                <a:latin typeface="Arial" panose="020B0604020202020204" pitchFamily="34" charset="0"/>
                <a:cs typeface="Arial" panose="020B0604020202020204" pitchFamily="34" charset="0"/>
              </a:rPr>
              <a:t>Part 1:</a:t>
            </a:r>
          </a:p>
          <a:p>
            <a:r>
              <a:rPr lang="en-GB" altLang="en-US" sz="3200" dirty="0" smtClean="0">
                <a:latin typeface="Arial" panose="020B0604020202020204" pitchFamily="34" charset="0"/>
                <a:cs typeface="Arial" panose="020B0604020202020204" pitchFamily="34" charset="0"/>
              </a:rPr>
              <a:t>10 quick fire questions about the Equality Act 2010 - worth 10 points!</a:t>
            </a:r>
          </a:p>
          <a:p>
            <a:r>
              <a:rPr lang="en-GB" altLang="en-US" sz="3200" dirty="0" smtClean="0">
                <a:latin typeface="Arial" panose="020B0604020202020204" pitchFamily="34" charset="0"/>
                <a:cs typeface="Arial" panose="020B0604020202020204" pitchFamily="34" charset="0"/>
              </a:rPr>
              <a:t>You will have 5 minutes to review the Equality Act 2010 fact sheet in advance.</a:t>
            </a:r>
          </a:p>
          <a:p>
            <a:r>
              <a:rPr lang="en-GB" altLang="en-US" sz="3200" dirty="0" smtClean="0">
                <a:latin typeface="Arial" panose="020B0604020202020204" pitchFamily="34" charset="0"/>
                <a:cs typeface="Arial" panose="020B0604020202020204" pitchFamily="34" charset="0"/>
              </a:rPr>
              <a:t>All fact sheets must then be turned over!</a:t>
            </a: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7578">
            <a:off x="9755921" y="2078881"/>
            <a:ext cx="2019300" cy="3086601"/>
          </a:xfrm>
          <a:prstGeom prst="rect">
            <a:avLst/>
          </a:prstGeom>
        </p:spPr>
      </p:pic>
    </p:spTree>
    <p:extLst>
      <p:ext uri="{BB962C8B-B14F-4D97-AF65-F5344CB8AC3E}">
        <p14:creationId xmlns:p14="http://schemas.microsoft.com/office/powerpoint/2010/main" val="3479690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784943" y="941374"/>
            <a:ext cx="6261878" cy="48707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400" b="1" dirty="0" smtClean="0">
                <a:latin typeface="Arial" panose="020B0604020202020204" pitchFamily="34" charset="0"/>
                <a:cs typeface="Arial" panose="020B0604020202020204" pitchFamily="34" charset="0"/>
              </a:rPr>
              <a:t>Part 2:</a:t>
            </a:r>
          </a:p>
          <a:p>
            <a:r>
              <a:rPr lang="en-GB" altLang="en-US" sz="2400" dirty="0" smtClean="0">
                <a:latin typeface="Arial" panose="020B0604020202020204" pitchFamily="34" charset="0"/>
                <a:cs typeface="Arial" panose="020B0604020202020204" pitchFamily="34" charset="0"/>
              </a:rPr>
              <a:t>Bonus round – worth 5 points!</a:t>
            </a:r>
          </a:p>
          <a:p>
            <a:r>
              <a:rPr lang="en-GB" altLang="en-US" sz="2400" dirty="0" smtClean="0">
                <a:latin typeface="Arial" panose="020B0604020202020204" pitchFamily="34" charset="0"/>
                <a:cs typeface="Arial" panose="020B0604020202020204" pitchFamily="34" charset="0"/>
              </a:rPr>
              <a:t>Each group will review a case study and as experts, you are required to answer these questions:</a:t>
            </a:r>
          </a:p>
          <a:p>
            <a:pPr lvl="1"/>
            <a:r>
              <a:rPr lang="en-GB" altLang="en-US" dirty="0" smtClean="0">
                <a:latin typeface="Arial" panose="020B0604020202020204" pitchFamily="34" charset="0"/>
                <a:cs typeface="Arial" panose="020B0604020202020204" pitchFamily="34" charset="0"/>
              </a:rPr>
              <a:t>Could this be unlawful discrimination under the Equality Act 2010? (1 point)</a:t>
            </a:r>
          </a:p>
          <a:p>
            <a:pPr lvl="1"/>
            <a:r>
              <a:rPr lang="en-GB" altLang="en-US" dirty="0" smtClean="0">
                <a:latin typeface="Arial" panose="020B0604020202020204" pitchFamily="34" charset="0"/>
                <a:cs typeface="Arial" panose="020B0604020202020204" pitchFamily="34" charset="0"/>
              </a:rPr>
              <a:t>What protected characteristic is the discrimination against? (1 point)</a:t>
            </a:r>
          </a:p>
          <a:p>
            <a:pPr lvl="1"/>
            <a:r>
              <a:rPr lang="en-GB" altLang="en-US" dirty="0" smtClean="0">
                <a:latin typeface="Arial" panose="020B0604020202020204" pitchFamily="34" charset="0"/>
                <a:cs typeface="Arial" panose="020B0604020202020204" pitchFamily="34" charset="0"/>
              </a:rPr>
              <a:t>What action could the person take? </a:t>
            </a:r>
          </a:p>
          <a:p>
            <a:pPr marL="457200" lvl="1" indent="0">
              <a:buNone/>
            </a:pPr>
            <a:r>
              <a:rPr lang="en-GB" altLang="en-US" dirty="0">
                <a:latin typeface="Arial" panose="020B0604020202020204" pitchFamily="34" charset="0"/>
                <a:cs typeface="Arial" panose="020B0604020202020204" pitchFamily="34" charset="0"/>
              </a:rPr>
              <a:t> </a:t>
            </a:r>
            <a:r>
              <a:rPr lang="en-GB" altLang="en-US" dirty="0" smtClean="0">
                <a:latin typeface="Arial" panose="020B0604020202020204" pitchFamily="34" charset="0"/>
                <a:cs typeface="Arial" panose="020B0604020202020204" pitchFamily="34" charset="0"/>
              </a:rPr>
              <a:t>   (3 points)</a:t>
            </a:r>
          </a:p>
          <a:p>
            <a:r>
              <a:rPr lang="en-GB" altLang="en-US" sz="2400" dirty="0" smtClean="0">
                <a:latin typeface="Arial" panose="020B0604020202020204" pitchFamily="34" charset="0"/>
                <a:cs typeface="Arial" panose="020B0604020202020204" pitchFamily="34" charset="0"/>
              </a:rPr>
              <a:t>You have 5 minutes to review your case study and then you will need to present your case to the group</a:t>
            </a:r>
            <a:r>
              <a:rPr lang="en-GB" altLang="en-US" sz="2000" dirty="0" smtClean="0">
                <a:latin typeface="Arial" panose="020B0604020202020204" pitchFamily="34" charset="0"/>
                <a:cs typeface="Arial" panose="020B0604020202020204" pitchFamily="34" charset="0"/>
              </a:rPr>
              <a:t>.</a:t>
            </a:r>
          </a:p>
          <a:p>
            <a:pPr>
              <a:buFont typeface="Arial" panose="020B0604020202020204" pitchFamily="34" charset="0"/>
              <a:buNone/>
            </a:pPr>
            <a:endParaRPr lang="en-GB" alt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81237">
            <a:off x="1772227" y="1833425"/>
            <a:ext cx="2019300" cy="3086601"/>
          </a:xfrm>
          <a:prstGeom prst="rect">
            <a:avLst/>
          </a:prstGeom>
        </p:spPr>
      </p:pic>
    </p:spTree>
    <p:extLst>
      <p:ext uri="{BB962C8B-B14F-4D97-AF65-F5344CB8AC3E}">
        <p14:creationId xmlns:p14="http://schemas.microsoft.com/office/powerpoint/2010/main" val="3206881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7578">
            <a:off x="9417719" y="1941094"/>
            <a:ext cx="2019300" cy="3086601"/>
          </a:xfrm>
          <a:prstGeom prst="rect">
            <a:avLst/>
          </a:prstGeom>
        </p:spPr>
      </p:pic>
      <p:sp>
        <p:nvSpPr>
          <p:cNvPr id="3" name="Title 1"/>
          <p:cNvSpPr txBox="1">
            <a:spLocks/>
          </p:cNvSpPr>
          <p:nvPr/>
        </p:nvSpPr>
        <p:spPr>
          <a:xfrm>
            <a:off x="2005408" y="1921934"/>
            <a:ext cx="7266928" cy="3445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5400" b="1" dirty="0" smtClean="0">
                <a:latin typeface="Arial" panose="020B0604020202020204" pitchFamily="34" charset="0"/>
                <a:cs typeface="Arial" panose="020B0604020202020204" pitchFamily="34" charset="0"/>
              </a:rPr>
              <a:t>Part 1....</a:t>
            </a:r>
            <a:br>
              <a:rPr lang="en-GB" altLang="en-US" sz="5400" b="1" dirty="0" smtClean="0">
                <a:latin typeface="Arial" panose="020B0604020202020204" pitchFamily="34" charset="0"/>
                <a:cs typeface="Arial" panose="020B0604020202020204" pitchFamily="34" charset="0"/>
              </a:rPr>
            </a:br>
            <a:r>
              <a:rPr lang="en-GB" altLang="en-US" sz="5400" b="1" dirty="0" smtClean="0">
                <a:latin typeface="Arial" panose="020B0604020202020204" pitchFamily="34" charset="0"/>
                <a:cs typeface="Arial" panose="020B0604020202020204" pitchFamily="34" charset="0"/>
              </a:rPr>
              <a:t/>
            </a:r>
            <a:br>
              <a:rPr lang="en-GB" altLang="en-US" sz="5400" b="1" dirty="0" smtClean="0">
                <a:latin typeface="Arial" panose="020B0604020202020204" pitchFamily="34" charset="0"/>
                <a:cs typeface="Arial" panose="020B0604020202020204" pitchFamily="34" charset="0"/>
              </a:rPr>
            </a:br>
            <a:r>
              <a:rPr lang="en-GB" altLang="en-US" sz="5400" b="1" dirty="0" smtClean="0">
                <a:latin typeface="Arial" panose="020B0604020202020204" pitchFamily="34" charset="0"/>
                <a:cs typeface="Arial" panose="020B0604020202020204" pitchFamily="34" charset="0"/>
              </a:rPr>
              <a:t>Ready, steady, go...</a:t>
            </a:r>
            <a:endParaRPr lang="en-GB" alt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603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34103" y="1967851"/>
            <a:ext cx="10595811" cy="2699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What year was the Equality Act introduced? </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3" name="Title 1"/>
          <p:cNvSpPr txBox="1">
            <a:spLocks/>
          </p:cNvSpPr>
          <p:nvPr/>
        </p:nvSpPr>
        <p:spPr>
          <a:xfrm>
            <a:off x="1704473" y="580401"/>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smtClean="0">
                <a:latin typeface="Arial" panose="020B0604020202020204" pitchFamily="34" charset="0"/>
                <a:cs typeface="Arial" panose="020B0604020202020204" pitchFamily="34" charset="0"/>
              </a:rPr>
              <a:t>Question 1</a:t>
            </a:r>
            <a:endParaRPr lang="en-GB" alt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560" y="3995549"/>
            <a:ext cx="2019300" cy="2266950"/>
          </a:xfrm>
          <a:prstGeom prst="rect">
            <a:avLst/>
          </a:prstGeom>
        </p:spPr>
      </p:pic>
    </p:spTree>
    <p:extLst>
      <p:ext uri="{BB962C8B-B14F-4D97-AF65-F5344CB8AC3E}">
        <p14:creationId xmlns:p14="http://schemas.microsoft.com/office/powerpoint/2010/main" val="3222321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07513" y="1499991"/>
            <a:ext cx="8147050" cy="4975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The Equality Act makes it law that certain organisations and individuals must not discriminate against people with protected characteristics. Which organisations does this apply to?</a:t>
            </a:r>
          </a:p>
          <a:p>
            <a:pPr algn="ctr">
              <a:buFont typeface="Arial" panose="020B0604020202020204" pitchFamily="34" charset="0"/>
              <a:buNone/>
            </a:pPr>
            <a:r>
              <a:rPr lang="en-GB" altLang="en-US" b="1" dirty="0" smtClean="0">
                <a:latin typeface="Arial" panose="020B0604020202020204" pitchFamily="34" charset="0"/>
                <a:cs typeface="Arial" panose="020B0604020202020204" pitchFamily="34" charset="0"/>
              </a:rPr>
              <a:t>A - Private</a:t>
            </a:r>
          </a:p>
          <a:p>
            <a:pPr algn="ctr">
              <a:buFont typeface="Arial" panose="020B0604020202020204" pitchFamily="34" charset="0"/>
              <a:buNone/>
            </a:pPr>
            <a:r>
              <a:rPr lang="en-GB" altLang="en-US" b="1" dirty="0" smtClean="0">
                <a:latin typeface="Arial" panose="020B0604020202020204" pitchFamily="34" charset="0"/>
                <a:cs typeface="Arial" panose="020B0604020202020204" pitchFamily="34" charset="0"/>
              </a:rPr>
              <a:t>B - Public</a:t>
            </a:r>
          </a:p>
          <a:p>
            <a:pPr algn="ctr">
              <a:buFont typeface="Arial" panose="020B0604020202020204" pitchFamily="34" charset="0"/>
              <a:buNone/>
            </a:pPr>
            <a:r>
              <a:rPr lang="en-GB" altLang="en-US" b="1" dirty="0" smtClean="0">
                <a:latin typeface="Arial" panose="020B0604020202020204" pitchFamily="34" charset="0"/>
                <a:cs typeface="Arial" panose="020B0604020202020204" pitchFamily="34" charset="0"/>
              </a:rPr>
              <a:t>C - Voluntary</a:t>
            </a:r>
          </a:p>
          <a:p>
            <a:pPr algn="ctr">
              <a:buFont typeface="Arial" panose="020B0604020202020204" pitchFamily="34" charset="0"/>
              <a:buNone/>
            </a:pPr>
            <a:r>
              <a:rPr lang="en-GB" altLang="en-US" b="1" dirty="0" smtClean="0">
                <a:latin typeface="Arial" panose="020B0604020202020204" pitchFamily="34" charset="0"/>
                <a:cs typeface="Arial" panose="020B0604020202020204" pitchFamily="34" charset="0"/>
              </a:rPr>
              <a:t>D - All</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02670">
            <a:off x="9062375" y="2146578"/>
            <a:ext cx="2019300" cy="3086601"/>
          </a:xfrm>
          <a:prstGeom prst="rect">
            <a:avLst/>
          </a:prstGeom>
        </p:spPr>
      </p:pic>
      <p:sp>
        <p:nvSpPr>
          <p:cNvPr id="4" name="Title 1"/>
          <p:cNvSpPr txBox="1">
            <a:spLocks/>
          </p:cNvSpPr>
          <p:nvPr/>
        </p:nvSpPr>
        <p:spPr>
          <a:xfrm>
            <a:off x="1058450" y="332301"/>
            <a:ext cx="3789123"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smtClean="0">
                <a:latin typeface="Arial" panose="020B0604020202020204" pitchFamily="34" charset="0"/>
                <a:cs typeface="Arial" panose="020B0604020202020204" pitchFamily="34" charset="0"/>
              </a:rPr>
              <a:t>Question 2</a:t>
            </a:r>
            <a:endParaRPr lang="en-GB" altLang="en-US" sz="3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396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58241" y="312216"/>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3</a:t>
            </a:r>
          </a:p>
        </p:txBody>
      </p:sp>
      <p:sp>
        <p:nvSpPr>
          <p:cNvPr id="3" name="Content Placeholder 2"/>
          <p:cNvSpPr txBox="1">
            <a:spLocks/>
          </p:cNvSpPr>
          <p:nvPr/>
        </p:nvSpPr>
        <p:spPr>
          <a:xfrm>
            <a:off x="2862197" y="1575148"/>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Is a state school a private or public organisation?</a:t>
            </a: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A - Private</a:t>
            </a: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B - Public</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49948">
            <a:off x="1158233" y="3056097"/>
            <a:ext cx="2019300" cy="2266950"/>
          </a:xfrm>
          <a:prstGeom prst="rect">
            <a:avLst/>
          </a:prstGeom>
        </p:spPr>
      </p:pic>
    </p:spTree>
    <p:extLst>
      <p:ext uri="{BB962C8B-B14F-4D97-AF65-F5344CB8AC3E}">
        <p14:creationId xmlns:p14="http://schemas.microsoft.com/office/powerpoint/2010/main" val="3513508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4</a:t>
            </a:r>
          </a:p>
        </p:txBody>
      </p:sp>
      <p:sp>
        <p:nvSpPr>
          <p:cNvPr id="3" name="Content Placeholder 2"/>
          <p:cNvSpPr txBox="1">
            <a:spLocks/>
          </p:cNvSpPr>
          <p:nvPr/>
        </p:nvSpPr>
        <p:spPr>
          <a:xfrm>
            <a:off x="958241" y="1675356"/>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The Equality Act protects people with particular characteristics from discrimination. </a:t>
            </a:r>
          </a:p>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Name three of the characteristics which are protected by law?</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49016">
            <a:off x="9631357" y="2655079"/>
            <a:ext cx="2019300" cy="3086601"/>
          </a:xfrm>
          <a:prstGeom prst="rect">
            <a:avLst/>
          </a:prstGeom>
        </p:spPr>
      </p:pic>
    </p:spTree>
    <p:extLst>
      <p:ext uri="{BB962C8B-B14F-4D97-AF65-F5344CB8AC3E}">
        <p14:creationId xmlns:p14="http://schemas.microsoft.com/office/powerpoint/2010/main" val="1874941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58241" y="312216"/>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5</a:t>
            </a:r>
          </a:p>
        </p:txBody>
      </p:sp>
      <p:sp>
        <p:nvSpPr>
          <p:cNvPr id="3" name="Content Placeholder 2"/>
          <p:cNvSpPr txBox="1">
            <a:spLocks/>
          </p:cNvSpPr>
          <p:nvPr/>
        </p:nvSpPr>
        <p:spPr>
          <a:xfrm>
            <a:off x="457199" y="1600200"/>
            <a:ext cx="10753595"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Is eye colour a protected characteristic?</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544" y="4170913"/>
            <a:ext cx="2019300" cy="2266950"/>
          </a:xfrm>
          <a:prstGeom prst="rect">
            <a:avLst/>
          </a:prstGeom>
        </p:spPr>
      </p:pic>
    </p:spTree>
    <p:extLst>
      <p:ext uri="{BB962C8B-B14F-4D97-AF65-F5344CB8AC3E}">
        <p14:creationId xmlns:p14="http://schemas.microsoft.com/office/powerpoint/2010/main" val="1315861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04473" y="580401"/>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Question 6</a:t>
            </a:r>
            <a:endParaRPr lang="en-GB" alt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5721" y="2392217"/>
            <a:ext cx="2019300" cy="2266950"/>
          </a:xfrm>
          <a:prstGeom prst="rect">
            <a:avLst/>
          </a:prstGeom>
        </p:spPr>
      </p:pic>
      <p:sp>
        <p:nvSpPr>
          <p:cNvPr id="5" name="Content Placeholder 2"/>
          <p:cNvSpPr txBox="1">
            <a:spLocks/>
          </p:cNvSpPr>
          <p:nvPr/>
        </p:nvSpPr>
        <p:spPr>
          <a:xfrm>
            <a:off x="544882" y="2213977"/>
            <a:ext cx="8147050" cy="4199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Are children and young people in school protected against age discrimination?</a:t>
            </a:r>
          </a:p>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b="1" dirty="0" smtClean="0">
                <a:latin typeface="Arial" panose="020B0604020202020204" pitchFamily="34" charset="0"/>
                <a:cs typeface="Arial" panose="020B0604020202020204" pitchFamily="34" charset="0"/>
              </a:rPr>
              <a:t>A - Yes</a:t>
            </a:r>
          </a:p>
          <a:p>
            <a:pPr algn="ctr">
              <a:buFont typeface="Arial" panose="020B0604020202020204" pitchFamily="34" charset="0"/>
              <a:buNone/>
            </a:pPr>
            <a:r>
              <a:rPr lang="en-GB" altLang="en-US" sz="4000" b="1" dirty="0" smtClean="0">
                <a:latin typeface="Arial" panose="020B0604020202020204" pitchFamily="34" charset="0"/>
                <a:cs typeface="Arial" panose="020B0604020202020204" pitchFamily="34" charset="0"/>
              </a:rPr>
              <a:t>B - No</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170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04473" y="580401"/>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Question 7</a:t>
            </a:r>
            <a:endParaRPr lang="en-GB" alt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15490">
            <a:off x="937268" y="3256513"/>
            <a:ext cx="2019300" cy="2266950"/>
          </a:xfrm>
          <a:prstGeom prst="rect">
            <a:avLst/>
          </a:prstGeom>
        </p:spPr>
      </p:pic>
      <p:sp>
        <p:nvSpPr>
          <p:cNvPr id="5" name="Content Placeholder 2"/>
          <p:cNvSpPr txBox="1">
            <a:spLocks/>
          </p:cNvSpPr>
          <p:nvPr/>
        </p:nvSpPr>
        <p:spPr>
          <a:xfrm>
            <a:off x="2820569" y="1723401"/>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Positive Action is acting in a way that treats all groups of people in the same positive way.</a:t>
            </a:r>
          </a:p>
          <a:p>
            <a:pPr algn="ctr">
              <a:buFont typeface="Arial" panose="020B0604020202020204" pitchFamily="34" charset="0"/>
              <a:buNone/>
            </a:pPr>
            <a:endParaRPr lang="en-GB" altLang="en-US" sz="4000" b="1"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b="1" dirty="0" smtClean="0">
                <a:latin typeface="Arial" panose="020B0604020202020204" pitchFamily="34" charset="0"/>
                <a:cs typeface="Arial" panose="020B0604020202020204" pitchFamily="34" charset="0"/>
              </a:rPr>
              <a:t>A - True</a:t>
            </a:r>
          </a:p>
          <a:p>
            <a:pPr algn="ctr">
              <a:buFont typeface="Arial" panose="020B0604020202020204" pitchFamily="34" charset="0"/>
              <a:buNone/>
            </a:pPr>
            <a:r>
              <a:rPr lang="en-GB" altLang="en-US" sz="4000" b="1" dirty="0" smtClean="0">
                <a:latin typeface="Arial" panose="020B0604020202020204" pitchFamily="34" charset="0"/>
                <a:cs typeface="Arial" panose="020B0604020202020204" pitchFamily="34" charset="0"/>
              </a:rPr>
              <a:t>B - False</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47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63052" y="1536031"/>
            <a:ext cx="5915025"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000" dirty="0" smtClean="0">
                <a:latin typeface="Arial" panose="020B0604020202020204" pitchFamily="34" charset="0"/>
                <a:cs typeface="Arial" panose="020B0604020202020204" pitchFamily="34" charset="0"/>
              </a:rPr>
              <a:t>There have been huge developments in equality </a:t>
            </a:r>
          </a:p>
          <a:p>
            <a:pPr>
              <a:buFont typeface="Arial" panose="020B0604020202020204" pitchFamily="34" charset="0"/>
              <a:buNone/>
            </a:pPr>
            <a:r>
              <a:rPr lang="en-GB" altLang="en-US" sz="2000" dirty="0" smtClean="0">
                <a:latin typeface="Arial" panose="020B0604020202020204" pitchFamily="34" charset="0"/>
                <a:cs typeface="Arial" panose="020B0604020202020204" pitchFamily="34" charset="0"/>
              </a:rPr>
              <a:t>over the years:</a:t>
            </a:r>
          </a:p>
          <a:p>
            <a:r>
              <a:rPr lang="en-GB" altLang="en-US" sz="2000" dirty="0" smtClean="0">
                <a:latin typeface="Arial" panose="020B0604020202020204" pitchFamily="34" charset="0"/>
                <a:cs typeface="Arial" panose="020B0604020202020204" pitchFamily="34" charset="0"/>
              </a:rPr>
              <a:t>The vast majority of us are happy studying, working and making friends with people from other ethnic minorities.</a:t>
            </a:r>
          </a:p>
          <a:p>
            <a:r>
              <a:rPr lang="en-GB" altLang="en-US" sz="2000" dirty="0" smtClean="0">
                <a:latin typeface="Arial" panose="020B0604020202020204" pitchFamily="34" charset="0"/>
                <a:cs typeface="Arial" panose="020B0604020202020204" pitchFamily="34" charset="0"/>
              </a:rPr>
              <a:t>Some stereotypes about women, such as ‘a woman’s place is in the home’, have begun to fade and the gender pay gap is closing, although progress is very slow. </a:t>
            </a:r>
          </a:p>
          <a:p>
            <a:r>
              <a:rPr lang="en-GB" altLang="en-US" sz="2000" dirty="0" smtClean="0">
                <a:latin typeface="Arial" panose="020B0604020202020204" pitchFamily="34" charset="0"/>
                <a:cs typeface="Arial" panose="020B0604020202020204" pitchFamily="34" charset="0"/>
              </a:rPr>
              <a:t>There have been huge changes in attitudes towards lesbian, gay and bisexual people.</a:t>
            </a:r>
          </a:p>
          <a:p>
            <a:r>
              <a:rPr lang="en-GB" altLang="en-US" sz="2000" dirty="0" smtClean="0">
                <a:latin typeface="Arial" panose="020B0604020202020204" pitchFamily="34" charset="0"/>
                <a:cs typeface="Arial" panose="020B0604020202020204" pitchFamily="34" charset="0"/>
              </a:rPr>
              <a:t>Disabled persons have more rights than ever before.</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4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a:latin typeface="Arial" panose="020B0604020202020204" pitchFamily="34" charset="0"/>
              <a:cs typeface="Arial" panose="020B0604020202020204" pitchFamily="34" charset="0"/>
            </a:endParaRPr>
          </a:p>
        </p:txBody>
      </p:sp>
      <p:sp>
        <p:nvSpPr>
          <p:cNvPr id="3" name="Title 1"/>
          <p:cNvSpPr txBox="1">
            <a:spLocks/>
          </p:cNvSpPr>
          <p:nvPr/>
        </p:nvSpPr>
        <p:spPr>
          <a:xfrm>
            <a:off x="2638926" y="393031"/>
            <a:ext cx="369770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smtClean="0">
                <a:latin typeface="Arial" panose="020B0604020202020204" pitchFamily="34" charset="0"/>
                <a:cs typeface="Arial" panose="020B0604020202020204" pitchFamily="34" charset="0"/>
              </a:rPr>
              <a:t>Equality today</a:t>
            </a:r>
            <a:endParaRPr lang="en-GB" alt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756" y="1186249"/>
            <a:ext cx="4384589" cy="4875745"/>
          </a:xfrm>
          <a:prstGeom prst="rect">
            <a:avLst/>
          </a:prstGeom>
        </p:spPr>
      </p:pic>
    </p:spTree>
    <p:extLst>
      <p:ext uri="{BB962C8B-B14F-4D97-AF65-F5344CB8AC3E}">
        <p14:creationId xmlns:p14="http://schemas.microsoft.com/office/powerpoint/2010/main" val="169157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8</a:t>
            </a:r>
          </a:p>
        </p:txBody>
      </p:sp>
      <p:sp>
        <p:nvSpPr>
          <p:cNvPr id="3" name="Content Placeholder 2"/>
          <p:cNvSpPr txBox="1">
            <a:spLocks/>
          </p:cNvSpPr>
          <p:nvPr/>
        </p:nvSpPr>
        <p:spPr>
          <a:xfrm>
            <a:off x="457199" y="1600200"/>
            <a:ext cx="9551097" cy="4938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sz="3200" dirty="0" smtClean="0">
                <a:latin typeface="Arial" panose="020B0604020202020204" pitchFamily="34" charset="0"/>
                <a:cs typeface="Arial" panose="020B0604020202020204" pitchFamily="34" charset="0"/>
              </a:rPr>
              <a:t>Which of the below is the odd one out? </a:t>
            </a:r>
          </a:p>
          <a:p>
            <a:pPr algn="ctr">
              <a:buFont typeface="Arial" panose="020B0604020202020204" pitchFamily="34" charset="0"/>
              <a:buNone/>
            </a:pPr>
            <a:r>
              <a:rPr lang="en-GB" altLang="en-US" sz="3200" dirty="0" smtClean="0">
                <a:latin typeface="Arial" panose="020B0604020202020204" pitchFamily="34" charset="0"/>
                <a:cs typeface="Arial" panose="020B0604020202020204" pitchFamily="34" charset="0"/>
              </a:rPr>
              <a:t>Public bodies have a duty under the Equality Act to:</a:t>
            </a:r>
          </a:p>
          <a:p>
            <a:pPr algn="ctr">
              <a:buFont typeface="Arial" panose="020B0604020202020204" pitchFamily="34" charset="0"/>
              <a:buNone/>
            </a:pPr>
            <a:endParaRPr lang="en-GB" altLang="en-US" sz="3200" b="1"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200" b="1" dirty="0">
                <a:latin typeface="Arial" panose="020B0604020202020204" pitchFamily="34" charset="0"/>
                <a:cs typeface="Arial" panose="020B0604020202020204" pitchFamily="34" charset="0"/>
              </a:rPr>
              <a:t> </a:t>
            </a:r>
            <a:r>
              <a:rPr lang="en-GB" altLang="en-US" sz="3200" b="1" dirty="0" smtClean="0">
                <a:latin typeface="Arial" panose="020B0604020202020204" pitchFamily="34" charset="0"/>
                <a:cs typeface="Arial" panose="020B0604020202020204" pitchFamily="34" charset="0"/>
              </a:rPr>
              <a:t>            A - Advance equality of opportunity</a:t>
            </a:r>
          </a:p>
          <a:p>
            <a:pPr algn="ctr">
              <a:buFont typeface="Arial" panose="020B0604020202020204" pitchFamily="34" charset="0"/>
              <a:buNone/>
            </a:pPr>
            <a:r>
              <a:rPr lang="en-GB" altLang="en-US" sz="3200" b="1" dirty="0" smtClean="0">
                <a:latin typeface="Arial" panose="020B0604020202020204" pitchFamily="34" charset="0"/>
                <a:cs typeface="Arial" panose="020B0604020202020204" pitchFamily="34" charset="0"/>
              </a:rPr>
              <a:t>B -  Promote good relations</a:t>
            </a:r>
          </a:p>
          <a:p>
            <a:pPr algn="ctr">
              <a:buFont typeface="Arial" panose="020B0604020202020204" pitchFamily="34" charset="0"/>
              <a:buNone/>
            </a:pPr>
            <a:r>
              <a:rPr lang="en-GB" altLang="en-US" sz="3200" b="1" dirty="0" smtClean="0">
                <a:latin typeface="Arial" panose="020B0604020202020204" pitchFamily="34" charset="0"/>
                <a:cs typeface="Arial" panose="020B0604020202020204" pitchFamily="34" charset="0"/>
              </a:rPr>
              <a:t>              C - Offer a lawyer to every employee</a:t>
            </a:r>
          </a:p>
          <a:p>
            <a:pPr algn="ctr">
              <a:buFont typeface="Arial" panose="020B0604020202020204" pitchFamily="34" charset="0"/>
              <a:buNone/>
            </a:pPr>
            <a:r>
              <a:rPr lang="en-GB" altLang="en-US" sz="3200" b="1" dirty="0" smtClean="0">
                <a:latin typeface="Arial" panose="020B0604020202020204" pitchFamily="34" charset="0"/>
                <a:cs typeface="Arial" panose="020B0604020202020204" pitchFamily="34" charset="0"/>
              </a:rPr>
              <a:t>D - Eliminate discrimination </a:t>
            </a:r>
          </a:p>
          <a:p>
            <a:pPr algn="ctr">
              <a:buFont typeface="Arial" panose="020B0604020202020204" pitchFamily="34" charset="0"/>
              <a:buNone/>
            </a:pPr>
            <a:endParaRPr lang="en-GB" altLang="en-US"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9381">
            <a:off x="9705485" y="3406825"/>
            <a:ext cx="2019300" cy="2266950"/>
          </a:xfrm>
          <a:prstGeom prst="rect">
            <a:avLst/>
          </a:prstGeom>
        </p:spPr>
      </p:pic>
    </p:spTree>
    <p:extLst>
      <p:ext uri="{BB962C8B-B14F-4D97-AF65-F5344CB8AC3E}">
        <p14:creationId xmlns:p14="http://schemas.microsoft.com/office/powerpoint/2010/main" val="2333511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9</a:t>
            </a:r>
          </a:p>
        </p:txBody>
      </p:sp>
      <p:sp>
        <p:nvSpPr>
          <p:cNvPr id="3" name="Content Placeholder 2"/>
          <p:cNvSpPr txBox="1">
            <a:spLocks/>
          </p:cNvSpPr>
          <p:nvPr/>
        </p:nvSpPr>
        <p:spPr>
          <a:xfrm>
            <a:off x="2549047" y="2645188"/>
            <a:ext cx="9112685" cy="2490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 </a:t>
            </a:r>
            <a:r>
              <a:rPr lang="en-GB" altLang="en-US" sz="4000" dirty="0" smtClean="0">
                <a:latin typeface="Arial" panose="020B0604020202020204" pitchFamily="34" charset="0"/>
                <a:cs typeface="Arial" panose="020B0604020202020204" pitchFamily="34" charset="0"/>
              </a:rPr>
              <a:t>Can you Provide one example of how a school can make sure everyone has equal opportunities?</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58900">
            <a:off x="652079" y="3018519"/>
            <a:ext cx="2019300" cy="2266950"/>
          </a:xfrm>
          <a:prstGeom prst="rect">
            <a:avLst/>
          </a:prstGeom>
        </p:spPr>
      </p:pic>
    </p:spTree>
    <p:extLst>
      <p:ext uri="{BB962C8B-B14F-4D97-AF65-F5344CB8AC3E}">
        <p14:creationId xmlns:p14="http://schemas.microsoft.com/office/powerpoint/2010/main" val="1926990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94778" y="1713646"/>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Provide a definition of unlawful discrimination.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35468">
            <a:off x="9107149" y="2843153"/>
            <a:ext cx="2019300" cy="2266950"/>
          </a:xfrm>
          <a:prstGeom prst="rect">
            <a:avLst/>
          </a:prstGeom>
        </p:spPr>
      </p:pic>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10</a:t>
            </a:r>
          </a:p>
        </p:txBody>
      </p:sp>
    </p:spTree>
    <p:extLst>
      <p:ext uri="{BB962C8B-B14F-4D97-AF65-F5344CB8AC3E}">
        <p14:creationId xmlns:p14="http://schemas.microsoft.com/office/powerpoint/2010/main" val="3563690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713509" y="1039356"/>
            <a:ext cx="62469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latin typeface="Arial" panose="020B0604020202020204" pitchFamily="34" charset="0"/>
              </a:rPr>
              <a:t>Answers</a:t>
            </a:r>
            <a:r>
              <a:rPr lang="en-GB" altLang="en-US" b="1" dirty="0">
                <a:latin typeface="Arial" panose="020B0604020202020204" pitchFamily="34" charset="0"/>
              </a:rPr>
              <a:t>...</a:t>
            </a:r>
          </a:p>
          <a:p>
            <a:pPr algn="ctr" eaLnBrk="1" hangingPunct="1">
              <a:spcBef>
                <a:spcPct val="0"/>
              </a:spcBef>
              <a:buFontTx/>
              <a:buNone/>
            </a:pPr>
            <a:endParaRPr lang="en-GB" altLang="en-US" b="1" dirty="0">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500" y="2367418"/>
            <a:ext cx="6764982" cy="3601233"/>
          </a:xfrm>
          <a:prstGeom prst="rect">
            <a:avLst/>
          </a:prstGeom>
        </p:spPr>
      </p:pic>
    </p:spTree>
    <p:extLst>
      <p:ext uri="{BB962C8B-B14F-4D97-AF65-F5344CB8AC3E}">
        <p14:creationId xmlns:p14="http://schemas.microsoft.com/office/powerpoint/2010/main" val="36073420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33189" y="1612726"/>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smtClean="0">
                <a:latin typeface="Arial" panose="020B0604020202020204" pitchFamily="34" charset="0"/>
                <a:cs typeface="Arial" panose="020B0604020202020204" pitchFamily="34" charset="0"/>
              </a:rPr>
              <a:t>What year was the Equality Act introduced?</a:t>
            </a:r>
          </a:p>
          <a:p>
            <a:pPr algn="ctr">
              <a:buFont typeface="Arial" panose="020B0604020202020204" pitchFamily="34" charset="0"/>
              <a:buNone/>
            </a:pPr>
            <a:endParaRPr lang="en-GB" altLang="en-US"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 </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3" name="TextBox 2"/>
          <p:cNvSpPr txBox="1">
            <a:spLocks noChangeArrowheads="1"/>
          </p:cNvSpPr>
          <p:nvPr/>
        </p:nvSpPr>
        <p:spPr bwMode="auto">
          <a:xfrm>
            <a:off x="4179909" y="4179802"/>
            <a:ext cx="21582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b="1" dirty="0">
                <a:solidFill>
                  <a:srgbClr val="FF0000"/>
                </a:solidFill>
                <a:latin typeface="Arial" panose="020B0604020202020204" pitchFamily="34" charset="0"/>
              </a:rPr>
              <a:t>2010</a:t>
            </a:r>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1</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838298" y="2533150"/>
            <a:ext cx="2617256" cy="2385856"/>
          </a:xfrm>
          <a:prstGeom prst="rect">
            <a:avLst/>
          </a:prstGeom>
        </p:spPr>
      </p:pic>
    </p:spTree>
    <p:extLst>
      <p:ext uri="{BB962C8B-B14F-4D97-AF65-F5344CB8AC3E}">
        <p14:creationId xmlns:p14="http://schemas.microsoft.com/office/powerpoint/2010/main" val="317889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04322" y="1683326"/>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The Equality Act makes it law that certain organisations must not discriminate against people with protected characteristics. Which organisations does this apply to?</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838298" y="2533150"/>
            <a:ext cx="2617256" cy="2385856"/>
          </a:xfrm>
          <a:prstGeom prst="rect">
            <a:avLst/>
          </a:prstGeom>
        </p:spPr>
      </p:pic>
      <p:sp>
        <p:nvSpPr>
          <p:cNvPr id="5" name="TextBox 4"/>
          <p:cNvSpPr txBox="1">
            <a:spLocks noChangeArrowheads="1"/>
          </p:cNvSpPr>
          <p:nvPr/>
        </p:nvSpPr>
        <p:spPr bwMode="auto">
          <a:xfrm>
            <a:off x="3924300" y="4149725"/>
            <a:ext cx="162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dirty="0">
                <a:solidFill>
                  <a:srgbClr val="FF0000"/>
                </a:solidFill>
                <a:latin typeface="Arial" panose="020B0604020202020204" pitchFamily="34" charset="0"/>
              </a:rPr>
              <a:t>D - ALL</a:t>
            </a:r>
          </a:p>
        </p:txBody>
      </p:sp>
    </p:spTree>
    <p:extLst>
      <p:ext uri="{BB962C8B-B14F-4D97-AF65-F5344CB8AC3E}">
        <p14:creationId xmlns:p14="http://schemas.microsoft.com/office/powerpoint/2010/main" val="23968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838298" y="2533150"/>
            <a:ext cx="2617256" cy="2385856"/>
          </a:xfrm>
          <a:prstGeom prst="rect">
            <a:avLst/>
          </a:prstGeom>
        </p:spPr>
      </p:pic>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3</a:t>
            </a:r>
          </a:p>
        </p:txBody>
      </p:sp>
      <p:sp>
        <p:nvSpPr>
          <p:cNvPr id="5" name="Content Placeholder 2"/>
          <p:cNvSpPr txBox="1">
            <a:spLocks/>
          </p:cNvSpPr>
          <p:nvPr/>
        </p:nvSpPr>
        <p:spPr>
          <a:xfrm>
            <a:off x="457200" y="1600200"/>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Is a state school a private or public organisation?</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3493294" y="3863181"/>
            <a:ext cx="2074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FF0000"/>
                </a:solidFill>
                <a:latin typeface="Arial" panose="020B0604020202020204" pitchFamily="34" charset="0"/>
              </a:rPr>
              <a:t>B - Public</a:t>
            </a:r>
          </a:p>
        </p:txBody>
      </p:sp>
    </p:spTree>
    <p:extLst>
      <p:ext uri="{BB962C8B-B14F-4D97-AF65-F5344CB8AC3E}">
        <p14:creationId xmlns:p14="http://schemas.microsoft.com/office/powerpoint/2010/main" val="227701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9054429" y="2500279"/>
            <a:ext cx="2617256" cy="2385856"/>
          </a:xfrm>
          <a:prstGeom prst="rect">
            <a:avLst/>
          </a:prstGeom>
        </p:spPr>
      </p:pic>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4</a:t>
            </a:r>
          </a:p>
        </p:txBody>
      </p:sp>
      <p:sp>
        <p:nvSpPr>
          <p:cNvPr id="4" name="Content Placeholder 2"/>
          <p:cNvSpPr txBox="1">
            <a:spLocks/>
          </p:cNvSpPr>
          <p:nvPr/>
        </p:nvSpPr>
        <p:spPr>
          <a:xfrm>
            <a:off x="457200" y="1600200"/>
            <a:ext cx="8147050" cy="49502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Name three of the characteristics which are protected by law?</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1413481" y="2331786"/>
            <a:ext cx="631703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eaLnBrk="1" hangingPunct="1">
              <a:spcBef>
                <a:spcPct val="0"/>
              </a:spcBef>
              <a:buFontTx/>
              <a:buNone/>
            </a:pPr>
            <a:r>
              <a:rPr lang="en-GB" altLang="en-US" b="1" dirty="0">
                <a:solidFill>
                  <a:srgbClr val="FF0000"/>
                </a:solidFill>
                <a:latin typeface="Arial" panose="020B0604020202020204" pitchFamily="34" charset="0"/>
              </a:rPr>
              <a:t>Age </a:t>
            </a:r>
          </a:p>
          <a:p>
            <a:pPr lvl="1" algn="ctr" eaLnBrk="1" hangingPunct="1">
              <a:spcBef>
                <a:spcPct val="0"/>
              </a:spcBef>
              <a:buFontTx/>
              <a:buNone/>
            </a:pPr>
            <a:r>
              <a:rPr lang="en-GB" altLang="en-US" b="1" dirty="0">
                <a:solidFill>
                  <a:srgbClr val="FF0000"/>
                </a:solidFill>
                <a:latin typeface="Arial" panose="020B0604020202020204" pitchFamily="34" charset="0"/>
              </a:rPr>
              <a:t>Disability</a:t>
            </a:r>
          </a:p>
          <a:p>
            <a:pPr lvl="1" algn="ctr" eaLnBrk="1" hangingPunct="1">
              <a:spcBef>
                <a:spcPct val="0"/>
              </a:spcBef>
              <a:buFontTx/>
              <a:buNone/>
            </a:pPr>
            <a:r>
              <a:rPr lang="en-GB" altLang="en-US" b="1" dirty="0">
                <a:solidFill>
                  <a:srgbClr val="FF0000"/>
                </a:solidFill>
                <a:latin typeface="Arial" panose="020B0604020202020204" pitchFamily="34" charset="0"/>
              </a:rPr>
              <a:t>Gender Reassignment</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Marriage and civil partnerships</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Pregnancy and maternity</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Race</a:t>
            </a:r>
          </a:p>
          <a:p>
            <a:pPr lvl="1" algn="ctr" eaLnBrk="1" hangingPunct="1">
              <a:spcBef>
                <a:spcPct val="0"/>
              </a:spcBef>
              <a:buFontTx/>
              <a:buNone/>
            </a:pPr>
            <a:r>
              <a:rPr lang="en-GB" altLang="en-US" b="1" dirty="0">
                <a:solidFill>
                  <a:srgbClr val="FF0000"/>
                </a:solidFill>
                <a:latin typeface="Arial" panose="020B0604020202020204" pitchFamily="34" charset="0"/>
              </a:rPr>
              <a:t>Religion or belief</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Sex</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Sexual orientation (Gay, lesbian or bisexual)</a:t>
            </a:r>
            <a:endParaRPr lang="en-GB" altLang="en-US" dirty="0">
              <a:solidFill>
                <a:srgbClr val="FF0000"/>
              </a:solidFill>
              <a:latin typeface="Arial" panose="020B0604020202020204" pitchFamily="34" charset="0"/>
            </a:endParaRPr>
          </a:p>
        </p:txBody>
      </p:sp>
    </p:spTree>
    <p:extLst>
      <p:ext uri="{BB962C8B-B14F-4D97-AF65-F5344CB8AC3E}">
        <p14:creationId xmlns:p14="http://schemas.microsoft.com/office/powerpoint/2010/main" val="397468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838298" y="2533150"/>
            <a:ext cx="2617256" cy="2385856"/>
          </a:xfrm>
          <a:prstGeom prst="rect">
            <a:avLst/>
          </a:prstGeom>
        </p:spPr>
      </p:pic>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5</a:t>
            </a:r>
          </a:p>
        </p:txBody>
      </p:sp>
      <p:sp>
        <p:nvSpPr>
          <p:cNvPr id="4" name="Content Placeholder 2"/>
          <p:cNvSpPr txBox="1">
            <a:spLocks/>
          </p:cNvSpPr>
          <p:nvPr/>
        </p:nvSpPr>
        <p:spPr>
          <a:xfrm>
            <a:off x="457200" y="1600200"/>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Is Eye colour a protected characteristic?</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3878263" y="3716338"/>
            <a:ext cx="107612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dirty="0">
                <a:solidFill>
                  <a:srgbClr val="FF0000"/>
                </a:solidFill>
                <a:latin typeface="Arial" panose="020B0604020202020204" pitchFamily="34" charset="0"/>
              </a:rPr>
              <a:t>No!</a:t>
            </a:r>
          </a:p>
        </p:txBody>
      </p:sp>
    </p:spTree>
    <p:extLst>
      <p:ext uri="{BB962C8B-B14F-4D97-AF65-F5344CB8AC3E}">
        <p14:creationId xmlns:p14="http://schemas.microsoft.com/office/powerpoint/2010/main" val="28591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838298" y="2533150"/>
            <a:ext cx="2617256" cy="2385856"/>
          </a:xfrm>
          <a:prstGeom prst="rect">
            <a:avLst/>
          </a:prstGeom>
        </p:spPr>
      </p:pic>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6</a:t>
            </a:r>
          </a:p>
        </p:txBody>
      </p:sp>
      <p:sp>
        <p:nvSpPr>
          <p:cNvPr id="4" name="Content Placeholder 2"/>
          <p:cNvSpPr txBox="1">
            <a:spLocks/>
          </p:cNvSpPr>
          <p:nvPr/>
        </p:nvSpPr>
        <p:spPr>
          <a:xfrm>
            <a:off x="457200" y="1600200"/>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Are children and young people in school protected against age discrimination?</a:t>
            </a:r>
          </a:p>
          <a:p>
            <a:pPr algn="ctr">
              <a:buFont typeface="Arial" panose="020B0604020202020204" pitchFamily="34" charset="0"/>
              <a:buNone/>
            </a:pPr>
            <a:endParaRPr lang="en-GB" altLang="en-US"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3878263" y="3716338"/>
            <a:ext cx="866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dirty="0">
                <a:solidFill>
                  <a:srgbClr val="FF0000"/>
                </a:solidFill>
                <a:latin typeface="Arial" panose="020B0604020202020204" pitchFamily="34" charset="0"/>
              </a:rPr>
              <a:t>No!</a:t>
            </a:r>
          </a:p>
        </p:txBody>
      </p:sp>
    </p:spTree>
    <p:extLst>
      <p:ext uri="{BB962C8B-B14F-4D97-AF65-F5344CB8AC3E}">
        <p14:creationId xmlns:p14="http://schemas.microsoft.com/office/powerpoint/2010/main" val="24840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17049" y="1487739"/>
            <a:ext cx="8378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spcBef>
                <a:spcPct val="20000"/>
              </a:spcBef>
              <a:buFont typeface="Arial" panose="020B0604020202020204" pitchFamily="34" charset="0"/>
              <a:buChar char="•"/>
              <a:tabLst>
                <a:tab pos="685800" algn="l"/>
              </a:tabLst>
              <a:defRPr sz="3200">
                <a:solidFill>
                  <a:schemeClr val="tx1"/>
                </a:solidFill>
                <a:latin typeface="Calibri" panose="020F0502020204030204" pitchFamily="34" charset="0"/>
              </a:defRPr>
            </a:lvl1pPr>
            <a:lvl2pPr>
              <a:spcBef>
                <a:spcPct val="20000"/>
              </a:spcBef>
              <a:buFont typeface="Arial" panose="020B0604020202020204" pitchFamily="34" charset="0"/>
              <a:buChar char="–"/>
              <a:tabLst>
                <a:tab pos="685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Lst>
              <a:defRPr sz="2000">
                <a:solidFill>
                  <a:schemeClr val="tx1"/>
                </a:solidFill>
                <a:latin typeface="Calibri" panose="020F0502020204030204" pitchFamily="34" charset="0"/>
              </a:defRPr>
            </a:lvl9pPr>
          </a:lstStyle>
          <a:p>
            <a:pPr lvl="1">
              <a:spcBef>
                <a:spcPct val="0"/>
              </a:spcBef>
              <a:buNone/>
            </a:pPr>
            <a:r>
              <a:rPr lang="en-GB" altLang="en-US" sz="1800" dirty="0">
                <a:latin typeface="Arial" panose="020B0604020202020204" pitchFamily="34" charset="0"/>
                <a:ea typeface="Calibri" panose="020F0502020204030204" pitchFamily="34" charset="0"/>
                <a:cs typeface="Calibri" panose="020F0502020204030204" pitchFamily="34" charset="0"/>
              </a:rPr>
              <a:t>Disabled adults are three times as likely to have no qualifications</a:t>
            </a:r>
            <a:r>
              <a:rPr lang="en-GB" altLang="en-US" sz="1800" dirty="0">
                <a:solidFill>
                  <a:srgbClr val="FF0000"/>
                </a:solidFill>
                <a:latin typeface="Arial" panose="020B0604020202020204" pitchFamily="34" charset="0"/>
                <a:ea typeface="Calibri" panose="020F0502020204030204" pitchFamily="34" charset="0"/>
                <a:cs typeface="Calibri" panose="020F0502020204030204" pitchFamily="34" charset="0"/>
              </a:rPr>
              <a:t> </a:t>
            </a:r>
          </a:p>
          <a:p>
            <a:pPr lvl="1">
              <a:spcBef>
                <a:spcPct val="0"/>
              </a:spcBef>
              <a:buNone/>
            </a:pPr>
            <a:r>
              <a:rPr lang="en-GB" altLang="en-US" sz="1800" dirty="0">
                <a:latin typeface="Arial" panose="020B0604020202020204" pitchFamily="34" charset="0"/>
                <a:ea typeface="Calibri" panose="020F0502020204030204" pitchFamily="34" charset="0"/>
                <a:cs typeface="Calibri" panose="020F0502020204030204" pitchFamily="34" charset="0"/>
              </a:rPr>
              <a:t>compared to non-disabled people.</a:t>
            </a:r>
          </a:p>
        </p:txBody>
      </p:sp>
      <p:sp>
        <p:nvSpPr>
          <p:cNvPr id="3" name="Rectangle 2"/>
          <p:cNvSpPr/>
          <p:nvPr/>
        </p:nvSpPr>
        <p:spPr>
          <a:xfrm>
            <a:off x="1200734" y="2456113"/>
            <a:ext cx="8021053" cy="1754326"/>
          </a:xfrm>
          <a:prstGeom prst="rect">
            <a:avLst/>
          </a:prstGeom>
        </p:spPr>
        <p:txBody>
          <a:bodyPr wrap="square">
            <a:spAutoFit/>
          </a:bodyPr>
          <a:lstStyle/>
          <a:p>
            <a:pPr>
              <a:buFont typeface="Arial" panose="020B0604020202020204" pitchFamily="34" charset="0"/>
              <a:buChar char="•"/>
            </a:pPr>
            <a:r>
              <a:rPr lang="en-GB" dirty="0" smtClean="0">
                <a:latin typeface="Arial" panose="020B0604020202020204" pitchFamily="34" charset="0"/>
                <a:cs typeface="Arial" panose="020B0604020202020204" pitchFamily="34" charset="0"/>
              </a:rPr>
              <a:t>The 100 wealthiest people in the UK today have as much money as the poorest 18 million. (Source Equality Trust)</a:t>
            </a:r>
          </a:p>
          <a:p>
            <a:pPr>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GB" dirty="0" smtClean="0">
                <a:latin typeface="Arial" panose="020B0604020202020204" pitchFamily="34" charset="0"/>
                <a:cs typeface="Arial" panose="020B0604020202020204" pitchFamily="34" charset="0"/>
              </a:rPr>
              <a:t>Inequality costs the UK more than £39 billion through its impact on health, wellbeing and crime. (Source Equality Trust)</a:t>
            </a:r>
            <a:endParaRPr lang="en-GB" dirty="0">
              <a:latin typeface="Arial" panose="020B0604020202020204" pitchFamily="34" charset="0"/>
              <a:cs typeface="Arial" panose="020B0604020202020204" pitchFamily="34" charset="0"/>
            </a:endParaRPr>
          </a:p>
        </p:txBody>
      </p:sp>
      <p:sp>
        <p:nvSpPr>
          <p:cNvPr id="4" name="Title 1"/>
          <p:cNvSpPr txBox="1">
            <a:spLocks/>
          </p:cNvSpPr>
          <p:nvPr/>
        </p:nvSpPr>
        <p:spPr>
          <a:xfrm>
            <a:off x="1965158" y="183609"/>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But inequality still exists in Britain and more needs to be done to make it fairer</a:t>
            </a:r>
            <a:endParaRPr lang="en-GB" altLang="en-US" sz="3200" b="1" dirty="0">
              <a:latin typeface="Arial" panose="020B0604020202020204" pitchFamily="34" charset="0"/>
              <a:cs typeface="Arial" panose="020B0604020202020204" pitchFamily="34" charset="0"/>
            </a:endParaRPr>
          </a:p>
        </p:txBody>
      </p:sp>
      <p:sp>
        <p:nvSpPr>
          <p:cNvPr id="5" name="Rectangle 4"/>
          <p:cNvSpPr/>
          <p:nvPr/>
        </p:nvSpPr>
        <p:spPr>
          <a:xfrm>
            <a:off x="898358" y="4532700"/>
            <a:ext cx="9296400" cy="369332"/>
          </a:xfrm>
          <a:prstGeom prst="rect">
            <a:avLst/>
          </a:prstGeom>
        </p:spPr>
        <p:txBody>
          <a:bodyPr wrap="square">
            <a:spAutoFit/>
          </a:bodyPr>
          <a:lstStyle/>
          <a:p>
            <a:r>
              <a:rPr lang="en-GB" dirty="0" smtClean="0"/>
              <a:t>Approximately 70% of people in national minimum wage jobs are women 2014</a:t>
            </a:r>
            <a:endParaRPr lang="en-GB" dirty="0"/>
          </a:p>
        </p:txBody>
      </p:sp>
      <p:sp>
        <p:nvSpPr>
          <p:cNvPr id="6" name="Rectangle 5"/>
          <p:cNvSpPr/>
          <p:nvPr/>
        </p:nvSpPr>
        <p:spPr>
          <a:xfrm>
            <a:off x="1112503" y="5224293"/>
            <a:ext cx="7587916" cy="923330"/>
          </a:xfrm>
          <a:prstGeom prst="rect">
            <a:avLst/>
          </a:prstGeom>
        </p:spPr>
        <p:txBody>
          <a:bodyPr wrap="square">
            <a:spAutoFit/>
          </a:bodyPr>
          <a:lstStyle/>
          <a:p>
            <a:r>
              <a:rPr lang="en-GB" dirty="0" smtClean="0"/>
              <a:t>Up to 30,000 women are sacked each year simply for being pregnant [20] and each year an estimated 440,000 women lose out on pay or promotion as a result of pregnancy.[21]</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0188" y="1810795"/>
            <a:ext cx="2962275" cy="4572000"/>
          </a:xfrm>
          <a:prstGeom prst="rect">
            <a:avLst/>
          </a:prstGeom>
        </p:spPr>
      </p:pic>
    </p:spTree>
    <p:extLst>
      <p:ext uri="{BB962C8B-B14F-4D97-AF65-F5344CB8AC3E}">
        <p14:creationId xmlns:p14="http://schemas.microsoft.com/office/powerpoint/2010/main" val="2405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838298" y="2533150"/>
            <a:ext cx="2617256" cy="2385856"/>
          </a:xfrm>
          <a:prstGeom prst="rect">
            <a:avLst/>
          </a:prstGeom>
        </p:spPr>
      </p:pic>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7</a:t>
            </a:r>
          </a:p>
        </p:txBody>
      </p:sp>
      <p:sp>
        <p:nvSpPr>
          <p:cNvPr id="4" name="Content Placeholder 2"/>
          <p:cNvSpPr txBox="1">
            <a:spLocks/>
          </p:cNvSpPr>
          <p:nvPr/>
        </p:nvSpPr>
        <p:spPr>
          <a:xfrm>
            <a:off x="457200" y="1600200"/>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40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Positive Action is acting in a way that treats all groups of people in the same positive way.</a:t>
            </a:r>
          </a:p>
          <a:p>
            <a:pPr algn="ctr">
              <a:buFont typeface="Arial" panose="020B0604020202020204" pitchFamily="34" charset="0"/>
              <a:buNone/>
            </a:pPr>
            <a:endParaRPr lang="en-GB" altLang="en-US" b="1"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323850" y="3789363"/>
            <a:ext cx="8424863"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solidFill>
                  <a:srgbClr val="FF0000"/>
                </a:solidFill>
                <a:latin typeface="Arial" panose="020B0604020202020204" pitchFamily="34" charset="0"/>
              </a:rPr>
              <a:t>B – False</a:t>
            </a:r>
          </a:p>
          <a:p>
            <a:pPr algn="ctr" eaLnBrk="1" hangingPunct="1">
              <a:spcBef>
                <a:spcPct val="0"/>
              </a:spcBef>
              <a:buFontTx/>
              <a:buNone/>
            </a:pPr>
            <a:endParaRPr lang="en-GB" altLang="en-US" b="1" dirty="0">
              <a:solidFill>
                <a:srgbClr val="FF0000"/>
              </a:solidFill>
              <a:latin typeface="Arial" panose="020B0604020202020204" pitchFamily="34" charset="0"/>
            </a:endParaRPr>
          </a:p>
          <a:p>
            <a:pPr algn="ctr" eaLnBrk="1" hangingPunct="1">
              <a:spcBef>
                <a:spcPct val="0"/>
              </a:spcBef>
              <a:buFontTx/>
              <a:buNone/>
            </a:pPr>
            <a:r>
              <a:rPr lang="en-GB" altLang="en-US" sz="2800" dirty="0">
                <a:solidFill>
                  <a:srgbClr val="FF0000"/>
                </a:solidFill>
                <a:latin typeface="Arial" panose="020B0604020202020204" pitchFamily="34" charset="0"/>
              </a:rPr>
              <a:t>Positive Action enables public bodies to provide </a:t>
            </a:r>
            <a:r>
              <a:rPr lang="en-GB" altLang="en-US" sz="2800" b="1" dirty="0">
                <a:solidFill>
                  <a:srgbClr val="FF0000"/>
                </a:solidFill>
                <a:latin typeface="Arial" panose="020B0604020202020204" pitchFamily="34" charset="0"/>
              </a:rPr>
              <a:t>additional benefits</a:t>
            </a:r>
            <a:r>
              <a:rPr lang="en-GB" altLang="en-US" sz="2800" dirty="0">
                <a:solidFill>
                  <a:srgbClr val="FF0000"/>
                </a:solidFill>
                <a:latin typeface="Arial" panose="020B0604020202020204" pitchFamily="34" charset="0"/>
              </a:rPr>
              <a:t> to some groups of people to </a:t>
            </a:r>
            <a:r>
              <a:rPr lang="en-GB" altLang="en-US" sz="2800" b="1" dirty="0">
                <a:solidFill>
                  <a:srgbClr val="FF0000"/>
                </a:solidFill>
                <a:latin typeface="Arial" panose="020B0604020202020204" pitchFamily="34" charset="0"/>
              </a:rPr>
              <a:t>tackle disadvantage</a:t>
            </a:r>
          </a:p>
        </p:txBody>
      </p:sp>
    </p:spTree>
    <p:extLst>
      <p:ext uri="{BB962C8B-B14F-4D97-AF65-F5344CB8AC3E}">
        <p14:creationId xmlns:p14="http://schemas.microsoft.com/office/powerpoint/2010/main" val="284962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00200"/>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dirty="0" smtClean="0">
                <a:latin typeface="Arial" panose="020B0604020202020204" pitchFamily="34" charset="0"/>
                <a:cs typeface="Arial" panose="020B0604020202020204" pitchFamily="34" charset="0"/>
              </a:rPr>
              <a:t>Which of the below is the odd one out? Public bodies have a duty under the Equality Act to:</a:t>
            </a:r>
          </a:p>
          <a:p>
            <a:pPr algn="ctr">
              <a:buFont typeface="Arial" panose="020B0604020202020204" pitchFamily="34" charset="0"/>
              <a:buNone/>
            </a:pPr>
            <a:endParaRPr lang="en-GB" altLang="en-US" b="1" dirty="0" smtClean="0">
              <a:latin typeface="Arial" panose="020B0604020202020204" pitchFamily="34" charset="0"/>
              <a:cs typeface="Arial" panose="020B0604020202020204" pitchFamily="34" charset="0"/>
            </a:endParaRPr>
          </a:p>
          <a:p>
            <a:pPr algn="ctr">
              <a:buFont typeface="Arial" panose="020B0604020202020204" pitchFamily="34" charset="0"/>
              <a:buNone/>
            </a:pPr>
            <a:endParaRPr lang="en-GB" altLang="en-US"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904875" y="3779838"/>
            <a:ext cx="7334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solidFill>
                  <a:srgbClr val="FF0000"/>
                </a:solidFill>
                <a:latin typeface="Arial" panose="020B0604020202020204" pitchFamily="34" charset="0"/>
                <a:cs typeface="Arial" panose="020B0604020202020204" pitchFamily="34" charset="0"/>
              </a:rPr>
              <a:t>C – Offer a lawyer to every employee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838298" y="2533150"/>
            <a:ext cx="2617256" cy="2385856"/>
          </a:xfrm>
          <a:prstGeom prst="rect">
            <a:avLst/>
          </a:prstGeo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8</a:t>
            </a:r>
          </a:p>
        </p:txBody>
      </p:sp>
    </p:spTree>
    <p:extLst>
      <p:ext uri="{BB962C8B-B14F-4D97-AF65-F5344CB8AC3E}">
        <p14:creationId xmlns:p14="http://schemas.microsoft.com/office/powerpoint/2010/main" val="41806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838298" y="2533150"/>
            <a:ext cx="2617256" cy="2385856"/>
          </a:xfrm>
          <a:prstGeom prst="rect">
            <a:avLst/>
          </a:prstGeom>
        </p:spPr>
      </p:pic>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9</a:t>
            </a:r>
          </a:p>
        </p:txBody>
      </p:sp>
      <p:sp>
        <p:nvSpPr>
          <p:cNvPr id="4" name="Content Placeholder 2"/>
          <p:cNvSpPr txBox="1">
            <a:spLocks/>
          </p:cNvSpPr>
          <p:nvPr/>
        </p:nvSpPr>
        <p:spPr>
          <a:xfrm>
            <a:off x="457200" y="1600200"/>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altLang="en-US" sz="3600" dirty="0" smtClean="0">
                <a:latin typeface="Arial" panose="020B0604020202020204" pitchFamily="34" charset="0"/>
                <a:cs typeface="Arial" panose="020B0604020202020204" pitchFamily="34" charset="0"/>
              </a:rPr>
              <a:t>Provide one example of how a school can make sure everyone has equal opportunities?</a:t>
            </a: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smtClean="0">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11188" y="3779838"/>
            <a:ext cx="77057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solidFill>
                  <a:srgbClr val="FF0000"/>
                </a:solidFill>
                <a:latin typeface="Arial" panose="020B0604020202020204" pitchFamily="34" charset="0"/>
                <a:cs typeface="Arial" panose="020B0604020202020204" pitchFamily="34" charset="0"/>
              </a:rPr>
              <a:t>For example, providing football lessons for girls and boys or making sure students of all races and religions understand beliefs and religions different to their own</a:t>
            </a:r>
          </a:p>
        </p:txBody>
      </p:sp>
    </p:spTree>
    <p:extLst>
      <p:ext uri="{BB962C8B-B14F-4D97-AF65-F5344CB8AC3E}">
        <p14:creationId xmlns:p14="http://schemas.microsoft.com/office/powerpoint/2010/main" val="163407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Question 10</a:t>
            </a:r>
          </a:p>
        </p:txBody>
      </p:sp>
      <p:sp>
        <p:nvSpPr>
          <p:cNvPr id="3" name="Content Placeholder 2"/>
          <p:cNvSpPr txBox="1">
            <a:spLocks/>
          </p:cNvSpPr>
          <p:nvPr/>
        </p:nvSpPr>
        <p:spPr>
          <a:xfrm>
            <a:off x="457200" y="1600200"/>
            <a:ext cx="81470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GB" altLang="en-US" sz="3200" dirty="0" smtClean="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200" dirty="0" smtClean="0">
                <a:latin typeface="Arial" panose="020B0604020202020204" pitchFamily="34" charset="0"/>
                <a:cs typeface="Arial" panose="020B0604020202020204" pitchFamily="34" charset="0"/>
              </a:rPr>
              <a:t>Provide a definition of discrimination.</a:t>
            </a:r>
          </a:p>
        </p:txBody>
      </p:sp>
      <p:sp>
        <p:nvSpPr>
          <p:cNvPr id="4" name="Rectangle 3"/>
          <p:cNvSpPr>
            <a:spLocks noChangeArrowheads="1"/>
          </p:cNvSpPr>
          <p:nvPr/>
        </p:nvSpPr>
        <p:spPr bwMode="auto">
          <a:xfrm>
            <a:off x="611188" y="3779838"/>
            <a:ext cx="89650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a:solidFill>
                  <a:srgbClr val="FF0000"/>
                </a:solidFill>
                <a:latin typeface="Arial" panose="020B0604020202020204" pitchFamily="34" charset="0"/>
                <a:cs typeface="Arial" panose="020B0604020202020204" pitchFamily="34" charset="0"/>
              </a:rPr>
              <a:t>Treating someone unfairly because of their protected characteristics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9037802" y="2433397"/>
            <a:ext cx="2617256" cy="2385856"/>
          </a:xfrm>
          <a:prstGeom prst="rect">
            <a:avLst/>
          </a:prstGeom>
        </p:spPr>
      </p:pic>
    </p:spTree>
    <p:extLst>
      <p:ext uri="{BB962C8B-B14F-4D97-AF65-F5344CB8AC3E}">
        <p14:creationId xmlns:p14="http://schemas.microsoft.com/office/powerpoint/2010/main" val="130838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30778" y="1715569"/>
            <a:ext cx="8685414" cy="11430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300" b="1" dirty="0" smtClean="0">
                <a:latin typeface="Arial" panose="020B0604020202020204" pitchFamily="34" charset="0"/>
                <a:cs typeface="Arial" panose="020B0604020202020204" pitchFamily="34" charset="0"/>
              </a:rPr>
              <a:t>                 Part 2  Case Studies</a:t>
            </a:r>
            <a:r>
              <a:rPr lang="en-GB" altLang="en-US" sz="3200" b="1" dirty="0" smtClean="0">
                <a:latin typeface="Arial" panose="020B0604020202020204" pitchFamily="34" charset="0"/>
                <a:cs typeface="Arial" panose="020B0604020202020204" pitchFamily="34" charset="0"/>
              </a:rPr>
              <a:t/>
            </a:r>
            <a:br>
              <a:rPr lang="en-GB" altLang="en-US" sz="3200" b="1" dirty="0" smtClean="0">
                <a:latin typeface="Arial" panose="020B0604020202020204" pitchFamily="34" charset="0"/>
                <a:cs typeface="Arial" panose="020B0604020202020204" pitchFamily="34" charset="0"/>
              </a:rPr>
            </a:br>
            <a:r>
              <a:rPr lang="en-GB" altLang="en-US" sz="3200" b="1" dirty="0" smtClean="0">
                <a:latin typeface="Arial" panose="020B0604020202020204" pitchFamily="34" charset="0"/>
                <a:cs typeface="Arial" panose="020B0604020202020204" pitchFamily="34" charset="0"/>
              </a:rPr>
              <a:t/>
            </a:r>
            <a:br>
              <a:rPr lang="en-GB" altLang="en-US" sz="3200" b="1" dirty="0" smtClean="0">
                <a:latin typeface="Arial" panose="020B0604020202020204" pitchFamily="34" charset="0"/>
                <a:cs typeface="Arial" panose="020B0604020202020204" pitchFamily="34" charset="0"/>
              </a:rPr>
            </a:br>
            <a:endParaRPr lang="en-GB" altLang="en-US" sz="3200" b="1"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110" y="3423834"/>
            <a:ext cx="3810000" cy="2540000"/>
          </a:xfrm>
          <a:prstGeom prst="rect">
            <a:avLst/>
          </a:prstGeom>
        </p:spPr>
      </p:pic>
    </p:spTree>
    <p:extLst>
      <p:ext uri="{BB962C8B-B14F-4D97-AF65-F5344CB8AC3E}">
        <p14:creationId xmlns:p14="http://schemas.microsoft.com/office/powerpoint/2010/main" val="845883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97080" y="1483822"/>
            <a:ext cx="8553797" cy="45259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smtClean="0">
                <a:latin typeface="Arial" panose="020B0604020202020204" pitchFamily="34" charset="0"/>
                <a:cs typeface="Arial" panose="020B0604020202020204" pitchFamily="34" charset="0"/>
              </a:rPr>
              <a:t>Review your case study.</a:t>
            </a:r>
          </a:p>
          <a:p>
            <a:r>
              <a:rPr lang="en-GB" altLang="en-US" dirty="0" smtClean="0">
                <a:latin typeface="Arial" panose="020B0604020202020204" pitchFamily="34" charset="0"/>
                <a:cs typeface="Arial" panose="020B0604020202020204" pitchFamily="34" charset="0"/>
              </a:rPr>
              <a:t>Each group must read out their case and then present their answers to these questions:</a:t>
            </a:r>
          </a:p>
          <a:p>
            <a:pPr lvl="1"/>
            <a:r>
              <a:rPr lang="en-GB" altLang="en-US" sz="2800" dirty="0" smtClean="0">
                <a:latin typeface="Arial" panose="020B0604020202020204" pitchFamily="34" charset="0"/>
                <a:cs typeface="Arial" panose="020B0604020202020204" pitchFamily="34" charset="0"/>
              </a:rPr>
              <a:t>Could this be unlawful discrimination under the Equality Act 2010? (1 point)</a:t>
            </a:r>
          </a:p>
          <a:p>
            <a:pPr lvl="1"/>
            <a:r>
              <a:rPr lang="en-GB" altLang="en-US" sz="2800" dirty="0" smtClean="0">
                <a:latin typeface="Arial" panose="020B0604020202020204" pitchFamily="34" charset="0"/>
                <a:cs typeface="Arial" panose="020B0604020202020204" pitchFamily="34" charset="0"/>
              </a:rPr>
              <a:t>What protected characteristic is the discrimination against? (1 point)</a:t>
            </a:r>
          </a:p>
          <a:p>
            <a:pPr lvl="1"/>
            <a:r>
              <a:rPr lang="en-GB" altLang="en-US" sz="2800" dirty="0" smtClean="0">
                <a:latin typeface="Arial" panose="020B0604020202020204" pitchFamily="34" charset="0"/>
                <a:cs typeface="Arial" panose="020B0604020202020204" pitchFamily="34" charset="0"/>
              </a:rPr>
              <a:t>What action could the person take? (3 points)</a:t>
            </a:r>
          </a:p>
          <a:p>
            <a:pPr lvl="1"/>
            <a:r>
              <a:rPr lang="en-GB" altLang="en-US" sz="2800" dirty="0" smtClean="0">
                <a:latin typeface="Arial" panose="020B0604020202020204" pitchFamily="34" charset="0"/>
                <a:cs typeface="Arial" panose="020B0604020202020204" pitchFamily="34" charset="0"/>
              </a:rPr>
              <a:t>5 points in total!</a:t>
            </a:r>
          </a:p>
          <a:p>
            <a:endParaRPr lang="en-GB" altLang="en-US" dirty="0" smtClean="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Does everyone else agree or disagree?</a:t>
            </a:r>
          </a:p>
          <a:p>
            <a:pPr lvl="1"/>
            <a:endParaRPr lang="en-GB" altLang="en-US" sz="16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4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p:txBody>
      </p:sp>
      <p:sp>
        <p:nvSpPr>
          <p:cNvPr id="3" name="Title 1"/>
          <p:cNvSpPr txBox="1">
            <a:spLocks/>
          </p:cNvSpPr>
          <p:nvPr/>
        </p:nvSpPr>
        <p:spPr>
          <a:xfrm>
            <a:off x="831272" y="340822"/>
            <a:ext cx="8685414" cy="11430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300" b="1" dirty="0" smtClean="0">
                <a:latin typeface="Arial" panose="020B0604020202020204" pitchFamily="34" charset="0"/>
                <a:cs typeface="Arial" panose="020B0604020202020204" pitchFamily="34" charset="0"/>
              </a:rPr>
              <a:t>  Case Studies</a:t>
            </a:r>
            <a:r>
              <a:rPr lang="en-GB" altLang="en-US" sz="3200" b="1" dirty="0" smtClean="0">
                <a:latin typeface="Arial" panose="020B0604020202020204" pitchFamily="34" charset="0"/>
                <a:cs typeface="Arial" panose="020B0604020202020204" pitchFamily="34" charset="0"/>
              </a:rPr>
              <a:t/>
            </a:r>
            <a:br>
              <a:rPr lang="en-GB" altLang="en-US" sz="3200" b="1" dirty="0" smtClean="0">
                <a:latin typeface="Arial" panose="020B0604020202020204" pitchFamily="34" charset="0"/>
                <a:cs typeface="Arial" panose="020B0604020202020204" pitchFamily="34" charset="0"/>
              </a:rPr>
            </a:br>
            <a:r>
              <a:rPr lang="en-GB" altLang="en-US" sz="3200" b="1" dirty="0" smtClean="0">
                <a:latin typeface="Arial" panose="020B0604020202020204" pitchFamily="34" charset="0"/>
                <a:cs typeface="Arial" panose="020B0604020202020204" pitchFamily="34" charset="0"/>
              </a:rPr>
              <a:t/>
            </a:r>
            <a:br>
              <a:rPr lang="en-GB" altLang="en-US" sz="3200" b="1" dirty="0" smtClean="0">
                <a:latin typeface="Arial" panose="020B0604020202020204" pitchFamily="34" charset="0"/>
                <a:cs typeface="Arial" panose="020B0604020202020204" pitchFamily="34" charset="0"/>
              </a:rPr>
            </a:br>
            <a:endParaRPr lang="en-GB" altLang="en-US" sz="3200" b="1"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rot="349158">
            <a:off x="9279775" y="2476803"/>
            <a:ext cx="2657302" cy="2540000"/>
          </a:xfrm>
          <a:prstGeom prst="rect">
            <a:avLst/>
          </a:prstGeom>
        </p:spPr>
      </p:pic>
    </p:spTree>
    <p:extLst>
      <p:ext uri="{BB962C8B-B14F-4D97-AF65-F5344CB8AC3E}">
        <p14:creationId xmlns:p14="http://schemas.microsoft.com/office/powerpoint/2010/main" val="673381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467595" y="2673591"/>
            <a:ext cx="2617256" cy="2385856"/>
          </a:xfrm>
          <a:prstGeom prst="rect">
            <a:avLst/>
          </a:prstGeom>
        </p:spPr>
      </p:pic>
      <p:sp>
        <p:nvSpPr>
          <p:cNvPr id="4" name="Rectangle 3"/>
          <p:cNvSpPr/>
          <p:nvPr/>
        </p:nvSpPr>
        <p:spPr>
          <a:xfrm>
            <a:off x="3072713" y="2505098"/>
            <a:ext cx="3822357" cy="2677656"/>
          </a:xfrm>
          <a:prstGeom prst="rect">
            <a:avLst/>
          </a:prstGeom>
        </p:spPr>
        <p:txBody>
          <a:bodyPr wrap="square">
            <a:spAutoFit/>
          </a:bodyPr>
          <a:lstStyle/>
          <a:p>
            <a:r>
              <a:rPr lang="en-GB" altLang="en-US" sz="4400" b="1" dirty="0">
                <a:latin typeface="Arial" panose="020B0604020202020204" pitchFamily="34" charset="0"/>
                <a:cs typeface="Arial" panose="020B0604020202020204" pitchFamily="34" charset="0"/>
              </a:rPr>
              <a:t>Part 2....</a:t>
            </a:r>
            <a:br>
              <a:rPr lang="en-GB" altLang="en-US" sz="4400" b="1" dirty="0">
                <a:latin typeface="Arial" panose="020B0604020202020204" pitchFamily="34" charset="0"/>
                <a:cs typeface="Arial" panose="020B0604020202020204" pitchFamily="34" charset="0"/>
              </a:rPr>
            </a:br>
            <a:r>
              <a:rPr lang="en-GB" altLang="en-US" sz="4400" b="1" dirty="0">
                <a:latin typeface="Arial" panose="020B0604020202020204" pitchFamily="34" charset="0"/>
                <a:cs typeface="Arial" panose="020B0604020202020204" pitchFamily="34" charset="0"/>
              </a:rPr>
              <a:t/>
            </a:r>
            <a:br>
              <a:rPr lang="en-GB" altLang="en-US" sz="4400" b="1" dirty="0">
                <a:latin typeface="Arial" panose="020B0604020202020204" pitchFamily="34" charset="0"/>
                <a:cs typeface="Arial" panose="020B0604020202020204" pitchFamily="34" charset="0"/>
              </a:rPr>
            </a:br>
            <a:r>
              <a:rPr lang="en-GB" altLang="en-US" sz="4400" b="1" dirty="0">
                <a:latin typeface="Arial" panose="020B0604020202020204" pitchFamily="34" charset="0"/>
                <a:cs typeface="Arial" panose="020B0604020202020204" pitchFamily="34" charset="0"/>
              </a:rPr>
              <a:t>Answers...</a:t>
            </a:r>
            <a:r>
              <a:rPr lang="en-GB" altLang="en-US" b="1" dirty="0">
                <a:latin typeface="Arial" panose="020B0604020202020204" pitchFamily="34" charset="0"/>
                <a:cs typeface="Arial" panose="020B0604020202020204" pitchFamily="34" charset="0"/>
              </a:rPr>
              <a:t/>
            </a:r>
            <a:br>
              <a:rPr lang="en-GB" altLang="en-US" b="1" dirty="0">
                <a:latin typeface="Arial" panose="020B0604020202020204" pitchFamily="34" charset="0"/>
                <a:cs typeface="Arial" panose="020B0604020202020204" pitchFamily="34" charset="0"/>
              </a:rPr>
            </a:br>
            <a:r>
              <a:rPr lang="en-GB" altLang="en-US" b="1" dirty="0">
                <a:latin typeface="Arial" panose="020B0604020202020204" pitchFamily="34" charset="0"/>
                <a:cs typeface="Arial" panose="020B0604020202020204" pitchFamily="34" charset="0"/>
              </a:rPr>
              <a:t/>
            </a:r>
            <a:br>
              <a:rPr lang="en-GB" altLang="en-US" b="1" dirty="0">
                <a:latin typeface="Arial" panose="020B0604020202020204" pitchFamily="34" charset="0"/>
                <a:cs typeface="Arial" panose="020B0604020202020204" pitchFamily="34" charset="0"/>
              </a:rPr>
            </a:br>
            <a:endParaRPr lang="en-GB" dirty="0"/>
          </a:p>
        </p:txBody>
      </p:sp>
    </p:spTree>
    <p:extLst>
      <p:ext uri="{BB962C8B-B14F-4D97-AF65-F5344CB8AC3E}">
        <p14:creationId xmlns:p14="http://schemas.microsoft.com/office/powerpoint/2010/main" val="4217053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00200"/>
            <a:ext cx="9008076" cy="5072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What protected characteristic is potentially being discriminated</a:t>
            </a: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against? </a:t>
            </a: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Disability</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Could this be unlawful discrimination under the Equality Act 2010? </a:t>
            </a:r>
          </a:p>
          <a:p>
            <a:r>
              <a:rPr lang="en-GB" altLang="en-US" sz="2000" dirty="0" smtClean="0">
                <a:latin typeface="Arial" panose="020B0604020202020204" pitchFamily="34" charset="0"/>
                <a:cs typeface="Arial" panose="020B0604020202020204" pitchFamily="34" charset="0"/>
              </a:rPr>
              <a:t>This could be unlawful discrimination because of disability, as it could be considered a failure by the school to make a reasonable adjustment.</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What action could the person take? </a:t>
            </a:r>
          </a:p>
          <a:p>
            <a:r>
              <a:rPr lang="en-GB" altLang="en-US" sz="2000" dirty="0" smtClean="0">
                <a:latin typeface="Arial" panose="020B0604020202020204" pitchFamily="34" charset="0"/>
                <a:cs typeface="Arial" panose="020B0604020202020204" pitchFamily="34" charset="0"/>
              </a:rPr>
              <a:t>They could complain to the college. If the college didn’t do anything about it, then she could speak to a lawyer and make a claim under the Equality Act 2010. </a:t>
            </a:r>
          </a:p>
          <a:p>
            <a:pPr lvl="1"/>
            <a:endParaRPr lang="en-GB" altLang="en-US" sz="16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4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p:txBody>
      </p:sp>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smtClean="0">
                <a:latin typeface="Arial" panose="020B0604020202020204" pitchFamily="34" charset="0"/>
                <a:cs typeface="Arial" panose="020B0604020202020204" pitchFamily="34" charset="0"/>
              </a:rPr>
              <a:t>Case study 1</a:t>
            </a:r>
            <a:endParaRPr lang="en-GB" altLang="en-US" sz="3200" b="1"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9159574" y="2327601"/>
            <a:ext cx="2617256" cy="2385856"/>
          </a:xfrm>
          <a:prstGeom prst="rect">
            <a:avLst/>
          </a:prstGeom>
        </p:spPr>
      </p:pic>
    </p:spTree>
    <p:extLst>
      <p:ext uri="{BB962C8B-B14F-4D97-AF65-F5344CB8AC3E}">
        <p14:creationId xmlns:p14="http://schemas.microsoft.com/office/powerpoint/2010/main" val="1259974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Case study 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9060719" y="2475883"/>
            <a:ext cx="2617256" cy="2385856"/>
          </a:xfrm>
          <a:prstGeom prst="rect">
            <a:avLst/>
          </a:prstGeom>
        </p:spPr>
      </p:pic>
      <p:sp>
        <p:nvSpPr>
          <p:cNvPr id="4" name="Content Placeholder 2"/>
          <p:cNvSpPr txBox="1">
            <a:spLocks/>
          </p:cNvSpPr>
          <p:nvPr/>
        </p:nvSpPr>
        <p:spPr>
          <a:xfrm>
            <a:off x="390525" y="1417638"/>
            <a:ext cx="8362950" cy="46124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What protected characteristic is potentially being discriminated</a:t>
            </a: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against? </a:t>
            </a: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Religion and belief.</a:t>
            </a:r>
          </a:p>
          <a:p>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Could this be unlawful discrimination under the Equality Act 2010? </a:t>
            </a:r>
          </a:p>
          <a:p>
            <a:r>
              <a:rPr lang="en-GB" altLang="en-US" sz="2000" dirty="0" smtClean="0">
                <a:latin typeface="Arial" panose="020B0604020202020204" pitchFamily="34" charset="0"/>
                <a:cs typeface="Arial" panose="020B0604020202020204" pitchFamily="34" charset="0"/>
              </a:rPr>
              <a:t>This could be unlawful discrimination because of religion and belief, although it could be objectively justified as a proportionate means of achieving a legitimate aim – i.e. it could be considered reasonable. </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What action could the person take? </a:t>
            </a:r>
          </a:p>
          <a:p>
            <a:r>
              <a:rPr lang="en-GB" altLang="en-US" sz="2000" dirty="0" smtClean="0">
                <a:latin typeface="Arial" panose="020B0604020202020204" pitchFamily="34" charset="0"/>
                <a:cs typeface="Arial" panose="020B0604020202020204" pitchFamily="34" charset="0"/>
              </a:rPr>
              <a:t>They could complain to the hairdressers. If the hairdressers didn’t do anything about it, then she could speak to a lawyer and make a claim under the Equality Act 2010. </a:t>
            </a:r>
          </a:p>
          <a:p>
            <a:endParaRPr lang="en-GB" altLang="en-US" sz="2000" dirty="0" smtClean="0">
              <a:latin typeface="Arial" panose="020B0604020202020204" pitchFamily="34" charset="0"/>
              <a:cs typeface="Arial" panose="020B0604020202020204" pitchFamily="34" charset="0"/>
            </a:endParaRPr>
          </a:p>
          <a:p>
            <a:pPr lvl="1"/>
            <a:endParaRPr lang="en-GB" altLang="en-US" sz="16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4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4666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Case study 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9159573" y="2599451"/>
            <a:ext cx="2617256" cy="2385856"/>
          </a:xfrm>
          <a:prstGeom prst="rect">
            <a:avLst/>
          </a:prstGeom>
        </p:spPr>
      </p:pic>
      <p:sp>
        <p:nvSpPr>
          <p:cNvPr id="4" name="Content Placeholder 2"/>
          <p:cNvSpPr txBox="1">
            <a:spLocks/>
          </p:cNvSpPr>
          <p:nvPr/>
        </p:nvSpPr>
        <p:spPr>
          <a:xfrm>
            <a:off x="457200" y="1600200"/>
            <a:ext cx="83629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What protected characteristic is potentially being discriminated </a:t>
            </a: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against? </a:t>
            </a:r>
            <a:endParaRPr lang="en-GB" altLang="en-US" sz="2000" smtClean="0">
              <a:latin typeface="Arial" panose="020B0604020202020204" pitchFamily="34" charset="0"/>
              <a:cs typeface="Arial" panose="020B0604020202020204" pitchFamily="34" charset="0"/>
            </a:endParaRPr>
          </a:p>
          <a:p>
            <a:r>
              <a:rPr lang="en-GB" altLang="en-US" sz="2000" smtClean="0">
                <a:latin typeface="Arial" panose="020B0604020202020204" pitchFamily="34" charset="0"/>
                <a:cs typeface="Arial" panose="020B0604020202020204" pitchFamily="34" charset="0"/>
              </a:rPr>
              <a:t>Sex</a:t>
            </a: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Could this be unlawful discrimination under the Equality Act 2010? </a:t>
            </a:r>
          </a:p>
          <a:p>
            <a:r>
              <a:rPr lang="en-GB" altLang="en-US" sz="2000" smtClean="0">
                <a:latin typeface="Arial" panose="020B0604020202020204" pitchFamily="34" charset="0"/>
                <a:cs typeface="Arial" panose="020B0604020202020204" pitchFamily="34" charset="0"/>
              </a:rPr>
              <a:t>No, because it is not a private, public or voluntary organisation that is committing the discrimination. </a:t>
            </a: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What action could the person take? </a:t>
            </a:r>
          </a:p>
          <a:p>
            <a:r>
              <a:rPr lang="en-GB" altLang="en-US" sz="2000" smtClean="0">
                <a:latin typeface="Arial" panose="020B0604020202020204" pitchFamily="34" charset="0"/>
                <a:cs typeface="Arial" panose="020B0604020202020204" pitchFamily="34" charset="0"/>
              </a:rPr>
              <a:t>If this was happening in school, she could tell a teacher as they have a Public Sector Equality Duty to eliminate discrimination, advance equality and foster good relations, which includes tackling prejudice. The teacher could raise this as an example of sexist behaviour, and make it clear to students that such attitudes are not tolerated.</a:t>
            </a:r>
          </a:p>
          <a:p>
            <a:pPr lvl="1"/>
            <a:endParaRPr lang="en-GB" altLang="en-US" sz="1600" smtClean="0">
              <a:latin typeface="Arial" panose="020B0604020202020204" pitchFamily="34" charset="0"/>
              <a:cs typeface="Arial" panose="020B0604020202020204" pitchFamily="34" charset="0"/>
            </a:endParaRPr>
          </a:p>
          <a:p>
            <a:endParaRPr lang="en-GB" altLang="en-US" sz="2000" smtClean="0">
              <a:latin typeface="Arial" panose="020B0604020202020204" pitchFamily="34" charset="0"/>
              <a:cs typeface="Arial" panose="020B0604020202020204" pitchFamily="34" charset="0"/>
            </a:endParaRPr>
          </a:p>
          <a:p>
            <a:endParaRPr lang="en-GB" altLang="en-US" sz="240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90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69494" y="1712495"/>
            <a:ext cx="10627895"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3200" dirty="0" smtClean="0">
                <a:latin typeface="Arial" panose="020B0604020202020204" pitchFamily="34" charset="0"/>
                <a:cs typeface="Arial" panose="020B0604020202020204" pitchFamily="34" charset="0"/>
              </a:rPr>
              <a:t>In this session we are going to be learning about the importance of equality and laws that have been introduced in Britain to help tackle discrimination.</a:t>
            </a:r>
          </a:p>
          <a:p>
            <a:endParaRPr lang="en-GB" altLang="en-US" sz="3200" dirty="0" smtClean="0">
              <a:latin typeface="Arial" panose="020B0604020202020204" pitchFamily="34" charset="0"/>
              <a:cs typeface="Arial" panose="020B0604020202020204" pitchFamily="34" charset="0"/>
            </a:endParaRPr>
          </a:p>
          <a:p>
            <a:r>
              <a:rPr lang="en-GB" altLang="en-US" sz="3200" dirty="0" smtClean="0">
                <a:latin typeface="Arial" panose="020B0604020202020204" pitchFamily="34" charset="0"/>
                <a:cs typeface="Arial" panose="020B0604020202020204" pitchFamily="34" charset="0"/>
              </a:rPr>
              <a:t>Today’s learning outcomes:</a:t>
            </a:r>
          </a:p>
          <a:p>
            <a:pPr lvl="1"/>
            <a:r>
              <a:rPr lang="en-GB" altLang="en-US" sz="3200" dirty="0" smtClean="0">
                <a:latin typeface="Arial" panose="020B0604020202020204" pitchFamily="34" charset="0"/>
                <a:cs typeface="Arial" panose="020B0604020202020204" pitchFamily="34" charset="0"/>
              </a:rPr>
              <a:t>Understand what equality means and why it is important.</a:t>
            </a:r>
          </a:p>
          <a:p>
            <a:pPr lvl="1"/>
            <a:r>
              <a:rPr lang="en-GB" altLang="en-US" sz="3200" dirty="0" smtClean="0">
                <a:latin typeface="Arial" panose="020B0604020202020204" pitchFamily="34" charset="0"/>
                <a:cs typeface="Arial" panose="020B0604020202020204" pitchFamily="34" charset="0"/>
              </a:rPr>
              <a:t>Understand the Equality Act 2010 and how it can be applied in different cases.</a:t>
            </a:r>
            <a:endParaRPr lang="en-GB" altLang="en-US" sz="3200" dirty="0">
              <a:latin typeface="Arial" panose="020B0604020202020204" pitchFamily="34" charset="0"/>
              <a:cs typeface="Arial" panose="020B0604020202020204" pitchFamily="34" charset="0"/>
            </a:endParaRPr>
          </a:p>
        </p:txBody>
      </p:sp>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Equality matters</a:t>
            </a:r>
            <a:endParaRPr lang="en-GB"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802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Case study 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971648" y="2327601"/>
            <a:ext cx="2617256" cy="2385856"/>
          </a:xfrm>
          <a:prstGeom prst="rect">
            <a:avLst/>
          </a:prstGeom>
        </p:spPr>
      </p:pic>
      <p:sp>
        <p:nvSpPr>
          <p:cNvPr id="4" name="Content Placeholder 2"/>
          <p:cNvSpPr txBox="1">
            <a:spLocks/>
          </p:cNvSpPr>
          <p:nvPr/>
        </p:nvSpPr>
        <p:spPr>
          <a:xfrm>
            <a:off x="457200" y="1600200"/>
            <a:ext cx="83629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What protected characteristic is potentially being discriminated </a:t>
            </a: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against? </a:t>
            </a: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Sex</a:t>
            </a: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Could this be unlawful discrimination under the Equality Act 2010? </a:t>
            </a:r>
          </a:p>
          <a:p>
            <a:r>
              <a:rPr lang="en-GB" altLang="en-US" sz="2000" dirty="0" smtClean="0">
                <a:latin typeface="Arial" panose="020B0604020202020204" pitchFamily="34" charset="0"/>
                <a:cs typeface="Arial" panose="020B0604020202020204" pitchFamily="34" charset="0"/>
              </a:rPr>
              <a:t>No, because it is not a private, public or voluntary organisation that is committing the discrimination. </a:t>
            </a: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What action could the person take? </a:t>
            </a:r>
          </a:p>
          <a:p>
            <a:r>
              <a:rPr lang="en-GB" altLang="en-US" sz="2000" dirty="0" smtClean="0">
                <a:latin typeface="Arial" panose="020B0604020202020204" pitchFamily="34" charset="0"/>
                <a:cs typeface="Arial" panose="020B0604020202020204" pitchFamily="34" charset="0"/>
              </a:rPr>
              <a:t>If this was happening in school, she could tell a teacher as they have a Public Sector Equality Duty to eliminate discrimination, advance equality and foster good relations, which includes tackling prejudice. The teacher could raise this as an example of sexist behaviour, and make it clear to students that such attitudes are not tolerated.</a:t>
            </a:r>
          </a:p>
          <a:p>
            <a:pPr lvl="1"/>
            <a:endParaRPr lang="en-GB" altLang="en-US" sz="16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4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337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Case study 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9159574" y="2352316"/>
            <a:ext cx="2617256" cy="2385856"/>
          </a:xfrm>
          <a:prstGeom prst="rect">
            <a:avLst/>
          </a:prstGeom>
        </p:spPr>
      </p:pic>
      <p:sp>
        <p:nvSpPr>
          <p:cNvPr id="4" name="Content Placeholder 2"/>
          <p:cNvSpPr txBox="1">
            <a:spLocks/>
          </p:cNvSpPr>
          <p:nvPr/>
        </p:nvSpPr>
        <p:spPr>
          <a:xfrm>
            <a:off x="457200" y="1600200"/>
            <a:ext cx="83629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What protected characteristic is potentially being discriminated </a:t>
            </a: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against? </a:t>
            </a:r>
            <a:endParaRPr lang="en-GB" altLang="en-US" sz="2000" smtClean="0">
              <a:latin typeface="Arial" panose="020B0604020202020204" pitchFamily="34" charset="0"/>
              <a:cs typeface="Arial" panose="020B0604020202020204" pitchFamily="34" charset="0"/>
            </a:endParaRPr>
          </a:p>
          <a:p>
            <a:r>
              <a:rPr lang="en-GB" altLang="en-US" sz="2000" smtClean="0">
                <a:latin typeface="Arial" panose="020B0604020202020204" pitchFamily="34" charset="0"/>
                <a:cs typeface="Arial" panose="020B0604020202020204" pitchFamily="34" charset="0"/>
              </a:rPr>
              <a:t>Sexual orientation</a:t>
            </a:r>
          </a:p>
          <a:p>
            <a:pPr>
              <a:buFont typeface="Arial" panose="020B0604020202020204" pitchFamily="34" charset="0"/>
              <a:buNone/>
            </a:pPr>
            <a:endParaRPr lang="en-GB" altLang="en-US" sz="200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Could this be unlawful discrimination under the Equality Act 2010? </a:t>
            </a:r>
          </a:p>
          <a:p>
            <a:r>
              <a:rPr lang="en-GB" altLang="en-US" sz="2000" smtClean="0">
                <a:latin typeface="Arial" panose="020B0604020202020204" pitchFamily="34" charset="0"/>
                <a:cs typeface="Arial" panose="020B0604020202020204" pitchFamily="34" charset="0"/>
              </a:rPr>
              <a:t>This could be unlawful discrimination because of sexual orientation.</a:t>
            </a:r>
          </a:p>
          <a:p>
            <a:pPr>
              <a:buFont typeface="Arial" panose="020B0604020202020204" pitchFamily="34" charset="0"/>
              <a:buNone/>
            </a:pPr>
            <a:endParaRPr lang="en-GB" altLang="en-US" sz="200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What action could the person take? </a:t>
            </a:r>
          </a:p>
          <a:p>
            <a:r>
              <a:rPr lang="en-GB" altLang="en-US" sz="2000" smtClean="0">
                <a:latin typeface="Arial" panose="020B0604020202020204" pitchFamily="34" charset="0"/>
                <a:cs typeface="Arial" panose="020B0604020202020204" pitchFamily="34" charset="0"/>
              </a:rPr>
              <a:t>They could complain to the school. If the school didn’t do anything about it, then she could speak to a lawyer and make a claim under the Equality Act 2010. </a:t>
            </a:r>
          </a:p>
          <a:p>
            <a:endParaRPr lang="en-GB" altLang="en-US" sz="2000" smtClean="0">
              <a:latin typeface="Arial" panose="020B0604020202020204" pitchFamily="34" charset="0"/>
              <a:cs typeface="Arial" panose="020B0604020202020204" pitchFamily="34" charset="0"/>
            </a:endParaRPr>
          </a:p>
          <a:p>
            <a:pPr lvl="1"/>
            <a:endParaRPr lang="en-GB" altLang="en-US" sz="1600" smtClean="0">
              <a:latin typeface="Arial" panose="020B0604020202020204" pitchFamily="34" charset="0"/>
              <a:cs typeface="Arial" panose="020B0604020202020204" pitchFamily="34" charset="0"/>
            </a:endParaRPr>
          </a:p>
          <a:p>
            <a:endParaRPr lang="en-GB" altLang="en-US" sz="2000" smtClean="0">
              <a:latin typeface="Arial" panose="020B0604020202020204" pitchFamily="34" charset="0"/>
              <a:cs typeface="Arial" panose="020B0604020202020204" pitchFamily="34" charset="0"/>
            </a:endParaRPr>
          </a:p>
          <a:p>
            <a:endParaRPr lang="en-GB" altLang="en-US" sz="240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791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Case study 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9209002" y="2324263"/>
            <a:ext cx="2617256" cy="2385856"/>
          </a:xfrm>
          <a:prstGeom prst="rect">
            <a:avLst/>
          </a:prstGeom>
        </p:spPr>
      </p:pic>
      <p:sp>
        <p:nvSpPr>
          <p:cNvPr id="4" name="Content Placeholder 2"/>
          <p:cNvSpPr txBox="1">
            <a:spLocks/>
          </p:cNvSpPr>
          <p:nvPr/>
        </p:nvSpPr>
        <p:spPr>
          <a:xfrm>
            <a:off x="457199" y="1600200"/>
            <a:ext cx="8835081" cy="4973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What protected characteristic is potentially being discriminated </a:t>
            </a: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against? </a:t>
            </a: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Pregnancy and maternity</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Could this be unlawful discrimination under the Equality Act 2010? </a:t>
            </a:r>
          </a:p>
          <a:p>
            <a:r>
              <a:rPr lang="en-GB" altLang="en-US" sz="2000" dirty="0" smtClean="0">
                <a:latin typeface="Arial" panose="020B0604020202020204" pitchFamily="34" charset="0"/>
                <a:cs typeface="Arial" panose="020B0604020202020204" pitchFamily="34" charset="0"/>
              </a:rPr>
              <a:t>This could be unlawful discrimination because of pregnancy and maternity.</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dirty="0" smtClean="0">
                <a:latin typeface="Arial" panose="020B0604020202020204" pitchFamily="34" charset="0"/>
                <a:cs typeface="Arial" panose="020B0604020202020204" pitchFamily="34" charset="0"/>
              </a:rPr>
              <a:t>What action could the person take? </a:t>
            </a:r>
          </a:p>
          <a:p>
            <a:r>
              <a:rPr lang="en-GB" altLang="en-US" sz="2000" dirty="0" smtClean="0">
                <a:latin typeface="Arial" panose="020B0604020202020204" pitchFamily="34" charset="0"/>
                <a:cs typeface="Arial" panose="020B0604020202020204" pitchFamily="34" charset="0"/>
              </a:rPr>
              <a:t>They could complain to the college. If the college didn’t do anything about it, then she could speak to a lawyer and make a claim under the Equality Act 2010. </a:t>
            </a:r>
          </a:p>
          <a:p>
            <a:endParaRPr lang="en-GB" altLang="en-US" sz="2000" dirty="0" smtClean="0">
              <a:latin typeface="Arial" panose="020B0604020202020204" pitchFamily="34" charset="0"/>
              <a:cs typeface="Arial" panose="020B0604020202020204" pitchFamily="34" charset="0"/>
            </a:endParaRPr>
          </a:p>
          <a:p>
            <a:pPr lvl="1"/>
            <a:endParaRPr lang="en-GB" altLang="en-US" sz="16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a:p>
            <a:endParaRPr lang="en-GB" altLang="en-US" sz="24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061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Case study 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3851">
            <a:off x="8971649" y="2487692"/>
            <a:ext cx="2617256" cy="2385856"/>
          </a:xfrm>
          <a:prstGeom prst="rect">
            <a:avLst/>
          </a:prstGeom>
        </p:spPr>
      </p:pic>
      <p:sp>
        <p:nvSpPr>
          <p:cNvPr id="4" name="Content Placeholder 2"/>
          <p:cNvSpPr txBox="1">
            <a:spLocks/>
          </p:cNvSpPr>
          <p:nvPr/>
        </p:nvSpPr>
        <p:spPr>
          <a:xfrm>
            <a:off x="457200" y="1417638"/>
            <a:ext cx="83629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What protected characteristic is potentially being discriminated </a:t>
            </a: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against? </a:t>
            </a:r>
            <a:endParaRPr lang="en-GB" altLang="en-US" sz="2000" smtClean="0">
              <a:latin typeface="Arial" panose="020B0604020202020204" pitchFamily="34" charset="0"/>
              <a:cs typeface="Arial" panose="020B0604020202020204" pitchFamily="34" charset="0"/>
            </a:endParaRPr>
          </a:p>
          <a:p>
            <a:r>
              <a:rPr lang="en-GB" altLang="en-US" sz="2000" smtClean="0">
                <a:latin typeface="Arial" panose="020B0604020202020204" pitchFamily="34" charset="0"/>
                <a:cs typeface="Arial" panose="020B0604020202020204" pitchFamily="34" charset="0"/>
              </a:rPr>
              <a:t>Gender Reassignment</a:t>
            </a:r>
          </a:p>
          <a:p>
            <a:pPr>
              <a:buFont typeface="Arial" panose="020B0604020202020204" pitchFamily="34" charset="0"/>
              <a:buNone/>
            </a:pPr>
            <a:endParaRPr lang="en-GB" altLang="en-US" sz="200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Could this be unlawful discrimination under the Equality Act 2010? </a:t>
            </a:r>
          </a:p>
          <a:p>
            <a:r>
              <a:rPr lang="en-GB" altLang="en-US" sz="2000" smtClean="0">
                <a:latin typeface="Arial" panose="020B0604020202020204" pitchFamily="34" charset="0"/>
                <a:cs typeface="Arial" panose="020B0604020202020204" pitchFamily="34" charset="0"/>
              </a:rPr>
              <a:t>This could be unlawful discrimination because of gender reassignment.</a:t>
            </a:r>
          </a:p>
          <a:p>
            <a:pPr>
              <a:buFont typeface="Arial" panose="020B0604020202020204" pitchFamily="34" charset="0"/>
              <a:buNone/>
            </a:pPr>
            <a:endParaRPr lang="en-GB" altLang="en-US" sz="2000" smtClean="0">
              <a:latin typeface="Arial" panose="020B0604020202020204" pitchFamily="34" charset="0"/>
              <a:cs typeface="Arial" panose="020B0604020202020204" pitchFamily="34" charset="0"/>
            </a:endParaRPr>
          </a:p>
          <a:p>
            <a:pPr>
              <a:buFont typeface="Arial" panose="020B0604020202020204" pitchFamily="34" charset="0"/>
              <a:buNone/>
            </a:pPr>
            <a:r>
              <a:rPr lang="en-GB" altLang="en-US" sz="2000" b="1" smtClean="0">
                <a:latin typeface="Arial" panose="020B0604020202020204" pitchFamily="34" charset="0"/>
                <a:cs typeface="Arial" panose="020B0604020202020204" pitchFamily="34" charset="0"/>
              </a:rPr>
              <a:t>What action could the person take? </a:t>
            </a:r>
          </a:p>
          <a:p>
            <a:r>
              <a:rPr lang="en-GB" altLang="en-US" sz="2000" smtClean="0">
                <a:latin typeface="Arial" panose="020B0604020202020204" pitchFamily="34" charset="0"/>
                <a:cs typeface="Arial" panose="020B0604020202020204" pitchFamily="34" charset="0"/>
              </a:rPr>
              <a:t>They could complain to the school. If the school didn’t do anything about it, then they could speak to a lawyer and make a claim under the Equality Act 2010. </a:t>
            </a:r>
          </a:p>
          <a:p>
            <a:endParaRPr lang="en-GB" altLang="en-US" sz="2000" smtClean="0">
              <a:latin typeface="Arial" panose="020B0604020202020204" pitchFamily="34" charset="0"/>
              <a:cs typeface="Arial" panose="020B0604020202020204" pitchFamily="34" charset="0"/>
            </a:endParaRPr>
          </a:p>
          <a:p>
            <a:pPr lvl="1"/>
            <a:endParaRPr lang="en-GB" altLang="en-US" sz="1600" smtClean="0">
              <a:latin typeface="Arial" panose="020B0604020202020204" pitchFamily="34" charset="0"/>
              <a:cs typeface="Arial" panose="020B0604020202020204" pitchFamily="34" charset="0"/>
            </a:endParaRPr>
          </a:p>
          <a:p>
            <a:endParaRPr lang="en-GB" altLang="en-US" sz="2000" smtClean="0">
              <a:latin typeface="Arial" panose="020B0604020202020204" pitchFamily="34" charset="0"/>
              <a:cs typeface="Arial" panose="020B0604020202020204" pitchFamily="34" charset="0"/>
            </a:endParaRPr>
          </a:p>
          <a:p>
            <a:endParaRPr lang="en-GB" altLang="en-US" sz="240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804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08035" y="1567250"/>
            <a:ext cx="7333735"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None/>
              <a:defRPr/>
            </a:pPr>
            <a:r>
              <a:rPr lang="en-GB" sz="2000" dirty="0" smtClean="0">
                <a:latin typeface="Arial" charset="0"/>
                <a:cs typeface="Arial" charset="0"/>
              </a:rPr>
              <a:t>Every Christmas Georges Grumpy Grandpa says:</a:t>
            </a:r>
          </a:p>
          <a:p>
            <a:pPr>
              <a:buFont typeface="Arial" charset="0"/>
              <a:buNone/>
              <a:defRPr/>
            </a:pPr>
            <a:r>
              <a:rPr lang="en-GB" sz="2000" i="1" dirty="0" smtClean="0">
                <a:latin typeface="Arial" charset="0"/>
                <a:cs typeface="Arial" charset="0"/>
              </a:rPr>
              <a:t>	</a:t>
            </a:r>
            <a:r>
              <a:rPr lang="en-GB" sz="2000" i="1" dirty="0" smtClean="0">
                <a:solidFill>
                  <a:schemeClr val="accent6">
                    <a:lumMod val="75000"/>
                  </a:schemeClr>
                </a:solidFill>
                <a:latin typeface="Arial" charset="0"/>
                <a:cs typeface="Arial" charset="0"/>
              </a:rPr>
              <a:t>“</a:t>
            </a:r>
            <a:r>
              <a:rPr lang="en-GB" sz="2000" i="1" dirty="0" smtClean="0">
                <a:solidFill>
                  <a:srgbClr val="FF0000"/>
                </a:solidFill>
                <a:latin typeface="Arial" charset="0"/>
                <a:cs typeface="Arial" charset="0"/>
              </a:rPr>
              <a:t>Oh George, things aren't as good as they used to be! I think the country is going so downhill, it is going to the dogs! It does worry me!”</a:t>
            </a:r>
          </a:p>
          <a:p>
            <a:pPr>
              <a:buFont typeface="Arial" charset="0"/>
              <a:buNone/>
              <a:defRPr/>
            </a:pPr>
            <a:endParaRPr lang="en-GB" sz="2000" i="1" dirty="0" smtClean="0">
              <a:latin typeface="Arial" charset="0"/>
              <a:cs typeface="Arial" charset="0"/>
            </a:endParaRPr>
          </a:p>
          <a:p>
            <a:pPr>
              <a:buFont typeface="Arial" charset="0"/>
              <a:buChar char="•"/>
              <a:defRPr/>
            </a:pPr>
            <a:r>
              <a:rPr lang="en-GB" sz="2000" dirty="0" smtClean="0">
                <a:latin typeface="Arial" charset="0"/>
                <a:cs typeface="Arial" charset="0"/>
              </a:rPr>
              <a:t>Give George three points that he could make to </a:t>
            </a:r>
            <a:r>
              <a:rPr lang="en-GB" sz="2000" dirty="0" smtClean="0">
                <a:latin typeface="Arial" charset="0"/>
                <a:cs typeface="Arial" charset="0"/>
              </a:rPr>
              <a:t>his grandpa </a:t>
            </a:r>
            <a:r>
              <a:rPr lang="en-GB" sz="2000" dirty="0" smtClean="0">
                <a:latin typeface="Arial" charset="0"/>
                <a:cs typeface="Arial" charset="0"/>
              </a:rPr>
              <a:t>to reassure him  that our country is fairer than it has ever been. </a:t>
            </a:r>
          </a:p>
          <a:p>
            <a:pPr>
              <a:buFont typeface="Arial" charset="0"/>
              <a:buChar char="•"/>
              <a:defRPr/>
            </a:pPr>
            <a:r>
              <a:rPr lang="en-GB" sz="2000" dirty="0" smtClean="0">
                <a:latin typeface="Arial" charset="0"/>
                <a:cs typeface="Arial" charset="0"/>
              </a:rPr>
              <a:t>Think about the developments in equality and the way that people are treated more fairly today, than they ever have been before. </a:t>
            </a:r>
          </a:p>
        </p:txBody>
      </p:sp>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I </a:t>
            </a:r>
            <a:r>
              <a:rPr lang="en-GB" altLang="en-US" sz="3200" b="1" dirty="0">
                <a:latin typeface="Arial" panose="020B0604020202020204" pitchFamily="34" charset="0"/>
                <a:cs typeface="Arial" panose="020B0604020202020204" pitchFamily="34" charset="0"/>
              </a:rPr>
              <a:t>R</a:t>
            </a:r>
            <a:r>
              <a:rPr lang="en-GB" altLang="en-US" sz="3200" b="1" dirty="0" smtClean="0">
                <a:latin typeface="Arial" panose="020B0604020202020204" pitchFamily="34" charset="0"/>
                <a:cs typeface="Arial" panose="020B0604020202020204" pitchFamily="34" charset="0"/>
              </a:rPr>
              <a:t>emember The Good old days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9201" y="1872049"/>
            <a:ext cx="2256525" cy="3512542"/>
          </a:xfrm>
          <a:prstGeom prst="rect">
            <a:avLst/>
          </a:prstGeom>
        </p:spPr>
      </p:pic>
    </p:spTree>
    <p:extLst>
      <p:ext uri="{BB962C8B-B14F-4D97-AF65-F5344CB8AC3E}">
        <p14:creationId xmlns:p14="http://schemas.microsoft.com/office/powerpoint/2010/main" val="426474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18674" y="1632284"/>
            <a:ext cx="6521115"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smtClean="0">
                <a:latin typeface="Arial" panose="020B0604020202020204" pitchFamily="34" charset="0"/>
                <a:cs typeface="Arial" panose="020B0604020202020204" pitchFamily="34" charset="0"/>
              </a:rPr>
              <a:t>It’s important we don’t treat people differently just because of ‘who they are’.</a:t>
            </a:r>
          </a:p>
          <a:p>
            <a:pPr marL="0" indent="0">
              <a:buNone/>
            </a:pP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Everyone should have an equal chance to make the most of their lives and talents. </a:t>
            </a:r>
          </a:p>
          <a:p>
            <a:pPr marL="0" indent="0">
              <a:buNone/>
            </a:pP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It is important that we all promote equality and stand up for people that are being treated unfairly. </a:t>
            </a:r>
          </a:p>
          <a:p>
            <a:pPr marL="0" indent="0">
              <a:buNone/>
            </a:pP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Remember to be proud of who you are, and respect that everyone is different. </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endParaRPr lang="en-GB" altLang="en-US" sz="2000" dirty="0" smtClean="0">
              <a:latin typeface="Arial" panose="020B0604020202020204" pitchFamily="34" charset="0"/>
              <a:cs typeface="Arial" panose="020B0604020202020204" pitchFamily="34" charset="0"/>
            </a:endParaRPr>
          </a:p>
        </p:txBody>
      </p:sp>
      <p:sp>
        <p:nvSpPr>
          <p:cNvPr id="3" name="Rectangle 2"/>
          <p:cNvSpPr/>
          <p:nvPr/>
        </p:nvSpPr>
        <p:spPr>
          <a:xfrm>
            <a:off x="5105647" y="453007"/>
            <a:ext cx="3316458" cy="646331"/>
          </a:xfrm>
          <a:prstGeom prst="rect">
            <a:avLst/>
          </a:prstGeom>
        </p:spPr>
        <p:txBody>
          <a:bodyPr wrap="square">
            <a:spAutoFit/>
          </a:bodyPr>
          <a:lstStyle/>
          <a:p>
            <a:r>
              <a:rPr lang="en-GB" altLang="en-US" sz="3600" b="1" dirty="0">
                <a:latin typeface="Arial" panose="020B0604020202020204" pitchFamily="34" charset="0"/>
                <a:cs typeface="Arial" panose="020B0604020202020204" pitchFamily="34" charset="0"/>
              </a:rPr>
              <a:t>Equality</a:t>
            </a:r>
            <a:endParaRPr lang="en-GB"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3323" y="2345381"/>
            <a:ext cx="3441700" cy="2463800"/>
          </a:xfrm>
          <a:prstGeom prst="rect">
            <a:avLst/>
          </a:prstGeom>
        </p:spPr>
      </p:pic>
    </p:spTree>
    <p:extLst>
      <p:ext uri="{BB962C8B-B14F-4D97-AF65-F5344CB8AC3E}">
        <p14:creationId xmlns:p14="http://schemas.microsoft.com/office/powerpoint/2010/main" val="3043311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What have we learnt?</a:t>
            </a:r>
          </a:p>
        </p:txBody>
      </p:sp>
      <p:sp>
        <p:nvSpPr>
          <p:cNvPr id="3" name="Content Placeholder 2"/>
          <p:cNvSpPr txBox="1">
            <a:spLocks/>
          </p:cNvSpPr>
          <p:nvPr/>
        </p:nvSpPr>
        <p:spPr>
          <a:xfrm>
            <a:off x="1272746" y="1417638"/>
            <a:ext cx="1019432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altLang="en-US" sz="2000" dirty="0" smtClean="0">
                <a:latin typeface="Arial" panose="020B0604020202020204" pitchFamily="34" charset="0"/>
                <a:cs typeface="Arial" panose="020B0604020202020204" pitchFamily="34" charset="0"/>
              </a:rPr>
              <a:t>    </a:t>
            </a:r>
            <a:r>
              <a:rPr lang="en-GB" altLang="en-US" sz="2400" dirty="0" smtClean="0">
                <a:latin typeface="Arial" panose="020B0604020202020204" pitchFamily="34" charset="0"/>
                <a:cs typeface="Arial" panose="020B0604020202020204" pitchFamily="34" charset="0"/>
              </a:rPr>
              <a:t>What equality means and why it is important.</a:t>
            </a:r>
          </a:p>
          <a:p>
            <a:pPr marL="0" indent="0">
              <a:buNone/>
            </a:pPr>
            <a:endParaRPr lang="en-GB" alt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en-GB" altLang="en-US" sz="2400" dirty="0">
                <a:latin typeface="Arial" panose="020B0604020202020204" pitchFamily="34" charset="0"/>
                <a:cs typeface="Arial" panose="020B0604020202020204" pitchFamily="34" charset="0"/>
              </a:rPr>
              <a:t> </a:t>
            </a:r>
            <a:r>
              <a:rPr lang="en-GB" altLang="en-US" sz="2400" dirty="0" smtClean="0">
                <a:latin typeface="Arial" panose="020B0604020202020204" pitchFamily="34" charset="0"/>
                <a:cs typeface="Arial" panose="020B0604020202020204" pitchFamily="34" charset="0"/>
              </a:rPr>
              <a:t>    The dangers of prejudging people </a:t>
            </a:r>
          </a:p>
          <a:p>
            <a:pPr>
              <a:buFont typeface="Wingdings" panose="05000000000000000000" pitchFamily="2" charset="2"/>
              <a:buChar char="ü"/>
            </a:pPr>
            <a:endParaRPr lang="en-GB" alt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en-GB" altLang="en-US" sz="2400" dirty="0" smtClean="0">
                <a:latin typeface="Arial" panose="020B0604020202020204" pitchFamily="34" charset="0"/>
                <a:cs typeface="Arial" panose="020B0604020202020204" pitchFamily="34" charset="0"/>
              </a:rPr>
              <a:t>     About the Equality Act and how it can be applied in different  cases</a:t>
            </a:r>
            <a:r>
              <a:rPr lang="en-GB" altLang="en-US" sz="2000" dirty="0" smtClean="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2232" y="4171088"/>
            <a:ext cx="5264390" cy="2211777"/>
          </a:xfrm>
          <a:prstGeom prst="rect">
            <a:avLst/>
          </a:prstGeom>
        </p:spPr>
      </p:pic>
    </p:spTree>
    <p:extLst>
      <p:ext uri="{BB962C8B-B14F-4D97-AF65-F5344CB8AC3E}">
        <p14:creationId xmlns:p14="http://schemas.microsoft.com/office/powerpoint/2010/main" val="2827611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76348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58227" y="1684254"/>
            <a:ext cx="113252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sz="4000" dirty="0">
                <a:latin typeface="Arial" panose="020B0604020202020204" pitchFamily="34" charset="0"/>
              </a:rPr>
              <a:t>Definition of Equality? </a:t>
            </a:r>
            <a:endParaRPr lang="en-GB" sz="4000" dirty="0" smtClean="0">
              <a:latin typeface="Arial" panose="020B0604020202020204" pitchFamily="34" charset="0"/>
            </a:endParaRPr>
          </a:p>
          <a:p>
            <a:pPr eaLnBrk="1" hangingPunct="1">
              <a:spcBef>
                <a:spcPct val="0"/>
              </a:spcBef>
              <a:buFontTx/>
              <a:buNone/>
            </a:pPr>
            <a:r>
              <a:rPr lang="en-GB" sz="4000" dirty="0" smtClean="0">
                <a:latin typeface="Arial" panose="020B0604020202020204" pitchFamily="34" charset="0"/>
              </a:rPr>
              <a:t>What </a:t>
            </a:r>
            <a:r>
              <a:rPr lang="en-GB" sz="4000" dirty="0">
                <a:latin typeface="Arial" panose="020B0604020202020204" pitchFamily="34" charset="0"/>
              </a:rPr>
              <a:t>does it mean to you</a:t>
            </a:r>
          </a:p>
          <a:p>
            <a:pPr eaLnBrk="1" hangingPunct="1">
              <a:spcBef>
                <a:spcPct val="0"/>
              </a:spcBef>
              <a:buFontTx/>
              <a:buNone/>
            </a:pPr>
            <a:endParaRPr lang="en-GB" sz="4000" dirty="0">
              <a:latin typeface="Arial" panose="020B0604020202020204" pitchFamily="34" charset="0"/>
            </a:endParaRPr>
          </a:p>
          <a:p>
            <a:pPr eaLnBrk="1" hangingPunct="1">
              <a:spcBef>
                <a:spcPct val="0"/>
              </a:spcBef>
              <a:buFontTx/>
              <a:buNone/>
            </a:pPr>
            <a:r>
              <a:rPr lang="en-GB" sz="4000" dirty="0">
                <a:latin typeface="Arial" panose="020B0604020202020204" pitchFamily="34" charset="0"/>
              </a:rPr>
              <a:t>Definition of Inequality</a:t>
            </a:r>
            <a:r>
              <a:rPr lang="en-GB" sz="4000" dirty="0" smtClean="0">
                <a:latin typeface="Arial" panose="020B0604020202020204" pitchFamily="34" charset="0"/>
              </a:rPr>
              <a:t>?</a:t>
            </a:r>
          </a:p>
          <a:p>
            <a:pPr eaLnBrk="1" hangingPunct="1">
              <a:spcBef>
                <a:spcPct val="0"/>
              </a:spcBef>
              <a:buFontTx/>
              <a:buNone/>
            </a:pPr>
            <a:r>
              <a:rPr lang="en-GB" sz="4000" dirty="0" smtClean="0">
                <a:latin typeface="Arial" panose="020B0604020202020204" pitchFamily="34" charset="0"/>
              </a:rPr>
              <a:t>What </a:t>
            </a:r>
            <a:r>
              <a:rPr lang="en-GB" sz="4000" dirty="0">
                <a:latin typeface="Arial" panose="020B0604020202020204" pitchFamily="34" charset="0"/>
              </a:rPr>
              <a:t>does it mean to you</a:t>
            </a:r>
          </a:p>
          <a:p>
            <a:pPr eaLnBrk="1" hangingPunct="1">
              <a:spcBef>
                <a:spcPct val="0"/>
              </a:spcBef>
              <a:buFontTx/>
              <a:buNone/>
            </a:pPr>
            <a:endParaRPr lang="en-GB" sz="4000" dirty="0">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611" y="1611922"/>
            <a:ext cx="4892841" cy="3930316"/>
          </a:xfrm>
          <a:prstGeom prst="rect">
            <a:avLst/>
          </a:prstGeom>
        </p:spPr>
      </p:pic>
    </p:spTree>
    <p:extLst>
      <p:ext uri="{BB962C8B-B14F-4D97-AF65-F5344CB8AC3E}">
        <p14:creationId xmlns:p14="http://schemas.microsoft.com/office/powerpoint/2010/main" val="290396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Equality / Inequality  Definition </a:t>
            </a:r>
            <a:endParaRPr lang="en-GB" altLang="en-US" sz="3200" b="1" dirty="0">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457200" y="1600200"/>
            <a:ext cx="8510337"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3200" b="1" dirty="0" smtClean="0">
                <a:latin typeface="Arial" panose="020B0604020202020204" pitchFamily="34" charset="0"/>
                <a:cs typeface="Arial" panose="020B0604020202020204" pitchFamily="34" charset="0"/>
              </a:rPr>
              <a:t>Equality </a:t>
            </a:r>
            <a:r>
              <a:rPr lang="en-GB" altLang="en-US" sz="3200" dirty="0" smtClean="0">
                <a:latin typeface="Arial" panose="020B0604020202020204" pitchFamily="34" charset="0"/>
                <a:cs typeface="Arial" panose="020B0604020202020204" pitchFamily="34" charset="0"/>
              </a:rPr>
              <a:t>is having equal opportunities and rights. It is being treated </a:t>
            </a:r>
            <a:r>
              <a:rPr lang="en-GB" altLang="en-US" sz="3200" b="1" dirty="0" smtClean="0">
                <a:latin typeface="Arial" panose="020B0604020202020204" pitchFamily="34" charset="0"/>
                <a:cs typeface="Arial" panose="020B0604020202020204" pitchFamily="34" charset="0"/>
              </a:rPr>
              <a:t>fairly</a:t>
            </a:r>
            <a:r>
              <a:rPr lang="en-GB" altLang="en-US" sz="3200" dirty="0" smtClean="0">
                <a:latin typeface="Arial" panose="020B0604020202020204" pitchFamily="34" charset="0"/>
                <a:cs typeface="Arial" panose="020B0604020202020204" pitchFamily="34" charset="0"/>
              </a:rPr>
              <a:t>. </a:t>
            </a:r>
            <a:r>
              <a:rPr lang="en-GB" altLang="en-US" sz="3200" dirty="0" smtClean="0">
                <a:latin typeface="Arial" panose="020B0604020202020204" pitchFamily="34" charset="0"/>
                <a:ea typeface="Calibri" panose="020F0502020204030204" pitchFamily="34" charset="0"/>
                <a:cs typeface="Calibri" panose="020F0502020204030204" pitchFamily="34" charset="0"/>
              </a:rPr>
              <a:t>It also means being able and supported to reach your potential.</a:t>
            </a:r>
            <a:endParaRPr lang="en-GB" altLang="en-US" sz="32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3200" dirty="0" smtClean="0">
              <a:latin typeface="Arial" panose="020B0604020202020204" pitchFamily="34" charset="0"/>
              <a:cs typeface="Arial" panose="020B0604020202020204" pitchFamily="34" charset="0"/>
            </a:endParaRPr>
          </a:p>
          <a:p>
            <a:r>
              <a:rPr lang="en-GB" altLang="en-US" sz="3200" b="1" dirty="0" smtClean="0">
                <a:latin typeface="Arial" panose="020B0604020202020204" pitchFamily="34" charset="0"/>
                <a:cs typeface="Arial" panose="020B0604020202020204" pitchFamily="34" charset="0"/>
              </a:rPr>
              <a:t>Inequality</a:t>
            </a:r>
            <a:r>
              <a:rPr lang="en-GB" altLang="en-US" sz="3200" dirty="0" smtClean="0">
                <a:latin typeface="Arial" panose="020B0604020202020204" pitchFamily="34" charset="0"/>
                <a:cs typeface="Arial" panose="020B0604020202020204" pitchFamily="34" charset="0"/>
              </a:rPr>
              <a:t> is when people aren’t given equal opportunities and rights. They are treated </a:t>
            </a:r>
            <a:r>
              <a:rPr lang="en-GB" altLang="en-US" sz="3200" b="1" dirty="0" smtClean="0">
                <a:latin typeface="Arial" panose="020B0604020202020204" pitchFamily="34" charset="0"/>
                <a:cs typeface="Arial" panose="020B0604020202020204" pitchFamily="34" charset="0"/>
              </a:rPr>
              <a:t>unfairly</a:t>
            </a:r>
            <a:r>
              <a:rPr lang="en-GB" altLang="en-US" sz="3200" dirty="0" smtClean="0">
                <a:latin typeface="Arial" panose="020B0604020202020204" pitchFamily="34" charset="0"/>
                <a:cs typeface="Arial" panose="020B0604020202020204" pitchFamily="34" charset="0"/>
              </a:rPr>
              <a:t> and experience </a:t>
            </a:r>
            <a:r>
              <a:rPr lang="en-GB" altLang="en-US" sz="3200" b="1" dirty="0" smtClean="0">
                <a:latin typeface="Arial" panose="020B0604020202020204" pitchFamily="34" charset="0"/>
                <a:cs typeface="Arial" panose="020B0604020202020204" pitchFamily="34" charset="0"/>
              </a:rPr>
              <a:t>discrimination</a:t>
            </a:r>
            <a:r>
              <a:rPr lang="en-GB" altLang="en-US" sz="3200" dirty="0" smtClean="0">
                <a:latin typeface="Arial" panose="020B0604020202020204" pitchFamily="34" charset="0"/>
                <a:cs typeface="Arial" panose="020B0604020202020204" pitchFamily="34" charset="0"/>
              </a:rPr>
              <a:t>.</a:t>
            </a: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000" dirty="0" smtClean="0">
              <a:latin typeface="Arial" panose="020B0604020202020204" pitchFamily="34" charset="0"/>
              <a:cs typeface="Arial" panose="020B0604020202020204" pitchFamily="34" charset="0"/>
            </a:endParaRPr>
          </a:p>
          <a:p>
            <a:pPr lvl="1">
              <a:buFont typeface="Arial" panose="020B0604020202020204" pitchFamily="34" charset="0"/>
              <a:buNone/>
            </a:pPr>
            <a:endParaRPr lang="en-GB" alt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9832" y="914401"/>
            <a:ext cx="2505075" cy="5211762"/>
          </a:xfrm>
          <a:prstGeom prst="rect">
            <a:avLst/>
          </a:prstGeom>
        </p:spPr>
      </p:pic>
    </p:spTree>
    <p:extLst>
      <p:ext uri="{BB962C8B-B14F-4D97-AF65-F5344CB8AC3E}">
        <p14:creationId xmlns:p14="http://schemas.microsoft.com/office/powerpoint/2010/main" val="3082385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Equality / Inequality/Discrimination</a:t>
            </a:r>
            <a:endParaRPr lang="en-GB" altLang="en-US" sz="3200" b="1" dirty="0">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457200" y="1552074"/>
            <a:ext cx="10483516" cy="49289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ltLang="en-US" sz="2400" dirty="0" smtClean="0">
                <a:latin typeface="Arial" panose="020B0604020202020204" pitchFamily="34" charset="0"/>
                <a:cs typeface="Arial" panose="020B0604020202020204" pitchFamily="34" charset="0"/>
              </a:rPr>
              <a:t>When we experience discrimination and are not treated equally it can lead to many negative consequences, for example:</a:t>
            </a:r>
          </a:p>
          <a:p>
            <a:pPr marL="0" indent="0">
              <a:buFont typeface="Arial" panose="020B0604020202020204" pitchFamily="34" charset="0"/>
              <a:buNone/>
              <a:defRPr/>
            </a:pPr>
            <a:endParaRPr lang="en-GB" altLang="en-US" sz="2400" dirty="0" smtClean="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GB" altLang="en-US" sz="2400" dirty="0" smtClean="0">
              <a:latin typeface="Arial" panose="020B0604020202020204" pitchFamily="34" charset="0"/>
              <a:cs typeface="Arial" panose="020B0604020202020204" pitchFamily="34" charset="0"/>
            </a:endParaRPr>
          </a:p>
          <a:p>
            <a:pPr lvl="1">
              <a:defRPr/>
            </a:pPr>
            <a:r>
              <a:rPr lang="en-GB" altLang="en-US" dirty="0" smtClean="0">
                <a:latin typeface="Arial" panose="020B0604020202020204" pitchFamily="34" charset="0"/>
                <a:cs typeface="Arial" panose="020B0604020202020204" pitchFamily="34" charset="0"/>
              </a:rPr>
              <a:t>Unhappiness</a:t>
            </a:r>
          </a:p>
          <a:p>
            <a:pPr lvl="1">
              <a:defRPr/>
            </a:pPr>
            <a:r>
              <a:rPr lang="en-GB" altLang="en-US" dirty="0" smtClean="0">
                <a:latin typeface="Arial" panose="020B0604020202020204" pitchFamily="34" charset="0"/>
                <a:cs typeface="Arial" panose="020B0604020202020204" pitchFamily="34" charset="0"/>
              </a:rPr>
              <a:t>Under achievement </a:t>
            </a:r>
          </a:p>
          <a:p>
            <a:pPr lvl="1">
              <a:defRPr/>
            </a:pPr>
            <a:r>
              <a:rPr lang="en-GB" altLang="en-US" dirty="0" smtClean="0">
                <a:latin typeface="Arial" panose="020B0604020202020204" pitchFamily="34" charset="0"/>
                <a:cs typeface="Arial" panose="020B0604020202020204" pitchFamily="34" charset="0"/>
              </a:rPr>
              <a:t>Low self-confidence</a:t>
            </a:r>
          </a:p>
          <a:p>
            <a:pPr lvl="1">
              <a:defRPr/>
            </a:pPr>
            <a:r>
              <a:rPr lang="en-GB" altLang="en-US" dirty="0" smtClean="0">
                <a:latin typeface="Arial" panose="020B0604020202020204" pitchFamily="34" charset="0"/>
                <a:cs typeface="Arial" panose="020B0604020202020204" pitchFamily="34" charset="0"/>
              </a:rPr>
              <a:t>Unemployment and poor education</a:t>
            </a:r>
          </a:p>
          <a:p>
            <a:pPr lvl="1">
              <a:defRPr/>
            </a:pPr>
            <a:r>
              <a:rPr lang="en-GB" altLang="en-US" dirty="0" smtClean="0">
                <a:latin typeface="Arial" panose="020B0604020202020204" pitchFamily="34" charset="0"/>
                <a:cs typeface="Arial" panose="020B0604020202020204" pitchFamily="34" charset="0"/>
              </a:rPr>
              <a:t>Poor relationships</a:t>
            </a:r>
          </a:p>
          <a:p>
            <a:pPr lvl="1">
              <a:defRPr/>
            </a:pPr>
            <a:r>
              <a:rPr lang="en-GB" altLang="en-US" dirty="0" smtClean="0">
                <a:latin typeface="Arial" panose="020B0604020202020204" pitchFamily="34" charset="0"/>
                <a:cs typeface="Arial" panose="020B0604020202020204" pitchFamily="34" charset="0"/>
              </a:rPr>
              <a:t>Exclusion.</a:t>
            </a:r>
          </a:p>
          <a:p>
            <a:pPr lvl="1">
              <a:defRPr/>
            </a:pPr>
            <a:endParaRPr lang="en-GB" altLang="en-US" dirty="0" smtClean="0">
              <a:latin typeface="Arial" panose="020B0604020202020204" pitchFamily="34" charset="0"/>
              <a:cs typeface="Arial" panose="020B0604020202020204" pitchFamily="34" charset="0"/>
            </a:endParaRPr>
          </a:p>
          <a:p>
            <a:pPr marL="457200" lvl="1" indent="0">
              <a:buNone/>
              <a:defRPr/>
            </a:pPr>
            <a:r>
              <a:rPr lang="en-GB" altLang="en-US" dirty="0" smtClean="0">
                <a:latin typeface="Arial" panose="020B0604020202020204" pitchFamily="34" charset="0"/>
                <a:cs typeface="Arial" panose="020B0604020202020204" pitchFamily="34" charset="0"/>
              </a:rPr>
              <a:t>Can you think of a time when you feel you have been treated unfairly how did you feel?</a:t>
            </a:r>
          </a:p>
          <a:p>
            <a:pPr lvl="1">
              <a:defRPr/>
            </a:pPr>
            <a:endParaRPr lang="en-GB" alt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786" y="2165684"/>
            <a:ext cx="3108603" cy="3304674"/>
          </a:xfrm>
          <a:prstGeom prst="rect">
            <a:avLst/>
          </a:prstGeom>
        </p:spPr>
      </p:pic>
    </p:spTree>
    <p:extLst>
      <p:ext uri="{BB962C8B-B14F-4D97-AF65-F5344CB8AC3E}">
        <p14:creationId xmlns:p14="http://schemas.microsoft.com/office/powerpoint/2010/main" val="201600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00200"/>
            <a:ext cx="5843588"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smtClean="0">
                <a:latin typeface="Arial" panose="020B0604020202020204" pitchFamily="34" charset="0"/>
                <a:cs typeface="Arial" panose="020B0604020202020204" pitchFamily="34" charset="0"/>
              </a:rPr>
              <a:t>Over the years, laws have been introduced to tackle discrimination and to help ensure people with particular characteristics are treated fairly.</a:t>
            </a:r>
          </a:p>
          <a:p>
            <a:r>
              <a:rPr lang="en-GB" altLang="en-US" sz="2000" dirty="0" smtClean="0">
                <a:latin typeface="Arial" panose="020B0604020202020204" pitchFamily="34" charset="0"/>
                <a:cs typeface="Arial" panose="020B0604020202020204" pitchFamily="34" charset="0"/>
              </a:rPr>
              <a:t>These laws are called </a:t>
            </a:r>
            <a:r>
              <a:rPr lang="en-GB" altLang="en-US" sz="2000" b="1" dirty="0" smtClean="0">
                <a:latin typeface="Arial" panose="020B0604020202020204" pitchFamily="34" charset="0"/>
                <a:cs typeface="Arial" panose="020B0604020202020204" pitchFamily="34" charset="0"/>
              </a:rPr>
              <a:t>civil laws</a:t>
            </a:r>
            <a:r>
              <a:rPr lang="en-GB" altLang="en-US" sz="2000" dirty="0" smtClean="0">
                <a:latin typeface="Arial" panose="020B0604020202020204" pitchFamily="34" charset="0"/>
                <a:cs typeface="Arial" panose="020B0604020202020204" pitchFamily="34" charset="0"/>
              </a:rPr>
              <a:t>. </a:t>
            </a:r>
          </a:p>
          <a:p>
            <a:r>
              <a:rPr lang="en-GB" altLang="en-US" sz="2000" dirty="0" smtClean="0">
                <a:latin typeface="Arial" panose="020B0604020202020204" pitchFamily="34" charset="0"/>
                <a:cs typeface="Arial" panose="020B0604020202020204" pitchFamily="34" charset="0"/>
              </a:rPr>
              <a:t>Civil law mostly involves disagreements between people, companies or other organisations. It is enforced by one person suing another person or corporation and the case will end up in a civil court.</a:t>
            </a:r>
          </a:p>
          <a:p>
            <a:r>
              <a:rPr lang="en-GB" altLang="en-US" sz="2000" dirty="0" smtClean="0">
                <a:latin typeface="Arial" panose="020B0604020202020204" pitchFamily="34" charset="0"/>
                <a:cs typeface="Arial" panose="020B0604020202020204" pitchFamily="34" charset="0"/>
              </a:rPr>
              <a:t>Where as </a:t>
            </a:r>
            <a:r>
              <a:rPr lang="en-GB" altLang="en-US" sz="2000" b="1" dirty="0" smtClean="0">
                <a:latin typeface="Arial" panose="020B0604020202020204" pitchFamily="34" charset="0"/>
                <a:cs typeface="Arial" panose="020B0604020202020204" pitchFamily="34" charset="0"/>
              </a:rPr>
              <a:t>criminal laws </a:t>
            </a:r>
            <a:r>
              <a:rPr lang="en-GB" altLang="en-US" sz="2000" dirty="0" smtClean="0">
                <a:latin typeface="Arial" panose="020B0604020202020204" pitchFamily="34" charset="0"/>
                <a:cs typeface="Arial" panose="020B0604020202020204" pitchFamily="34" charset="0"/>
              </a:rPr>
              <a:t>are enforced by the police and the courts, and if they are broken you can face very serious consequences, including time in prison.</a:t>
            </a:r>
            <a:endParaRPr lang="en-GB" alt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2906" y="1600200"/>
            <a:ext cx="3866146" cy="4041607"/>
          </a:xfrm>
          <a:prstGeom prst="rect">
            <a:avLst/>
          </a:prstGeom>
        </p:spPr>
      </p:pic>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smtClean="0">
                <a:latin typeface="Arial" panose="020B0604020202020204" pitchFamily="34" charset="0"/>
                <a:cs typeface="Arial" panose="020B0604020202020204" pitchFamily="34" charset="0"/>
              </a:rPr>
              <a:t>            Tackling Inequality	</a:t>
            </a:r>
            <a:endParaRPr lang="en-GB"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667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380</TotalTime>
  <Words>2634</Words>
  <Application>Microsoft Office PowerPoint</Application>
  <PresentationFormat>Widescreen</PresentationFormat>
  <Paragraphs>421</Paragraphs>
  <Slides>57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Calibri Light</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Education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Hastie</dc:creator>
  <cp:lastModifiedBy>tricia</cp:lastModifiedBy>
  <cp:revision>23</cp:revision>
  <dcterms:created xsi:type="dcterms:W3CDTF">2015-09-16T12:21:16Z</dcterms:created>
  <dcterms:modified xsi:type="dcterms:W3CDTF">2015-09-26T14:01:17Z</dcterms:modified>
</cp:coreProperties>
</file>