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7" r:id="rId2"/>
    <p:sldId id="256" r:id="rId3"/>
    <p:sldId id="284" r:id="rId4"/>
    <p:sldId id="257" r:id="rId5"/>
    <p:sldId id="259" r:id="rId6"/>
    <p:sldId id="258" r:id="rId7"/>
    <p:sldId id="261" r:id="rId8"/>
    <p:sldId id="262" r:id="rId9"/>
    <p:sldId id="263" r:id="rId10"/>
    <p:sldId id="264" r:id="rId11"/>
    <p:sldId id="269" r:id="rId12"/>
    <p:sldId id="275" r:id="rId13"/>
    <p:sldId id="279" r:id="rId14"/>
    <p:sldId id="281" r:id="rId15"/>
    <p:sldId id="291" r:id="rId16"/>
    <p:sldId id="282" r:id="rId17"/>
    <p:sldId id="290" r:id="rId1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94639" autoAdjust="0"/>
  </p:normalViewPr>
  <p:slideViewPr>
    <p:cSldViewPr>
      <p:cViewPr varScale="1">
        <p:scale>
          <a:sx n="102" d="100"/>
          <a:sy n="102" d="100"/>
        </p:scale>
        <p:origin x="84" y="102"/>
      </p:cViewPr>
      <p:guideLst>
        <p:guide orient="horz" pos="2160"/>
        <p:guide pos="2880"/>
      </p:guideLst>
    </p:cSldViewPr>
  </p:slideViewPr>
  <p:outlineViewPr>
    <p:cViewPr>
      <p:scale>
        <a:sx n="33" d="100"/>
        <a:sy n="33" d="100"/>
      </p:scale>
      <p:origin x="0" y="4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F3F3F71-C1D3-40C4-903D-15EB5E9494DF}" type="datetimeFigureOut">
              <a:rPr lang="en-GB" smtClean="0"/>
              <a:pPr/>
              <a:t>18/01/2016</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EACB80C-E3E8-4441-BC3B-A874D75D263A}" type="slidenum">
              <a:rPr lang="en-GB" smtClean="0"/>
              <a:pPr/>
              <a:t>‹#›</a:t>
            </a:fld>
            <a:endParaRPr lang="en-GB" dirty="0"/>
          </a:p>
        </p:txBody>
      </p:sp>
    </p:spTree>
    <p:extLst>
      <p:ext uri="{BB962C8B-B14F-4D97-AF65-F5344CB8AC3E}">
        <p14:creationId xmlns:p14="http://schemas.microsoft.com/office/powerpoint/2010/main" val="1281089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E4B8B9E-5C9F-49A4-9F6A-8897C7B56854}" type="datetimeFigureOut">
              <a:rPr lang="en-GB" smtClean="0"/>
              <a:pPr/>
              <a:t>18/01/2016</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323C0319-6FAB-4697-94A2-D6DD4FCF5943}" type="slidenum">
              <a:rPr lang="en-GB" smtClean="0"/>
              <a:pPr/>
              <a:t>‹#›</a:t>
            </a:fld>
            <a:endParaRPr lang="en-GB" dirty="0"/>
          </a:p>
        </p:txBody>
      </p:sp>
    </p:spTree>
    <p:extLst>
      <p:ext uri="{BB962C8B-B14F-4D97-AF65-F5344CB8AC3E}">
        <p14:creationId xmlns:p14="http://schemas.microsoft.com/office/powerpoint/2010/main" val="230162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23C0319-6FAB-4697-94A2-D6DD4FCF5943}" type="slidenum">
              <a:rPr lang="en-GB" smtClean="0"/>
              <a:pPr/>
              <a:t>1</a:t>
            </a:fld>
            <a:endParaRPr lang="en-GB" dirty="0"/>
          </a:p>
        </p:txBody>
      </p:sp>
    </p:spTree>
    <p:extLst>
      <p:ext uri="{BB962C8B-B14F-4D97-AF65-F5344CB8AC3E}">
        <p14:creationId xmlns:p14="http://schemas.microsoft.com/office/powerpoint/2010/main" val="358974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3C0319-6FAB-4697-94A2-D6DD4FCF5943}" type="slidenum">
              <a:rPr lang="en-GB" smtClean="0"/>
              <a:pPr/>
              <a:t>6</a:t>
            </a:fld>
            <a:endParaRPr lang="en-GB" dirty="0"/>
          </a:p>
        </p:txBody>
      </p:sp>
    </p:spTree>
    <p:extLst>
      <p:ext uri="{BB962C8B-B14F-4D97-AF65-F5344CB8AC3E}">
        <p14:creationId xmlns:p14="http://schemas.microsoft.com/office/powerpoint/2010/main" val="139449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9E940-E6B5-4C55-B100-1C9593CCBB90}" type="datetimeFigureOut">
              <a:rPr lang="en-GB" smtClean="0"/>
              <a:pPr/>
              <a:t>18/01/2016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FE022E-1A61-4A3B-AEE0-2FF2186EAA23}"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9E940-E6B5-4C55-B100-1C9593CCBB90}" type="datetimeFigureOut">
              <a:rPr lang="en-GB" smtClean="0"/>
              <a:pPr/>
              <a:t>18/01/2016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E022E-1A61-4A3B-AEE0-2FF2186EAA2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ns.gov.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scotpho.org.uk/home/home.asp"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scotpho.org.uk/home/Comparativehealth/Profiles/2010CHPProfiles.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cotland.gov.uk/Topics/Statistics/SIM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ltscotland.org.uk/scottishschoolsonline/schools/4thyear.asp?iSchoolID=5531632" TargetMode="External"/><Relationship Id="rId13" Type="http://schemas.openxmlformats.org/officeDocument/2006/relationships/hyperlink" Target="http://www.ltscotland.org.uk/scottishschoolsonline/schools/freemealentitlement.asp?iSchoolID=5531632" TargetMode="External"/><Relationship Id="rId3" Type="http://schemas.openxmlformats.org/officeDocument/2006/relationships/image" Target="../media/image8.png"/><Relationship Id="rId7" Type="http://schemas.openxmlformats.org/officeDocument/2006/relationships/hyperlink" Target="http://www.hmie.gov.uk/ViewEstablishment.aspx?type=3&amp;id=6647" TargetMode="External"/><Relationship Id="rId12" Type="http://schemas.openxmlformats.org/officeDocument/2006/relationships/hyperlink" Target="http://www.ltscotland.org.uk/scottishschoolsonline/schools/leaverdestinations.asp?iSchoolID=5531632" TargetMode="External"/><Relationship Id="rId2" Type="http://schemas.openxmlformats.org/officeDocument/2006/relationships/hyperlink" Target="http://www.ltscotland.org.uk/scottishschoolsonline/index.asp" TargetMode="External"/><Relationship Id="rId1" Type="http://schemas.openxmlformats.org/officeDocument/2006/relationships/slideLayout" Target="../slideLayouts/slideLayout2.xml"/><Relationship Id="rId6" Type="http://schemas.openxmlformats.org/officeDocument/2006/relationships/hyperlink" Target="http://www.ltscotland.org.uk/scottishschoolsonline/schools/freemealentitlement.asp?iSchoolID=5521521" TargetMode="External"/><Relationship Id="rId11" Type="http://schemas.openxmlformats.org/officeDocument/2006/relationships/hyperlink" Target="http://www.ltscotland.org.uk/scottishschoolsonline/schools/attendanceandabsence.asp?iSchoolID=5531632" TargetMode="External"/><Relationship Id="rId5" Type="http://schemas.openxmlformats.org/officeDocument/2006/relationships/hyperlink" Target="http://www.ltscotland.org.uk/scottishschoolsonline/schools/attendanceandabsence.asp?iSchoolID=5521521" TargetMode="External"/><Relationship Id="rId10" Type="http://schemas.openxmlformats.org/officeDocument/2006/relationships/hyperlink" Target="http://www.ltscotland.org.uk/scottishschoolsonline/schools/6thyear.asp?iSchoolID=5531632" TargetMode="External"/><Relationship Id="rId4" Type="http://schemas.openxmlformats.org/officeDocument/2006/relationships/hyperlink" Target="http://www.hmie.gov.uk/ViewEstablishment.aspx?type=2&amp;id=6648" TargetMode="External"/><Relationship Id="rId9" Type="http://schemas.openxmlformats.org/officeDocument/2006/relationships/hyperlink" Target="http://www.ltscotland.org.uk/scottishschoolsonline/schools/5thyear.asp?iSchoolID=5531632" TargetMode="External"/><Relationship Id="rId1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www.nomisweb.co.uk/" TargetMode="External"/><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cotland.gov.uk/Topics/Statistic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crol.gov.uk/"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scrol.gov.uk/"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ns.gov.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ns.gov.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80120"/>
          </a:xfrm>
        </p:spPr>
        <p:txBody>
          <a:bodyPr>
            <a:normAutofit/>
          </a:bodyPr>
          <a:lstStyle/>
          <a:p>
            <a:r>
              <a:rPr lang="en-GB" sz="4800" b="1" dirty="0" smtClean="0">
                <a:solidFill>
                  <a:srgbClr val="0070C0"/>
                </a:solidFill>
              </a:rPr>
              <a:t>Investigating your Community</a:t>
            </a:r>
            <a:endParaRPr lang="en-GB" sz="4800" b="1" dirty="0">
              <a:solidFill>
                <a:srgbClr val="0070C0"/>
              </a:solidFill>
            </a:endParaRPr>
          </a:p>
        </p:txBody>
      </p:sp>
      <p:sp>
        <p:nvSpPr>
          <p:cNvPr id="3" name="Content Placeholder 2"/>
          <p:cNvSpPr>
            <a:spLocks noGrp="1"/>
          </p:cNvSpPr>
          <p:nvPr>
            <p:ph idx="1"/>
          </p:nvPr>
        </p:nvSpPr>
        <p:spPr>
          <a:xfrm>
            <a:off x="457200" y="1988840"/>
            <a:ext cx="8229600" cy="4137323"/>
          </a:xfrm>
        </p:spPr>
        <p:txBody>
          <a:bodyPr>
            <a:normAutofit/>
          </a:bodyPr>
          <a:lstStyle/>
          <a:p>
            <a:pPr marL="79375" lvl="0" indent="-79375">
              <a:spcBef>
                <a:spcPts val="0"/>
              </a:spcBef>
              <a:spcAft>
                <a:spcPts val="1200"/>
              </a:spcAft>
              <a:buNone/>
            </a:pPr>
            <a:r>
              <a:rPr lang="en-GB" dirty="0" smtClean="0"/>
              <a:t>There are 3 key ways of identifying needs in a community:-</a:t>
            </a:r>
          </a:p>
          <a:p>
            <a:pPr marL="971550" lvl="1" indent="-514350">
              <a:spcBef>
                <a:spcPts val="0"/>
              </a:spcBef>
              <a:spcAft>
                <a:spcPts val="1200"/>
              </a:spcAft>
              <a:buClr>
                <a:schemeClr val="tx2"/>
              </a:buClr>
              <a:buFont typeface="+mj-lt"/>
              <a:buAutoNum type="arabicPeriod"/>
            </a:pPr>
            <a:r>
              <a:rPr lang="en-GB" sz="3200" dirty="0" smtClean="0"/>
              <a:t>use what you already know (as part of the community)</a:t>
            </a:r>
          </a:p>
          <a:p>
            <a:pPr marL="971550" lvl="1" indent="-514350">
              <a:spcBef>
                <a:spcPts val="0"/>
              </a:spcBef>
              <a:spcAft>
                <a:spcPts val="1200"/>
              </a:spcAft>
              <a:buClr>
                <a:schemeClr val="tx2"/>
              </a:buClr>
              <a:buFont typeface="+mj-lt"/>
              <a:buAutoNum type="arabicPeriod"/>
            </a:pPr>
            <a:r>
              <a:rPr lang="en-GB" sz="3200" dirty="0" smtClean="0"/>
              <a:t>use what is already known –demographics and the research of others</a:t>
            </a:r>
          </a:p>
          <a:p>
            <a:pPr marL="971550" lvl="1" indent="-514350">
              <a:spcBef>
                <a:spcPts val="0"/>
              </a:spcBef>
              <a:spcAft>
                <a:spcPts val="1200"/>
              </a:spcAft>
              <a:buClr>
                <a:schemeClr val="tx2"/>
              </a:buClr>
              <a:buFont typeface="+mj-lt"/>
              <a:buAutoNum type="arabicPeriod"/>
            </a:pPr>
            <a:r>
              <a:rPr lang="en-GB" sz="3200" dirty="0" smtClean="0"/>
              <a:t>conduct research  or consultation yourself</a:t>
            </a:r>
          </a:p>
          <a:p>
            <a:pPr>
              <a:buNone/>
            </a:pPr>
            <a:endParaRPr lang="en-GB" dirty="0" smtClean="0"/>
          </a:p>
          <a:p>
            <a:pPr marL="1520825" indent="-1520825">
              <a:buNone/>
            </a:pPr>
            <a:endParaRPr lang="en-GB" sz="3600" dirty="0"/>
          </a:p>
        </p:txBody>
      </p:sp>
      <p:pic>
        <p:nvPicPr>
          <p:cNvPr id="4" name="Picture 3" descr="C:\Users\clgratri01\AppData\Local\Microsoft\Windows\Temporary Internet Files\Content.Outlook\IB7GYSZ2\South East and Central CLD Consortiu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5952803"/>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t="20723" r="6026" b="5301"/>
          <a:stretch>
            <a:fillRect/>
          </a:stretch>
        </p:blipFill>
        <p:spPr bwMode="auto">
          <a:xfrm>
            <a:off x="395536" y="1484784"/>
            <a:ext cx="8229600" cy="4803998"/>
          </a:xfrm>
          <a:prstGeom prst="rect">
            <a:avLst/>
          </a:prstGeom>
          <a:noFill/>
          <a:ln w="9525">
            <a:noFill/>
            <a:miter lim="800000"/>
            <a:headEnd/>
            <a:tailEnd/>
          </a:ln>
        </p:spPr>
      </p:pic>
      <p:sp>
        <p:nvSpPr>
          <p:cNvPr id="5" name="Title 1"/>
          <p:cNvSpPr>
            <a:spLocks noGrp="1"/>
          </p:cNvSpPr>
          <p:nvPr>
            <p:ph type="title"/>
          </p:nvPr>
        </p:nvSpPr>
        <p:spPr>
          <a:xfrm>
            <a:off x="457200" y="274638"/>
            <a:ext cx="8229600" cy="634082"/>
          </a:xfrm>
        </p:spPr>
        <p:txBody>
          <a:bodyPr>
            <a:normAutofit fontScale="90000"/>
          </a:bodyPr>
          <a:lstStyle/>
          <a:p>
            <a:r>
              <a:rPr lang="en-GB" dirty="0" smtClean="0">
                <a:hlinkClick r:id="rId3"/>
              </a:rPr>
              <a:t>www.sns.gov.uk</a:t>
            </a:r>
            <a:r>
              <a:rPr lang="en-GB" dirty="0" smtClean="0"/>
              <a:t> – advanced reporter</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96" y="332656"/>
            <a:ext cx="3250704" cy="1440160"/>
          </a:xfrm>
        </p:spPr>
        <p:txBody>
          <a:bodyPr>
            <a:noAutofit/>
          </a:bodyPr>
          <a:lstStyle/>
          <a:p>
            <a:r>
              <a:rPr lang="en-GB" sz="3600" dirty="0" smtClean="0"/>
              <a:t>Comparative Health Profiles 2010 (and 2008)</a:t>
            </a:r>
            <a:endParaRPr lang="en-GB" sz="3600" dirty="0"/>
          </a:p>
        </p:txBody>
      </p:sp>
      <p:sp>
        <p:nvSpPr>
          <p:cNvPr id="3" name="Content Placeholder 2"/>
          <p:cNvSpPr>
            <a:spLocks noGrp="1"/>
          </p:cNvSpPr>
          <p:nvPr>
            <p:ph idx="1"/>
          </p:nvPr>
        </p:nvSpPr>
        <p:spPr>
          <a:xfrm>
            <a:off x="395536" y="2132856"/>
            <a:ext cx="8229600" cy="3816424"/>
          </a:xfrm>
        </p:spPr>
        <p:txBody>
          <a:bodyPr>
            <a:normAutofit fontScale="77500" lnSpcReduction="20000"/>
          </a:bodyPr>
          <a:lstStyle/>
          <a:p>
            <a:pPr marL="0" indent="0">
              <a:buNone/>
            </a:pPr>
            <a:r>
              <a:rPr lang="en-GB" dirty="0" smtClean="0"/>
              <a:t>The 2010 health profiles are now available, along with complementary profiles focussing on children and young people. These profiles highlight the considerable variation in health between areas and help identify priorities for health improvement. </a:t>
            </a:r>
          </a:p>
          <a:p>
            <a:pPr marL="0" indent="0">
              <a:buNone/>
            </a:pPr>
            <a:r>
              <a:rPr lang="en-GB" dirty="0" smtClean="0"/>
              <a:t>The profiles give a snapshot overview of health for each area using spine charts (which show how the area compares to the Scottish average), and allow further understanding of the results via rank charts and trend charts.</a:t>
            </a:r>
          </a:p>
          <a:p>
            <a:r>
              <a:rPr lang="en-GB" dirty="0" smtClean="0"/>
              <a:t>Information is available for NHS boards, CHPs/local areas* and small areas (Intermediate Zones)</a:t>
            </a:r>
          </a:p>
        </p:txBody>
      </p:sp>
      <p:pic>
        <p:nvPicPr>
          <p:cNvPr id="6146" name="Picture 2" descr="ScotPHO - return to homepage">
            <a:hlinkClick r:id="rId2" tooltip="ScotPHO - return to homepage"/>
          </p:cNvPr>
          <p:cNvPicPr>
            <a:picLocks noChangeAspect="1" noChangeArrowheads="1"/>
          </p:cNvPicPr>
          <p:nvPr/>
        </p:nvPicPr>
        <p:blipFill>
          <a:blip r:embed="rId3" cstate="print"/>
          <a:srcRect/>
          <a:stretch>
            <a:fillRect/>
          </a:stretch>
        </p:blipFill>
        <p:spPr bwMode="auto">
          <a:xfrm>
            <a:off x="467544" y="332656"/>
            <a:ext cx="4543425" cy="1000125"/>
          </a:xfrm>
          <a:prstGeom prst="rect">
            <a:avLst/>
          </a:prstGeom>
          <a:noFill/>
        </p:spPr>
      </p:pic>
      <p:sp>
        <p:nvSpPr>
          <p:cNvPr id="5" name="TextBox 4"/>
          <p:cNvSpPr txBox="1"/>
          <p:nvPr/>
        </p:nvSpPr>
        <p:spPr>
          <a:xfrm>
            <a:off x="395536" y="1412777"/>
            <a:ext cx="4752528" cy="523220"/>
          </a:xfrm>
          <a:prstGeom prst="rect">
            <a:avLst/>
          </a:prstGeom>
          <a:noFill/>
        </p:spPr>
        <p:txBody>
          <a:bodyPr wrap="square" rtlCol="0">
            <a:spAutoFit/>
          </a:bodyPr>
          <a:lstStyle/>
          <a:p>
            <a:r>
              <a:rPr lang="en-GB" sz="1400" dirty="0" smtClean="0">
                <a:hlinkClick r:id="rId4"/>
              </a:rPr>
              <a:t>http://www.scotpho.org.uk/home/Comparativehealth/Profiles/2010CHPProfiles.asp</a:t>
            </a:r>
            <a:r>
              <a:rPr lang="en-GB" sz="1400" dirty="0" smtClean="0"/>
              <a:t> </a:t>
            </a:r>
            <a:endParaRPr lang="en-GB" sz="1400" dirty="0"/>
          </a:p>
        </p:txBody>
      </p:sp>
      <p:pic>
        <p:nvPicPr>
          <p:cNvPr id="8" name="Picture 7" descr="C:\Users\clgratri01\AppData\Local\Microsoft\Windows\Temporary Internet Files\Content.Outlook\IB7GYSZ2\South East and Central CLD Consortium.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6297" y="5733256"/>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SIMD</a:t>
            </a:r>
            <a:br>
              <a:rPr lang="en-GB" dirty="0" smtClean="0"/>
            </a:br>
            <a:r>
              <a:rPr lang="en-GB" sz="2200" dirty="0" smtClean="0">
                <a:hlinkClick r:id="rId2"/>
              </a:rPr>
              <a:t>http://www.scotland.gov.uk/Topics/Statistics/SIMD</a:t>
            </a:r>
            <a:r>
              <a:rPr lang="en-GB" sz="2200" dirty="0" smtClean="0"/>
              <a:t> </a:t>
            </a:r>
            <a:endParaRPr lang="en-GB" sz="2200" dirty="0"/>
          </a:p>
        </p:txBody>
      </p:sp>
      <p:sp>
        <p:nvSpPr>
          <p:cNvPr id="3" name="Content Placeholder 2"/>
          <p:cNvSpPr>
            <a:spLocks noGrp="1"/>
          </p:cNvSpPr>
          <p:nvPr>
            <p:ph idx="1"/>
          </p:nvPr>
        </p:nvSpPr>
        <p:spPr>
          <a:xfrm>
            <a:off x="457200" y="1447252"/>
            <a:ext cx="8229600" cy="4525963"/>
          </a:xfrm>
        </p:spPr>
        <p:txBody>
          <a:bodyPr>
            <a:normAutofit fontScale="92500" lnSpcReduction="10000"/>
          </a:bodyPr>
          <a:lstStyle/>
          <a:p>
            <a:pPr>
              <a:buNone/>
            </a:pPr>
            <a:r>
              <a:rPr lang="en-GB" b="1" dirty="0" smtClean="0"/>
              <a:t>Overview</a:t>
            </a:r>
          </a:p>
          <a:p>
            <a:pPr marL="0" indent="0">
              <a:buNone/>
            </a:pPr>
            <a:r>
              <a:rPr lang="en-GB" dirty="0" smtClean="0"/>
              <a:t>The Scottish Index of Multiple Deprivation identifies small area concentrations of multiple deprivation across all of Scotland in a consistent way. </a:t>
            </a:r>
          </a:p>
          <a:p>
            <a:pPr marL="0" indent="0">
              <a:buNone/>
            </a:pPr>
            <a:r>
              <a:rPr lang="en-GB" dirty="0" smtClean="0"/>
              <a:t>The SIMD is presented at data zone level, enabling small pockets of deprivation to be identified. </a:t>
            </a:r>
          </a:p>
          <a:p>
            <a:pPr marL="0" indent="0">
              <a:buNone/>
            </a:pPr>
            <a:r>
              <a:rPr lang="en-GB" dirty="0" smtClean="0"/>
              <a:t>The data zones, which have a average population size of 769, are ranked from most deprived (1) to least deprived (6,505) on the overall SIMD and on each of the individual domains. </a:t>
            </a:r>
          </a:p>
          <a:p>
            <a:pPr marL="0" indent="0">
              <a:buNone/>
            </a:pPr>
            <a:endParaRPr lang="en-GB" dirty="0" smtClean="0"/>
          </a:p>
          <a:p>
            <a:endParaRPr lang="en-GB" dirty="0"/>
          </a:p>
        </p:txBody>
      </p:sp>
      <p:pic>
        <p:nvPicPr>
          <p:cNvPr id="4" name="Picture 3" descr="C:\Users\clgratri01\AppData\Local\Microsoft\Windows\Temporary Internet Files\Content.Outlook\IB7GYSZ2\South East and Central CLD Consortiu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6297" y="5949280"/>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Scottish Schools On-line</a:t>
            </a:r>
            <a:br>
              <a:rPr lang="en-GB" dirty="0" smtClean="0"/>
            </a:br>
            <a:r>
              <a:rPr lang="en-GB" sz="2200" dirty="0" smtClean="0">
                <a:hlinkClick r:id="rId2"/>
              </a:rPr>
              <a:t>http://www.ltscotland.org.uk/scottishschoolsonline/index.asp</a:t>
            </a:r>
            <a:r>
              <a:rPr lang="en-GB" sz="2200" dirty="0" smtClean="0"/>
              <a:t> </a:t>
            </a:r>
            <a:endParaRPr lang="en-GB" sz="2200" dirty="0"/>
          </a:p>
        </p:txBody>
      </p:sp>
      <p:pic>
        <p:nvPicPr>
          <p:cNvPr id="4" name="Content Placeholder 3"/>
          <p:cNvPicPr>
            <a:picLocks noGrp="1"/>
          </p:cNvPicPr>
          <p:nvPr>
            <p:ph idx="1"/>
          </p:nvPr>
        </p:nvPicPr>
        <p:blipFill>
          <a:blip r:embed="rId3" cstate="print"/>
          <a:srcRect l="23100" t="20963" r="25050" b="16997"/>
          <a:stretch>
            <a:fillRect/>
          </a:stretch>
        </p:blipFill>
        <p:spPr bwMode="auto">
          <a:xfrm>
            <a:off x="395536" y="1628800"/>
            <a:ext cx="5057242" cy="3545586"/>
          </a:xfrm>
          <a:prstGeom prst="rect">
            <a:avLst/>
          </a:prstGeom>
          <a:noFill/>
          <a:ln w="9525">
            <a:noFill/>
            <a:miter lim="800000"/>
            <a:headEnd/>
            <a:tailEnd/>
          </a:ln>
        </p:spPr>
      </p:pic>
      <p:sp>
        <p:nvSpPr>
          <p:cNvPr id="5" name="TextBox 4"/>
          <p:cNvSpPr txBox="1"/>
          <p:nvPr/>
        </p:nvSpPr>
        <p:spPr>
          <a:xfrm>
            <a:off x="5940152" y="2060848"/>
            <a:ext cx="2736304" cy="4093428"/>
          </a:xfrm>
          <a:prstGeom prst="rect">
            <a:avLst/>
          </a:prstGeom>
          <a:noFill/>
        </p:spPr>
        <p:txBody>
          <a:bodyPr wrap="square" rtlCol="0">
            <a:spAutoFit/>
          </a:bodyPr>
          <a:lstStyle/>
          <a:p>
            <a:r>
              <a:rPr lang="en-GB" b="1" dirty="0" smtClean="0"/>
              <a:t>For Primary Schools</a:t>
            </a:r>
          </a:p>
          <a:p>
            <a:r>
              <a:rPr lang="en-GB" sz="1600" dirty="0" smtClean="0">
                <a:hlinkClick r:id="rId4" tooltip="HMIE report for Broughton Primary School on HMIE website"/>
              </a:rPr>
              <a:t>HMIE school reports</a:t>
            </a:r>
            <a:r>
              <a:rPr lang="en-GB" sz="1600" dirty="0" smtClean="0"/>
              <a:t> </a:t>
            </a:r>
          </a:p>
          <a:p>
            <a:r>
              <a:rPr lang="en-GB" sz="1600" dirty="0" smtClean="0">
                <a:hlinkClick r:id="rId5" action="ppaction://hlinkfile"/>
              </a:rPr>
              <a:t>Attendance and absence</a:t>
            </a:r>
            <a:r>
              <a:rPr lang="en-GB" sz="1600" dirty="0" smtClean="0"/>
              <a:t> </a:t>
            </a:r>
          </a:p>
          <a:p>
            <a:r>
              <a:rPr lang="en-GB" sz="1600" dirty="0" smtClean="0">
                <a:hlinkClick r:id="rId6" action="ppaction://hlinkfile"/>
              </a:rPr>
              <a:t>Free school meals</a:t>
            </a:r>
            <a:r>
              <a:rPr lang="en-GB" sz="1600" dirty="0" smtClean="0"/>
              <a:t> </a:t>
            </a:r>
          </a:p>
          <a:p>
            <a:pPr>
              <a:buFontTx/>
              <a:buChar char="-"/>
            </a:pPr>
            <a:endParaRPr lang="en-GB" sz="1600" dirty="0"/>
          </a:p>
          <a:p>
            <a:r>
              <a:rPr lang="en-GB" b="1" dirty="0" smtClean="0"/>
              <a:t>For Secondary Schools</a:t>
            </a:r>
          </a:p>
          <a:p>
            <a:r>
              <a:rPr lang="en-GB" sz="1600" dirty="0" smtClean="0">
                <a:hlinkClick r:id="rId7" tooltip="HMIE report for Broughton High School  on HMIE website"/>
              </a:rPr>
              <a:t>HMIE school reports</a:t>
            </a:r>
            <a:r>
              <a:rPr lang="en-GB" sz="1600" dirty="0" smtClean="0"/>
              <a:t> </a:t>
            </a:r>
          </a:p>
          <a:p>
            <a:r>
              <a:rPr lang="en-GB" sz="1600" dirty="0" smtClean="0">
                <a:hlinkClick r:id="rId8" action="ppaction://hlinkfile"/>
              </a:rPr>
              <a:t>Fourth year exam results</a:t>
            </a:r>
            <a:r>
              <a:rPr lang="en-GB" sz="1600" dirty="0" smtClean="0"/>
              <a:t> </a:t>
            </a:r>
          </a:p>
          <a:p>
            <a:r>
              <a:rPr lang="en-GB" sz="1600" dirty="0" smtClean="0">
                <a:hlinkClick r:id="rId9" action="ppaction://hlinkfile"/>
              </a:rPr>
              <a:t>Fifth year staying on rates and exam results</a:t>
            </a:r>
            <a:r>
              <a:rPr lang="en-GB" sz="1600" dirty="0" smtClean="0"/>
              <a:t> </a:t>
            </a:r>
          </a:p>
          <a:p>
            <a:r>
              <a:rPr lang="en-GB" sz="1600" dirty="0" smtClean="0">
                <a:hlinkClick r:id="rId10" action="ppaction://hlinkfile"/>
              </a:rPr>
              <a:t>Sixth year staying on rates and exam results</a:t>
            </a:r>
            <a:r>
              <a:rPr lang="en-GB" sz="1600" dirty="0" smtClean="0"/>
              <a:t> </a:t>
            </a:r>
          </a:p>
          <a:p>
            <a:r>
              <a:rPr lang="en-GB" sz="1600" dirty="0" smtClean="0">
                <a:hlinkClick r:id="rId11" action="ppaction://hlinkfile"/>
              </a:rPr>
              <a:t>Attendance and absence</a:t>
            </a:r>
            <a:r>
              <a:rPr lang="en-GB" sz="1600" dirty="0" smtClean="0"/>
              <a:t> </a:t>
            </a:r>
          </a:p>
          <a:p>
            <a:r>
              <a:rPr lang="en-GB" sz="1600" dirty="0" smtClean="0">
                <a:hlinkClick r:id="rId12" action="ppaction://hlinkfile"/>
              </a:rPr>
              <a:t>Leaver destinations</a:t>
            </a:r>
            <a:r>
              <a:rPr lang="en-GB" sz="1600" dirty="0" smtClean="0"/>
              <a:t> </a:t>
            </a:r>
          </a:p>
          <a:p>
            <a:r>
              <a:rPr lang="en-GB" sz="1600" dirty="0" smtClean="0">
                <a:hlinkClick r:id="rId13" action="ppaction://hlinkfile"/>
              </a:rPr>
              <a:t>Free school meals</a:t>
            </a:r>
            <a:r>
              <a:rPr lang="en-GB" sz="1600" dirty="0" smtClean="0"/>
              <a:t> </a:t>
            </a:r>
          </a:p>
          <a:p>
            <a:pPr>
              <a:buFontTx/>
              <a:buChar char="-"/>
            </a:pPr>
            <a:endParaRPr lang="en-GB" sz="1600" dirty="0"/>
          </a:p>
        </p:txBody>
      </p:sp>
      <p:pic>
        <p:nvPicPr>
          <p:cNvPr id="6" name="Picture 5" descr="C:\Users\clgratri01\AppData\Local\Microsoft\Windows\Temporary Internet Files\Content.Outlook\IB7GYSZ2\South East and Central CLD Consortium.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96297" y="5733256"/>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29600" cy="720080"/>
          </a:xfrm>
        </p:spPr>
        <p:txBody>
          <a:bodyPr>
            <a:normAutofit fontScale="90000"/>
          </a:bodyPr>
          <a:lstStyle/>
          <a:p>
            <a:r>
              <a:rPr lang="en-GB" sz="2000" dirty="0" smtClean="0"/>
              <a:t>gives access </a:t>
            </a:r>
            <a:r>
              <a:rPr lang="en-GB" sz="2000" dirty="0"/>
              <a:t>to the most detailed and up-to-date UK labour market </a:t>
            </a:r>
            <a:r>
              <a:rPr lang="en-GB" sz="2000" dirty="0" smtClean="0"/>
              <a:t/>
            </a:r>
            <a:br>
              <a:rPr lang="en-GB" sz="2000" dirty="0" smtClean="0"/>
            </a:br>
            <a:r>
              <a:rPr lang="en-GB" sz="2000" dirty="0" smtClean="0"/>
              <a:t>statistics </a:t>
            </a:r>
            <a:r>
              <a:rPr lang="en-GB" sz="2000" dirty="0"/>
              <a:t>from official </a:t>
            </a:r>
            <a:r>
              <a:rPr lang="en-GB" sz="2000" dirty="0" smtClean="0"/>
              <a:t>sources</a:t>
            </a:r>
            <a:r>
              <a:rPr lang="en-GB" sz="2000" dirty="0"/>
              <a:t/>
            </a:r>
            <a:br>
              <a:rPr lang="en-GB" sz="2000" dirty="0"/>
            </a:br>
            <a:r>
              <a:rPr lang="en-GB" sz="1600" dirty="0" smtClean="0"/>
              <a:t/>
            </a:r>
            <a:br>
              <a:rPr lang="en-GB" sz="1600" dirty="0" smtClean="0"/>
            </a:br>
            <a:endParaRPr lang="en-GB" sz="1600" dirty="0"/>
          </a:p>
        </p:txBody>
      </p:sp>
      <p:pic>
        <p:nvPicPr>
          <p:cNvPr id="40961" name="Picture 1" descr="national STaTiSTiCS"/>
          <p:cNvPicPr>
            <a:picLocks noChangeAspect="1" noChangeArrowheads="1"/>
          </p:cNvPicPr>
          <p:nvPr/>
        </p:nvPicPr>
        <p:blipFill>
          <a:blip r:embed="rId2" cstate="print"/>
          <a:srcRect/>
          <a:stretch>
            <a:fillRect/>
          </a:stretch>
        </p:blipFill>
        <p:spPr bwMode="auto">
          <a:xfrm>
            <a:off x="6732240" y="692696"/>
            <a:ext cx="1714500" cy="381000"/>
          </a:xfrm>
          <a:prstGeom prst="rect">
            <a:avLst/>
          </a:prstGeom>
          <a:noFill/>
        </p:spPr>
      </p:pic>
      <p:pic>
        <p:nvPicPr>
          <p:cNvPr id="40963" name="Picture 3" descr="nomis - official labour market statistics">
            <a:hlinkClick r:id="rId3"/>
          </p:cNvPr>
          <p:cNvPicPr>
            <a:picLocks noChangeAspect="1" noChangeArrowheads="1"/>
          </p:cNvPicPr>
          <p:nvPr/>
        </p:nvPicPr>
        <p:blipFill>
          <a:blip r:embed="rId4" cstate="print"/>
          <a:srcRect/>
          <a:stretch>
            <a:fillRect/>
          </a:stretch>
        </p:blipFill>
        <p:spPr bwMode="auto">
          <a:xfrm>
            <a:off x="539552" y="476672"/>
            <a:ext cx="3048000" cy="285750"/>
          </a:xfrm>
          <a:prstGeom prst="rect">
            <a:avLst/>
          </a:prstGeom>
          <a:noFill/>
        </p:spPr>
      </p:pic>
      <p:sp>
        <p:nvSpPr>
          <p:cNvPr id="6" name="Rectangle 5"/>
          <p:cNvSpPr/>
          <p:nvPr/>
        </p:nvSpPr>
        <p:spPr>
          <a:xfrm>
            <a:off x="611560" y="764704"/>
            <a:ext cx="3119187" cy="369332"/>
          </a:xfrm>
          <a:prstGeom prst="rect">
            <a:avLst/>
          </a:prstGeom>
        </p:spPr>
        <p:txBody>
          <a:bodyPr wrap="none">
            <a:spAutoFit/>
          </a:bodyPr>
          <a:lstStyle/>
          <a:p>
            <a:r>
              <a:rPr lang="en-GB" dirty="0" smtClean="0">
                <a:hlinkClick r:id="rId3"/>
              </a:rPr>
              <a:t>https://www.nomisweb.co.uk/</a:t>
            </a:r>
            <a:r>
              <a:rPr lang="en-GB" dirty="0" smtClean="0"/>
              <a:t> </a:t>
            </a:r>
            <a:endParaRPr lang="en-GB" dirty="0"/>
          </a:p>
        </p:txBody>
      </p:sp>
      <p:sp>
        <p:nvSpPr>
          <p:cNvPr id="9" name="TextBox 8"/>
          <p:cNvSpPr txBox="1"/>
          <p:nvPr/>
        </p:nvSpPr>
        <p:spPr>
          <a:xfrm>
            <a:off x="683568" y="2204864"/>
            <a:ext cx="7920880" cy="2585323"/>
          </a:xfrm>
          <a:prstGeom prst="rect">
            <a:avLst/>
          </a:prstGeom>
          <a:noFill/>
        </p:spPr>
        <p:txBody>
          <a:bodyPr wrap="square" rtlCol="0">
            <a:spAutoFit/>
          </a:bodyPr>
          <a:lstStyle/>
          <a:p>
            <a:r>
              <a:rPr lang="en-GB" dirty="0" smtClean="0"/>
              <a:t>Data presented by Local Authority, ward area and Scottish Parliamentary Constituencies</a:t>
            </a:r>
            <a:br>
              <a:rPr lang="en-GB" dirty="0" smtClean="0"/>
            </a:br>
            <a:endParaRPr lang="en-GB" dirty="0" smtClean="0"/>
          </a:p>
          <a:p>
            <a:endParaRPr lang="en-GB" dirty="0"/>
          </a:p>
          <a:p>
            <a:endParaRPr lang="en-GB" dirty="0" smtClean="0"/>
          </a:p>
          <a:p>
            <a:endParaRPr lang="en-GB" dirty="0"/>
          </a:p>
          <a:p>
            <a:r>
              <a:rPr lang="en-GB" dirty="0" smtClean="0"/>
              <a:t/>
            </a:r>
            <a:br>
              <a:rPr lang="en-GB" dirty="0" smtClean="0"/>
            </a:br>
            <a:r>
              <a:rPr lang="en-GB" dirty="0" smtClean="0"/>
              <a:t>Includes data on population, employment, unemployment, qualifications, earnings, benefit claimants and businesses. </a:t>
            </a:r>
            <a:endParaRPr lang="en-GB" dirty="0"/>
          </a:p>
        </p:txBody>
      </p:sp>
      <p:pic>
        <p:nvPicPr>
          <p:cNvPr id="10" name="Picture 9" descr="C:\Users\clgratri01\AppData\Local\Microsoft\Windows\Temporary Internet Files\Content.Outlook\IB7GYSZ2\South East and Central CLD Consortium.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6297" y="5733256"/>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447800"/>
            <a:ext cx="12192000" cy="9753600"/>
          </a:xfrm>
          <a:prstGeom prst="rect">
            <a:avLst/>
          </a:prstGeom>
        </p:spPr>
      </p:pic>
    </p:spTree>
    <p:extLst>
      <p:ext uri="{BB962C8B-B14F-4D97-AF65-F5344CB8AC3E}">
        <p14:creationId xmlns:p14="http://schemas.microsoft.com/office/powerpoint/2010/main" val="746145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Scottish Government Statistics</a:t>
            </a:r>
            <a:br>
              <a:rPr lang="en-GB" dirty="0" smtClean="0"/>
            </a:br>
            <a:r>
              <a:rPr lang="en-GB" sz="2200" dirty="0" smtClean="0">
                <a:hlinkClick r:id="rId2"/>
              </a:rPr>
              <a:t>http://www.scotland.gov.uk/Topics/Statistics</a:t>
            </a:r>
            <a:r>
              <a:rPr lang="en-GB" sz="2200" dirty="0" smtClean="0"/>
              <a:t> </a:t>
            </a:r>
            <a:endParaRPr lang="en-GB" sz="2200" dirty="0"/>
          </a:p>
        </p:txBody>
      </p:sp>
      <p:pic>
        <p:nvPicPr>
          <p:cNvPr id="4" name="Content Placeholder 3"/>
          <p:cNvPicPr>
            <a:picLocks noGrp="1"/>
          </p:cNvPicPr>
          <p:nvPr>
            <p:ph idx="1"/>
          </p:nvPr>
        </p:nvPicPr>
        <p:blipFill>
          <a:blip r:embed="rId3" cstate="print"/>
          <a:srcRect l="20939" t="18414" r="4609" b="22663"/>
          <a:stretch>
            <a:fillRect/>
          </a:stretch>
        </p:blipFill>
        <p:spPr bwMode="auto">
          <a:xfrm>
            <a:off x="395536" y="2132856"/>
            <a:ext cx="8229944" cy="3816424"/>
          </a:xfrm>
          <a:prstGeom prst="rect">
            <a:avLst/>
          </a:prstGeom>
          <a:noFill/>
          <a:ln w="9525">
            <a:noFill/>
            <a:miter lim="800000"/>
            <a:headEnd/>
            <a:tailEnd/>
          </a:ln>
        </p:spPr>
      </p:pic>
      <p:pic>
        <p:nvPicPr>
          <p:cNvPr id="5" name="Picture 4" descr="C:\Users\clgratri01\AppData\Local\Microsoft\Windows\Temporary Internet Files\Content.Outlook\IB7GYSZ2\South East and Central CLD Consortium.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6297" y="5733256"/>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68958"/>
          </a:xfrm>
        </p:spPr>
        <p:txBody>
          <a:bodyPr>
            <a:normAutofit/>
          </a:bodyPr>
          <a:lstStyle/>
          <a:p>
            <a:r>
              <a:rPr lang="en-GB" b="1" dirty="0" smtClean="0">
                <a:solidFill>
                  <a:srgbClr val="0000FF"/>
                </a:solidFill>
              </a:rPr>
              <a:t>researching demographics on-line</a:t>
            </a:r>
            <a:endParaRPr lang="en-GB" b="1" dirty="0">
              <a:solidFill>
                <a:srgbClr val="0000FF"/>
              </a:solidFill>
            </a:endParaRPr>
          </a:p>
        </p:txBody>
      </p:sp>
      <p:sp>
        <p:nvSpPr>
          <p:cNvPr id="3" name="Content Placeholder 2"/>
          <p:cNvSpPr>
            <a:spLocks noGrp="1"/>
          </p:cNvSpPr>
          <p:nvPr>
            <p:ph idx="1"/>
          </p:nvPr>
        </p:nvSpPr>
        <p:spPr>
          <a:xfrm>
            <a:off x="457200" y="1124744"/>
            <a:ext cx="8229600" cy="5472608"/>
          </a:xfrm>
        </p:spPr>
        <p:txBody>
          <a:bodyPr>
            <a:normAutofit fontScale="77500" lnSpcReduction="20000"/>
          </a:bodyPr>
          <a:lstStyle/>
          <a:p>
            <a:pPr>
              <a:buNone/>
            </a:pPr>
            <a:r>
              <a:rPr lang="en-GB" b="1" u="sng" dirty="0" smtClean="0"/>
              <a:t>Some key things to remember:-</a:t>
            </a:r>
          </a:p>
          <a:p>
            <a:r>
              <a:rPr lang="en-GB" dirty="0" smtClean="0"/>
              <a:t>Statistical information about an area is most useful when compared to something else </a:t>
            </a:r>
          </a:p>
          <a:p>
            <a:pPr lvl="1"/>
            <a:r>
              <a:rPr lang="en-GB" sz="2600" dirty="0" smtClean="0"/>
              <a:t> eg. a larger area that it is part of, an area of similar size elsewhere or another time</a:t>
            </a:r>
          </a:p>
          <a:p>
            <a:pPr lvl="1">
              <a:buNone/>
            </a:pPr>
            <a:endParaRPr lang="en-GB" sz="2100" dirty="0" smtClean="0"/>
          </a:p>
          <a:p>
            <a:r>
              <a:rPr lang="en-GB" dirty="0" smtClean="0"/>
              <a:t>The age of the data is important</a:t>
            </a:r>
          </a:p>
          <a:p>
            <a:pPr lvl="1"/>
            <a:r>
              <a:rPr lang="en-GB" sz="2300" dirty="0" smtClean="0"/>
              <a:t>Logic and local knowledge can help judge whether the data still has comparative value</a:t>
            </a:r>
          </a:p>
          <a:p>
            <a:pPr lvl="1"/>
            <a:endParaRPr lang="en-GB" dirty="0" smtClean="0"/>
          </a:p>
          <a:p>
            <a:r>
              <a:rPr lang="en-GB" dirty="0" smtClean="0"/>
              <a:t>Statistics can be misleading</a:t>
            </a:r>
          </a:p>
          <a:p>
            <a:pPr lvl="1"/>
            <a:r>
              <a:rPr lang="en-GB" sz="2300" dirty="0" smtClean="0"/>
              <a:t>make sure you can always understand them in terms of real people – watch out for tricks caused by percentages and numerical standardisation</a:t>
            </a:r>
          </a:p>
          <a:p>
            <a:pPr lvl="1"/>
            <a:r>
              <a:rPr lang="en-GB" sz="2300" dirty="0" smtClean="0"/>
              <a:t>If you don’t fully understand it, don’t use it</a:t>
            </a:r>
          </a:p>
          <a:p>
            <a:pPr lvl="1"/>
            <a:endParaRPr lang="en-GB" sz="2100" dirty="0" smtClean="0"/>
          </a:p>
          <a:p>
            <a:r>
              <a:rPr lang="en-GB" dirty="0" smtClean="0"/>
              <a:t>It is helpful to know what you are looking for, and what you will use the information for, before you start</a:t>
            </a:r>
          </a:p>
          <a:p>
            <a:pPr lvl="1"/>
            <a:r>
              <a:rPr lang="en-GB" sz="2300" dirty="0" smtClean="0"/>
              <a:t>Saves following trails of possibly interesting but not necessarily useful data</a:t>
            </a:r>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470025"/>
          </a:xfrm>
        </p:spPr>
        <p:txBody>
          <a:bodyPr>
            <a:normAutofit/>
          </a:bodyPr>
          <a:lstStyle/>
          <a:p>
            <a:r>
              <a:rPr lang="en-GB" sz="5400" b="1" dirty="0" smtClean="0">
                <a:solidFill>
                  <a:srgbClr val="FF0000"/>
                </a:solidFill>
              </a:rPr>
              <a:t>demographics</a:t>
            </a:r>
            <a:endParaRPr lang="en-GB" sz="5400" b="1" dirty="0">
              <a:solidFill>
                <a:srgbClr val="FF0000"/>
              </a:solidFill>
            </a:endParaRPr>
          </a:p>
        </p:txBody>
      </p:sp>
      <p:sp>
        <p:nvSpPr>
          <p:cNvPr id="3" name="Subtitle 2"/>
          <p:cNvSpPr>
            <a:spLocks noGrp="1"/>
          </p:cNvSpPr>
          <p:nvPr>
            <p:ph type="subTitle" idx="1"/>
          </p:nvPr>
        </p:nvSpPr>
        <p:spPr>
          <a:xfrm>
            <a:off x="755576" y="1772816"/>
            <a:ext cx="7848872" cy="4824536"/>
          </a:xfrm>
        </p:spPr>
        <p:txBody>
          <a:bodyPr>
            <a:normAutofit fontScale="92500" lnSpcReduction="20000"/>
          </a:bodyPr>
          <a:lstStyle/>
          <a:p>
            <a:r>
              <a:rPr lang="en-GB" sz="3800" b="1" dirty="0" smtClean="0"/>
              <a:t>characteristics and statistics of human population: </a:t>
            </a:r>
            <a:r>
              <a:rPr lang="en-GB" sz="3800" dirty="0" smtClean="0"/>
              <a:t>the characteristics of a human population or part of it</a:t>
            </a:r>
          </a:p>
          <a:p>
            <a:endParaRPr lang="en-GB" dirty="0" smtClean="0"/>
          </a:p>
          <a:p>
            <a:r>
              <a:rPr lang="en-GB" sz="2600" dirty="0" smtClean="0"/>
              <a:t>Including information on population </a:t>
            </a:r>
          </a:p>
          <a:p>
            <a:r>
              <a:rPr lang="en-GB" sz="2600" dirty="0" smtClean="0"/>
              <a:t>Size </a:t>
            </a:r>
          </a:p>
          <a:p>
            <a:r>
              <a:rPr lang="en-GB" sz="2600" dirty="0" smtClean="0"/>
              <a:t>Age</a:t>
            </a:r>
          </a:p>
          <a:p>
            <a:r>
              <a:rPr lang="en-GB" sz="2600" dirty="0" smtClean="0"/>
              <a:t>Sex</a:t>
            </a:r>
          </a:p>
          <a:p>
            <a:r>
              <a:rPr lang="en-GB" sz="2600" dirty="0" smtClean="0"/>
              <a:t>Health</a:t>
            </a:r>
          </a:p>
          <a:p>
            <a:r>
              <a:rPr lang="en-GB" sz="2600" dirty="0" smtClean="0"/>
              <a:t>Education</a:t>
            </a:r>
          </a:p>
          <a:p>
            <a:r>
              <a:rPr lang="en-GB" sz="2600" dirty="0" smtClean="0"/>
              <a:t>Employment</a:t>
            </a:r>
            <a:endParaRPr lang="en-GB" sz="2600" dirty="0"/>
          </a:p>
        </p:txBody>
      </p:sp>
      <p:pic>
        <p:nvPicPr>
          <p:cNvPr id="4" name="Picture 3" descr="C:\Users\clgratri01\AppData\Local\Microsoft\Windows\Temporary Internet Files\Content.Outlook\IB7GYSZ2\South East and Central CLD Consortiu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68958"/>
          </a:xfrm>
        </p:spPr>
        <p:txBody>
          <a:bodyPr>
            <a:noAutofit/>
          </a:bodyPr>
          <a:lstStyle/>
          <a:p>
            <a:r>
              <a:rPr lang="en-GB" sz="2800" b="1" dirty="0" smtClean="0"/>
              <a:t>Demographics are most useful for  looking at areas </a:t>
            </a:r>
            <a:r>
              <a:rPr lang="en-GB" sz="3600" b="1" dirty="0" smtClean="0"/>
              <a:t>‘communities of place’</a:t>
            </a:r>
            <a:endParaRPr lang="en-GB" sz="3600" b="1" dirty="0"/>
          </a:p>
        </p:txBody>
      </p:sp>
      <p:sp>
        <p:nvSpPr>
          <p:cNvPr id="3" name="Content Placeholder 2"/>
          <p:cNvSpPr>
            <a:spLocks noGrp="1"/>
          </p:cNvSpPr>
          <p:nvPr>
            <p:ph idx="1"/>
          </p:nvPr>
        </p:nvSpPr>
        <p:spPr>
          <a:xfrm>
            <a:off x="457200" y="2060848"/>
            <a:ext cx="8229600" cy="4065315"/>
          </a:xfrm>
        </p:spPr>
        <p:txBody>
          <a:bodyPr>
            <a:normAutofit fontScale="85000" lnSpcReduction="10000"/>
          </a:bodyPr>
          <a:lstStyle/>
          <a:p>
            <a:pPr>
              <a:buNone/>
            </a:pPr>
            <a:r>
              <a:rPr lang="en-GB" u="sng" dirty="0" smtClean="0"/>
              <a:t>Different ways areas are defined:-</a:t>
            </a:r>
          </a:p>
          <a:p>
            <a:r>
              <a:rPr lang="en-GB" dirty="0" smtClean="0">
                <a:solidFill>
                  <a:srgbClr val="FF0000"/>
                </a:solidFill>
              </a:rPr>
              <a:t>Local Authority </a:t>
            </a:r>
          </a:p>
          <a:p>
            <a:r>
              <a:rPr lang="en-GB" dirty="0" smtClean="0">
                <a:solidFill>
                  <a:srgbClr val="FF0000"/>
                </a:solidFill>
              </a:rPr>
              <a:t>Settlement</a:t>
            </a:r>
            <a:r>
              <a:rPr lang="en-GB" dirty="0" smtClean="0"/>
              <a:t> – towns and some villages</a:t>
            </a:r>
          </a:p>
          <a:p>
            <a:r>
              <a:rPr lang="en-GB" dirty="0" smtClean="0">
                <a:solidFill>
                  <a:srgbClr val="FF0000"/>
                </a:solidFill>
              </a:rPr>
              <a:t>Council Wards </a:t>
            </a:r>
            <a:r>
              <a:rPr lang="en-GB" dirty="0" smtClean="0"/>
              <a:t>- Multi-member or pre-2007 wards</a:t>
            </a:r>
            <a:endParaRPr lang="en-GB" dirty="0" smtClean="0">
              <a:solidFill>
                <a:srgbClr val="FF0000"/>
              </a:solidFill>
            </a:endParaRPr>
          </a:p>
          <a:p>
            <a:r>
              <a:rPr lang="en-GB" dirty="0" smtClean="0">
                <a:solidFill>
                  <a:srgbClr val="FF0000"/>
                </a:solidFill>
              </a:rPr>
              <a:t>Intermediate zones </a:t>
            </a:r>
            <a:r>
              <a:rPr lang="en-GB" dirty="0" smtClean="0"/>
              <a:t>–within a ward and contain between 2,500 and 6,000 household residents</a:t>
            </a:r>
          </a:p>
          <a:p>
            <a:r>
              <a:rPr lang="en-GB" dirty="0" smtClean="0">
                <a:solidFill>
                  <a:srgbClr val="FF0000"/>
                </a:solidFill>
              </a:rPr>
              <a:t>Datazones </a:t>
            </a:r>
            <a:r>
              <a:rPr lang="en-GB" dirty="0" smtClean="0"/>
              <a:t>– Scotland is divided into 6505 datazones (each averaging around 750 people)</a:t>
            </a:r>
          </a:p>
          <a:p>
            <a:r>
              <a:rPr lang="en-GB" dirty="0" smtClean="0">
                <a:solidFill>
                  <a:srgbClr val="FF0000"/>
                </a:solidFill>
              </a:rPr>
              <a:t>Postcodes</a:t>
            </a:r>
            <a:r>
              <a:rPr lang="en-GB" dirty="0" smtClean="0"/>
              <a:t> – although usually considered too small </a:t>
            </a:r>
            <a:endParaRPr lang="en-GB" dirty="0"/>
          </a:p>
        </p:txBody>
      </p:sp>
      <p:pic>
        <p:nvPicPr>
          <p:cNvPr id="4" name="Picture 3" descr="C:\Users\clgratri01\AppData\Local\Microsoft\Windows\Temporary Internet Files\Content.Outlook\IB7GYSZ2\South East and Central CLD Consortiu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126163"/>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t="14027" r="22120"/>
          <a:stretch>
            <a:fillRect/>
          </a:stretch>
        </p:blipFill>
        <p:spPr bwMode="auto">
          <a:xfrm>
            <a:off x="395536" y="1052736"/>
            <a:ext cx="8352928" cy="5468719"/>
          </a:xfrm>
          <a:prstGeom prst="rect">
            <a:avLst/>
          </a:prstGeom>
          <a:noFill/>
          <a:ln w="9525">
            <a:noFill/>
            <a:miter lim="800000"/>
            <a:headEnd/>
            <a:tailEnd/>
          </a:ln>
        </p:spPr>
      </p:pic>
      <p:sp>
        <p:nvSpPr>
          <p:cNvPr id="7" name="Title 1"/>
          <p:cNvSpPr>
            <a:spLocks noGrp="1"/>
          </p:cNvSpPr>
          <p:nvPr>
            <p:ph type="title"/>
          </p:nvPr>
        </p:nvSpPr>
        <p:spPr>
          <a:xfrm>
            <a:off x="457200" y="274638"/>
            <a:ext cx="8229600" cy="562074"/>
          </a:xfrm>
        </p:spPr>
        <p:txBody>
          <a:bodyPr>
            <a:normAutofit fontScale="90000"/>
          </a:bodyPr>
          <a:lstStyle/>
          <a:p>
            <a:r>
              <a:rPr lang="en-GB" dirty="0" smtClean="0">
                <a:hlinkClick r:id="rId3"/>
              </a:rPr>
              <a:t>www.scrol.gov.uk</a:t>
            </a:r>
            <a:r>
              <a:rPr lang="en-GB" dirty="0" smtClean="0"/>
              <a:t> </a:t>
            </a:r>
            <a:endParaRPr lang="en-GB" dirty="0"/>
          </a:p>
        </p:txBody>
      </p:sp>
      <p:pic>
        <p:nvPicPr>
          <p:cNvPr id="4" name="Picture 3" descr="C:\Users\clgratri01\AppData\Local\Microsoft\Windows\Temporary Internet Files\Content.Outlook\IB7GYSZ2\South East and Central CLD Consortium.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74638"/>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t="22171" r="79295" b="4569"/>
          <a:stretch>
            <a:fillRect/>
          </a:stretch>
        </p:blipFill>
        <p:spPr bwMode="auto">
          <a:xfrm>
            <a:off x="395536" y="404664"/>
            <a:ext cx="2952328" cy="6120237"/>
          </a:xfrm>
          <a:prstGeom prst="rect">
            <a:avLst/>
          </a:prstGeom>
          <a:noFill/>
          <a:ln w="9525">
            <a:noFill/>
            <a:miter lim="800000"/>
            <a:headEnd/>
            <a:tailEnd/>
          </a:ln>
        </p:spPr>
      </p:pic>
      <p:sp>
        <p:nvSpPr>
          <p:cNvPr id="6" name="Content Placeholder 5"/>
          <p:cNvSpPr>
            <a:spLocks noGrp="1"/>
          </p:cNvSpPr>
          <p:nvPr>
            <p:ph idx="1"/>
          </p:nvPr>
        </p:nvSpPr>
        <p:spPr>
          <a:xfrm>
            <a:off x="3851920" y="1484784"/>
            <a:ext cx="4824536" cy="4525963"/>
          </a:xfrm>
        </p:spPr>
        <p:txBody>
          <a:bodyPr>
            <a:normAutofit lnSpcReduction="10000"/>
          </a:bodyPr>
          <a:lstStyle/>
          <a:p>
            <a:r>
              <a:rPr lang="en-GB" dirty="0" smtClean="0"/>
              <a:t>Choose a topic</a:t>
            </a:r>
          </a:p>
          <a:p>
            <a:pPr lvl="1"/>
            <a:r>
              <a:rPr lang="en-GB" dirty="0" smtClean="0"/>
              <a:t>Population</a:t>
            </a:r>
          </a:p>
          <a:p>
            <a:pPr lvl="1"/>
            <a:r>
              <a:rPr lang="en-GB" dirty="0" smtClean="0"/>
              <a:t>Education</a:t>
            </a:r>
          </a:p>
          <a:p>
            <a:pPr lvl="1"/>
            <a:r>
              <a:rPr lang="en-GB" dirty="0" smtClean="0"/>
              <a:t>Household</a:t>
            </a:r>
          </a:p>
          <a:p>
            <a:pPr lvl="1"/>
            <a:r>
              <a:rPr lang="en-GB" dirty="0" smtClean="0"/>
              <a:t>Health</a:t>
            </a:r>
          </a:p>
          <a:p>
            <a:pPr lvl="1"/>
            <a:r>
              <a:rPr lang="en-GB" dirty="0" smtClean="0"/>
              <a:t>Employment </a:t>
            </a:r>
          </a:p>
          <a:p>
            <a:pPr lvl="1"/>
            <a:endParaRPr lang="en-GB" dirty="0" smtClean="0"/>
          </a:p>
          <a:p>
            <a:pPr marL="457200" lvl="1" indent="-457200">
              <a:buFont typeface="Arial" pitchFamily="34" charset="0"/>
              <a:buChar char="•"/>
            </a:pPr>
            <a:r>
              <a:rPr lang="en-GB" sz="3200" dirty="0" smtClean="0"/>
              <a:t>Can search by different types of areas</a:t>
            </a:r>
          </a:p>
          <a:p>
            <a:pPr lvl="1">
              <a:buNone/>
            </a:pPr>
            <a:endParaRPr lang="en-GB" dirty="0" smtClean="0"/>
          </a:p>
          <a:p>
            <a:pPr lvl="1"/>
            <a:endParaRPr lang="en-GB" dirty="0" smtClean="0"/>
          </a:p>
          <a:p>
            <a:pPr lvl="1"/>
            <a:endParaRPr lang="en-GB" dirty="0"/>
          </a:p>
        </p:txBody>
      </p:sp>
      <p:sp>
        <p:nvSpPr>
          <p:cNvPr id="7" name="Title 1"/>
          <p:cNvSpPr>
            <a:spLocks noGrp="1"/>
          </p:cNvSpPr>
          <p:nvPr>
            <p:ph type="title"/>
          </p:nvPr>
        </p:nvSpPr>
        <p:spPr>
          <a:xfrm>
            <a:off x="3851275" y="274638"/>
            <a:ext cx="4835525" cy="706090"/>
          </a:xfrm>
        </p:spPr>
        <p:txBody>
          <a:bodyPr>
            <a:normAutofit fontScale="90000"/>
          </a:bodyPr>
          <a:lstStyle/>
          <a:p>
            <a:r>
              <a:rPr lang="en-GB" dirty="0" smtClean="0">
                <a:hlinkClick r:id="rId3"/>
              </a:rPr>
              <a:t>www.scrol.gov.uk</a:t>
            </a:r>
            <a:r>
              <a:rPr lang="en-GB" dirty="0" smtClean="0"/>
              <a:t> </a:t>
            </a:r>
            <a:endParaRPr lang="en-GB" dirty="0"/>
          </a:p>
        </p:txBody>
      </p:sp>
      <p:pic>
        <p:nvPicPr>
          <p:cNvPr id="8" name="Picture 7" descr="C:\Users\clgratri01\AppData\Local\Microsoft\Windows\Temporary Internet Files\Content.Outlook\IB7GYSZ2\South East and Central CLD Consortium.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6165304"/>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628800"/>
            <a:ext cx="8229600" cy="3960440"/>
          </a:xfrm>
        </p:spPr>
        <p:txBody>
          <a:bodyPr>
            <a:noAutofit/>
          </a:bodyPr>
          <a:lstStyle/>
          <a:p>
            <a:r>
              <a:rPr lang="en-GB" b="1" dirty="0" smtClean="0">
                <a:solidFill>
                  <a:srgbClr val="0000FF"/>
                </a:solidFill>
              </a:rPr>
              <a:t>Statistics are really only useful when you can compare them to something else </a:t>
            </a:r>
            <a:endParaRPr lang="en-GB" b="1" dirty="0">
              <a:solidFill>
                <a:srgbClr val="0000FF"/>
              </a:solidFill>
            </a:endParaRPr>
          </a:p>
        </p:txBody>
      </p:sp>
      <p:pic>
        <p:nvPicPr>
          <p:cNvPr id="12" name="Picture 11" descr="C:\Users\clgratri01\AppData\Local\Microsoft\Windows\Temporary Internet Files\Content.Outlook\IB7GYSZ2\South East and Central CLD Consortiu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769260"/>
            <a:ext cx="2351405" cy="533400"/>
          </a:xfrm>
          <a:prstGeom prst="rect">
            <a:avLst/>
          </a:prstGeom>
          <a:noFill/>
          <a:ln>
            <a:noFill/>
          </a:ln>
        </p:spPr>
      </p:pic>
      <p:pic>
        <p:nvPicPr>
          <p:cNvPr id="13" name="Picture 12" descr="C:\Users\clgratri01\AppData\Local\Microsoft\Windows\Temporary Internet Files\Content.Outlook\IB7GYSZ2\South East and Central CLD Consortiu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915380"/>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Autofit/>
          </a:bodyPr>
          <a:lstStyle/>
          <a:p>
            <a:pPr lvl="0"/>
            <a:r>
              <a:rPr lang="en-GB" sz="3600" b="1" dirty="0" smtClean="0">
                <a:solidFill>
                  <a:srgbClr val="0000FF"/>
                </a:solidFill>
              </a:rPr>
              <a:t>Scottish Neighbourhood Statistics </a:t>
            </a:r>
            <a:r>
              <a:rPr lang="en-GB" sz="2000" b="1" dirty="0" smtClean="0">
                <a:solidFill>
                  <a:srgbClr val="0000FF"/>
                </a:solidFill>
              </a:rPr>
              <a:t/>
            </a:r>
            <a:br>
              <a:rPr lang="en-GB" sz="2000" b="1" dirty="0" smtClean="0">
                <a:solidFill>
                  <a:srgbClr val="0000FF"/>
                </a:solidFill>
              </a:rPr>
            </a:br>
            <a:r>
              <a:rPr lang="en-GB" sz="2800" b="1" dirty="0" smtClean="0"/>
              <a:t>the Scottish Governments website to improve the availability, consistency and accessibility of statistics in Scotland.</a:t>
            </a:r>
          </a:p>
        </p:txBody>
      </p:sp>
      <p:pic>
        <p:nvPicPr>
          <p:cNvPr id="3074" name="Picture 2"/>
          <p:cNvPicPr>
            <a:picLocks noGrp="1" noChangeAspect="1" noChangeArrowheads="1"/>
          </p:cNvPicPr>
          <p:nvPr>
            <p:ph idx="1"/>
          </p:nvPr>
        </p:nvPicPr>
        <p:blipFill>
          <a:blip r:embed="rId2" cstate="print"/>
          <a:srcRect t="18818"/>
          <a:stretch>
            <a:fillRect/>
          </a:stretch>
        </p:blipFill>
        <p:spPr bwMode="auto">
          <a:xfrm>
            <a:off x="395536" y="2204864"/>
            <a:ext cx="8405579" cy="43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104456"/>
          </a:xfrm>
        </p:spPr>
        <p:txBody>
          <a:bodyPr>
            <a:normAutofit/>
          </a:bodyPr>
          <a:lstStyle/>
          <a:p>
            <a:pPr marL="0" indent="0">
              <a:buNone/>
            </a:pPr>
            <a:r>
              <a:rPr lang="en-GB" sz="2000" dirty="0" smtClean="0"/>
              <a:t>Topics covered in the quick profile include – </a:t>
            </a:r>
          </a:p>
          <a:p>
            <a:pPr marL="187325" indent="-187325">
              <a:spcBef>
                <a:spcPts val="0"/>
              </a:spcBef>
              <a:spcAft>
                <a:spcPts val="600"/>
              </a:spcAft>
            </a:pPr>
            <a:r>
              <a:rPr lang="en-GB" sz="2000" dirty="0" smtClean="0"/>
              <a:t>Economic activity, benefits and tax credits</a:t>
            </a:r>
          </a:p>
          <a:p>
            <a:pPr marL="187325" indent="-187325">
              <a:spcBef>
                <a:spcPts val="0"/>
              </a:spcBef>
              <a:spcAft>
                <a:spcPts val="600"/>
              </a:spcAft>
            </a:pPr>
            <a:r>
              <a:rPr lang="en-GB" sz="2000" dirty="0" smtClean="0"/>
              <a:t>Health</a:t>
            </a:r>
          </a:p>
          <a:p>
            <a:pPr marL="187325" indent="-187325">
              <a:spcBef>
                <a:spcPts val="0"/>
              </a:spcBef>
              <a:spcAft>
                <a:spcPts val="600"/>
              </a:spcAft>
            </a:pPr>
            <a:r>
              <a:rPr lang="en-GB" sz="2000" dirty="0" smtClean="0"/>
              <a:t>Education training and skills</a:t>
            </a:r>
          </a:p>
          <a:p>
            <a:pPr marL="187325" indent="-187325">
              <a:spcBef>
                <a:spcPts val="0"/>
              </a:spcBef>
              <a:spcAft>
                <a:spcPts val="600"/>
              </a:spcAft>
            </a:pPr>
            <a:r>
              <a:rPr lang="en-GB" sz="2000" dirty="0" smtClean="0"/>
              <a:t>Housing</a:t>
            </a:r>
          </a:p>
          <a:p>
            <a:pPr marL="187325" indent="-187325">
              <a:spcBef>
                <a:spcPts val="0"/>
              </a:spcBef>
              <a:spcAft>
                <a:spcPts val="600"/>
              </a:spcAft>
            </a:pPr>
            <a:r>
              <a:rPr lang="en-GB" sz="2000" dirty="0" smtClean="0"/>
              <a:t>Index of deprivation</a:t>
            </a:r>
          </a:p>
          <a:p>
            <a:pPr marL="187325" indent="-187325">
              <a:spcBef>
                <a:spcPts val="0"/>
              </a:spcBef>
              <a:spcAft>
                <a:spcPts val="600"/>
              </a:spcAft>
            </a:pPr>
            <a:r>
              <a:rPr lang="en-GB" sz="2000" dirty="0" smtClean="0"/>
              <a:t>Crime and justice</a:t>
            </a:r>
          </a:p>
          <a:p>
            <a:pPr marL="187325" indent="-187325">
              <a:spcBef>
                <a:spcPts val="0"/>
              </a:spcBef>
              <a:spcAft>
                <a:spcPts val="600"/>
              </a:spcAft>
            </a:pPr>
            <a:r>
              <a:rPr lang="en-GB" sz="2000" dirty="0" smtClean="0"/>
              <a:t>Physical environment</a:t>
            </a:r>
          </a:p>
          <a:p>
            <a:pPr marL="187325" indent="-187325">
              <a:spcBef>
                <a:spcPts val="0"/>
              </a:spcBef>
              <a:spcAft>
                <a:spcPts val="600"/>
              </a:spcAft>
            </a:pPr>
            <a:r>
              <a:rPr lang="en-GB" sz="2000" dirty="0" smtClean="0"/>
              <a:t>Population</a:t>
            </a:r>
          </a:p>
          <a:p>
            <a:pPr marL="187325" indent="-187325">
              <a:spcBef>
                <a:spcPts val="0"/>
              </a:spcBef>
              <a:spcAft>
                <a:spcPts val="600"/>
              </a:spcAft>
            </a:pPr>
            <a:r>
              <a:rPr lang="en-GB" sz="2000" dirty="0" smtClean="0"/>
              <a:t>Access to services</a:t>
            </a:r>
            <a:endParaRPr lang="en-GB" sz="2000" dirty="0"/>
          </a:p>
        </p:txBody>
      </p:sp>
      <p:sp>
        <p:nvSpPr>
          <p:cNvPr id="5" name="Title 1"/>
          <p:cNvSpPr>
            <a:spLocks noGrp="1"/>
          </p:cNvSpPr>
          <p:nvPr>
            <p:ph type="title"/>
          </p:nvPr>
        </p:nvSpPr>
        <p:spPr>
          <a:xfrm>
            <a:off x="457200" y="274638"/>
            <a:ext cx="8229600" cy="634082"/>
          </a:xfrm>
        </p:spPr>
        <p:txBody>
          <a:bodyPr>
            <a:normAutofit fontScale="90000"/>
          </a:bodyPr>
          <a:lstStyle/>
          <a:p>
            <a:r>
              <a:rPr lang="en-GB" dirty="0" smtClean="0">
                <a:hlinkClick r:id="rId2"/>
              </a:rPr>
              <a:t>www.sns.gov.uk</a:t>
            </a:r>
            <a:r>
              <a:rPr lang="en-GB" dirty="0" smtClean="0"/>
              <a:t> – quick profile</a:t>
            </a:r>
            <a:endParaRPr lang="en-GB" dirty="0"/>
          </a:p>
        </p:txBody>
      </p:sp>
      <p:pic>
        <p:nvPicPr>
          <p:cNvPr id="6" name="Picture 5" descr="C:\Users\clgratri01\AppData\Local\Microsoft\Windows\Temporary Internet Files\Content.Outlook\IB7GYSZ2\South East and Central CLD Consortiu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6297" y="5733256"/>
            <a:ext cx="2351405" cy="5334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562074"/>
          </a:xfrm>
        </p:spPr>
        <p:txBody>
          <a:bodyPr>
            <a:normAutofit fontScale="90000"/>
          </a:bodyPr>
          <a:lstStyle/>
          <a:p>
            <a:r>
              <a:rPr lang="en-GB" dirty="0" smtClean="0">
                <a:hlinkClick r:id="rId2"/>
              </a:rPr>
              <a:t>www.sns.gov.uk</a:t>
            </a:r>
            <a:r>
              <a:rPr lang="en-GB" dirty="0" smtClean="0"/>
              <a:t> – advanced reporter</a:t>
            </a:r>
            <a:endParaRPr lang="en-GB" dirty="0"/>
          </a:p>
        </p:txBody>
      </p:sp>
      <p:pic>
        <p:nvPicPr>
          <p:cNvPr id="5" name="Content Placeholder 4"/>
          <p:cNvPicPr>
            <a:picLocks noGrp="1"/>
          </p:cNvPicPr>
          <p:nvPr>
            <p:ph idx="1"/>
          </p:nvPr>
        </p:nvPicPr>
        <p:blipFill>
          <a:blip r:embed="rId3" cstate="print"/>
          <a:srcRect t="12289" r="23248" b="4071"/>
          <a:stretch>
            <a:fillRect/>
          </a:stretch>
        </p:blipFill>
        <p:spPr bwMode="auto">
          <a:xfrm>
            <a:off x="395536" y="980728"/>
            <a:ext cx="8116095" cy="5182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602</Words>
  <Application>Microsoft Office PowerPoint</Application>
  <PresentationFormat>On-screen Show (4:3)</PresentationFormat>
  <Paragraphs>97</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Investigating your Community</vt:lpstr>
      <vt:lpstr>demographics</vt:lpstr>
      <vt:lpstr>Demographics are most useful for  looking at areas ‘communities of place’</vt:lpstr>
      <vt:lpstr>www.scrol.gov.uk </vt:lpstr>
      <vt:lpstr>www.scrol.gov.uk </vt:lpstr>
      <vt:lpstr>Statistics are really only useful when you can compare them to something else </vt:lpstr>
      <vt:lpstr>Scottish Neighbourhood Statistics  the Scottish Governments website to improve the availability, consistency and accessibility of statistics in Scotland.</vt:lpstr>
      <vt:lpstr>www.sns.gov.uk – quick profile</vt:lpstr>
      <vt:lpstr>www.sns.gov.uk – advanced reporter</vt:lpstr>
      <vt:lpstr>www.sns.gov.uk – advanced reporter</vt:lpstr>
      <vt:lpstr>Comparative Health Profiles 2010 (and 2008)</vt:lpstr>
      <vt:lpstr>SIMD http://www.scotland.gov.uk/Topics/Statistics/SIMD </vt:lpstr>
      <vt:lpstr>Scottish Schools On-line http://www.ltscotland.org.uk/scottishschoolsonline/index.asp </vt:lpstr>
      <vt:lpstr>gives access to the most detailed and up-to-date UK labour market  statistics from official sources  </vt:lpstr>
      <vt:lpstr>PowerPoint Presentation</vt:lpstr>
      <vt:lpstr>Scottish Government Statistics http://www.scotland.gov.uk/Topics/Statistics </vt:lpstr>
      <vt:lpstr>researching demographics on-line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Kaela</dc:creator>
  <cp:lastModifiedBy>Tricia Graham</cp:lastModifiedBy>
  <cp:revision>57</cp:revision>
  <dcterms:created xsi:type="dcterms:W3CDTF">2011-01-23T15:31:39Z</dcterms:created>
  <dcterms:modified xsi:type="dcterms:W3CDTF">2016-01-18T12:16:37Z</dcterms:modified>
</cp:coreProperties>
</file>