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8" r:id="rId3"/>
    <p:sldId id="257" r:id="rId4"/>
    <p:sldId id="258" r:id="rId5"/>
    <p:sldId id="259" r:id="rId6"/>
    <p:sldId id="260" r:id="rId7"/>
    <p:sldId id="262" r:id="rId8"/>
    <p:sldId id="261" r:id="rId9"/>
    <p:sldId id="264" r:id="rId10"/>
    <p:sldId id="265" r:id="rId11"/>
    <p:sldId id="267" r:id="rId12"/>
    <p:sldId id="269" r:id="rId13"/>
    <p:sldId id="270" r:id="rId14"/>
    <p:sldId id="271" r:id="rId15"/>
    <p:sldId id="26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711" autoAdjust="0"/>
  </p:normalViewPr>
  <p:slideViewPr>
    <p:cSldViewPr snapToGrid="0">
      <p:cViewPr varScale="1">
        <p:scale>
          <a:sx n="74" d="100"/>
          <a:sy n="74" d="100"/>
        </p:scale>
        <p:origin x="456" y="72"/>
      </p:cViewPr>
      <p:guideLst/>
    </p:cSldViewPr>
  </p:slideViewPr>
  <p:notesTextViewPr>
    <p:cViewPr>
      <p:scale>
        <a:sx n="1" d="1"/>
        <a:sy n="1" d="1"/>
      </p:scale>
      <p:origin x="0" y="0"/>
    </p:cViewPr>
  </p:notesTextViewPr>
  <p:notesViewPr>
    <p:cSldViewPr snapToGrid="0">
      <p:cViewPr>
        <p:scale>
          <a:sx n="100" d="100"/>
          <a:sy n="100" d="100"/>
        </p:scale>
        <p:origin x="1890" y="-18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C603A2-A017-48AE-966F-C8A70539E942}" type="datetimeFigureOut">
              <a:rPr lang="en-GB" smtClean="0"/>
              <a:t>24/09/2015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8EB92D-BADA-4FA4-8FC9-3F988F48C7EB}" type="slidenum">
              <a:rPr lang="en-GB" smtClean="0"/>
              <a:t>‹#›</a:t>
            </a:fld>
            <a:endParaRPr lang="en-GB"/>
          </a:p>
        </p:txBody>
      </p:sp>
    </p:spTree>
    <p:extLst>
      <p:ext uri="{BB962C8B-B14F-4D97-AF65-F5344CB8AC3E}">
        <p14:creationId xmlns:p14="http://schemas.microsoft.com/office/powerpoint/2010/main" val="1716957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Have this slide on the screen for arrival of participants, welcome them and  carry out introductions</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1</a:t>
            </a:fld>
            <a:endParaRPr lang="en-GB"/>
          </a:p>
        </p:txBody>
      </p:sp>
    </p:spTree>
    <p:extLst>
      <p:ext uri="{BB962C8B-B14F-4D97-AF65-F5344CB8AC3E}">
        <p14:creationId xmlns:p14="http://schemas.microsoft.com/office/powerpoint/2010/main" val="285621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project is not a huge undertaking but must include the planning, carrying out and evaluation of a community engagement activity , which must be supported by written evidence as well as an exploration of the participants role in this and the impact it has.</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10</a:t>
            </a:fld>
            <a:endParaRPr lang="en-GB"/>
          </a:p>
        </p:txBody>
      </p:sp>
    </p:spTree>
    <p:extLst>
      <p:ext uri="{BB962C8B-B14F-4D97-AF65-F5344CB8AC3E}">
        <p14:creationId xmlns:p14="http://schemas.microsoft.com/office/powerpoint/2010/main" val="215269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D8EB92D-BADA-4FA4-8FC9-3F988F48C7EB}" type="slidenum">
              <a:rPr lang="en-GB" smtClean="0"/>
              <a:t>11</a:t>
            </a:fld>
            <a:endParaRPr lang="en-GB"/>
          </a:p>
        </p:txBody>
      </p:sp>
    </p:spTree>
    <p:extLst>
      <p:ext uri="{BB962C8B-B14F-4D97-AF65-F5344CB8AC3E}">
        <p14:creationId xmlns:p14="http://schemas.microsoft.com/office/powerpoint/2010/main" val="3781975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D8EB92D-BADA-4FA4-8FC9-3F988F48C7EB}" type="slidenum">
              <a:rPr lang="en-GB" smtClean="0"/>
              <a:t>12</a:t>
            </a:fld>
            <a:endParaRPr lang="en-GB"/>
          </a:p>
        </p:txBody>
      </p:sp>
    </p:spTree>
    <p:extLst>
      <p:ext uri="{BB962C8B-B14F-4D97-AF65-F5344CB8AC3E}">
        <p14:creationId xmlns:p14="http://schemas.microsoft.com/office/powerpoint/2010/main" val="261727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D8EB92D-BADA-4FA4-8FC9-3F988F48C7EB}" type="slidenum">
              <a:rPr lang="en-GB" smtClean="0"/>
              <a:t>13</a:t>
            </a:fld>
            <a:endParaRPr lang="en-GB"/>
          </a:p>
        </p:txBody>
      </p:sp>
    </p:spTree>
    <p:extLst>
      <p:ext uri="{BB962C8B-B14F-4D97-AF65-F5344CB8AC3E}">
        <p14:creationId xmlns:p14="http://schemas.microsoft.com/office/powerpoint/2010/main" val="27594252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D8EB92D-BADA-4FA4-8FC9-3F988F48C7EB}" type="slidenum">
              <a:rPr lang="en-GB" smtClean="0"/>
              <a:t>14</a:t>
            </a:fld>
            <a:endParaRPr lang="en-GB"/>
          </a:p>
        </p:txBody>
      </p:sp>
    </p:spTree>
    <p:extLst>
      <p:ext uri="{BB962C8B-B14F-4D97-AF65-F5344CB8AC3E}">
        <p14:creationId xmlns:p14="http://schemas.microsoft.com/office/powerpoint/2010/main" val="660253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Much of the work in the design of the materials, development of the aims, matching to the </a:t>
            </a:r>
            <a:r>
              <a:rPr lang="en-GB" dirty="0" err="1" smtClean="0"/>
              <a:t>CLD</a:t>
            </a:r>
            <a:r>
              <a:rPr lang="en-GB" dirty="0" smtClean="0"/>
              <a:t> competences, the written work, evidence of learning and assessment of the same was all carried out with the possibility of future accreditation in mind. This would offer a opportunity for an nationally recognised qualification to be offered similar to others available with the </a:t>
            </a:r>
            <a:r>
              <a:rPr lang="en-GB" dirty="0" err="1" smtClean="0"/>
              <a:t>CLD</a:t>
            </a:r>
            <a:r>
              <a:rPr lang="en-GB" dirty="0" smtClean="0"/>
              <a:t> Sector</a:t>
            </a:r>
          </a:p>
          <a:p>
            <a:endParaRPr lang="en-GB" dirty="0"/>
          </a:p>
          <a:p>
            <a:r>
              <a:rPr lang="en-GB" dirty="0" smtClean="0"/>
              <a:t>The members of the consortium will acknowledge the value of this learning  locally and across their membership irrespective of accreditation being sought or undertaken</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15</a:t>
            </a:fld>
            <a:endParaRPr lang="en-GB"/>
          </a:p>
        </p:txBody>
      </p:sp>
    </p:spTree>
    <p:extLst>
      <p:ext uri="{BB962C8B-B14F-4D97-AF65-F5344CB8AC3E}">
        <p14:creationId xmlns:p14="http://schemas.microsoft.com/office/powerpoint/2010/main" val="3372213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Complete information here to set the context of CLD in your area and how Community Activists support local provision and CLD delivery overall</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2</a:t>
            </a:fld>
            <a:endParaRPr lang="en-GB"/>
          </a:p>
        </p:txBody>
      </p:sp>
    </p:spTree>
    <p:extLst>
      <p:ext uri="{BB962C8B-B14F-4D97-AF65-F5344CB8AC3E}">
        <p14:creationId xmlns:p14="http://schemas.microsoft.com/office/powerpoint/2010/main" val="2091483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South East and Central workforce development consortium – above local authorities who work together as partners</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3</a:t>
            </a:fld>
            <a:endParaRPr lang="en-GB"/>
          </a:p>
        </p:txBody>
      </p:sp>
    </p:spTree>
    <p:extLst>
      <p:ext uri="{BB962C8B-B14F-4D97-AF65-F5344CB8AC3E}">
        <p14:creationId xmlns:p14="http://schemas.microsoft.com/office/powerpoint/2010/main" val="1979207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Either read through slide or allow time for participants to read then ask if there are any questions. Point out that in CLD terms volunteers are treated as part of the workforce in relation to training </a:t>
            </a:r>
            <a:r>
              <a:rPr lang="en-GB" dirty="0" smtClean="0"/>
              <a:t>opportunities and support, as they contribute to the service delivery to meet service outcomes.</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4</a:t>
            </a:fld>
            <a:endParaRPr lang="en-GB"/>
          </a:p>
        </p:txBody>
      </p:sp>
    </p:spTree>
    <p:extLst>
      <p:ext uri="{BB962C8B-B14F-4D97-AF65-F5344CB8AC3E}">
        <p14:creationId xmlns:p14="http://schemas.microsoft.com/office/powerpoint/2010/main" val="965406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 order to ensure  the programme reflected the needs of all the consortium members reps were charged with consulting practitioners in their own areas about what already existed, if it was fit for purpose, whether a consolidated pack/programme would be beneficial. </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5</a:t>
            </a:fld>
            <a:endParaRPr lang="en-GB"/>
          </a:p>
        </p:txBody>
      </p:sp>
    </p:spTree>
    <p:extLst>
      <p:ext uri="{BB962C8B-B14F-4D97-AF65-F5344CB8AC3E}">
        <p14:creationId xmlns:p14="http://schemas.microsoft.com/office/powerpoint/2010/main" val="815762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Although specifically developed for community activists and community volunteers supported by CLD, it</a:t>
            </a:r>
            <a:r>
              <a:rPr lang="en-GB" dirty="0" smtClean="0"/>
              <a:t> </a:t>
            </a:r>
            <a:r>
              <a:rPr lang="en-GB" dirty="0" smtClean="0"/>
              <a:t>may also be of interest to </a:t>
            </a:r>
            <a:r>
              <a:rPr lang="en-GB" dirty="0" smtClean="0"/>
              <a:t>some </a:t>
            </a:r>
            <a:r>
              <a:rPr lang="en-GB" dirty="0" smtClean="0"/>
              <a:t>partner organisations </a:t>
            </a:r>
            <a:r>
              <a:rPr lang="en-GB" dirty="0" smtClean="0"/>
              <a:t>who may want to use </a:t>
            </a:r>
            <a:r>
              <a:rPr lang="en-GB" dirty="0" smtClean="0"/>
              <a:t>the whole programme or particular sessions to meet specific group needs on an ad hoc </a:t>
            </a:r>
            <a:r>
              <a:rPr lang="en-GB" dirty="0" smtClean="0"/>
              <a:t>basis.</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6</a:t>
            </a:fld>
            <a:endParaRPr lang="en-GB"/>
          </a:p>
        </p:txBody>
      </p:sp>
    </p:spTree>
    <p:extLst>
      <p:ext uri="{BB962C8B-B14F-4D97-AF65-F5344CB8AC3E}">
        <p14:creationId xmlns:p14="http://schemas.microsoft.com/office/powerpoint/2010/main" val="2524094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Hand out of the more specific aims for each unit and go over this</a:t>
            </a:r>
          </a:p>
          <a:p>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7</a:t>
            </a:fld>
            <a:endParaRPr lang="en-GB"/>
          </a:p>
        </p:txBody>
      </p:sp>
    </p:spTree>
    <p:extLst>
      <p:ext uri="{BB962C8B-B14F-4D97-AF65-F5344CB8AC3E}">
        <p14:creationId xmlns:p14="http://schemas.microsoft.com/office/powerpoint/2010/main" val="1355359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The pre course information/ recruitment and selection process is two way – possible participants need to know about the undertaking and commitment, facilitators need to know the right people are accessing the programme for the right reasons</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8</a:t>
            </a:fld>
            <a:endParaRPr lang="en-GB"/>
          </a:p>
        </p:txBody>
      </p:sp>
    </p:spTree>
    <p:extLst>
      <p:ext uri="{BB962C8B-B14F-4D97-AF65-F5344CB8AC3E}">
        <p14:creationId xmlns:p14="http://schemas.microsoft.com/office/powerpoint/2010/main" val="4239782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part of the programme participants will have to carry out some written work, organisations will have to consider how or if they can support individual participants to take part in the programme if this is required </a:t>
            </a:r>
          </a:p>
          <a:p>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9</a:t>
            </a:fld>
            <a:endParaRPr lang="en-GB"/>
          </a:p>
        </p:txBody>
      </p:sp>
    </p:spTree>
    <p:extLst>
      <p:ext uri="{BB962C8B-B14F-4D97-AF65-F5344CB8AC3E}">
        <p14:creationId xmlns:p14="http://schemas.microsoft.com/office/powerpoint/2010/main" val="3715330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7803000-9947-44A5-82A9-601D43E37DCF}" type="datetime1">
              <a:rPr lang="en-GB" smtClean="0"/>
              <a:t>24/09/2015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3274870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CC51AE-216C-47A9-83CA-264CF3388394}" type="datetime1">
              <a:rPr lang="en-GB" smtClean="0"/>
              <a:t>24/09/2015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1118396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779123-9ACF-48A5-A119-AB22C5077980}" type="datetime1">
              <a:rPr lang="en-GB" smtClean="0"/>
              <a:t>24/09/2015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67156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340E1F-224B-4E7D-97B8-6AD8E0C70597}" type="datetime1">
              <a:rPr lang="en-GB" smtClean="0"/>
              <a:t>24/09/2015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1150296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E177BC-73BE-49DE-B771-DF67E0357D43}" type="datetime1">
              <a:rPr lang="en-GB" smtClean="0"/>
              <a:t>24/09/2015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2164741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84D6435-C262-4522-9B54-6F77CF51CAB1}" type="datetime1">
              <a:rPr lang="en-GB" smtClean="0"/>
              <a:t>24/09/2015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3137590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E80E89E-2D05-4063-963D-56B9686482A5}" type="datetime1">
              <a:rPr lang="en-GB" smtClean="0"/>
              <a:t>24/09/2015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3325260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4A9954F-A450-46F6-BD1F-E778228AA33D}" type="datetime1">
              <a:rPr lang="en-GB" smtClean="0"/>
              <a:t>24/09/2015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21683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8D972-824B-4C82-B3D6-A3A31BEDCB2E}" type="datetime1">
              <a:rPr lang="en-GB" smtClean="0"/>
              <a:t>24/09/2015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1052367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B77C85-3AFE-4966-9066-DB68AFF3E8C7}" type="datetime1">
              <a:rPr lang="en-GB" smtClean="0"/>
              <a:t>24/09/2015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519178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2E3266-6226-47E6-B308-0985573037D2}" type="datetime1">
              <a:rPr lang="en-GB" smtClean="0"/>
              <a:t>24/09/2015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2862812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72E048-FF00-4DE5-A43A-92F5BFDD6549}" type="datetime1">
              <a:rPr lang="en-GB" smtClean="0"/>
              <a:t>24/09/2015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E465EF-70E7-4BCC-984F-B7C847D1E9E6}" type="slidenum">
              <a:rPr lang="en-GB" smtClean="0"/>
              <a:t>‹#›</a:t>
            </a:fld>
            <a:endParaRPr lang="en-GB"/>
          </a:p>
        </p:txBody>
      </p:sp>
    </p:spTree>
    <p:extLst>
      <p:ext uri="{BB962C8B-B14F-4D97-AF65-F5344CB8AC3E}">
        <p14:creationId xmlns:p14="http://schemas.microsoft.com/office/powerpoint/2010/main" val="3134977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chemeClr val="accent1">
                    <a:lumMod val="50000"/>
                  </a:schemeClr>
                </a:solidFill>
              </a:rPr>
              <a:t>Community Activists Training Programme</a:t>
            </a:r>
            <a:endParaRPr lang="en-GB" b="1" dirty="0">
              <a:solidFill>
                <a:schemeClr val="accent1">
                  <a:lumMod val="50000"/>
                </a:schemeClr>
              </a:solidFill>
            </a:endParaRPr>
          </a:p>
        </p:txBody>
      </p:sp>
      <p:pic>
        <p:nvPicPr>
          <p:cNvPr id="4" name="Picture 3"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7288" y="3602038"/>
            <a:ext cx="4459266" cy="1655762"/>
          </a:xfrm>
          <a:prstGeom prst="rect">
            <a:avLst/>
          </a:prstGeom>
          <a:noFill/>
          <a:ln>
            <a:noFill/>
          </a:ln>
        </p:spPr>
      </p:pic>
    </p:spTree>
    <p:extLst>
      <p:ext uri="{BB962C8B-B14F-4D97-AF65-F5344CB8AC3E}">
        <p14:creationId xmlns:p14="http://schemas.microsoft.com/office/powerpoint/2010/main" val="211787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solidFill>
                  <a:schemeClr val="accent1">
                    <a:lumMod val="50000"/>
                  </a:schemeClr>
                </a:solidFill>
              </a:rPr>
              <a:t>How long will it take?</a:t>
            </a:r>
            <a:endParaRPr lang="en-GB" b="1" dirty="0">
              <a:solidFill>
                <a:schemeClr val="accent1">
                  <a:lumMod val="50000"/>
                </a:schemeClr>
              </a:solidFill>
            </a:endParaRPr>
          </a:p>
        </p:txBody>
      </p:sp>
      <p:sp>
        <p:nvSpPr>
          <p:cNvPr id="2" name="Content Placeholder 1"/>
          <p:cNvSpPr>
            <a:spLocks noGrp="1"/>
          </p:cNvSpPr>
          <p:nvPr>
            <p:ph idx="1"/>
          </p:nvPr>
        </p:nvSpPr>
        <p:spPr/>
        <p:txBody>
          <a:bodyPr>
            <a:normAutofit/>
          </a:bodyPr>
          <a:lstStyle/>
          <a:p>
            <a:r>
              <a:rPr lang="en-GB" dirty="0" smtClean="0">
                <a:solidFill>
                  <a:schemeClr val="accent1">
                    <a:lumMod val="50000"/>
                  </a:schemeClr>
                </a:solidFill>
              </a:rPr>
              <a:t>Recruitment and information session 2 -2.5 hours</a:t>
            </a:r>
          </a:p>
          <a:p>
            <a:r>
              <a:rPr lang="en-GB" dirty="0" smtClean="0">
                <a:solidFill>
                  <a:schemeClr val="accent1">
                    <a:lumMod val="50000"/>
                  </a:schemeClr>
                </a:solidFill>
              </a:rPr>
              <a:t>12 x 3 hour sessions</a:t>
            </a:r>
          </a:p>
          <a:p>
            <a:r>
              <a:rPr lang="en-GB" dirty="0" smtClean="0">
                <a:solidFill>
                  <a:schemeClr val="accent1">
                    <a:lumMod val="50000"/>
                  </a:schemeClr>
                </a:solidFill>
              </a:rPr>
              <a:t>Re-call session (timing will depend on number of participants/projects to feed back)</a:t>
            </a:r>
          </a:p>
          <a:p>
            <a:r>
              <a:rPr lang="en-GB" dirty="0" smtClean="0">
                <a:solidFill>
                  <a:schemeClr val="accent1">
                    <a:lumMod val="50000"/>
                  </a:schemeClr>
                </a:solidFill>
              </a:rPr>
              <a:t>Self study, carry out project, homework </a:t>
            </a:r>
            <a:r>
              <a:rPr lang="en-GB" dirty="0" err="1" smtClean="0">
                <a:solidFill>
                  <a:schemeClr val="accent1">
                    <a:lumMod val="50000"/>
                  </a:schemeClr>
                </a:solidFill>
              </a:rPr>
              <a:t>etc</a:t>
            </a:r>
            <a:r>
              <a:rPr lang="en-GB" dirty="0" smtClean="0">
                <a:solidFill>
                  <a:schemeClr val="accent1">
                    <a:lumMod val="50000"/>
                  </a:schemeClr>
                </a:solidFill>
              </a:rPr>
              <a:t> @ 80 -100 hours</a:t>
            </a:r>
          </a:p>
          <a:p>
            <a:r>
              <a:rPr lang="en-GB" dirty="0" smtClean="0">
                <a:solidFill>
                  <a:schemeClr val="accent1">
                    <a:lumMod val="50000"/>
                  </a:schemeClr>
                </a:solidFill>
              </a:rPr>
              <a:t>As the programme is notionally levelled as SCQF level </a:t>
            </a:r>
            <a:r>
              <a:rPr lang="en-GB" dirty="0">
                <a:solidFill>
                  <a:schemeClr val="accent1">
                    <a:lumMod val="50000"/>
                  </a:schemeClr>
                </a:solidFill>
              </a:rPr>
              <a:t>6</a:t>
            </a:r>
            <a:r>
              <a:rPr lang="en-GB" dirty="0" smtClean="0">
                <a:solidFill>
                  <a:schemeClr val="accent1">
                    <a:lumMod val="50000"/>
                  </a:schemeClr>
                </a:solidFill>
              </a:rPr>
              <a:t> in line with other PDA qualifications relevant to our sector, there is a minimum standard of 120 hours of learning made up up all of the above</a:t>
            </a:r>
            <a:endParaRPr lang="en-GB"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Tree>
    <p:extLst>
      <p:ext uri="{BB962C8B-B14F-4D97-AF65-F5344CB8AC3E}">
        <p14:creationId xmlns:p14="http://schemas.microsoft.com/office/powerpoint/2010/main" val="1871275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725" y="413359"/>
            <a:ext cx="10515600" cy="425886"/>
          </a:xfrm>
        </p:spPr>
        <p:txBody>
          <a:bodyPr>
            <a:normAutofit fontScale="90000"/>
          </a:bodyPr>
          <a:lstStyle/>
          <a:p>
            <a:r>
              <a:rPr lang="en-GB" b="1" dirty="0" smtClean="0"/>
              <a:t>What the sessions look like</a:t>
            </a:r>
            <a:endParaRPr lang="en-GB"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12767465"/>
              </p:ext>
            </p:extLst>
          </p:nvPr>
        </p:nvGraphicFramePr>
        <p:xfrm>
          <a:off x="0" y="989558"/>
          <a:ext cx="12191999" cy="5865329"/>
        </p:xfrm>
        <a:graphic>
          <a:graphicData uri="http://schemas.openxmlformats.org/drawingml/2006/table">
            <a:tbl>
              <a:tblPr firstRow="1" firstCol="1" bandRow="1">
                <a:tableStyleId>{5C22544A-7EE6-4342-B048-85BDC9FD1C3A}</a:tableStyleId>
              </a:tblPr>
              <a:tblGrid>
                <a:gridCol w="4063549"/>
                <a:gridCol w="4063549"/>
                <a:gridCol w="4064901"/>
              </a:tblGrid>
              <a:tr h="388305">
                <a:tc>
                  <a:txBody>
                    <a:bodyPr/>
                    <a:lstStyle/>
                    <a:p>
                      <a:pPr>
                        <a:lnSpc>
                          <a:spcPct val="107000"/>
                        </a:lnSpc>
                        <a:spcAft>
                          <a:spcPts val="0"/>
                        </a:spcAft>
                      </a:pPr>
                      <a:r>
                        <a:rPr lang="en-GB" sz="1000" dirty="0">
                          <a:solidFill>
                            <a:schemeClr val="tx1"/>
                          </a:solidFill>
                          <a:effectLst/>
                        </a:rPr>
                        <a:t>Unit number</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Session Number</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Session title</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r>
              <a:tr h="599795">
                <a:tc>
                  <a:txBody>
                    <a:bodyPr/>
                    <a:lstStyle/>
                    <a:p>
                      <a:pPr>
                        <a:lnSpc>
                          <a:spcPct val="107000"/>
                        </a:lnSpc>
                        <a:spcAft>
                          <a:spcPts val="0"/>
                        </a:spcAft>
                      </a:pPr>
                      <a:r>
                        <a:rPr lang="en-GB" sz="1000">
                          <a:solidFill>
                            <a:schemeClr val="tx1"/>
                          </a:solidFill>
                          <a:effectLst/>
                        </a:rPr>
                        <a:t>UNIT 1</a:t>
                      </a:r>
                    </a:p>
                    <a:p>
                      <a:pPr>
                        <a:lnSpc>
                          <a:spcPct val="107000"/>
                        </a:lnSpc>
                        <a:spcAft>
                          <a:spcPts val="0"/>
                        </a:spcAft>
                      </a:pPr>
                      <a:r>
                        <a:rPr lang="en-GB" sz="1000">
                          <a:solidFill>
                            <a:schemeClr val="tx1"/>
                          </a:solidFill>
                          <a:effectLst/>
                        </a:rPr>
                        <a:t>EXPLORING AND UNDERSTANDING C.L.D.</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SESSION 1</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WHAT IS COMMUNITY LEARNING AND DEVELOPMENT?</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r>
              <a:tr h="399864">
                <a:tc>
                  <a:txBody>
                    <a:bodyPr/>
                    <a:lstStyle/>
                    <a:p>
                      <a:pPr>
                        <a:lnSpc>
                          <a:spcPct val="107000"/>
                        </a:lnSpc>
                        <a:spcAft>
                          <a:spcPts val="0"/>
                        </a:spcAft>
                      </a:pPr>
                      <a:r>
                        <a:rPr lang="en-GB" sz="1000">
                          <a:solidFill>
                            <a:schemeClr val="tx1"/>
                          </a:solidFill>
                          <a:effectLst/>
                        </a:rPr>
                        <a:t> </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SESSION 2</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BEING A COMMUNITY ACTIVIST</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r>
              <a:tr h="399864">
                <a:tc>
                  <a:txBody>
                    <a:bodyPr/>
                    <a:lstStyle/>
                    <a:p>
                      <a:pPr>
                        <a:lnSpc>
                          <a:spcPct val="107000"/>
                        </a:lnSpc>
                        <a:spcAft>
                          <a:spcPts val="0"/>
                        </a:spcAft>
                      </a:pPr>
                      <a:r>
                        <a:rPr lang="en-GB" sz="1000">
                          <a:solidFill>
                            <a:schemeClr val="tx1"/>
                          </a:solidFill>
                          <a:effectLst/>
                        </a:rPr>
                        <a:t> </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SESSION 3</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PARTICIPATION AND INCLUSION</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r>
              <a:tr h="419580">
                <a:tc>
                  <a:txBody>
                    <a:bodyPr/>
                    <a:lstStyle/>
                    <a:p>
                      <a:pPr>
                        <a:lnSpc>
                          <a:spcPct val="107000"/>
                        </a:lnSpc>
                        <a:spcAft>
                          <a:spcPts val="0"/>
                        </a:spcAft>
                      </a:pPr>
                      <a:r>
                        <a:rPr lang="en-GB" sz="1000">
                          <a:solidFill>
                            <a:schemeClr val="tx1"/>
                          </a:solidFill>
                          <a:effectLst/>
                        </a:rPr>
                        <a:t> </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SESSION 4</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MAKING A DIFFERENCE</a:t>
                      </a:r>
                    </a:p>
                    <a:p>
                      <a:pPr>
                        <a:lnSpc>
                          <a:spcPct val="107000"/>
                        </a:lnSpc>
                        <a:spcAft>
                          <a:spcPts val="0"/>
                        </a:spcAft>
                      </a:pPr>
                      <a:r>
                        <a:rPr lang="en-GB" sz="1000">
                          <a:solidFill>
                            <a:schemeClr val="tx1"/>
                          </a:solidFill>
                          <a:effectLst/>
                        </a:rPr>
                        <a:t> </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r>
              <a:tr h="799725">
                <a:tc>
                  <a:txBody>
                    <a:bodyPr/>
                    <a:lstStyle/>
                    <a:p>
                      <a:pPr>
                        <a:lnSpc>
                          <a:spcPct val="107000"/>
                        </a:lnSpc>
                        <a:spcAft>
                          <a:spcPts val="0"/>
                        </a:spcAft>
                      </a:pPr>
                      <a:r>
                        <a:rPr lang="en-GB" sz="1000" dirty="0">
                          <a:solidFill>
                            <a:schemeClr val="tx1"/>
                          </a:solidFill>
                          <a:effectLst/>
                        </a:rPr>
                        <a:t>UNIT 2</a:t>
                      </a:r>
                    </a:p>
                    <a:p>
                      <a:pPr>
                        <a:lnSpc>
                          <a:spcPct val="107000"/>
                        </a:lnSpc>
                        <a:spcAft>
                          <a:spcPts val="0"/>
                        </a:spcAft>
                      </a:pPr>
                      <a:r>
                        <a:rPr lang="en-GB" sz="1000" dirty="0">
                          <a:solidFill>
                            <a:schemeClr val="tx1"/>
                          </a:solidFill>
                          <a:effectLst/>
                        </a:rPr>
                        <a:t>YOUR COMMUNITY: WHO ARE THEY AND HOW DO YOU REACH THEM</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SESSION 1</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WHO ARE YOUR COMMUNITY</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r>
              <a:tr h="209791">
                <a:tc>
                  <a:txBody>
                    <a:bodyPr/>
                    <a:lstStyle/>
                    <a:p>
                      <a:pPr>
                        <a:lnSpc>
                          <a:spcPct val="107000"/>
                        </a:lnSpc>
                        <a:spcAft>
                          <a:spcPts val="0"/>
                        </a:spcAft>
                      </a:pPr>
                      <a:r>
                        <a:rPr lang="en-GB" sz="1000">
                          <a:solidFill>
                            <a:schemeClr val="tx1"/>
                          </a:solidFill>
                          <a:effectLst/>
                        </a:rPr>
                        <a:t> </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SESSION 2</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EQUAL AND EQUALITY</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r>
              <a:tr h="599795">
                <a:tc>
                  <a:txBody>
                    <a:bodyPr/>
                    <a:lstStyle/>
                    <a:p>
                      <a:pPr>
                        <a:lnSpc>
                          <a:spcPct val="107000"/>
                        </a:lnSpc>
                        <a:spcAft>
                          <a:spcPts val="0"/>
                        </a:spcAft>
                      </a:pPr>
                      <a:r>
                        <a:rPr lang="en-GB" sz="1000">
                          <a:solidFill>
                            <a:schemeClr val="tx1"/>
                          </a:solidFill>
                          <a:effectLst/>
                        </a:rPr>
                        <a:t> </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SESSION 3</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ENGAGEMENT – GETTING YOUR COMMUNITY ON BOARD</a:t>
                      </a:r>
                    </a:p>
                    <a:p>
                      <a:pPr>
                        <a:lnSpc>
                          <a:spcPct val="107000"/>
                        </a:lnSpc>
                        <a:spcAft>
                          <a:spcPts val="0"/>
                        </a:spcAft>
                      </a:pPr>
                      <a:r>
                        <a:rPr lang="en-GB" sz="1000">
                          <a:solidFill>
                            <a:schemeClr val="tx1"/>
                          </a:solidFill>
                          <a:effectLst/>
                        </a:rPr>
                        <a:t> </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r>
              <a:tr h="599795">
                <a:tc>
                  <a:txBody>
                    <a:bodyPr/>
                    <a:lstStyle/>
                    <a:p>
                      <a:pPr>
                        <a:lnSpc>
                          <a:spcPct val="107000"/>
                        </a:lnSpc>
                        <a:spcAft>
                          <a:spcPts val="0"/>
                        </a:spcAft>
                      </a:pPr>
                      <a:r>
                        <a:rPr lang="en-GB" sz="1000">
                          <a:solidFill>
                            <a:schemeClr val="tx1"/>
                          </a:solidFill>
                          <a:effectLst/>
                        </a:rPr>
                        <a:t>UNIT 3</a:t>
                      </a:r>
                    </a:p>
                    <a:p>
                      <a:pPr>
                        <a:lnSpc>
                          <a:spcPct val="107000"/>
                        </a:lnSpc>
                        <a:spcAft>
                          <a:spcPts val="0"/>
                        </a:spcAft>
                      </a:pPr>
                      <a:r>
                        <a:rPr lang="en-GB" sz="1000">
                          <a:solidFill>
                            <a:schemeClr val="tx1"/>
                          </a:solidFill>
                          <a:effectLst/>
                        </a:rPr>
                        <a:t>TAKING ACTION IN YOUR COMMUNITY</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SESSION 1</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WHO HOLDS THE POWER</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r>
              <a:tr h="399864">
                <a:tc>
                  <a:txBody>
                    <a:bodyPr/>
                    <a:lstStyle/>
                    <a:p>
                      <a:pPr>
                        <a:lnSpc>
                          <a:spcPct val="107000"/>
                        </a:lnSpc>
                        <a:spcAft>
                          <a:spcPts val="0"/>
                        </a:spcAft>
                      </a:pPr>
                      <a:r>
                        <a:rPr lang="en-GB" sz="1000">
                          <a:solidFill>
                            <a:schemeClr val="tx1"/>
                          </a:solidFill>
                          <a:effectLst/>
                        </a:rPr>
                        <a:t> </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SESSION 2</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INFLUENCING DECSION MAKERS</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r>
              <a:tr h="419580">
                <a:tc>
                  <a:txBody>
                    <a:bodyPr/>
                    <a:lstStyle/>
                    <a:p>
                      <a:pPr>
                        <a:lnSpc>
                          <a:spcPct val="107000"/>
                        </a:lnSpc>
                        <a:spcAft>
                          <a:spcPts val="0"/>
                        </a:spcAft>
                      </a:pPr>
                      <a:r>
                        <a:rPr lang="en-GB" sz="1000">
                          <a:solidFill>
                            <a:schemeClr val="tx1"/>
                          </a:solidFill>
                          <a:effectLst/>
                        </a:rPr>
                        <a:t> </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SESSION 3</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MAKING THINGS HAPPEN</a:t>
                      </a:r>
                    </a:p>
                    <a:p>
                      <a:pPr>
                        <a:lnSpc>
                          <a:spcPct val="107000"/>
                        </a:lnSpc>
                        <a:spcAft>
                          <a:spcPts val="0"/>
                        </a:spcAft>
                      </a:pPr>
                      <a:r>
                        <a:rPr lang="en-GB" sz="1000">
                          <a:solidFill>
                            <a:schemeClr val="tx1"/>
                          </a:solidFill>
                          <a:effectLst/>
                        </a:rPr>
                        <a:t> </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r>
              <a:tr h="419580">
                <a:tc>
                  <a:txBody>
                    <a:bodyPr/>
                    <a:lstStyle/>
                    <a:p>
                      <a:pPr>
                        <a:lnSpc>
                          <a:spcPct val="107000"/>
                        </a:lnSpc>
                        <a:spcAft>
                          <a:spcPts val="0"/>
                        </a:spcAft>
                      </a:pPr>
                      <a:r>
                        <a:rPr lang="en-GB" sz="1000">
                          <a:solidFill>
                            <a:schemeClr val="tx1"/>
                          </a:solidFill>
                          <a:effectLst/>
                        </a:rPr>
                        <a:t>UNIT 4</a:t>
                      </a:r>
                    </a:p>
                    <a:p>
                      <a:pPr>
                        <a:lnSpc>
                          <a:spcPct val="107000"/>
                        </a:lnSpc>
                        <a:spcAft>
                          <a:spcPts val="0"/>
                        </a:spcAft>
                      </a:pPr>
                      <a:r>
                        <a:rPr lang="en-GB" sz="1000">
                          <a:solidFill>
                            <a:schemeClr val="tx1"/>
                          </a:solidFill>
                          <a:effectLst/>
                        </a:rPr>
                        <a:t>PUTTING IT INTO TO PRACTICE</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SESSION I</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WHAT NEEDS TO CHANGE AND HOW WILL WE DO IT</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r>
              <a:tr h="209791">
                <a:tc>
                  <a:txBody>
                    <a:bodyPr/>
                    <a:lstStyle/>
                    <a:p>
                      <a:pPr>
                        <a:lnSpc>
                          <a:spcPct val="107000"/>
                        </a:lnSpc>
                        <a:spcAft>
                          <a:spcPts val="0"/>
                        </a:spcAft>
                      </a:pPr>
                      <a:r>
                        <a:rPr lang="en-GB" sz="1000">
                          <a:solidFill>
                            <a:schemeClr val="tx1"/>
                          </a:solidFill>
                          <a:effectLst/>
                        </a:rPr>
                        <a:t> </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a:solidFill>
                            <a:schemeClr val="tx1"/>
                          </a:solidFill>
                          <a:effectLst/>
                        </a:rPr>
                        <a:t>SESSION 2 </a:t>
                      </a:r>
                      <a:endParaRPr lang="en-GB"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nSpc>
                          <a:spcPct val="107000"/>
                        </a:lnSpc>
                        <a:spcAft>
                          <a:spcPts val="0"/>
                        </a:spcAft>
                      </a:pPr>
                      <a:r>
                        <a:rPr lang="en-GB" sz="1000" dirty="0">
                          <a:solidFill>
                            <a:schemeClr val="tx1"/>
                          </a:solidFill>
                          <a:effectLst/>
                        </a:rPr>
                        <a:t>DID WE MAKE A DIFFERENCE?</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r>
            </a:tbl>
          </a:graphicData>
        </a:graphic>
      </p:graphicFrame>
    </p:spTree>
    <p:extLst>
      <p:ext uri="{BB962C8B-B14F-4D97-AF65-F5344CB8AC3E}">
        <p14:creationId xmlns:p14="http://schemas.microsoft.com/office/powerpoint/2010/main" val="33314987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b="1" dirty="0">
                <a:solidFill>
                  <a:schemeClr val="accent1">
                    <a:lumMod val="50000"/>
                  </a:schemeClr>
                </a:solidFill>
              </a:rPr>
              <a:t>What you can expect:</a:t>
            </a:r>
            <a:r>
              <a:rPr lang="en-GB" altLang="en-US" dirty="0">
                <a:solidFill>
                  <a:srgbClr val="0070C0"/>
                </a:solidFill>
              </a:rPr>
              <a:t/>
            </a:r>
            <a:br>
              <a:rPr lang="en-GB" altLang="en-US" dirty="0">
                <a:solidFill>
                  <a:srgbClr val="0070C0"/>
                </a:solidFill>
              </a:rPr>
            </a:br>
            <a:endParaRPr lang="en-GB" dirty="0">
              <a:solidFill>
                <a:srgbClr val="0070C0"/>
              </a:solidFill>
            </a:endParaRPr>
          </a:p>
        </p:txBody>
      </p:sp>
      <p:sp>
        <p:nvSpPr>
          <p:cNvPr id="3" name="Content Placeholder 2"/>
          <p:cNvSpPr>
            <a:spLocks noGrp="1"/>
          </p:cNvSpPr>
          <p:nvPr>
            <p:ph idx="1"/>
          </p:nvPr>
        </p:nvSpPr>
        <p:spPr>
          <a:xfrm>
            <a:off x="838200" y="1429555"/>
            <a:ext cx="10515600" cy="4747408"/>
          </a:xfrm>
        </p:spPr>
        <p:txBody>
          <a:bodyPr>
            <a:normAutofit lnSpcReduction="10000"/>
          </a:bodyPr>
          <a:lstStyle/>
          <a:p>
            <a:pPr>
              <a:buNone/>
            </a:pPr>
            <a:endParaRPr lang="en-GB" altLang="en-US" sz="1400" dirty="0"/>
          </a:p>
          <a:p>
            <a:pPr lvl="1"/>
            <a:r>
              <a:rPr lang="en-GB" altLang="en-US" sz="1800" dirty="0">
                <a:solidFill>
                  <a:schemeClr val="accent1">
                    <a:lumMod val="50000"/>
                  </a:schemeClr>
                </a:solidFill>
              </a:rPr>
              <a:t>A mixture of inputs, small group work, discussions, group activities, challenging situations, enjoyment and fun</a:t>
            </a:r>
          </a:p>
          <a:p>
            <a:pPr lvl="1">
              <a:buNone/>
            </a:pPr>
            <a:endParaRPr lang="en-GB" altLang="en-US" sz="1800" dirty="0">
              <a:solidFill>
                <a:schemeClr val="accent1">
                  <a:lumMod val="50000"/>
                </a:schemeClr>
              </a:solidFill>
            </a:endParaRPr>
          </a:p>
          <a:p>
            <a:pPr lvl="1"/>
            <a:r>
              <a:rPr lang="en-GB" altLang="en-US" sz="1800" dirty="0">
                <a:solidFill>
                  <a:schemeClr val="accent1">
                    <a:lumMod val="50000"/>
                  </a:schemeClr>
                </a:solidFill>
              </a:rPr>
              <a:t>Support from facilitators during the sessions</a:t>
            </a:r>
          </a:p>
          <a:p>
            <a:pPr lvl="1">
              <a:buNone/>
            </a:pPr>
            <a:endParaRPr lang="en-GB" altLang="en-US" sz="1800" dirty="0">
              <a:solidFill>
                <a:schemeClr val="accent1">
                  <a:lumMod val="50000"/>
                </a:schemeClr>
              </a:solidFill>
            </a:endParaRPr>
          </a:p>
          <a:p>
            <a:pPr lvl="1"/>
            <a:r>
              <a:rPr lang="en-GB" altLang="en-US" sz="1800" dirty="0">
                <a:solidFill>
                  <a:schemeClr val="accent1">
                    <a:lumMod val="50000"/>
                  </a:schemeClr>
                </a:solidFill>
              </a:rPr>
              <a:t>Support from local C.E.W. Staff for your project</a:t>
            </a:r>
          </a:p>
          <a:p>
            <a:pPr lvl="1">
              <a:buNone/>
            </a:pPr>
            <a:endParaRPr lang="en-GB" altLang="en-US" sz="1800" dirty="0">
              <a:solidFill>
                <a:schemeClr val="accent1">
                  <a:lumMod val="50000"/>
                </a:schemeClr>
              </a:solidFill>
            </a:endParaRPr>
          </a:p>
          <a:p>
            <a:pPr lvl="1"/>
            <a:r>
              <a:rPr lang="en-GB" altLang="en-US" sz="1800" dirty="0">
                <a:solidFill>
                  <a:schemeClr val="accent1">
                    <a:lumMod val="50000"/>
                  </a:schemeClr>
                </a:solidFill>
              </a:rPr>
              <a:t>Help with written work if requested</a:t>
            </a:r>
          </a:p>
          <a:p>
            <a:pPr lvl="1">
              <a:buNone/>
            </a:pPr>
            <a:endParaRPr lang="en-GB" altLang="en-US" sz="1800" dirty="0">
              <a:solidFill>
                <a:schemeClr val="accent1">
                  <a:lumMod val="50000"/>
                </a:schemeClr>
              </a:solidFill>
            </a:endParaRPr>
          </a:p>
          <a:p>
            <a:pPr lvl="1"/>
            <a:r>
              <a:rPr lang="en-GB" altLang="en-US" sz="1800" dirty="0">
                <a:solidFill>
                  <a:schemeClr val="accent1">
                    <a:lumMod val="50000"/>
                  </a:schemeClr>
                </a:solidFill>
              </a:rPr>
              <a:t>Travel expenses paid at public transport rates</a:t>
            </a:r>
          </a:p>
          <a:p>
            <a:pPr lvl="1">
              <a:buNone/>
            </a:pPr>
            <a:endParaRPr lang="en-GB" altLang="en-US" sz="1800" dirty="0">
              <a:solidFill>
                <a:schemeClr val="accent1">
                  <a:lumMod val="50000"/>
                </a:schemeClr>
              </a:solidFill>
            </a:endParaRPr>
          </a:p>
          <a:p>
            <a:pPr lvl="1"/>
            <a:r>
              <a:rPr lang="en-GB" altLang="en-US" sz="1800" dirty="0">
                <a:solidFill>
                  <a:schemeClr val="accent1">
                    <a:lumMod val="50000"/>
                  </a:schemeClr>
                </a:solidFill>
              </a:rPr>
              <a:t>Possible help towards carer costs</a:t>
            </a:r>
          </a:p>
          <a:p>
            <a:pPr lvl="1">
              <a:buNone/>
            </a:pPr>
            <a:endParaRPr lang="en-GB" altLang="en-US" sz="1800" dirty="0">
              <a:solidFill>
                <a:schemeClr val="accent1">
                  <a:lumMod val="50000"/>
                </a:schemeClr>
              </a:solidFill>
            </a:endParaRPr>
          </a:p>
          <a:p>
            <a:pPr lvl="1"/>
            <a:r>
              <a:rPr lang="en-GB" altLang="en-US" sz="1800" dirty="0">
                <a:solidFill>
                  <a:schemeClr val="accent1">
                    <a:lumMod val="50000"/>
                  </a:schemeClr>
                </a:solidFill>
              </a:rPr>
              <a:t>Negotiable expenses towards your project</a:t>
            </a:r>
          </a:p>
          <a:p>
            <a:pPr lvl="1">
              <a:buNone/>
            </a:pPr>
            <a:endParaRPr lang="en-GB" altLang="en-US" sz="1800" dirty="0">
              <a:solidFill>
                <a:schemeClr val="accent1">
                  <a:lumMod val="50000"/>
                </a:schemeClr>
              </a:solidFill>
            </a:endParaRPr>
          </a:p>
          <a:p>
            <a:pPr lvl="1"/>
            <a:r>
              <a:rPr lang="en-GB" altLang="en-US" sz="1800" dirty="0">
                <a:solidFill>
                  <a:schemeClr val="accent1">
                    <a:lumMod val="50000"/>
                  </a:schemeClr>
                </a:solidFill>
              </a:rPr>
              <a:t>Refreshments, laughter, mistakes, friendships………..</a:t>
            </a:r>
          </a:p>
          <a:p>
            <a:endParaRPr lang="en-GB" altLang="en-US" sz="1600" dirty="0">
              <a:solidFill>
                <a:schemeClr val="accent1">
                  <a:lumMod val="50000"/>
                </a:schemeClr>
              </a:solidFill>
            </a:endParaRPr>
          </a:p>
          <a:p>
            <a:endParaRPr lang="en-GB" dirty="0">
              <a:solidFill>
                <a:schemeClr val="accent1">
                  <a:lumMod val="50000"/>
                </a:schemeClr>
              </a:solidFill>
            </a:endParaRPr>
          </a:p>
        </p:txBody>
      </p:sp>
      <p:pic>
        <p:nvPicPr>
          <p:cNvPr id="4" name="Picture 3"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Tree>
    <p:extLst>
      <p:ext uri="{BB962C8B-B14F-4D97-AF65-F5344CB8AC3E}">
        <p14:creationId xmlns:p14="http://schemas.microsoft.com/office/powerpoint/2010/main" val="31809658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solidFill>
                  <a:schemeClr val="accent1">
                    <a:lumMod val="50000"/>
                  </a:schemeClr>
                </a:solidFill>
                <a:latin typeface="+mn-lt"/>
              </a:rPr>
              <a:t>We expect: </a:t>
            </a:r>
            <a:r>
              <a:rPr lang="en-GB" altLang="en-US" dirty="0">
                <a:solidFill>
                  <a:schemeClr val="accent1">
                    <a:lumMod val="50000"/>
                  </a:schemeClr>
                </a:solidFill>
              </a:rPr>
              <a:t/>
            </a:r>
            <a:br>
              <a:rPr lang="en-GB" altLang="en-US" dirty="0">
                <a:solidFill>
                  <a:schemeClr val="accent1">
                    <a:lumMod val="50000"/>
                  </a:schemeClr>
                </a:solidFill>
              </a:rPr>
            </a:br>
            <a:endParaRPr lang="en-GB" dirty="0">
              <a:solidFill>
                <a:schemeClr val="accent1">
                  <a:lumMod val="50000"/>
                </a:schemeClr>
              </a:solidFill>
            </a:endParaRPr>
          </a:p>
        </p:txBody>
      </p:sp>
      <p:sp>
        <p:nvSpPr>
          <p:cNvPr id="3" name="Content Placeholder 2"/>
          <p:cNvSpPr>
            <a:spLocks noGrp="1"/>
          </p:cNvSpPr>
          <p:nvPr>
            <p:ph idx="1"/>
          </p:nvPr>
        </p:nvSpPr>
        <p:spPr/>
        <p:txBody>
          <a:bodyPr/>
          <a:lstStyle/>
          <a:p>
            <a:pPr>
              <a:buNone/>
            </a:pPr>
            <a:endParaRPr lang="en-GB" altLang="en-US" sz="1600" dirty="0"/>
          </a:p>
          <a:p>
            <a:pPr lvl="1"/>
            <a:r>
              <a:rPr lang="en-GB" altLang="en-US" sz="2000" dirty="0">
                <a:solidFill>
                  <a:schemeClr val="accent1">
                    <a:lumMod val="50000"/>
                  </a:schemeClr>
                </a:solidFill>
              </a:rPr>
              <a:t>Willingness to attend and take part in the programme and the project (agree to be the guinea pigs!)</a:t>
            </a:r>
          </a:p>
          <a:p>
            <a:pPr lvl="1"/>
            <a:r>
              <a:rPr lang="en-GB" altLang="en-US" sz="2000" dirty="0">
                <a:solidFill>
                  <a:schemeClr val="accent1">
                    <a:lumMod val="50000"/>
                  </a:schemeClr>
                </a:solidFill>
              </a:rPr>
              <a:t>You to be prepared to take on new learning and challenge your own attitudes, values and practice </a:t>
            </a:r>
          </a:p>
          <a:p>
            <a:pPr lvl="1"/>
            <a:r>
              <a:rPr lang="en-GB" altLang="en-US" sz="2000" dirty="0">
                <a:solidFill>
                  <a:schemeClr val="accent1">
                    <a:lumMod val="50000"/>
                  </a:schemeClr>
                </a:solidFill>
              </a:rPr>
              <a:t>Willingness to share knowledge and experience of your involvement in your community</a:t>
            </a:r>
          </a:p>
          <a:p>
            <a:pPr lvl="1"/>
            <a:r>
              <a:rPr lang="en-GB" altLang="en-US" sz="2000" dirty="0">
                <a:solidFill>
                  <a:schemeClr val="accent1">
                    <a:lumMod val="50000"/>
                  </a:schemeClr>
                </a:solidFill>
              </a:rPr>
              <a:t>You to undertake some homework tasks</a:t>
            </a:r>
          </a:p>
          <a:p>
            <a:pPr lvl="1"/>
            <a:r>
              <a:rPr lang="en-GB" altLang="en-US" sz="2000" dirty="0">
                <a:solidFill>
                  <a:schemeClr val="accent1">
                    <a:lumMod val="50000"/>
                  </a:schemeClr>
                </a:solidFill>
              </a:rPr>
              <a:t>That you will contribute to and abide by agreed ground rules</a:t>
            </a:r>
          </a:p>
          <a:p>
            <a:pPr lvl="1"/>
            <a:r>
              <a:rPr lang="en-GB" altLang="en-US" sz="2000" dirty="0">
                <a:solidFill>
                  <a:schemeClr val="accent1">
                    <a:lumMod val="50000"/>
                  </a:schemeClr>
                </a:solidFill>
              </a:rPr>
              <a:t>Networking to happen</a:t>
            </a:r>
          </a:p>
          <a:p>
            <a:pPr lvl="1"/>
            <a:r>
              <a:rPr lang="en-GB" altLang="en-US" sz="2000" dirty="0">
                <a:solidFill>
                  <a:schemeClr val="accent1">
                    <a:lumMod val="50000"/>
                  </a:schemeClr>
                </a:solidFill>
              </a:rPr>
              <a:t>Skills to be developed and used</a:t>
            </a:r>
          </a:p>
          <a:p>
            <a:pPr lvl="1"/>
            <a:r>
              <a:rPr lang="en-GB" altLang="en-US" sz="2000" dirty="0">
                <a:solidFill>
                  <a:schemeClr val="accent1">
                    <a:lumMod val="50000"/>
                  </a:schemeClr>
                </a:solidFill>
              </a:rPr>
              <a:t>To have some fun and enjoy the experience</a:t>
            </a:r>
          </a:p>
          <a:p>
            <a:pPr lvl="1"/>
            <a:endParaRPr lang="en-GB" altLang="en-US" sz="1800" dirty="0">
              <a:solidFill>
                <a:schemeClr val="accent1">
                  <a:lumMod val="50000"/>
                </a:schemeClr>
              </a:solidFill>
            </a:endParaRPr>
          </a:p>
          <a:p>
            <a:endParaRPr lang="en-GB" dirty="0"/>
          </a:p>
        </p:txBody>
      </p:sp>
      <p:pic>
        <p:nvPicPr>
          <p:cNvPr id="4" name="Picture 3"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Tree>
    <p:extLst>
      <p:ext uri="{BB962C8B-B14F-4D97-AF65-F5344CB8AC3E}">
        <p14:creationId xmlns:p14="http://schemas.microsoft.com/office/powerpoint/2010/main" val="25887905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b="1" dirty="0">
                <a:solidFill>
                  <a:schemeClr val="accent1">
                    <a:lumMod val="50000"/>
                  </a:schemeClr>
                </a:solidFill>
              </a:rPr>
              <a:t>When will it happen?</a:t>
            </a:r>
            <a:r>
              <a:rPr lang="en-GB" altLang="en-US" dirty="0"/>
              <a:t/>
            </a:r>
            <a:br>
              <a:rPr lang="en-GB" altLang="en-US" dirty="0"/>
            </a:br>
            <a:endParaRPr lang="en-GB" dirty="0"/>
          </a:p>
        </p:txBody>
      </p:sp>
      <p:sp>
        <p:nvSpPr>
          <p:cNvPr id="3" name="Content Placeholder 2"/>
          <p:cNvSpPr>
            <a:spLocks noGrp="1"/>
          </p:cNvSpPr>
          <p:nvPr>
            <p:ph idx="1"/>
          </p:nvPr>
        </p:nvSpPr>
        <p:spPr/>
        <p:txBody>
          <a:bodyPr/>
          <a:lstStyle/>
          <a:p>
            <a:r>
              <a:rPr lang="en-GB" dirty="0" smtClean="0"/>
              <a:t>Complete details of when/how the programme will be delivered</a:t>
            </a:r>
          </a:p>
          <a:p>
            <a:r>
              <a:rPr lang="en-GB" dirty="0" smtClean="0"/>
              <a:t>Dates &amp; options- full days/half days/ three hour evening session over a period of time to suit group and facilitator</a:t>
            </a:r>
          </a:p>
          <a:p>
            <a:r>
              <a:rPr lang="en-GB" dirty="0" smtClean="0"/>
              <a:t>Times – weekday/weekends</a:t>
            </a:r>
          </a:p>
          <a:p>
            <a:r>
              <a:rPr lang="en-GB" dirty="0" smtClean="0"/>
              <a:t>Venues – address/contact details</a:t>
            </a:r>
          </a:p>
          <a:p>
            <a:pPr marL="0" indent="0">
              <a:buNone/>
            </a:pPr>
            <a:endParaRPr lang="en-GB" dirty="0">
              <a:solidFill>
                <a:schemeClr val="accent1">
                  <a:lumMod val="50000"/>
                </a:schemeClr>
              </a:solidFill>
            </a:endParaRPr>
          </a:p>
        </p:txBody>
      </p:sp>
      <p:pic>
        <p:nvPicPr>
          <p:cNvPr id="4" name="Picture 3"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Tree>
    <p:extLst>
      <p:ext uri="{BB962C8B-B14F-4D97-AF65-F5344CB8AC3E}">
        <p14:creationId xmlns:p14="http://schemas.microsoft.com/office/powerpoint/2010/main" val="2755356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solidFill>
                  <a:schemeClr val="accent1">
                    <a:lumMod val="50000"/>
                  </a:schemeClr>
                </a:solidFill>
              </a:rPr>
              <a:t>What next?</a:t>
            </a:r>
            <a:endParaRPr lang="en-GB" b="1" dirty="0">
              <a:solidFill>
                <a:schemeClr val="accent1">
                  <a:lumMod val="50000"/>
                </a:schemeClr>
              </a:solidFill>
            </a:endParaRPr>
          </a:p>
        </p:txBody>
      </p:sp>
      <p:sp>
        <p:nvSpPr>
          <p:cNvPr id="2" name="Content Placeholder 1"/>
          <p:cNvSpPr>
            <a:spLocks noGrp="1"/>
          </p:cNvSpPr>
          <p:nvPr>
            <p:ph idx="1"/>
          </p:nvPr>
        </p:nvSpPr>
        <p:spPr>
          <a:xfrm>
            <a:off x="838200" y="1825625"/>
            <a:ext cx="10515600" cy="3898770"/>
          </a:xfrm>
        </p:spPr>
        <p:txBody>
          <a:bodyPr>
            <a:normAutofit fontScale="85000" lnSpcReduction="20000"/>
          </a:bodyPr>
          <a:lstStyle/>
          <a:p>
            <a:pPr marL="0" indent="0">
              <a:buNone/>
            </a:pPr>
            <a:r>
              <a:rPr lang="en-GB" sz="3600" dirty="0" smtClean="0">
                <a:solidFill>
                  <a:schemeClr val="accent1">
                    <a:lumMod val="50000"/>
                  </a:schemeClr>
                </a:solidFill>
              </a:rPr>
              <a:t>Beginning of a journey?</a:t>
            </a:r>
          </a:p>
          <a:p>
            <a:pPr marL="0" indent="0">
              <a:buNone/>
            </a:pPr>
            <a:r>
              <a:rPr lang="en-GB" sz="3600" dirty="0" smtClean="0">
                <a:solidFill>
                  <a:schemeClr val="accent1">
                    <a:lumMod val="50000"/>
                  </a:schemeClr>
                </a:solidFill>
              </a:rPr>
              <a:t>CLD is about involving, evolving and growing through learning and effecting change starting with the individual!</a:t>
            </a:r>
          </a:p>
          <a:p>
            <a:pPr marL="0" indent="0">
              <a:buNone/>
            </a:pPr>
            <a:endParaRPr lang="en-GB" altLang="en-US" sz="1800" dirty="0"/>
          </a:p>
          <a:p>
            <a:r>
              <a:rPr lang="en-GB" altLang="en-US" sz="3600" dirty="0">
                <a:solidFill>
                  <a:schemeClr val="accent1">
                    <a:lumMod val="50000"/>
                  </a:schemeClr>
                </a:solidFill>
              </a:rPr>
              <a:t>Decide if this is for you</a:t>
            </a:r>
          </a:p>
          <a:p>
            <a:r>
              <a:rPr lang="en-GB" altLang="en-US" sz="3600" dirty="0">
                <a:solidFill>
                  <a:schemeClr val="accent1">
                    <a:lumMod val="50000"/>
                  </a:schemeClr>
                </a:solidFill>
              </a:rPr>
              <a:t>Complete Application form</a:t>
            </a:r>
          </a:p>
          <a:p>
            <a:r>
              <a:rPr lang="en-GB" altLang="en-US" sz="3600" dirty="0">
                <a:solidFill>
                  <a:schemeClr val="accent1">
                    <a:lumMod val="50000"/>
                  </a:schemeClr>
                </a:solidFill>
              </a:rPr>
              <a:t>Let us know if you need any specific support </a:t>
            </a:r>
          </a:p>
          <a:p>
            <a:r>
              <a:rPr lang="en-GB" altLang="en-US" sz="3600" dirty="0">
                <a:solidFill>
                  <a:schemeClr val="accent1">
                    <a:lumMod val="50000"/>
                  </a:schemeClr>
                </a:solidFill>
              </a:rPr>
              <a:t>Speak to your local worker </a:t>
            </a:r>
          </a:p>
          <a:p>
            <a:r>
              <a:rPr lang="en-GB" altLang="en-US" sz="3600" dirty="0">
                <a:solidFill>
                  <a:schemeClr val="accent1">
                    <a:lumMod val="50000"/>
                  </a:schemeClr>
                </a:solidFill>
              </a:rPr>
              <a:t>Turn up for the first session!</a:t>
            </a:r>
          </a:p>
          <a:p>
            <a:pPr marL="0" indent="0">
              <a:buNone/>
            </a:pPr>
            <a:endParaRPr lang="en-GB" sz="3600" dirty="0" smtClean="0">
              <a:solidFill>
                <a:schemeClr val="accent1">
                  <a:lumMod val="50000"/>
                </a:schemeClr>
              </a:solidFill>
            </a:endParaRPr>
          </a:p>
          <a:p>
            <a:pPr marL="0" indent="0">
              <a:buNone/>
            </a:pPr>
            <a:endParaRPr lang="en-GB" sz="3600" dirty="0" smtClean="0">
              <a:solidFill>
                <a:schemeClr val="accent1">
                  <a:lumMod val="50000"/>
                </a:schemeClr>
              </a:solidFill>
            </a:endParaRPr>
          </a:p>
          <a:p>
            <a:pPr marL="0" indent="0">
              <a:buNone/>
            </a:pPr>
            <a:endParaRPr lang="en-GB" sz="3600"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Tree>
    <p:extLst>
      <p:ext uri="{BB962C8B-B14F-4D97-AF65-F5344CB8AC3E}">
        <p14:creationId xmlns:p14="http://schemas.microsoft.com/office/powerpoint/2010/main" val="1063047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2000"/>
                                        <p:tgtEl>
                                          <p:spTgt spid="2">
                                            <p:txEl>
                                              <p:pRg st="1" end="1"/>
                                            </p:txEl>
                                          </p:spTgt>
                                        </p:tgtEl>
                                      </p:cBhvr>
                                    </p:animEffect>
                                    <p:anim calcmode="lin" valueType="num">
                                      <p:cBhvr>
                                        <p:cTn id="15" dur="2000" fill="hold"/>
                                        <p:tgtEl>
                                          <p:spTgt spid="2">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2000"/>
                                        <p:tgtEl>
                                          <p:spTgt spid="2">
                                            <p:txEl>
                                              <p:pRg st="3" end="3"/>
                                            </p:txEl>
                                          </p:spTgt>
                                        </p:tgtEl>
                                      </p:cBhvr>
                                    </p:animEffect>
                                    <p:anim calcmode="lin" valueType="num">
                                      <p:cBhvr>
                                        <p:cTn id="22" dur="2000" fill="hold"/>
                                        <p:tgtEl>
                                          <p:spTgt spid="2">
                                            <p:txEl>
                                              <p:pRg st="3" end="3"/>
                                            </p:txEl>
                                          </p:spTgt>
                                        </p:tgtEl>
                                        <p:attrNameLst>
                                          <p:attrName>ppt_w</p:attrName>
                                        </p:attrNameLst>
                                      </p:cBhvr>
                                      <p:tavLst>
                                        <p:tav tm="0" fmla="#ppt_w*sin(2.5*pi*$)">
                                          <p:val>
                                            <p:fltVal val="0"/>
                                          </p:val>
                                        </p:tav>
                                        <p:tav tm="100000">
                                          <p:val>
                                            <p:fltVal val="1"/>
                                          </p:val>
                                        </p:tav>
                                      </p:tavLst>
                                    </p:anim>
                                    <p:anim calcmode="lin" valueType="num">
                                      <p:cBhvr>
                                        <p:cTn id="23" dur="20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2000"/>
                                        <p:tgtEl>
                                          <p:spTgt spid="2">
                                            <p:txEl>
                                              <p:pRg st="4" end="4"/>
                                            </p:txEl>
                                          </p:spTgt>
                                        </p:tgtEl>
                                      </p:cBhvr>
                                    </p:animEffect>
                                    <p:anim calcmode="lin" valueType="num">
                                      <p:cBhvr>
                                        <p:cTn id="29" dur="2000" fill="hold"/>
                                        <p:tgtEl>
                                          <p:spTgt spid="2">
                                            <p:txEl>
                                              <p:pRg st="4" end="4"/>
                                            </p:txEl>
                                          </p:spTgt>
                                        </p:tgtEl>
                                        <p:attrNameLst>
                                          <p:attrName>ppt_w</p:attrName>
                                        </p:attrNameLst>
                                      </p:cBhvr>
                                      <p:tavLst>
                                        <p:tav tm="0" fmla="#ppt_w*sin(2.5*pi*$)">
                                          <p:val>
                                            <p:fltVal val="0"/>
                                          </p:val>
                                        </p:tav>
                                        <p:tav tm="100000">
                                          <p:val>
                                            <p:fltVal val="1"/>
                                          </p:val>
                                        </p:tav>
                                      </p:tavLst>
                                    </p:anim>
                                    <p:anim calcmode="lin" valueType="num">
                                      <p:cBhvr>
                                        <p:cTn id="30" dur="20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2000"/>
                                        <p:tgtEl>
                                          <p:spTgt spid="2">
                                            <p:txEl>
                                              <p:pRg st="5" end="5"/>
                                            </p:txEl>
                                          </p:spTgt>
                                        </p:tgtEl>
                                      </p:cBhvr>
                                    </p:animEffect>
                                    <p:anim calcmode="lin" valueType="num">
                                      <p:cBhvr>
                                        <p:cTn id="36" dur="2000" fill="hold"/>
                                        <p:tgtEl>
                                          <p:spTgt spid="2">
                                            <p:txEl>
                                              <p:pRg st="5" end="5"/>
                                            </p:txEl>
                                          </p:spTgt>
                                        </p:tgtEl>
                                        <p:attrNameLst>
                                          <p:attrName>ppt_w</p:attrName>
                                        </p:attrNameLst>
                                      </p:cBhvr>
                                      <p:tavLst>
                                        <p:tav tm="0" fmla="#ppt_w*sin(2.5*pi*$)">
                                          <p:val>
                                            <p:fltVal val="0"/>
                                          </p:val>
                                        </p:tav>
                                        <p:tav tm="100000">
                                          <p:val>
                                            <p:fltVal val="1"/>
                                          </p:val>
                                        </p:tav>
                                      </p:tavLst>
                                    </p:anim>
                                    <p:anim calcmode="lin" valueType="num">
                                      <p:cBhvr>
                                        <p:cTn id="37" dur="20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2000"/>
                                        <p:tgtEl>
                                          <p:spTgt spid="2">
                                            <p:txEl>
                                              <p:pRg st="6" end="6"/>
                                            </p:txEl>
                                          </p:spTgt>
                                        </p:tgtEl>
                                      </p:cBhvr>
                                    </p:animEffect>
                                    <p:anim calcmode="lin" valueType="num">
                                      <p:cBhvr>
                                        <p:cTn id="43" dur="2000" fill="hold"/>
                                        <p:tgtEl>
                                          <p:spTgt spid="2">
                                            <p:txEl>
                                              <p:pRg st="6" end="6"/>
                                            </p:txEl>
                                          </p:spTgt>
                                        </p:tgtEl>
                                        <p:attrNameLst>
                                          <p:attrName>ppt_w</p:attrName>
                                        </p:attrNameLst>
                                      </p:cBhvr>
                                      <p:tavLst>
                                        <p:tav tm="0" fmla="#ppt_w*sin(2.5*pi*$)">
                                          <p:val>
                                            <p:fltVal val="0"/>
                                          </p:val>
                                        </p:tav>
                                        <p:tav tm="100000">
                                          <p:val>
                                            <p:fltVal val="1"/>
                                          </p:val>
                                        </p:tav>
                                      </p:tavLst>
                                    </p:anim>
                                    <p:anim calcmode="lin" valueType="num">
                                      <p:cBhvr>
                                        <p:cTn id="44" dur="20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45" presetClass="entr" presetSubtype="0"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Effect transition="in" filter="fade">
                                      <p:cBhvr>
                                        <p:cTn id="49" dur="2000"/>
                                        <p:tgtEl>
                                          <p:spTgt spid="2">
                                            <p:txEl>
                                              <p:pRg st="7" end="7"/>
                                            </p:txEl>
                                          </p:spTgt>
                                        </p:tgtEl>
                                      </p:cBhvr>
                                    </p:animEffect>
                                    <p:anim calcmode="lin" valueType="num">
                                      <p:cBhvr>
                                        <p:cTn id="50" dur="2000" fill="hold"/>
                                        <p:tgtEl>
                                          <p:spTgt spid="2">
                                            <p:txEl>
                                              <p:pRg st="7" end="7"/>
                                            </p:txEl>
                                          </p:spTgt>
                                        </p:tgtEl>
                                        <p:attrNameLst>
                                          <p:attrName>ppt_w</p:attrName>
                                        </p:attrNameLst>
                                      </p:cBhvr>
                                      <p:tavLst>
                                        <p:tav tm="0" fmla="#ppt_w*sin(2.5*pi*$)">
                                          <p:val>
                                            <p:fltVal val="0"/>
                                          </p:val>
                                        </p:tav>
                                        <p:tav tm="100000">
                                          <p:val>
                                            <p:fltVal val="1"/>
                                          </p:val>
                                        </p:tav>
                                      </p:tavLst>
                                    </p:anim>
                                    <p:anim calcmode="lin" valueType="num">
                                      <p:cBhvr>
                                        <p:cTn id="51" dur="2000" fill="hold"/>
                                        <p:tgtEl>
                                          <p:spTgt spid="2">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50000"/>
                  </a:schemeClr>
                </a:solidFill>
              </a:rPr>
              <a:t>Community Learning and Development in…….</a:t>
            </a:r>
            <a:endParaRPr lang="en-GB" b="1" dirty="0">
              <a:solidFill>
                <a:schemeClr val="accent1">
                  <a:lumMod val="50000"/>
                </a:schemeClr>
              </a:solidFill>
            </a:endParaRPr>
          </a:p>
        </p:txBody>
      </p:sp>
      <p:sp>
        <p:nvSpPr>
          <p:cNvPr id="3" name="Content Placeholder 2"/>
          <p:cNvSpPr>
            <a:spLocks noGrp="1"/>
          </p:cNvSpPr>
          <p:nvPr>
            <p:ph idx="1"/>
          </p:nvPr>
        </p:nvSpPr>
        <p:spPr/>
        <p:txBody>
          <a:bodyPr/>
          <a:lstStyle/>
          <a:p>
            <a:r>
              <a:rPr lang="en-GB" dirty="0" smtClean="0"/>
              <a:t>Add information about CLD in the local area.</a:t>
            </a:r>
          </a:p>
          <a:p>
            <a:r>
              <a:rPr lang="en-GB" dirty="0" smtClean="0"/>
              <a:t>Which Department/organisation you represent.</a:t>
            </a:r>
          </a:p>
          <a:p>
            <a:r>
              <a:rPr lang="en-GB" dirty="0" smtClean="0"/>
              <a:t>How CLD is </a:t>
            </a:r>
            <a:r>
              <a:rPr lang="en-GB" dirty="0" smtClean="0"/>
              <a:t>delivered</a:t>
            </a:r>
            <a:r>
              <a:rPr lang="en-GB" dirty="0"/>
              <a:t> </a:t>
            </a:r>
            <a:r>
              <a:rPr lang="en-GB" dirty="0" smtClean="0"/>
              <a:t>in your area</a:t>
            </a:r>
            <a:endParaRPr lang="en-GB" dirty="0" smtClean="0"/>
          </a:p>
          <a:p>
            <a:r>
              <a:rPr lang="en-GB" dirty="0" smtClean="0"/>
              <a:t>Why you are delivering this programme and how it fits into above</a:t>
            </a:r>
            <a:endParaRPr lang="en-GB" dirty="0" smtClean="0"/>
          </a:p>
          <a:p>
            <a:r>
              <a:rPr lang="en-GB" dirty="0" smtClean="0"/>
              <a:t>Stakeholder/partners involved in delivering he programme</a:t>
            </a:r>
          </a:p>
          <a:p>
            <a:r>
              <a:rPr lang="en-GB" dirty="0" smtClean="0"/>
              <a:t>Funding for training </a:t>
            </a:r>
            <a:r>
              <a:rPr lang="en-GB" dirty="0" err="1" smtClean="0"/>
              <a:t>etc</a:t>
            </a:r>
            <a:endParaRPr lang="en-GB" dirty="0" smtClean="0"/>
          </a:p>
          <a:p>
            <a:pPr marL="0" indent="0">
              <a:buNone/>
            </a:pPr>
            <a:endParaRPr lang="en-GB" dirty="0"/>
          </a:p>
        </p:txBody>
      </p:sp>
    </p:spTree>
    <p:extLst>
      <p:ext uri="{BB962C8B-B14F-4D97-AF65-F5344CB8AC3E}">
        <p14:creationId xmlns:p14="http://schemas.microsoft.com/office/powerpoint/2010/main" val="2819847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50000"/>
                  </a:schemeClr>
                </a:solidFill>
              </a:rPr>
              <a:t>Who are the South East and Central Consortium?</a:t>
            </a:r>
            <a:endParaRPr lang="en-GB" b="1"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9" name="TextBox 8"/>
          <p:cNvSpPr txBox="1"/>
          <p:nvPr/>
        </p:nvSpPr>
        <p:spPr>
          <a:xfrm>
            <a:off x="1246539" y="1982894"/>
            <a:ext cx="8855242" cy="4093428"/>
          </a:xfrm>
          <a:prstGeom prst="rect">
            <a:avLst/>
          </a:prstGeom>
          <a:noFill/>
        </p:spPr>
        <p:txBody>
          <a:bodyPr wrap="square" rtlCol="0">
            <a:spAutoFit/>
          </a:bodyPr>
          <a:lstStyle/>
          <a:p>
            <a:r>
              <a:rPr lang="en-GB" sz="2000" dirty="0" smtClean="0">
                <a:solidFill>
                  <a:schemeClr val="accent1">
                    <a:lumMod val="50000"/>
                  </a:schemeClr>
                </a:solidFill>
              </a:rPr>
              <a:t>Representatives of  Community Learning and Development providers from:</a:t>
            </a:r>
          </a:p>
          <a:p>
            <a:endParaRPr lang="en-GB" sz="2000" dirty="0">
              <a:solidFill>
                <a:schemeClr val="accent1">
                  <a:lumMod val="50000"/>
                </a:schemeClr>
              </a:solidFill>
            </a:endParaRPr>
          </a:p>
          <a:p>
            <a:pPr marL="285750" indent="-285750">
              <a:buFont typeface="Arial" panose="020B0604020202020204" pitchFamily="34" charset="0"/>
              <a:buChar char="•"/>
            </a:pPr>
            <a:r>
              <a:rPr lang="en-GB" sz="2000" dirty="0" smtClean="0">
                <a:solidFill>
                  <a:schemeClr val="accent1">
                    <a:lumMod val="50000"/>
                  </a:schemeClr>
                </a:solidFill>
              </a:rPr>
              <a:t>Borders Council</a:t>
            </a:r>
          </a:p>
          <a:p>
            <a:pPr marL="285750" indent="-285750">
              <a:buFont typeface="Arial" panose="020B0604020202020204" pitchFamily="34" charset="0"/>
              <a:buChar char="•"/>
            </a:pPr>
            <a:r>
              <a:rPr lang="en-GB" sz="2000" dirty="0" smtClean="0">
                <a:solidFill>
                  <a:schemeClr val="accent1">
                    <a:lumMod val="50000"/>
                  </a:schemeClr>
                </a:solidFill>
              </a:rPr>
              <a:t>Clackmannanshire Council </a:t>
            </a:r>
          </a:p>
          <a:p>
            <a:pPr marL="285750" indent="-285750">
              <a:buFont typeface="Arial" panose="020B0604020202020204" pitchFamily="34" charset="0"/>
              <a:buChar char="•"/>
            </a:pPr>
            <a:r>
              <a:rPr lang="en-GB" sz="2000" dirty="0" smtClean="0">
                <a:solidFill>
                  <a:schemeClr val="accent1">
                    <a:lumMod val="50000"/>
                  </a:schemeClr>
                </a:solidFill>
              </a:rPr>
              <a:t>Clackmannanshire Third Sector Interface (</a:t>
            </a:r>
            <a:r>
              <a:rPr lang="en-GB" sz="2000" dirty="0" err="1" smtClean="0">
                <a:solidFill>
                  <a:schemeClr val="accent1">
                    <a:lumMod val="50000"/>
                  </a:schemeClr>
                </a:solidFill>
              </a:rPr>
              <a:t>CTSI</a:t>
            </a:r>
            <a:r>
              <a:rPr lang="en-GB" sz="2000" dirty="0" smtClean="0">
                <a:solidFill>
                  <a:schemeClr val="accent1">
                    <a:lumMod val="50000"/>
                  </a:schemeClr>
                </a:solidFill>
              </a:rPr>
              <a:t>)</a:t>
            </a:r>
          </a:p>
          <a:p>
            <a:pPr marL="285750" indent="-285750">
              <a:buFont typeface="Arial" panose="020B0604020202020204" pitchFamily="34" charset="0"/>
              <a:buChar char="•"/>
            </a:pPr>
            <a:r>
              <a:rPr lang="en-GB" sz="2000" dirty="0" smtClean="0">
                <a:solidFill>
                  <a:schemeClr val="accent1">
                    <a:lumMod val="50000"/>
                  </a:schemeClr>
                </a:solidFill>
              </a:rPr>
              <a:t>Lothian Council</a:t>
            </a:r>
          </a:p>
          <a:p>
            <a:pPr marL="285750" indent="-285750">
              <a:buFont typeface="Arial" panose="020B0604020202020204" pitchFamily="34" charset="0"/>
              <a:buChar char="•"/>
            </a:pPr>
            <a:r>
              <a:rPr lang="en-GB" sz="2000" dirty="0" smtClean="0">
                <a:solidFill>
                  <a:schemeClr val="accent1">
                    <a:lumMod val="50000"/>
                  </a:schemeClr>
                </a:solidFill>
              </a:rPr>
              <a:t>Edinburgh City Council</a:t>
            </a:r>
          </a:p>
          <a:p>
            <a:pPr marL="285750" indent="-285750">
              <a:buFont typeface="Arial" panose="020B0604020202020204" pitchFamily="34" charset="0"/>
              <a:buChar char="•"/>
            </a:pPr>
            <a:r>
              <a:rPr lang="en-GB" sz="2000" dirty="0" smtClean="0">
                <a:solidFill>
                  <a:schemeClr val="accent1">
                    <a:lumMod val="50000"/>
                  </a:schemeClr>
                </a:solidFill>
              </a:rPr>
              <a:t>Falkirk Council</a:t>
            </a:r>
          </a:p>
          <a:p>
            <a:pPr marL="285750" indent="-285750">
              <a:buFont typeface="Arial" panose="020B0604020202020204" pitchFamily="34" charset="0"/>
              <a:buChar char="•"/>
            </a:pPr>
            <a:r>
              <a:rPr lang="en-GB" sz="2000" dirty="0" smtClean="0">
                <a:solidFill>
                  <a:schemeClr val="accent1">
                    <a:lumMod val="50000"/>
                  </a:schemeClr>
                </a:solidFill>
              </a:rPr>
              <a:t>Mid Lothian Council</a:t>
            </a:r>
          </a:p>
          <a:p>
            <a:pPr marL="285750" indent="-285750">
              <a:buFont typeface="Arial" panose="020B0604020202020204" pitchFamily="34" charset="0"/>
              <a:buChar char="•"/>
            </a:pPr>
            <a:r>
              <a:rPr lang="en-GB" sz="2000" dirty="0" smtClean="0">
                <a:solidFill>
                  <a:schemeClr val="accent1">
                    <a:lumMod val="50000"/>
                  </a:schemeClr>
                </a:solidFill>
              </a:rPr>
              <a:t>Stirling</a:t>
            </a:r>
          </a:p>
          <a:p>
            <a:pPr marL="285750" indent="-285750">
              <a:buFont typeface="Arial" panose="020B0604020202020204" pitchFamily="34" charset="0"/>
              <a:buChar char="•"/>
            </a:pPr>
            <a:r>
              <a:rPr lang="en-GB" sz="2000" dirty="0" smtClean="0">
                <a:solidFill>
                  <a:schemeClr val="accent1">
                    <a:lumMod val="50000"/>
                  </a:schemeClr>
                </a:solidFill>
              </a:rPr>
              <a:t>West Lothian Council</a:t>
            </a:r>
          </a:p>
          <a:p>
            <a:endParaRPr lang="en-GB" sz="2000" dirty="0" smtClean="0"/>
          </a:p>
          <a:p>
            <a:endParaRPr lang="en-GB" sz="2000" dirty="0"/>
          </a:p>
        </p:txBody>
      </p:sp>
    </p:spTree>
    <p:extLst>
      <p:ext uri="{BB962C8B-B14F-4D97-AF65-F5344CB8AC3E}">
        <p14:creationId xmlns:p14="http://schemas.microsoft.com/office/powerpoint/2010/main" val="1598638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50000"/>
                  </a:schemeClr>
                </a:solidFill>
              </a:rPr>
              <a:t>What </a:t>
            </a:r>
            <a:r>
              <a:rPr lang="en-GB" b="1" dirty="0" smtClean="0">
                <a:solidFill>
                  <a:schemeClr val="accent1">
                    <a:lumMod val="50000"/>
                  </a:schemeClr>
                </a:solidFill>
              </a:rPr>
              <a:t>they</a:t>
            </a:r>
            <a:r>
              <a:rPr lang="en-GB" b="1" dirty="0" smtClean="0">
                <a:solidFill>
                  <a:schemeClr val="accent1">
                    <a:lumMod val="50000"/>
                  </a:schemeClr>
                </a:solidFill>
              </a:rPr>
              <a:t> </a:t>
            </a:r>
            <a:r>
              <a:rPr lang="en-GB" b="1" dirty="0" smtClean="0">
                <a:solidFill>
                  <a:schemeClr val="accent1">
                    <a:lumMod val="50000"/>
                  </a:schemeClr>
                </a:solidFill>
              </a:rPr>
              <a:t>do and how </a:t>
            </a:r>
            <a:r>
              <a:rPr lang="en-GB" b="1" dirty="0" smtClean="0">
                <a:solidFill>
                  <a:schemeClr val="accent1">
                    <a:lumMod val="50000"/>
                  </a:schemeClr>
                </a:solidFill>
              </a:rPr>
              <a:t>they</a:t>
            </a:r>
            <a:r>
              <a:rPr lang="en-GB" b="1" dirty="0" smtClean="0">
                <a:solidFill>
                  <a:schemeClr val="accent1">
                    <a:lumMod val="50000"/>
                  </a:schemeClr>
                </a:solidFill>
              </a:rPr>
              <a:t> </a:t>
            </a:r>
            <a:r>
              <a:rPr lang="en-GB" b="1" dirty="0" smtClean="0">
                <a:solidFill>
                  <a:schemeClr val="accent1">
                    <a:lumMod val="50000"/>
                  </a:schemeClr>
                </a:solidFill>
              </a:rPr>
              <a:t>do it!</a:t>
            </a:r>
            <a:endParaRPr lang="en-GB" b="1"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4" name="TextBox 3"/>
          <p:cNvSpPr txBox="1"/>
          <p:nvPr/>
        </p:nvSpPr>
        <p:spPr>
          <a:xfrm>
            <a:off x="576197" y="2179529"/>
            <a:ext cx="11260899" cy="4247317"/>
          </a:xfrm>
          <a:prstGeom prst="rect">
            <a:avLst/>
          </a:prstGeom>
          <a:noFill/>
        </p:spPr>
        <p:txBody>
          <a:bodyPr wrap="square" rtlCol="0">
            <a:spAutoFit/>
          </a:bodyPr>
          <a:lstStyle/>
          <a:p>
            <a:r>
              <a:rPr lang="en-GB" dirty="0" smtClean="0">
                <a:solidFill>
                  <a:schemeClr val="accent1">
                    <a:lumMod val="50000"/>
                  </a:schemeClr>
                </a:solidFill>
              </a:rPr>
              <a:t>Promote and support Workforce Development and Continuing Professional Development for staff paid and voluntary within and across the council areas by meeting regularly and working together to:</a:t>
            </a:r>
          </a:p>
          <a:p>
            <a:pPr marL="285750" indent="-285750">
              <a:buFont typeface="Arial" panose="020B0604020202020204" pitchFamily="34" charset="0"/>
              <a:buChar char="•"/>
            </a:pPr>
            <a:r>
              <a:rPr lang="en-GB" dirty="0" smtClean="0">
                <a:solidFill>
                  <a:schemeClr val="accent1">
                    <a:lumMod val="50000"/>
                  </a:schemeClr>
                </a:solidFill>
              </a:rPr>
              <a:t>Individually and collectively offer a wide range of training opportunities including conferences, skills workshops, training courses and programmes, networking opportunities……………</a:t>
            </a:r>
          </a:p>
          <a:p>
            <a:pPr marL="285750" indent="-285750">
              <a:buFont typeface="Arial" panose="020B0604020202020204" pitchFamily="34" charset="0"/>
              <a:buChar char="•"/>
            </a:pPr>
            <a:endParaRPr lang="en-GB" dirty="0">
              <a:solidFill>
                <a:schemeClr val="accent1">
                  <a:lumMod val="50000"/>
                </a:schemeClr>
              </a:solidFill>
            </a:endParaRPr>
          </a:p>
          <a:p>
            <a:pPr marL="285750" indent="-285750">
              <a:buFont typeface="Arial" panose="020B0604020202020204" pitchFamily="34" charset="0"/>
              <a:buChar char="•"/>
            </a:pPr>
            <a:r>
              <a:rPr lang="en-GB" dirty="0" smtClean="0">
                <a:solidFill>
                  <a:schemeClr val="accent1">
                    <a:lumMod val="50000"/>
                  </a:schemeClr>
                </a:solidFill>
              </a:rPr>
              <a:t>Share materials and good practice across the areas</a:t>
            </a:r>
          </a:p>
          <a:p>
            <a:pPr marL="285750" indent="-285750">
              <a:buFont typeface="Arial" panose="020B0604020202020204" pitchFamily="34" charset="0"/>
              <a:buChar char="•"/>
            </a:pPr>
            <a:endParaRPr lang="en-GB" dirty="0">
              <a:solidFill>
                <a:schemeClr val="accent1">
                  <a:lumMod val="50000"/>
                </a:schemeClr>
              </a:solidFill>
            </a:endParaRPr>
          </a:p>
          <a:p>
            <a:pPr marL="285750" indent="-285750">
              <a:buFont typeface="Arial" panose="020B0604020202020204" pitchFamily="34" charset="0"/>
              <a:buChar char="•"/>
            </a:pPr>
            <a:r>
              <a:rPr lang="en-GB" dirty="0" smtClean="0">
                <a:solidFill>
                  <a:schemeClr val="accent1">
                    <a:lumMod val="50000"/>
                  </a:schemeClr>
                </a:solidFill>
              </a:rPr>
              <a:t>Apply for funding as a consortium to support new initiatives and developments</a:t>
            </a:r>
          </a:p>
          <a:p>
            <a:pPr marL="285750" indent="-285750">
              <a:buFont typeface="Arial" panose="020B0604020202020204" pitchFamily="34" charset="0"/>
              <a:buChar char="•"/>
            </a:pPr>
            <a:endParaRPr lang="en-GB" dirty="0">
              <a:solidFill>
                <a:schemeClr val="accent1">
                  <a:lumMod val="50000"/>
                </a:schemeClr>
              </a:solidFill>
            </a:endParaRPr>
          </a:p>
          <a:p>
            <a:pPr marL="285750" indent="-285750">
              <a:buFont typeface="Arial" panose="020B0604020202020204" pitchFamily="34" charset="0"/>
              <a:buChar char="•"/>
            </a:pPr>
            <a:r>
              <a:rPr lang="en-GB" dirty="0" smtClean="0">
                <a:solidFill>
                  <a:schemeClr val="accent1">
                    <a:lumMod val="50000"/>
                  </a:schemeClr>
                </a:solidFill>
              </a:rPr>
              <a:t>Consult and involve fieldwork staff in the identification of training required to improve practice and delivery</a:t>
            </a:r>
          </a:p>
          <a:p>
            <a:pPr marL="285750" indent="-285750">
              <a:buFont typeface="Arial" panose="020B0604020202020204" pitchFamily="34" charset="0"/>
              <a:buChar char="•"/>
            </a:pPr>
            <a:endParaRPr lang="en-GB" dirty="0" smtClean="0">
              <a:solidFill>
                <a:schemeClr val="accent1">
                  <a:lumMod val="50000"/>
                </a:schemeClr>
              </a:solidFill>
            </a:endParaRPr>
          </a:p>
          <a:p>
            <a:pPr marL="285750" indent="-285750">
              <a:buFont typeface="Arial" panose="020B0604020202020204" pitchFamily="34" charset="0"/>
              <a:buChar char="•"/>
            </a:pPr>
            <a:r>
              <a:rPr lang="en-GB" dirty="0" smtClean="0">
                <a:solidFill>
                  <a:schemeClr val="accent1">
                    <a:lumMod val="50000"/>
                  </a:schemeClr>
                </a:solidFill>
              </a:rPr>
              <a:t>Design, develop and deliver new courses and opportunities to meet identified needs</a:t>
            </a:r>
          </a:p>
          <a:p>
            <a:pPr marL="285750" indent="-285750">
              <a:buFont typeface="Arial" panose="020B0604020202020204" pitchFamily="34" charset="0"/>
              <a:buChar char="•"/>
            </a:pPr>
            <a:endParaRPr lang="en-GB" dirty="0">
              <a:solidFill>
                <a:schemeClr val="accent1">
                  <a:lumMod val="50000"/>
                </a:schemeClr>
              </a:solidFill>
            </a:endParaRPr>
          </a:p>
          <a:p>
            <a:pPr marL="285750" indent="-285750">
              <a:buFont typeface="Arial" panose="020B0604020202020204" pitchFamily="34" charset="0"/>
              <a:buChar char="•"/>
            </a:pPr>
            <a:r>
              <a:rPr lang="en-GB" dirty="0" smtClean="0">
                <a:solidFill>
                  <a:schemeClr val="accent1">
                    <a:lumMod val="50000"/>
                  </a:schemeClr>
                </a:solidFill>
              </a:rPr>
              <a:t>Support and influence change in Workforce Development at a national level</a:t>
            </a:r>
            <a:endParaRPr lang="en-GB" dirty="0">
              <a:solidFill>
                <a:schemeClr val="accent1">
                  <a:lumMod val="50000"/>
                </a:schemeClr>
              </a:solidFill>
            </a:endParaRPr>
          </a:p>
          <a:p>
            <a:endParaRPr lang="en-GB" dirty="0">
              <a:solidFill>
                <a:schemeClr val="accent1">
                  <a:lumMod val="50000"/>
                </a:schemeClr>
              </a:solidFill>
            </a:endParaRPr>
          </a:p>
        </p:txBody>
      </p:sp>
    </p:spTree>
    <p:extLst>
      <p:ext uri="{BB962C8B-B14F-4D97-AF65-F5344CB8AC3E}">
        <p14:creationId xmlns:p14="http://schemas.microsoft.com/office/powerpoint/2010/main" val="304433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5" end="5"/>
                                            </p:txEl>
                                          </p:spTgt>
                                        </p:tgtEl>
                                        <p:attrNameLst>
                                          <p:attrName>style.visibility</p:attrName>
                                        </p:attrNameLst>
                                      </p:cBhvr>
                                      <p:to>
                                        <p:strVal val="visible"/>
                                      </p:to>
                                    </p:set>
                                    <p:animEffect transition="in" filter="fade">
                                      <p:cBhvr>
                                        <p:cTn id="16" dur="500"/>
                                        <p:tgtEl>
                                          <p:spTgt spid="4">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Effect transition="in" filter="fade">
                                      <p:cBhvr>
                                        <p:cTn id="19" dur="500"/>
                                        <p:tgtEl>
                                          <p:spTgt spid="4">
                                            <p:txEl>
                                              <p:pRg st="7" end="7"/>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fade">
                                      <p:cBhvr>
                                        <p:cTn id="22" dur="500"/>
                                        <p:tgtEl>
                                          <p:spTgt spid="4">
                                            <p:txEl>
                                              <p:pRg st="9" end="9"/>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11" end="11"/>
                                            </p:txEl>
                                          </p:spTgt>
                                        </p:tgtEl>
                                        <p:attrNameLst>
                                          <p:attrName>style.visibility</p:attrName>
                                        </p:attrNameLst>
                                      </p:cBhvr>
                                      <p:to>
                                        <p:strVal val="visible"/>
                                      </p:to>
                                    </p:set>
                                    <p:animEffect transition="in" filter="fade">
                                      <p:cBhvr>
                                        <p:cTn id="25"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13148" y="352599"/>
            <a:ext cx="10515600" cy="1325563"/>
          </a:xfrm>
        </p:spPr>
        <p:txBody>
          <a:bodyPr/>
          <a:lstStyle/>
          <a:p>
            <a:r>
              <a:rPr lang="en-GB" b="1" dirty="0" smtClean="0">
                <a:solidFill>
                  <a:schemeClr val="accent1">
                    <a:lumMod val="50000"/>
                  </a:schemeClr>
                </a:solidFill>
              </a:rPr>
              <a:t>Background to this development</a:t>
            </a:r>
            <a:endParaRPr lang="en-GB" b="1"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7" name="TextBox 6"/>
          <p:cNvSpPr txBox="1"/>
          <p:nvPr/>
        </p:nvSpPr>
        <p:spPr>
          <a:xfrm>
            <a:off x="162838" y="1891430"/>
            <a:ext cx="11599102" cy="4524315"/>
          </a:xfrm>
          <a:prstGeom prst="rect">
            <a:avLst/>
          </a:prstGeom>
          <a:noFill/>
        </p:spPr>
        <p:txBody>
          <a:bodyPr wrap="square" rtlCol="0">
            <a:spAutoFit/>
          </a:bodyPr>
          <a:lstStyle/>
          <a:p>
            <a:r>
              <a:rPr lang="en-GB" dirty="0" smtClean="0">
                <a:solidFill>
                  <a:schemeClr val="accent1">
                    <a:lumMod val="50000"/>
                  </a:schemeClr>
                </a:solidFill>
              </a:rPr>
              <a:t>Extensive training programmes for community activists developed and being delivered by East Lothian and Falkirk Councils – both at a similar level to PDA Youth Work and SALL, although not accredited</a:t>
            </a:r>
          </a:p>
          <a:p>
            <a:endParaRPr lang="en-GB" dirty="0">
              <a:solidFill>
                <a:schemeClr val="accent1">
                  <a:lumMod val="50000"/>
                </a:schemeClr>
              </a:solidFill>
            </a:endParaRPr>
          </a:p>
          <a:p>
            <a:r>
              <a:rPr lang="en-GB" dirty="0" smtClean="0">
                <a:solidFill>
                  <a:schemeClr val="accent1">
                    <a:lumMod val="50000"/>
                  </a:schemeClr>
                </a:solidFill>
              </a:rPr>
              <a:t>Discussion at consortium  meetings identified this as a wider need across the field and agreed to explore how this could be met  – small working group set up</a:t>
            </a:r>
          </a:p>
          <a:p>
            <a:endParaRPr lang="en-GB" dirty="0">
              <a:solidFill>
                <a:schemeClr val="accent1">
                  <a:lumMod val="50000"/>
                </a:schemeClr>
              </a:solidFill>
            </a:endParaRPr>
          </a:p>
          <a:p>
            <a:r>
              <a:rPr lang="en-GB" dirty="0" smtClean="0">
                <a:solidFill>
                  <a:schemeClr val="accent1">
                    <a:lumMod val="50000"/>
                  </a:schemeClr>
                </a:solidFill>
              </a:rPr>
              <a:t>Funding granted through Education Scotland –Up-skilling the Workforce</a:t>
            </a:r>
          </a:p>
          <a:p>
            <a:endParaRPr lang="en-GB" dirty="0">
              <a:solidFill>
                <a:schemeClr val="accent1">
                  <a:lumMod val="50000"/>
                </a:schemeClr>
              </a:solidFill>
            </a:endParaRPr>
          </a:p>
          <a:p>
            <a:r>
              <a:rPr lang="en-GB" dirty="0" smtClean="0">
                <a:solidFill>
                  <a:schemeClr val="accent1">
                    <a:lumMod val="50000"/>
                  </a:schemeClr>
                </a:solidFill>
              </a:rPr>
              <a:t>Falkirk and East Lothian review/share materials, develop shared aims and carry out a matching exercise against </a:t>
            </a:r>
            <a:r>
              <a:rPr lang="en-GB" dirty="0" err="1" smtClean="0">
                <a:solidFill>
                  <a:schemeClr val="accent1">
                    <a:lumMod val="50000"/>
                  </a:schemeClr>
                </a:solidFill>
              </a:rPr>
              <a:t>CLD</a:t>
            </a:r>
            <a:r>
              <a:rPr lang="en-GB" dirty="0" smtClean="0">
                <a:solidFill>
                  <a:schemeClr val="accent1">
                    <a:lumMod val="50000"/>
                  </a:schemeClr>
                </a:solidFill>
              </a:rPr>
              <a:t> competences. </a:t>
            </a:r>
          </a:p>
          <a:p>
            <a:endParaRPr lang="en-GB" dirty="0">
              <a:solidFill>
                <a:schemeClr val="accent1">
                  <a:lumMod val="50000"/>
                </a:schemeClr>
              </a:solidFill>
            </a:endParaRPr>
          </a:p>
          <a:p>
            <a:r>
              <a:rPr lang="en-GB" dirty="0" smtClean="0">
                <a:solidFill>
                  <a:schemeClr val="accent1">
                    <a:lumMod val="50000"/>
                  </a:schemeClr>
                </a:solidFill>
              </a:rPr>
              <a:t>Further discussion at full consortium meeting , small development group formed to finalise aims and outcomes, proposed content and design and development of new programme to be shared across consortium member organisations</a:t>
            </a:r>
          </a:p>
          <a:p>
            <a:endParaRPr lang="en-GB" dirty="0" smtClean="0">
              <a:solidFill>
                <a:schemeClr val="accent1">
                  <a:lumMod val="50000"/>
                </a:schemeClr>
              </a:solidFill>
            </a:endParaRPr>
          </a:p>
          <a:p>
            <a:endParaRPr lang="en-GB" dirty="0"/>
          </a:p>
          <a:p>
            <a:endParaRPr lang="en-GB" dirty="0"/>
          </a:p>
        </p:txBody>
      </p:sp>
    </p:spTree>
    <p:extLst>
      <p:ext uri="{BB962C8B-B14F-4D97-AF65-F5344CB8AC3E}">
        <p14:creationId xmlns:p14="http://schemas.microsoft.com/office/powerpoint/2010/main" val="2173443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50000"/>
                  </a:schemeClr>
                </a:solidFill>
              </a:rPr>
              <a:t>What is it?</a:t>
            </a:r>
            <a:endParaRPr lang="en-GB" b="1"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4" name="TextBox 3"/>
          <p:cNvSpPr txBox="1"/>
          <p:nvPr/>
        </p:nvSpPr>
        <p:spPr>
          <a:xfrm>
            <a:off x="1189973" y="2129425"/>
            <a:ext cx="10020822" cy="6740307"/>
          </a:xfrm>
          <a:prstGeom prst="rect">
            <a:avLst/>
          </a:prstGeom>
          <a:noFill/>
        </p:spPr>
        <p:txBody>
          <a:bodyPr wrap="square" rtlCol="0">
            <a:spAutoFit/>
          </a:bodyPr>
          <a:lstStyle/>
          <a:p>
            <a:r>
              <a:rPr lang="en-GB" sz="3600" dirty="0" smtClean="0">
                <a:solidFill>
                  <a:schemeClr val="accent1">
                    <a:lumMod val="50000"/>
                  </a:schemeClr>
                </a:solidFill>
              </a:rPr>
              <a:t>A programme which provides participants with the underpinning knowledge and skills required to work more effectively in their  communities and develop opportunities for growth and change. It is an introductory level programme targeted at community volunteers and activists.</a:t>
            </a:r>
            <a:endParaRPr lang="en-GB" sz="3600" dirty="0">
              <a:solidFill>
                <a:schemeClr val="accent1">
                  <a:lumMod val="50000"/>
                </a:schemeClr>
              </a:solidFill>
            </a:endParaRPr>
          </a:p>
          <a:p>
            <a:endParaRPr lang="en-GB" sz="3600"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p:txBody>
      </p:sp>
    </p:spTree>
    <p:extLst>
      <p:ext uri="{BB962C8B-B14F-4D97-AF65-F5344CB8AC3E}">
        <p14:creationId xmlns:p14="http://schemas.microsoft.com/office/powerpoint/2010/main" val="1354458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solidFill>
                  <a:schemeClr val="accent1">
                    <a:lumMod val="50000"/>
                  </a:schemeClr>
                </a:solidFill>
              </a:rPr>
              <a:t>What is in this programme?</a:t>
            </a:r>
            <a:endParaRPr lang="en-GB" b="1" dirty="0">
              <a:solidFill>
                <a:schemeClr val="accent1">
                  <a:lumMod val="50000"/>
                </a:schemeClr>
              </a:solidFill>
            </a:endParaRPr>
          </a:p>
        </p:txBody>
      </p:sp>
      <p:sp>
        <p:nvSpPr>
          <p:cNvPr id="2" name="Content Placeholder 1"/>
          <p:cNvSpPr>
            <a:spLocks noGrp="1"/>
          </p:cNvSpPr>
          <p:nvPr>
            <p:ph idx="1"/>
          </p:nvPr>
        </p:nvSpPr>
        <p:spPr/>
        <p:txBody>
          <a:bodyPr/>
          <a:lstStyle/>
          <a:p>
            <a:r>
              <a:rPr lang="en-GB" dirty="0">
                <a:solidFill>
                  <a:schemeClr val="accent1">
                    <a:lumMod val="50000"/>
                  </a:schemeClr>
                </a:solidFill>
              </a:rPr>
              <a:t>The </a:t>
            </a:r>
            <a:r>
              <a:rPr lang="en-GB" dirty="0" smtClean="0">
                <a:solidFill>
                  <a:schemeClr val="accent1">
                    <a:lumMod val="50000"/>
                  </a:schemeClr>
                </a:solidFill>
              </a:rPr>
              <a:t>materials </a:t>
            </a:r>
            <a:r>
              <a:rPr lang="en-GB" dirty="0">
                <a:solidFill>
                  <a:schemeClr val="accent1">
                    <a:lumMod val="50000"/>
                  </a:schemeClr>
                </a:solidFill>
              </a:rPr>
              <a:t>are designed in a fashion that allows local resources, participant numbers/circumstances, timescales staffing etc. to be taken </a:t>
            </a:r>
            <a:r>
              <a:rPr lang="en-GB" dirty="0" smtClean="0">
                <a:solidFill>
                  <a:schemeClr val="accent1">
                    <a:lumMod val="50000"/>
                  </a:schemeClr>
                </a:solidFill>
              </a:rPr>
              <a:t>into </a:t>
            </a:r>
            <a:r>
              <a:rPr lang="en-GB" dirty="0">
                <a:solidFill>
                  <a:schemeClr val="accent1">
                    <a:lumMod val="50000"/>
                  </a:schemeClr>
                </a:solidFill>
              </a:rPr>
              <a:t>consideration and </a:t>
            </a:r>
            <a:r>
              <a:rPr lang="en-GB" dirty="0" smtClean="0">
                <a:solidFill>
                  <a:schemeClr val="accent1">
                    <a:lumMod val="50000"/>
                  </a:schemeClr>
                </a:solidFill>
              </a:rPr>
              <a:t>consists </a:t>
            </a:r>
            <a:r>
              <a:rPr lang="en-GB" dirty="0">
                <a:solidFill>
                  <a:schemeClr val="accent1">
                    <a:lumMod val="50000"/>
                  </a:schemeClr>
                </a:solidFill>
              </a:rPr>
              <a:t>of </a:t>
            </a:r>
            <a:r>
              <a:rPr lang="en-GB" dirty="0" smtClean="0">
                <a:solidFill>
                  <a:schemeClr val="accent1">
                    <a:lumMod val="50000"/>
                  </a:schemeClr>
                </a:solidFill>
              </a:rPr>
              <a:t>facilitator’s </a:t>
            </a:r>
            <a:r>
              <a:rPr lang="en-GB" dirty="0">
                <a:solidFill>
                  <a:schemeClr val="accent1">
                    <a:lumMod val="50000"/>
                  </a:schemeClr>
                </a:solidFill>
              </a:rPr>
              <a:t>notes, worksheets</a:t>
            </a:r>
            <a:r>
              <a:rPr lang="en-GB" dirty="0" smtClean="0">
                <a:solidFill>
                  <a:schemeClr val="accent1">
                    <a:lumMod val="50000"/>
                  </a:schemeClr>
                </a:solidFill>
              </a:rPr>
              <a:t>, hand-outs, additional reading, activity resources </a:t>
            </a:r>
            <a:endParaRPr lang="en-GB" dirty="0">
              <a:solidFill>
                <a:schemeClr val="accent1">
                  <a:lumMod val="50000"/>
                </a:schemeClr>
              </a:solidFill>
            </a:endParaRPr>
          </a:p>
          <a:p>
            <a:r>
              <a:rPr lang="en-GB" dirty="0" smtClean="0">
                <a:solidFill>
                  <a:schemeClr val="accent1">
                    <a:lumMod val="50000"/>
                  </a:schemeClr>
                </a:solidFill>
              </a:rPr>
              <a:t>Four </a:t>
            </a:r>
            <a:r>
              <a:rPr lang="en-GB" dirty="0">
                <a:solidFill>
                  <a:schemeClr val="accent1">
                    <a:lumMod val="50000"/>
                  </a:schemeClr>
                </a:solidFill>
              </a:rPr>
              <a:t>Units </a:t>
            </a:r>
            <a:r>
              <a:rPr lang="en-GB" dirty="0" smtClean="0">
                <a:solidFill>
                  <a:schemeClr val="accent1">
                    <a:lumMod val="50000"/>
                  </a:schemeClr>
                </a:solidFill>
              </a:rPr>
              <a:t>cover </a:t>
            </a:r>
            <a:r>
              <a:rPr lang="en-GB" dirty="0">
                <a:solidFill>
                  <a:schemeClr val="accent1">
                    <a:lumMod val="50000"/>
                  </a:schemeClr>
                </a:solidFill>
              </a:rPr>
              <a:t>the following areas:</a:t>
            </a:r>
          </a:p>
          <a:p>
            <a:r>
              <a:rPr lang="en-GB" dirty="0" smtClean="0">
                <a:solidFill>
                  <a:schemeClr val="accent1">
                    <a:lumMod val="50000"/>
                  </a:schemeClr>
                </a:solidFill>
              </a:rPr>
              <a:t>Exploring and Understanding Community Activism</a:t>
            </a:r>
          </a:p>
          <a:p>
            <a:r>
              <a:rPr lang="en-GB" dirty="0" smtClean="0">
                <a:solidFill>
                  <a:schemeClr val="accent1">
                    <a:lumMod val="50000"/>
                  </a:schemeClr>
                </a:solidFill>
              </a:rPr>
              <a:t>Your Community: Who are they  and how do you reach them?</a:t>
            </a:r>
          </a:p>
          <a:p>
            <a:r>
              <a:rPr lang="en-GB" dirty="0" smtClean="0">
                <a:solidFill>
                  <a:schemeClr val="accent1">
                    <a:lumMod val="50000"/>
                  </a:schemeClr>
                </a:solidFill>
              </a:rPr>
              <a:t>Taking control of what affects your community</a:t>
            </a:r>
          </a:p>
          <a:p>
            <a:r>
              <a:rPr lang="en-GB" dirty="0" smtClean="0">
                <a:solidFill>
                  <a:schemeClr val="accent1">
                    <a:lumMod val="50000"/>
                  </a:schemeClr>
                </a:solidFill>
              </a:rPr>
              <a:t>Putting it into practice</a:t>
            </a:r>
            <a:endParaRPr lang="en-GB"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Tree>
    <p:extLst>
      <p:ext uri="{BB962C8B-B14F-4D97-AF65-F5344CB8AC3E}">
        <p14:creationId xmlns:p14="http://schemas.microsoft.com/office/powerpoint/2010/main" val="3035033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800" decel="100000"/>
                                        <p:tgtEl>
                                          <p:spTgt spid="2">
                                            <p:txEl>
                                              <p:pRg st="0" end="0"/>
                                            </p:txEl>
                                          </p:spTgt>
                                        </p:tgtEl>
                                      </p:cBhvr>
                                    </p:animEffect>
                                    <p:anim calcmode="lin" valueType="num">
                                      <p:cBhvr>
                                        <p:cTn id="8" dur="800" decel="100000" fill="hold"/>
                                        <p:tgtEl>
                                          <p:spTgt spid="2">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xEl>
                                              <p:pRg st="0" end="0"/>
                                            </p:txEl>
                                          </p:spTgt>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800" decel="100000"/>
                                        <p:tgtEl>
                                          <p:spTgt spid="2">
                                            <p:txEl>
                                              <p:pRg st="1" end="1"/>
                                            </p:txEl>
                                          </p:spTgt>
                                        </p:tgtEl>
                                      </p:cBhvr>
                                    </p:animEffect>
                                    <p:anim calcmode="lin" valueType="num">
                                      <p:cBhvr>
                                        <p:cTn id="16" dur="800" decel="100000" fill="hold"/>
                                        <p:tgtEl>
                                          <p:spTgt spid="2">
                                            <p:txEl>
                                              <p:pRg st="1" end="1"/>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2">
                                            <p:txEl>
                                              <p:pRg st="1" end="1"/>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2">
                                            <p:txEl>
                                              <p:pRg st="1" end="1"/>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2">
                                            <p:txEl>
                                              <p:pRg st="1" end="1"/>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2">
                                            <p:txEl>
                                              <p:pRg st="1" end="1"/>
                                            </p:txEl>
                                          </p:spTgt>
                                        </p:tgtEl>
                                        <p:attrNameLst>
                                          <p:attrName>ppt_y</p:attrName>
                                        </p:attrNameLst>
                                      </p:cBhvr>
                                      <p:tavLst>
                                        <p:tav tm="0">
                                          <p:val>
                                            <p:strVal val="#ppt_y+0.1"/>
                                          </p:val>
                                        </p:tav>
                                        <p:tav tm="100000">
                                          <p:val>
                                            <p:strVal val="#ppt_y"/>
                                          </p:val>
                                        </p:tav>
                                      </p:tavLst>
                                    </p:anim>
                                  </p:childTnLst>
                                </p:cTn>
                              </p:par>
                              <p:par>
                                <p:cTn id="21" presetID="30" presetClass="entr" presetSubtype="0" fill="hold" nodeType="with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fade">
                                      <p:cBhvr>
                                        <p:cTn id="23" dur="800" decel="100000"/>
                                        <p:tgtEl>
                                          <p:spTgt spid="2">
                                            <p:txEl>
                                              <p:pRg st="2" end="2"/>
                                            </p:txEl>
                                          </p:spTgt>
                                        </p:tgtEl>
                                      </p:cBhvr>
                                    </p:animEffect>
                                    <p:anim calcmode="lin" valueType="num">
                                      <p:cBhvr>
                                        <p:cTn id="24" dur="800" decel="100000" fill="hold"/>
                                        <p:tgtEl>
                                          <p:spTgt spid="2">
                                            <p:txEl>
                                              <p:pRg st="2" end="2"/>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2">
                                            <p:txEl>
                                              <p:pRg st="2" end="2"/>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2">
                                            <p:txEl>
                                              <p:pRg st="2" end="2"/>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2">
                                            <p:txEl>
                                              <p:pRg st="2" end="2"/>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2">
                                            <p:txEl>
                                              <p:pRg st="2" end="2"/>
                                            </p:txEl>
                                          </p:spTgt>
                                        </p:tgtEl>
                                        <p:attrNameLst>
                                          <p:attrName>ppt_y</p:attrName>
                                        </p:attrNameLst>
                                      </p:cBhvr>
                                      <p:tavLst>
                                        <p:tav tm="0">
                                          <p:val>
                                            <p:strVal val="#ppt_y+0.1"/>
                                          </p:val>
                                        </p:tav>
                                        <p:tav tm="100000">
                                          <p:val>
                                            <p:strVal val="#ppt_y"/>
                                          </p:val>
                                        </p:tav>
                                      </p:tavLst>
                                    </p:anim>
                                  </p:childTnLst>
                                </p:cTn>
                              </p:par>
                              <p:par>
                                <p:cTn id="29" presetID="30" presetClass="entr" presetSubtype="0" fill="hold" nodeType="with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800" decel="100000"/>
                                        <p:tgtEl>
                                          <p:spTgt spid="2">
                                            <p:txEl>
                                              <p:pRg st="3" end="3"/>
                                            </p:txEl>
                                          </p:spTgt>
                                        </p:tgtEl>
                                      </p:cBhvr>
                                    </p:animEffect>
                                    <p:anim calcmode="lin" valueType="num">
                                      <p:cBhvr>
                                        <p:cTn id="32" dur="800" decel="100000" fill="hold"/>
                                        <p:tgtEl>
                                          <p:spTgt spid="2">
                                            <p:txEl>
                                              <p:pRg st="3" end="3"/>
                                            </p:txEl>
                                          </p:spTgt>
                                        </p:tgtEl>
                                        <p:attrNameLst>
                                          <p:attrName>style.rotation</p:attrName>
                                        </p:attrNameLst>
                                      </p:cBhvr>
                                      <p:tavLst>
                                        <p:tav tm="0">
                                          <p:val>
                                            <p:fltVal val="-90"/>
                                          </p:val>
                                        </p:tav>
                                        <p:tav tm="100000">
                                          <p:val>
                                            <p:fltVal val="0"/>
                                          </p:val>
                                        </p:tav>
                                      </p:tavLst>
                                    </p:anim>
                                    <p:anim calcmode="lin" valueType="num">
                                      <p:cBhvr>
                                        <p:cTn id="33" dur="800" decel="100000" fill="hold"/>
                                        <p:tgtEl>
                                          <p:spTgt spid="2">
                                            <p:txEl>
                                              <p:pRg st="3" end="3"/>
                                            </p:txEl>
                                          </p:spTgt>
                                        </p:tgtEl>
                                        <p:attrNameLst>
                                          <p:attrName>ppt_x</p:attrName>
                                        </p:attrNameLst>
                                      </p:cBhvr>
                                      <p:tavLst>
                                        <p:tav tm="0">
                                          <p:val>
                                            <p:strVal val="#ppt_x+0.4"/>
                                          </p:val>
                                        </p:tav>
                                        <p:tav tm="100000">
                                          <p:val>
                                            <p:strVal val="#ppt_x-0.05"/>
                                          </p:val>
                                        </p:tav>
                                      </p:tavLst>
                                    </p:anim>
                                    <p:anim calcmode="lin" valueType="num">
                                      <p:cBhvr>
                                        <p:cTn id="34" dur="800" decel="100000" fill="hold"/>
                                        <p:tgtEl>
                                          <p:spTgt spid="2">
                                            <p:txEl>
                                              <p:pRg st="3" end="3"/>
                                            </p:txEl>
                                          </p:spTgt>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2">
                                            <p:txEl>
                                              <p:pRg st="3" end="3"/>
                                            </p:txEl>
                                          </p:spTgt>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2">
                                            <p:txEl>
                                              <p:pRg st="3" end="3"/>
                                            </p:txEl>
                                          </p:spTgt>
                                        </p:tgtEl>
                                        <p:attrNameLst>
                                          <p:attrName>ppt_y</p:attrName>
                                        </p:attrNameLst>
                                      </p:cBhvr>
                                      <p:tavLst>
                                        <p:tav tm="0">
                                          <p:val>
                                            <p:strVal val="#ppt_y+0.1"/>
                                          </p:val>
                                        </p:tav>
                                        <p:tav tm="100000">
                                          <p:val>
                                            <p:strVal val="#ppt_y"/>
                                          </p:val>
                                        </p:tav>
                                      </p:tavLst>
                                    </p:anim>
                                  </p:childTnLst>
                                </p:cTn>
                              </p:par>
                              <p:par>
                                <p:cTn id="37" presetID="30" presetClass="entr" presetSubtype="0" fill="hold" nodeType="with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Effect transition="in" filter="fade">
                                      <p:cBhvr>
                                        <p:cTn id="39" dur="800" decel="100000"/>
                                        <p:tgtEl>
                                          <p:spTgt spid="2">
                                            <p:txEl>
                                              <p:pRg st="4" end="4"/>
                                            </p:txEl>
                                          </p:spTgt>
                                        </p:tgtEl>
                                      </p:cBhvr>
                                    </p:animEffect>
                                    <p:anim calcmode="lin" valueType="num">
                                      <p:cBhvr>
                                        <p:cTn id="40" dur="800" decel="100000" fill="hold"/>
                                        <p:tgtEl>
                                          <p:spTgt spid="2">
                                            <p:txEl>
                                              <p:pRg st="4" end="4"/>
                                            </p:txEl>
                                          </p:spTgt>
                                        </p:tgtEl>
                                        <p:attrNameLst>
                                          <p:attrName>style.rotation</p:attrName>
                                        </p:attrNameLst>
                                      </p:cBhvr>
                                      <p:tavLst>
                                        <p:tav tm="0">
                                          <p:val>
                                            <p:fltVal val="-90"/>
                                          </p:val>
                                        </p:tav>
                                        <p:tav tm="100000">
                                          <p:val>
                                            <p:fltVal val="0"/>
                                          </p:val>
                                        </p:tav>
                                      </p:tavLst>
                                    </p:anim>
                                    <p:anim calcmode="lin" valueType="num">
                                      <p:cBhvr>
                                        <p:cTn id="41" dur="800" decel="100000" fill="hold"/>
                                        <p:tgtEl>
                                          <p:spTgt spid="2">
                                            <p:txEl>
                                              <p:pRg st="4" end="4"/>
                                            </p:txEl>
                                          </p:spTgt>
                                        </p:tgtEl>
                                        <p:attrNameLst>
                                          <p:attrName>ppt_x</p:attrName>
                                        </p:attrNameLst>
                                      </p:cBhvr>
                                      <p:tavLst>
                                        <p:tav tm="0">
                                          <p:val>
                                            <p:strVal val="#ppt_x+0.4"/>
                                          </p:val>
                                        </p:tav>
                                        <p:tav tm="100000">
                                          <p:val>
                                            <p:strVal val="#ppt_x-0.05"/>
                                          </p:val>
                                        </p:tav>
                                      </p:tavLst>
                                    </p:anim>
                                    <p:anim calcmode="lin" valueType="num">
                                      <p:cBhvr>
                                        <p:cTn id="42" dur="800" decel="100000" fill="hold"/>
                                        <p:tgtEl>
                                          <p:spTgt spid="2">
                                            <p:txEl>
                                              <p:pRg st="4" end="4"/>
                                            </p:txEl>
                                          </p:spTgt>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2">
                                            <p:txEl>
                                              <p:pRg st="4" end="4"/>
                                            </p:txEl>
                                          </p:spTgt>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2">
                                            <p:txEl>
                                              <p:pRg st="4" end="4"/>
                                            </p:txEl>
                                          </p:spTgt>
                                        </p:tgtEl>
                                        <p:attrNameLst>
                                          <p:attrName>ppt_y</p:attrName>
                                        </p:attrNameLst>
                                      </p:cBhvr>
                                      <p:tavLst>
                                        <p:tav tm="0">
                                          <p:val>
                                            <p:strVal val="#ppt_y+0.1"/>
                                          </p:val>
                                        </p:tav>
                                        <p:tav tm="100000">
                                          <p:val>
                                            <p:strVal val="#ppt_y"/>
                                          </p:val>
                                        </p:tav>
                                      </p:tavLst>
                                    </p:anim>
                                  </p:childTnLst>
                                </p:cTn>
                              </p:par>
                              <p:par>
                                <p:cTn id="45" presetID="30" presetClass="entr" presetSubtype="0" fill="hold" nodeType="with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Effect transition="in" filter="fade">
                                      <p:cBhvr>
                                        <p:cTn id="47" dur="800" decel="100000"/>
                                        <p:tgtEl>
                                          <p:spTgt spid="2">
                                            <p:txEl>
                                              <p:pRg st="5" end="5"/>
                                            </p:txEl>
                                          </p:spTgt>
                                        </p:tgtEl>
                                      </p:cBhvr>
                                    </p:animEffect>
                                    <p:anim calcmode="lin" valueType="num">
                                      <p:cBhvr>
                                        <p:cTn id="48" dur="800" decel="100000" fill="hold"/>
                                        <p:tgtEl>
                                          <p:spTgt spid="2">
                                            <p:txEl>
                                              <p:pRg st="5" end="5"/>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2">
                                            <p:txEl>
                                              <p:pRg st="5" end="5"/>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2">
                                            <p:txEl>
                                              <p:pRg st="5" end="5"/>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2">
                                            <p:txEl>
                                              <p:pRg st="5" end="5"/>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2">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50000"/>
                  </a:schemeClr>
                </a:solidFill>
                <a:latin typeface="+mn-lt"/>
              </a:rPr>
              <a:t>What does it cover?</a:t>
            </a:r>
            <a:endParaRPr lang="en-GB" b="1" dirty="0">
              <a:solidFill>
                <a:schemeClr val="accent1">
                  <a:lumMod val="50000"/>
                </a:schemeClr>
              </a:solidFill>
              <a:latin typeface="+mn-lt"/>
            </a:endParaRPr>
          </a:p>
        </p:txBody>
      </p:sp>
      <p:sp>
        <p:nvSpPr>
          <p:cNvPr id="4" name="Content Placeholder 3"/>
          <p:cNvSpPr>
            <a:spLocks noGrp="1"/>
          </p:cNvSpPr>
          <p:nvPr>
            <p:ph idx="1"/>
          </p:nvPr>
        </p:nvSpPr>
        <p:spPr/>
        <p:txBody>
          <a:bodyPr/>
          <a:lstStyle/>
          <a:p>
            <a:r>
              <a:rPr lang="en-GB" dirty="0" smtClean="0">
                <a:solidFill>
                  <a:schemeClr val="accent1">
                    <a:lumMod val="50000"/>
                  </a:schemeClr>
                </a:solidFill>
              </a:rPr>
              <a:t>Recruitment and </a:t>
            </a:r>
            <a:r>
              <a:rPr lang="en-GB" dirty="0">
                <a:solidFill>
                  <a:schemeClr val="accent1">
                    <a:lumMod val="50000"/>
                  </a:schemeClr>
                </a:solidFill>
              </a:rPr>
              <a:t>I</a:t>
            </a:r>
            <a:r>
              <a:rPr lang="en-GB" dirty="0" smtClean="0">
                <a:solidFill>
                  <a:schemeClr val="accent1">
                    <a:lumMod val="50000"/>
                  </a:schemeClr>
                </a:solidFill>
              </a:rPr>
              <a:t>nformation Session</a:t>
            </a:r>
          </a:p>
          <a:p>
            <a:r>
              <a:rPr lang="en-GB" dirty="0" smtClean="0">
                <a:solidFill>
                  <a:schemeClr val="accent1">
                    <a:lumMod val="50000"/>
                  </a:schemeClr>
                </a:solidFill>
              </a:rPr>
              <a:t>Application process</a:t>
            </a:r>
          </a:p>
          <a:p>
            <a:r>
              <a:rPr lang="en-GB" dirty="0" smtClean="0">
                <a:solidFill>
                  <a:schemeClr val="accent1">
                    <a:lumMod val="50000"/>
                  </a:schemeClr>
                </a:solidFill>
              </a:rPr>
              <a:t>Input Sessions</a:t>
            </a:r>
          </a:p>
          <a:p>
            <a:r>
              <a:rPr lang="en-GB" dirty="0" smtClean="0">
                <a:solidFill>
                  <a:schemeClr val="accent1">
                    <a:lumMod val="50000"/>
                  </a:schemeClr>
                </a:solidFill>
              </a:rPr>
              <a:t>Participation and written work</a:t>
            </a:r>
          </a:p>
          <a:p>
            <a:r>
              <a:rPr lang="en-GB" dirty="0" smtClean="0">
                <a:solidFill>
                  <a:schemeClr val="accent1">
                    <a:lumMod val="50000"/>
                  </a:schemeClr>
                </a:solidFill>
              </a:rPr>
              <a:t>Community Engagement within own community</a:t>
            </a:r>
          </a:p>
          <a:p>
            <a:r>
              <a:rPr lang="en-GB" dirty="0" smtClean="0">
                <a:solidFill>
                  <a:schemeClr val="accent1">
                    <a:lumMod val="50000"/>
                  </a:schemeClr>
                </a:solidFill>
              </a:rPr>
              <a:t>Reflect on Practice</a:t>
            </a:r>
          </a:p>
          <a:p>
            <a:r>
              <a:rPr lang="en-GB" dirty="0" smtClean="0">
                <a:solidFill>
                  <a:schemeClr val="accent1">
                    <a:lumMod val="50000"/>
                  </a:schemeClr>
                </a:solidFill>
              </a:rPr>
              <a:t>Evidence portfolio of evaluation and impact</a:t>
            </a:r>
            <a:endParaRPr lang="en-GB"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7253" y="6272212"/>
            <a:ext cx="2351405" cy="533400"/>
          </a:xfrm>
          <a:prstGeom prst="rect">
            <a:avLst/>
          </a:prstGeom>
          <a:noFill/>
          <a:ln>
            <a:noFill/>
          </a:ln>
        </p:spPr>
      </p:pic>
    </p:spTree>
    <p:extLst>
      <p:ext uri="{BB962C8B-B14F-4D97-AF65-F5344CB8AC3E}">
        <p14:creationId xmlns:p14="http://schemas.microsoft.com/office/powerpoint/2010/main" val="581470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p:cTn id="12"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4">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p:cTn id="17"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4">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 calcmode="lin" valueType="num">
                                      <p:cBhvr>
                                        <p:cTn id="22"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4">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 calcmode="lin" valueType="num">
                                      <p:cBhvr>
                                        <p:cTn id="27"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4">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 calcmode="lin" valueType="num">
                                      <p:cBhvr>
                                        <p:cTn id="32"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4">
                                            <p:txEl>
                                              <p:pRg st="5" end="5"/>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p:cTn id="37"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solidFill>
                  <a:schemeClr val="accent1">
                    <a:lumMod val="50000"/>
                  </a:schemeClr>
                </a:solidFill>
              </a:rPr>
              <a:t>What does it involve?</a:t>
            </a:r>
            <a:endParaRPr lang="en-GB" b="1" dirty="0">
              <a:solidFill>
                <a:schemeClr val="accent1">
                  <a:lumMod val="50000"/>
                </a:schemeClr>
              </a:solidFill>
            </a:endParaRPr>
          </a:p>
        </p:txBody>
      </p:sp>
      <p:sp>
        <p:nvSpPr>
          <p:cNvPr id="2" name="Content Placeholder 1"/>
          <p:cNvSpPr>
            <a:spLocks noGrp="1"/>
          </p:cNvSpPr>
          <p:nvPr>
            <p:ph idx="1"/>
          </p:nvPr>
        </p:nvSpPr>
        <p:spPr/>
        <p:txBody>
          <a:bodyPr>
            <a:normAutofit lnSpcReduction="10000"/>
          </a:bodyPr>
          <a:lstStyle/>
          <a:p>
            <a:r>
              <a:rPr lang="en-GB" dirty="0" smtClean="0">
                <a:solidFill>
                  <a:schemeClr val="accent1">
                    <a:lumMod val="50000"/>
                  </a:schemeClr>
                </a:solidFill>
              </a:rPr>
              <a:t>Tutor input</a:t>
            </a:r>
          </a:p>
          <a:p>
            <a:pPr marL="0" indent="0">
              <a:buNone/>
            </a:pPr>
            <a:endParaRPr lang="en-GB" sz="2400" dirty="0" smtClean="0">
              <a:solidFill>
                <a:schemeClr val="accent1">
                  <a:lumMod val="50000"/>
                </a:schemeClr>
              </a:solidFill>
            </a:endParaRPr>
          </a:p>
          <a:p>
            <a:r>
              <a:rPr lang="en-GB" dirty="0" smtClean="0">
                <a:solidFill>
                  <a:schemeClr val="accent1">
                    <a:lumMod val="50000"/>
                  </a:schemeClr>
                </a:solidFill>
              </a:rPr>
              <a:t>Small </a:t>
            </a:r>
            <a:r>
              <a:rPr lang="en-GB" dirty="0">
                <a:solidFill>
                  <a:schemeClr val="accent1">
                    <a:lumMod val="50000"/>
                  </a:schemeClr>
                </a:solidFill>
              </a:rPr>
              <a:t>and full group activities and discussions </a:t>
            </a:r>
          </a:p>
          <a:p>
            <a:pPr marL="0" indent="0">
              <a:buNone/>
            </a:pPr>
            <a:endParaRPr lang="en-GB" sz="2400" dirty="0" smtClean="0">
              <a:solidFill>
                <a:schemeClr val="accent1">
                  <a:lumMod val="50000"/>
                </a:schemeClr>
              </a:solidFill>
            </a:endParaRPr>
          </a:p>
          <a:p>
            <a:r>
              <a:rPr lang="en-GB" dirty="0" smtClean="0">
                <a:solidFill>
                  <a:schemeClr val="accent1">
                    <a:lumMod val="50000"/>
                  </a:schemeClr>
                </a:solidFill>
              </a:rPr>
              <a:t>Individual reflection and worksheets</a:t>
            </a:r>
          </a:p>
          <a:p>
            <a:endParaRPr lang="en-GB" dirty="0">
              <a:solidFill>
                <a:schemeClr val="accent1">
                  <a:lumMod val="50000"/>
                </a:schemeClr>
              </a:solidFill>
            </a:endParaRPr>
          </a:p>
          <a:p>
            <a:r>
              <a:rPr lang="en-GB" dirty="0" smtClean="0">
                <a:solidFill>
                  <a:schemeClr val="accent1">
                    <a:lumMod val="50000"/>
                  </a:schemeClr>
                </a:solidFill>
              </a:rPr>
              <a:t>Self study/background reading research</a:t>
            </a:r>
          </a:p>
          <a:p>
            <a:pPr marL="0" indent="0">
              <a:buNone/>
            </a:pPr>
            <a:endParaRPr lang="en-GB" dirty="0" smtClean="0">
              <a:solidFill>
                <a:schemeClr val="accent1">
                  <a:lumMod val="50000"/>
                </a:schemeClr>
              </a:solidFill>
            </a:endParaRPr>
          </a:p>
          <a:p>
            <a:r>
              <a:rPr lang="en-GB" dirty="0" smtClean="0">
                <a:solidFill>
                  <a:schemeClr val="accent1">
                    <a:lumMod val="50000"/>
                  </a:schemeClr>
                </a:solidFill>
              </a:rPr>
              <a:t>Local project</a:t>
            </a:r>
            <a:endParaRPr lang="en-GB"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Tree>
    <p:extLst>
      <p:ext uri="{BB962C8B-B14F-4D97-AF65-F5344CB8AC3E}">
        <p14:creationId xmlns:p14="http://schemas.microsoft.com/office/powerpoint/2010/main" val="2727760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2">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anim calcmode="lin" valueType="num">
                                      <p:cBhvr>
                                        <p:cTn id="13" dur="2000" fill="hold"/>
                                        <p:tgtEl>
                                          <p:spTgt spid="2">
                                            <p:txEl>
                                              <p:pRg st="2" end="2"/>
                                            </p:txEl>
                                          </p:spTgt>
                                        </p:tgtEl>
                                        <p:attrNameLst>
                                          <p:attrName>ppt_w</p:attrName>
                                        </p:attrNameLst>
                                      </p:cBhvr>
                                      <p:tavLst>
                                        <p:tav tm="0" fmla="#ppt_w*sin(2.5*pi*$)">
                                          <p:val>
                                            <p:fltVal val="0"/>
                                          </p:val>
                                        </p:tav>
                                        <p:tav tm="100000">
                                          <p:val>
                                            <p:fltVal val="1"/>
                                          </p:val>
                                        </p:tav>
                                      </p:tavLst>
                                    </p:anim>
                                    <p:anim calcmode="lin" valueType="num">
                                      <p:cBhvr>
                                        <p:cTn id="14" dur="2000" fill="hold"/>
                                        <p:tgtEl>
                                          <p:spTgt spid="2">
                                            <p:txEl>
                                              <p:pRg st="2" end="2"/>
                                            </p:txEl>
                                          </p:spTgt>
                                        </p:tgtEl>
                                        <p:attrNameLst>
                                          <p:attrName>ppt_h</p:attrName>
                                        </p:attrNameLst>
                                      </p:cBhvr>
                                      <p:tavLst>
                                        <p:tav tm="0">
                                          <p:val>
                                            <p:strVal val="#ppt_h"/>
                                          </p:val>
                                        </p:tav>
                                        <p:tav tm="100000">
                                          <p:val>
                                            <p:strVal val="#ppt_h"/>
                                          </p:val>
                                        </p:tav>
                                      </p:tavLst>
                                    </p:anim>
                                  </p:childTnLst>
                                </p:cTn>
                              </p:par>
                              <p:par>
                                <p:cTn id="15" presetID="45"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2000"/>
                                        <p:tgtEl>
                                          <p:spTgt spid="2">
                                            <p:txEl>
                                              <p:pRg st="4" end="4"/>
                                            </p:txEl>
                                          </p:spTgt>
                                        </p:tgtEl>
                                      </p:cBhvr>
                                    </p:animEffect>
                                    <p:anim calcmode="lin" valueType="num">
                                      <p:cBhvr>
                                        <p:cTn id="18" dur="2000" fill="hold"/>
                                        <p:tgtEl>
                                          <p:spTgt spid="2">
                                            <p:txEl>
                                              <p:pRg st="4" end="4"/>
                                            </p:txEl>
                                          </p:spTgt>
                                        </p:tgtEl>
                                        <p:attrNameLst>
                                          <p:attrName>ppt_w</p:attrName>
                                        </p:attrNameLst>
                                      </p:cBhvr>
                                      <p:tavLst>
                                        <p:tav tm="0" fmla="#ppt_w*sin(2.5*pi*$)">
                                          <p:val>
                                            <p:fltVal val="0"/>
                                          </p:val>
                                        </p:tav>
                                        <p:tav tm="100000">
                                          <p:val>
                                            <p:fltVal val="1"/>
                                          </p:val>
                                        </p:tav>
                                      </p:tavLst>
                                    </p:anim>
                                    <p:anim calcmode="lin" valueType="num">
                                      <p:cBhvr>
                                        <p:cTn id="19" dur="2000" fill="hold"/>
                                        <p:tgtEl>
                                          <p:spTgt spid="2">
                                            <p:txEl>
                                              <p:pRg st="4" end="4"/>
                                            </p:txEl>
                                          </p:spTgt>
                                        </p:tgtEl>
                                        <p:attrNameLst>
                                          <p:attrName>ppt_h</p:attrName>
                                        </p:attrNameLst>
                                      </p:cBhvr>
                                      <p:tavLst>
                                        <p:tav tm="0">
                                          <p:val>
                                            <p:strVal val="#ppt_h"/>
                                          </p:val>
                                        </p:tav>
                                        <p:tav tm="100000">
                                          <p:val>
                                            <p:strVal val="#ppt_h"/>
                                          </p:val>
                                        </p:tav>
                                      </p:tavLst>
                                    </p:anim>
                                  </p:childTnLst>
                                </p:cTn>
                              </p:par>
                              <p:par>
                                <p:cTn id="20" presetID="45" presetClass="entr" presetSubtype="0"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2000"/>
                                        <p:tgtEl>
                                          <p:spTgt spid="2">
                                            <p:txEl>
                                              <p:pRg st="6" end="6"/>
                                            </p:txEl>
                                          </p:spTgt>
                                        </p:tgtEl>
                                      </p:cBhvr>
                                    </p:animEffect>
                                    <p:anim calcmode="lin" valueType="num">
                                      <p:cBhvr>
                                        <p:cTn id="23" dur="2000" fill="hold"/>
                                        <p:tgtEl>
                                          <p:spTgt spid="2">
                                            <p:txEl>
                                              <p:pRg st="6" end="6"/>
                                            </p:txEl>
                                          </p:spTgt>
                                        </p:tgtEl>
                                        <p:attrNameLst>
                                          <p:attrName>ppt_w</p:attrName>
                                        </p:attrNameLst>
                                      </p:cBhvr>
                                      <p:tavLst>
                                        <p:tav tm="0" fmla="#ppt_w*sin(2.5*pi*$)">
                                          <p:val>
                                            <p:fltVal val="0"/>
                                          </p:val>
                                        </p:tav>
                                        <p:tav tm="100000">
                                          <p:val>
                                            <p:fltVal val="1"/>
                                          </p:val>
                                        </p:tav>
                                      </p:tavLst>
                                    </p:anim>
                                    <p:anim calcmode="lin" valueType="num">
                                      <p:cBhvr>
                                        <p:cTn id="24" dur="2000" fill="hold"/>
                                        <p:tgtEl>
                                          <p:spTgt spid="2">
                                            <p:txEl>
                                              <p:pRg st="6" end="6"/>
                                            </p:txEl>
                                          </p:spTgt>
                                        </p:tgtEl>
                                        <p:attrNameLst>
                                          <p:attrName>ppt_h</p:attrName>
                                        </p:attrNameLst>
                                      </p:cBhvr>
                                      <p:tavLst>
                                        <p:tav tm="0">
                                          <p:val>
                                            <p:strVal val="#ppt_h"/>
                                          </p:val>
                                        </p:tav>
                                        <p:tav tm="100000">
                                          <p:val>
                                            <p:strVal val="#ppt_h"/>
                                          </p:val>
                                        </p:tav>
                                      </p:tavLst>
                                    </p:anim>
                                  </p:childTnLst>
                                </p:cTn>
                              </p:par>
                              <p:par>
                                <p:cTn id="25" presetID="45" presetClass="entr" presetSubtype="0"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fade">
                                      <p:cBhvr>
                                        <p:cTn id="27" dur="2000"/>
                                        <p:tgtEl>
                                          <p:spTgt spid="2">
                                            <p:txEl>
                                              <p:pRg st="8" end="8"/>
                                            </p:txEl>
                                          </p:spTgt>
                                        </p:tgtEl>
                                      </p:cBhvr>
                                    </p:animEffect>
                                    <p:anim calcmode="lin" valueType="num">
                                      <p:cBhvr>
                                        <p:cTn id="28" dur="2000" fill="hold"/>
                                        <p:tgtEl>
                                          <p:spTgt spid="2">
                                            <p:txEl>
                                              <p:pRg st="8" end="8"/>
                                            </p:txEl>
                                          </p:spTgt>
                                        </p:tgtEl>
                                        <p:attrNameLst>
                                          <p:attrName>ppt_w</p:attrName>
                                        </p:attrNameLst>
                                      </p:cBhvr>
                                      <p:tavLst>
                                        <p:tav tm="0" fmla="#ppt_w*sin(2.5*pi*$)">
                                          <p:val>
                                            <p:fltVal val="0"/>
                                          </p:val>
                                        </p:tav>
                                        <p:tav tm="100000">
                                          <p:val>
                                            <p:fltVal val="1"/>
                                          </p:val>
                                        </p:tav>
                                      </p:tavLst>
                                    </p:anim>
                                    <p:anim calcmode="lin" valueType="num">
                                      <p:cBhvr>
                                        <p:cTn id="29" dur="2000" fill="hold"/>
                                        <p:tgtEl>
                                          <p:spTgt spid="2">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TotalTime>
  <Words>1435</Words>
  <Application>Microsoft Office PowerPoint</Application>
  <PresentationFormat>Widescreen</PresentationFormat>
  <Paragraphs>203</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Community Activists Training Programme</vt:lpstr>
      <vt:lpstr>Community Learning and Development in…….</vt:lpstr>
      <vt:lpstr>Who are the South East and Central Consortium?</vt:lpstr>
      <vt:lpstr>What they do and how they do it!</vt:lpstr>
      <vt:lpstr>Background to this development</vt:lpstr>
      <vt:lpstr>What is it?</vt:lpstr>
      <vt:lpstr>What is in this programme?</vt:lpstr>
      <vt:lpstr>What does it cover?</vt:lpstr>
      <vt:lpstr>What does it involve?</vt:lpstr>
      <vt:lpstr>How long will it take?</vt:lpstr>
      <vt:lpstr>What the sessions look like</vt:lpstr>
      <vt:lpstr>What you can expect: </vt:lpstr>
      <vt:lpstr>We expect:  </vt:lpstr>
      <vt:lpstr>When will it happen? </vt:lpstr>
      <vt:lpstr>What next?</vt:lpstr>
    </vt:vector>
  </TitlesOfParts>
  <Company>Education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Activists Training Programme</dc:title>
  <dc:creator>Tricia Graham</dc:creator>
  <cp:lastModifiedBy>tricia</cp:lastModifiedBy>
  <cp:revision>36</cp:revision>
  <dcterms:created xsi:type="dcterms:W3CDTF">2015-03-18T10:37:47Z</dcterms:created>
  <dcterms:modified xsi:type="dcterms:W3CDTF">2015-09-24T14:23:15Z</dcterms:modified>
</cp:coreProperties>
</file>