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7" autoAdjust="0"/>
    <p:restoredTop sz="86475" autoAdjust="0"/>
  </p:normalViewPr>
  <p:slideViewPr>
    <p:cSldViewPr>
      <p:cViewPr varScale="1">
        <p:scale>
          <a:sx n="79" d="100"/>
          <a:sy n="79" d="100"/>
        </p:scale>
        <p:origin x="-7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9B9B9-CD56-43CC-877A-127788804BC5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6DACA-A0B7-4D81-9593-AC039E9DC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66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6DACA-A0B7-4D81-9593-AC039E9DCF4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014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Introduction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6DACA-A0B7-4D81-9593-AC039E9DCF4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91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Reflective Diaries</a:t>
            </a:r>
            <a:r>
              <a:rPr lang="en-GB" baseline="0" dirty="0" smtClean="0"/>
              <a:t> – speak about how this is to be completed from 1</a:t>
            </a:r>
            <a:r>
              <a:rPr lang="en-GB" baseline="30000" dirty="0" smtClean="0"/>
              <a:t>st</a:t>
            </a:r>
            <a:r>
              <a:rPr lang="en-GB" baseline="0" dirty="0" smtClean="0"/>
              <a:t> Training session right up to the Placement. </a:t>
            </a:r>
          </a:p>
          <a:p>
            <a:r>
              <a:rPr lang="en-GB" baseline="0" dirty="0" smtClean="0"/>
              <a:t>Observation  - this will be the your last Assessment of the course.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6DACA-A0B7-4D81-9593-AC039E9DCF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588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Essay – the 1</a:t>
            </a:r>
            <a:r>
              <a:rPr lang="en-GB" baseline="30000" dirty="0" smtClean="0"/>
              <a:t>st</a:t>
            </a:r>
            <a:r>
              <a:rPr lang="en-GB" dirty="0" smtClean="0"/>
              <a:t> Assignment of</a:t>
            </a:r>
            <a:r>
              <a:rPr lang="en-GB" baseline="0" dirty="0" smtClean="0"/>
              <a:t> this course.</a:t>
            </a:r>
          </a:p>
          <a:p>
            <a:r>
              <a:rPr lang="en-GB" baseline="0" dirty="0" smtClean="0"/>
              <a:t>Resource Review – This will be submitted twice once while on the Training course and then when you are using a Resource with a Learner during the Observation, submitted before the Observation.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6DACA-A0B7-4D81-9593-AC039E9DCF4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855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 with the last</a:t>
            </a:r>
            <a:r>
              <a:rPr lang="en-GB" baseline="0" dirty="0" smtClean="0"/>
              <a:t> Group some did require ICT Training, for this they can acquire and </a:t>
            </a:r>
            <a:r>
              <a:rPr lang="en-GB" baseline="0" dirty="0" err="1" smtClean="0"/>
              <a:t>ila</a:t>
            </a:r>
            <a:r>
              <a:rPr lang="en-GB" baseline="0" dirty="0" smtClean="0"/>
              <a:t> Token and undertake </a:t>
            </a:r>
            <a:r>
              <a:rPr lang="en-GB" baseline="0" dirty="0" smtClean="0"/>
              <a:t>MOS. </a:t>
            </a:r>
          </a:p>
          <a:p>
            <a:r>
              <a:rPr lang="en-GB" baseline="0" dirty="0" smtClean="0"/>
              <a:t>Ask question if know how to use a PC and a Text Editor.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6DACA-A0B7-4D81-9593-AC039E9DCF4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22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to</a:t>
            </a:r>
            <a:r>
              <a:rPr lang="en-GB" baseline="0" dirty="0" smtClean="0"/>
              <a:t> show what else to expect from while you are with us.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6DACA-A0B7-4D81-9593-AC039E9DCF4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35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2648-44EA-4699-BDC9-95F6B29CB13E}" type="datetime1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36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54F8-936D-4994-B254-2A01EB2EBF82}" type="datetime1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84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F6CA-7FC8-4775-9BF9-1957353C1072}" type="datetime1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43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24AD-3942-47FC-9947-A4C2EA0172DA}" type="datetime1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58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A465-5B3A-4930-8038-5BE1A59BF5B8}" type="datetime1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14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AE89-B3BF-4FFA-8F4A-0F4EFA82CAFD}" type="datetime1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08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2577-ABC3-4301-A0BF-84A362DCF5DD}" type="datetime1">
              <a:rPr lang="en-GB" smtClean="0"/>
              <a:t>17/09/2015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83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307-DA2F-4D0B-9B27-B7F7C62FABF5}" type="datetime1">
              <a:rPr lang="en-GB" smtClean="0"/>
              <a:t>17/09/2015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1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7197-982D-421E-A39A-7B39325D09CF}" type="datetime1">
              <a:rPr lang="en-GB" smtClean="0"/>
              <a:t>17/09/2015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56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0B66A-81F0-400C-A66E-B2ABDDCA7129}" type="datetime1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12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3C3E-8B50-4E00-B137-91B1A664F19D}" type="datetime1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81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B30AD-D23B-49EF-A14D-4143355E8F47}" type="datetime1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B1C15-775E-40F7-BBDA-BDED3EF51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14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560" y="548680"/>
            <a:ext cx="7772400" cy="1683618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Steps by Glasgow Life</a:t>
            </a:r>
            <a:endParaRPr lang="en-GB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8064896" cy="3096344"/>
          </a:xfrm>
        </p:spPr>
        <p:txBody>
          <a:bodyPr>
            <a:normAutofit fontScale="92500" lnSpcReduction="10000"/>
          </a:bodyPr>
          <a:lstStyle/>
          <a:p>
            <a:r>
              <a:rPr lang="en-GB" sz="4000" dirty="0" smtClean="0">
                <a:solidFill>
                  <a:schemeClr val="tx1"/>
                </a:solidFill>
              </a:rPr>
              <a:t>Volunteer Adult Literacy &amp; Numeracy (ALN) Training for </a:t>
            </a:r>
          </a:p>
          <a:p>
            <a:r>
              <a:rPr lang="en-GB" sz="4000" dirty="0" smtClean="0">
                <a:solidFill>
                  <a:schemeClr val="tx1"/>
                </a:solidFill>
              </a:rPr>
              <a:t>Jobs &amp; Business Glasgow </a:t>
            </a:r>
          </a:p>
          <a:p>
            <a:r>
              <a:rPr lang="en-GB" sz="4000" b="1" dirty="0" smtClean="0">
                <a:solidFill>
                  <a:schemeClr val="tx1"/>
                </a:solidFill>
              </a:rPr>
              <a:t>Facilitated by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GB" sz="4000" dirty="0" smtClean="0">
                <a:solidFill>
                  <a:schemeClr val="tx1"/>
                </a:solidFill>
              </a:rPr>
              <a:t>K. Donnelly &amp; R. Ward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First Steps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664077"/>
            <a:ext cx="1857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60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Ice Breaker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364" y="2029363"/>
            <a:ext cx="5525272" cy="3667637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66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Length of Course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en-GB" sz="2300" dirty="0" smtClean="0">
                <a:latin typeface="Comic Sans MS" pitchFamily="66" charset="0"/>
              </a:rPr>
              <a:t>First Steps will take 8 weeks to complete each week we will look at a different aspect of Literacy and Numeracy delivery and understanding. </a:t>
            </a:r>
          </a:p>
          <a:p>
            <a:r>
              <a:rPr lang="en-GB" sz="2300" b="1" dirty="0" smtClean="0">
                <a:latin typeface="Comic Sans MS" pitchFamily="66" charset="0"/>
              </a:rPr>
              <a:t>There </a:t>
            </a:r>
            <a:r>
              <a:rPr lang="en-GB" sz="2300" b="1" dirty="0">
                <a:latin typeface="Comic Sans MS" pitchFamily="66" charset="0"/>
              </a:rPr>
              <a:t>are </a:t>
            </a:r>
            <a:r>
              <a:rPr lang="en-GB" sz="2300" b="1" dirty="0" smtClean="0">
                <a:latin typeface="Comic Sans MS" pitchFamily="66" charset="0"/>
              </a:rPr>
              <a:t>4 Assignments </a:t>
            </a:r>
          </a:p>
          <a:p>
            <a:pPr lvl="1"/>
            <a:r>
              <a:rPr lang="en-GB" sz="2300" b="1" dirty="0" smtClean="0">
                <a:solidFill>
                  <a:srgbClr val="7030A0"/>
                </a:solidFill>
                <a:latin typeface="Comic Sans MS" pitchFamily="66" charset="0"/>
              </a:rPr>
              <a:t>Reflective Diaries</a:t>
            </a:r>
            <a:r>
              <a:rPr lang="en-GB" sz="2300" dirty="0" smtClean="0">
                <a:solidFill>
                  <a:srgbClr val="7030A0"/>
                </a:solidFill>
                <a:latin typeface="Comic Sans MS" pitchFamily="66" charset="0"/>
              </a:rPr>
              <a:t>: </a:t>
            </a:r>
            <a:r>
              <a:rPr lang="en-GB" sz="2300" dirty="0" smtClean="0">
                <a:latin typeface="Comic Sans MS" pitchFamily="66" charset="0"/>
              </a:rPr>
              <a:t>the </a:t>
            </a:r>
            <a:r>
              <a:rPr lang="en-GB" sz="2300" dirty="0">
                <a:latin typeface="Comic Sans MS" pitchFamily="66" charset="0"/>
              </a:rPr>
              <a:t>purpose of this reflective diary is to record your learning experiences and give you an opportunity to think about what you have learned and how you </a:t>
            </a:r>
            <a:r>
              <a:rPr lang="en-GB" sz="2300" dirty="0" smtClean="0">
                <a:latin typeface="Comic Sans MS" pitchFamily="66" charset="0"/>
              </a:rPr>
              <a:t>put </a:t>
            </a:r>
            <a:r>
              <a:rPr lang="en-GB" sz="2300" dirty="0">
                <a:latin typeface="Comic Sans MS" pitchFamily="66" charset="0"/>
              </a:rPr>
              <a:t>this into </a:t>
            </a:r>
            <a:r>
              <a:rPr lang="en-GB" sz="2300" dirty="0" smtClean="0">
                <a:latin typeface="Comic Sans MS" pitchFamily="66" charset="0"/>
              </a:rPr>
              <a:t>practice.</a:t>
            </a:r>
          </a:p>
          <a:p>
            <a:pPr lvl="1"/>
            <a:r>
              <a:rPr lang="en-GB" sz="2300" b="1" dirty="0" smtClean="0">
                <a:solidFill>
                  <a:srgbClr val="7030A0"/>
                </a:solidFill>
                <a:latin typeface="Comic Sans MS" pitchFamily="66" charset="0"/>
              </a:rPr>
              <a:t>Observation: </a:t>
            </a:r>
            <a:r>
              <a:rPr lang="en-GB" sz="2300" dirty="0" smtClean="0">
                <a:latin typeface="Comic Sans MS" pitchFamily="66" charset="0"/>
              </a:rPr>
              <a:t>to view how you work with a learner and the Resources (Learning Articles) you use with the Learner during a session.  This takes place after you have been on a placement working with learner(s).</a:t>
            </a:r>
            <a:endParaRPr lang="en-GB" sz="2300" dirty="0"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pic>
        <p:nvPicPr>
          <p:cNvPr id="5" name="Picture 4" descr="blackbo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257175"/>
            <a:ext cx="866775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blackbo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59072"/>
            <a:ext cx="866775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78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Length of Course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Assessments cont.… </a:t>
            </a:r>
          </a:p>
          <a:p>
            <a:pPr lvl="1"/>
            <a:r>
              <a:rPr lang="en-GB" sz="3200" b="1" dirty="0" smtClean="0">
                <a:solidFill>
                  <a:srgbClr val="7030A0"/>
                </a:solidFill>
                <a:latin typeface="Comic Sans MS" pitchFamily="66" charset="0"/>
              </a:rPr>
              <a:t>Essay</a:t>
            </a: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: </a:t>
            </a:r>
            <a:r>
              <a:rPr lang="en-GB" sz="3200" dirty="0" smtClean="0">
                <a:latin typeface="Comic Sans MS" pitchFamily="66" charset="0"/>
              </a:rPr>
              <a:t>of a maximum of </a:t>
            </a:r>
            <a:r>
              <a:rPr lang="en-GB" sz="3200" dirty="0" smtClean="0">
                <a:latin typeface="Comic Sans MS" pitchFamily="66" charset="0"/>
              </a:rPr>
              <a:t>600 (+/-20) </a:t>
            </a:r>
            <a:r>
              <a:rPr lang="en-GB" sz="3200" dirty="0" smtClean="0">
                <a:latin typeface="Comic Sans MS" pitchFamily="66" charset="0"/>
              </a:rPr>
              <a:t>words which will look at Literacy and Numeracy with an outlook on delivery from a local focal point.</a:t>
            </a:r>
          </a:p>
          <a:p>
            <a:pPr lvl="1"/>
            <a:r>
              <a:rPr lang="en-GB" sz="3200" b="1" dirty="0" smtClean="0">
                <a:solidFill>
                  <a:srgbClr val="7030A0"/>
                </a:solidFill>
                <a:latin typeface="Comic Sans MS" pitchFamily="66" charset="0"/>
              </a:rPr>
              <a:t>Resource Review</a:t>
            </a: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: </a:t>
            </a:r>
            <a:r>
              <a:rPr lang="en-GB" sz="3200" dirty="0" smtClean="0">
                <a:latin typeface="Comic Sans MS" pitchFamily="66" charset="0"/>
              </a:rPr>
              <a:t>looking for Resources to use with a Learner and/or Group.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pic>
        <p:nvPicPr>
          <p:cNvPr id="5" name="Picture 4" descr="blackbo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257175"/>
            <a:ext cx="866775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blackbo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7175"/>
            <a:ext cx="866775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3090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Covers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80920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>
                <a:latin typeface="Comic Sans MS" pitchFamily="66" charset="0"/>
              </a:rPr>
              <a:t>This course will cover the following</a:t>
            </a:r>
            <a:r>
              <a:rPr lang="en-GB" dirty="0" smtClean="0">
                <a:latin typeface="Comic Sans MS" pitchFamily="66" charset="0"/>
              </a:rPr>
              <a:t>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>
                <a:latin typeface="Comic Sans MS" pitchFamily="66" charset="0"/>
              </a:rPr>
              <a:t>Adult Literacies in Glasgow and Scotland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/>
                </a:solidFill>
                <a:latin typeface="Comic Sans MS" pitchFamily="66" charset="0"/>
              </a:rPr>
              <a:t>Adult Learning  -  How is this done?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>
                <a:latin typeface="Comic Sans MS" pitchFamily="66" charset="0"/>
              </a:rPr>
              <a:t>Reading – reading strategies! 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/>
                </a:solidFill>
                <a:latin typeface="Comic Sans MS" pitchFamily="66" charset="0"/>
              </a:rPr>
              <a:t>Writing – writing strategies!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>
                <a:latin typeface="Comic Sans MS" pitchFamily="66" charset="0"/>
              </a:rPr>
              <a:t>Spelling – spelling strategies!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/>
                </a:solidFill>
                <a:latin typeface="Comic Sans MS" pitchFamily="66" charset="0"/>
              </a:rPr>
              <a:t>Numeracy – understanding numbers.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>
                <a:latin typeface="Comic Sans MS" pitchFamily="66" charset="0"/>
              </a:rPr>
              <a:t>Resources – to use with Learner.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/>
                </a:solidFill>
                <a:latin typeface="Comic Sans MS" pitchFamily="66" charset="0"/>
              </a:rPr>
              <a:t>Planning –3R’s how </a:t>
            </a:r>
            <a:r>
              <a:rPr lang="en-GB" dirty="0">
                <a:solidFill>
                  <a:schemeClr val="tx2"/>
                </a:solidFill>
                <a:latin typeface="Comic Sans MS" pitchFamily="66" charset="0"/>
              </a:rPr>
              <a:t>to </a:t>
            </a:r>
            <a:r>
              <a:rPr lang="en-GB" dirty="0" smtClean="0">
                <a:solidFill>
                  <a:schemeClr val="tx2"/>
                </a:solidFill>
                <a:latin typeface="Comic Sans MS" pitchFamily="66" charset="0"/>
              </a:rPr>
              <a:t>reach learners goals.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>
                <a:latin typeface="Comic Sans MS" pitchFamily="66" charset="0"/>
              </a:rPr>
              <a:t>Learning Difficulties overview throughout the course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pic>
        <p:nvPicPr>
          <p:cNvPr id="5" name="Picture 4" descr="j04238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60350"/>
            <a:ext cx="814387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j04238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13383"/>
            <a:ext cx="814387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48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The Programme Title is First Steps in Adult Literacies Tutoring. This is a level 6 and worth 3 Credits on SCQF. </a:t>
            </a: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You will also require a Volunteer placement with one of the ALN Tutors of Jobs &amp; Business Glasgow.</a:t>
            </a: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You will continue to receive support throughout the training and also while on placement.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First Steps </a:t>
            </a:r>
            <a:endParaRPr lang="en-GB" dirty="0"/>
          </a:p>
        </p:txBody>
      </p:sp>
      <p:pic>
        <p:nvPicPr>
          <p:cNvPr id="5" name="Picture 4" descr="targ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04813"/>
            <a:ext cx="9525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arg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552" y="404811"/>
            <a:ext cx="9525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5818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597238" y="428551"/>
            <a:ext cx="58550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 Submitting Documents</a:t>
            </a:r>
            <a:endParaRPr lang="en-GB" dirty="0"/>
          </a:p>
        </p:txBody>
      </p:sp>
      <p:pic>
        <p:nvPicPr>
          <p:cNvPr id="1026" name="Picture 2" descr="http://tricksmode.com/wp-content/uploads/2015/01/Choose-The-Right-Tablet-Comput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04813"/>
            <a:ext cx="1120453" cy="816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tricksmode.com/wp-content/uploads/2015/01/Choose-The-Right-Tablet-Comput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57335"/>
            <a:ext cx="1120453" cy="816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3529" y="1722288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800" dirty="0" smtClean="0">
                <a:latin typeface="Comic Sans MS" panose="030F0702030302020204" pitchFamily="66" charset="0"/>
              </a:rPr>
              <a:t>All Assessments submitted to this course must be done using a PC with a text editor </a:t>
            </a:r>
            <a:r>
              <a:rPr lang="en-GB" sz="2800" dirty="0" smtClean="0">
                <a:latin typeface="Comic Sans MS" panose="030F0702030302020204" pitchFamily="66" charset="0"/>
              </a:rPr>
              <a:t>MSWord,  Google Docs, Open Office, </a:t>
            </a:r>
            <a:r>
              <a:rPr lang="en-GB" sz="2800" dirty="0" smtClean="0">
                <a:latin typeface="Comic Sans MS" panose="030F0702030302020204" pitchFamily="66" charset="0"/>
              </a:rPr>
              <a:t>etc… “</a:t>
            </a:r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 Exceptions!</a:t>
            </a:r>
            <a:r>
              <a:rPr lang="en-GB" sz="2800" dirty="0" smtClean="0">
                <a:latin typeface="Comic Sans MS" panose="030F0702030302020204" pitchFamily="66" charset="0"/>
              </a:rPr>
              <a:t>”</a:t>
            </a:r>
          </a:p>
          <a:p>
            <a:pPr marL="800100" lvl="1" indent="-342900">
              <a:buFont typeface="Wingdings" panose="05000000000000000000" pitchFamily="2" charset="2"/>
              <a:buChar char=""/>
            </a:pPr>
            <a:r>
              <a:rPr lang="en-GB" sz="28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If you require ICT Training we can help.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800" dirty="0" smtClean="0">
                <a:latin typeface="Comic Sans MS" panose="030F0702030302020204" pitchFamily="66" charset="0"/>
              </a:rPr>
              <a:t> If </a:t>
            </a:r>
            <a:r>
              <a:rPr lang="en-GB" sz="2800" dirty="0" smtClean="0">
                <a:latin typeface="Comic Sans MS" panose="030F0702030302020204" pitchFamily="66" charset="0"/>
              </a:rPr>
              <a:t>you require more time in submitting an Assignment just ask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8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If </a:t>
            </a:r>
            <a:r>
              <a:rPr lang="en-GB" sz="28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you do not have access to a PC please let us know now!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800" dirty="0" smtClean="0">
                <a:latin typeface="Comic Sans MS" panose="030F0702030302020204" pitchFamily="66" charset="0"/>
              </a:rPr>
              <a:t> If </a:t>
            </a:r>
            <a:r>
              <a:rPr lang="en-GB" sz="2800" dirty="0" smtClean="0">
                <a:latin typeface="Comic Sans MS" panose="030F0702030302020204" pitchFamily="66" charset="0"/>
              </a:rPr>
              <a:t>you cannot print, you can email to either one of the tutors Kate or Raymond. 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2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 Items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We will offer Dyslexia training to all Volunteers after the 1</a:t>
            </a:r>
            <a:r>
              <a:rPr lang="en-GB" baseline="30000" dirty="0" smtClean="0"/>
              <a:t>st</a:t>
            </a:r>
            <a:r>
              <a:rPr lang="en-GB" dirty="0" smtClean="0"/>
              <a:t> Steps delivery is complete, no assignment attached to this training. 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If required will train you, to use Kindle’s Book readers and any other equipment. </a:t>
            </a:r>
          </a:p>
          <a:p>
            <a:r>
              <a:rPr lang="en-GB" dirty="0" smtClean="0"/>
              <a:t>Emails will be sent out with other items of interest such as: - Reminders, Meetings, free External Training/Events &amp; Job Posts.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We can help you with any Literacy/Numeracy &amp; PC issues if you require it.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pic>
        <p:nvPicPr>
          <p:cNvPr id="5" name="Picture 4" descr="asking_permis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350"/>
            <a:ext cx="10255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asking_permis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350"/>
            <a:ext cx="10255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92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Steps </a:t>
            </a:r>
            <a:endParaRPr lang="en-GB"/>
          </a:p>
        </p:txBody>
      </p:sp>
      <p:pic>
        <p:nvPicPr>
          <p:cNvPr id="5" name="Content Placeholder 4" descr="QUES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88840"/>
            <a:ext cx="4381078" cy="419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proble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0991"/>
            <a:ext cx="79216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proble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90991"/>
            <a:ext cx="79216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15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808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808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636</Words>
  <Application>Microsoft Office PowerPoint</Application>
  <PresentationFormat>On-screen Show (4:3)</PresentationFormat>
  <Paragraphs>65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First Steps by Glasgow Life</vt:lpstr>
      <vt:lpstr>Ice Breaker</vt:lpstr>
      <vt:lpstr>Length of Course</vt:lpstr>
      <vt:lpstr>Length of Course </vt:lpstr>
      <vt:lpstr>Course Covers </vt:lpstr>
      <vt:lpstr>Course Content</vt:lpstr>
      <vt:lpstr>PowerPoint Presentation</vt:lpstr>
      <vt:lpstr>Extra Items</vt:lpstr>
      <vt:lpstr>Any Questions </vt:lpstr>
    </vt:vector>
  </TitlesOfParts>
  <Manager>Jane.Morrison@jbg.org.uk</Manager>
  <Company>Jobs &amp; Business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Steps by Glasgow Life</dc:title>
  <dc:subject>Training </dc:subject>
  <dc:creator>Ward, Raymond (GRA);Sean.Hurl@jbg.org.uk</dc:creator>
  <dc:description>Induction Presentation to give potental Volunteers what this course contains. </dc:description>
  <cp:lastModifiedBy>Ward, Raymond (JBG)</cp:lastModifiedBy>
  <cp:revision>21</cp:revision>
  <dcterms:created xsi:type="dcterms:W3CDTF">2014-05-15T13:57:23Z</dcterms:created>
  <dcterms:modified xsi:type="dcterms:W3CDTF">2015-09-17T14:02:12Z</dcterms:modified>
  <cp:category>Volunteer Training </cp:category>
</cp:coreProperties>
</file>