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65" r:id="rId6"/>
    <p:sldId id="259" r:id="rId7"/>
    <p:sldId id="270" r:id="rId8"/>
    <p:sldId id="271" r:id="rId9"/>
    <p:sldId id="260" r:id="rId10"/>
    <p:sldId id="261" r:id="rId11"/>
    <p:sldId id="268" r:id="rId12"/>
    <p:sldId id="262" r:id="rId13"/>
    <p:sldId id="272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3577-DF3B-4716-BC9C-6D348D6E442E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A544-82BF-4D08-9C39-4FECA93AD6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E62-1E4B-4788-BA90-F0CAA2F48A4F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00886-ACCB-40E7-90F2-FA6409BADD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0886-ACCB-40E7-90F2-FA6409BADD5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91AA-4E23-4E58-9E6D-C7C1808A0707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FEE6-ABBC-4F01-B018-1591E5A2D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Curriculum for Excellence </a:t>
            </a:r>
            <a:r>
              <a:rPr lang="en-GB" dirty="0" err="1" smtClean="0"/>
              <a:t>Upskilling</a:t>
            </a:r>
            <a:r>
              <a:rPr lang="en-GB" dirty="0" smtClean="0"/>
              <a:t> Event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Andrena Waghorn</a:t>
            </a:r>
          </a:p>
          <a:p>
            <a:r>
              <a:rPr lang="en-GB" dirty="0" smtClean="0"/>
              <a:t>Craigie High School</a:t>
            </a:r>
          </a:p>
          <a:p>
            <a:r>
              <a:rPr lang="en-GB" sz="2600" dirty="0" smtClean="0"/>
              <a:t>andrena.waghorn@dundeecity.gov.uk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with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u="sng" dirty="0" smtClean="0"/>
              <a:t>Planning</a:t>
            </a:r>
          </a:p>
          <a:p>
            <a:pPr>
              <a:buNone/>
            </a:pPr>
            <a:r>
              <a:rPr lang="en-GB" dirty="0" smtClean="0"/>
              <a:t>Considered and deliberate </a:t>
            </a:r>
          </a:p>
          <a:p>
            <a:pPr>
              <a:buNone/>
            </a:pPr>
            <a:r>
              <a:rPr lang="en-GB" dirty="0" smtClean="0"/>
              <a:t>Matching HGIOS and HGIO CLD</a:t>
            </a:r>
          </a:p>
          <a:p>
            <a:pPr>
              <a:buNone/>
            </a:pPr>
            <a:r>
              <a:rPr lang="en-GB" dirty="0" smtClean="0"/>
              <a:t>Matching Outcomes and Experiences of Pupils against Partnership Measures</a:t>
            </a:r>
          </a:p>
          <a:p>
            <a:pPr>
              <a:buNone/>
            </a:pPr>
            <a:r>
              <a:rPr lang="en-GB" dirty="0" smtClean="0"/>
              <a:t>Agreeing Success Criteria/Outputs</a:t>
            </a:r>
          </a:p>
          <a:p>
            <a:pPr>
              <a:buNone/>
            </a:pPr>
            <a:r>
              <a:rPr lang="en-GB" dirty="0" smtClean="0"/>
              <a:t>Monitor and Evaluate the Impact of Partnership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6" t="19232" r="8639" b="6819"/>
          <a:stretch/>
        </p:blipFill>
        <p:spPr bwMode="auto">
          <a:xfrm>
            <a:off x="200105" y="116632"/>
            <a:ext cx="86203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11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Work with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0891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100" u="sng" dirty="0" smtClean="0"/>
              <a:t>Recording and Reporting</a:t>
            </a:r>
          </a:p>
          <a:p>
            <a:r>
              <a:rPr lang="en-GB" sz="3100" dirty="0" smtClean="0"/>
              <a:t>Documentation stored centrally</a:t>
            </a:r>
          </a:p>
          <a:p>
            <a:r>
              <a:rPr lang="en-GB" sz="3100" dirty="0" smtClean="0"/>
              <a:t>Access for Partners</a:t>
            </a:r>
          </a:p>
          <a:p>
            <a:r>
              <a:rPr lang="en-GB" sz="3100" dirty="0" smtClean="0"/>
              <a:t>On Track with Learning (OTWL) – mapping experiences and outcomes</a:t>
            </a:r>
          </a:p>
          <a:p>
            <a:r>
              <a:rPr lang="en-GB" sz="3100" dirty="0" smtClean="0"/>
              <a:t>Recording Wider Achievement – who is working with our young people? What are they doing? Can this be recognised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90" r="16495" b="15529"/>
          <a:stretch/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836712"/>
            <a:ext cx="1584176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r>
              <a:rPr lang="en-GB" dirty="0"/>
              <a:t>Joint Reporting </a:t>
            </a:r>
            <a:r>
              <a:rPr lang="en-GB" dirty="0" smtClean="0"/>
              <a:t>to Parents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48" b="51579"/>
          <a:stretch/>
        </p:blipFill>
        <p:spPr bwMode="auto">
          <a:xfrm>
            <a:off x="179512" y="1700808"/>
            <a:ext cx="89289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4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Earlier identification of needs and targeted support (individual and community)?</a:t>
            </a:r>
          </a:p>
          <a:p>
            <a:r>
              <a:rPr lang="en-GB" dirty="0" smtClean="0"/>
              <a:t>Involvement of young people in CLD planning?</a:t>
            </a:r>
          </a:p>
          <a:p>
            <a:r>
              <a:rPr lang="en-GB" dirty="0" smtClean="0"/>
              <a:t>Getting It Right for Every Family?</a:t>
            </a:r>
          </a:p>
          <a:p>
            <a:r>
              <a:rPr lang="en-GB" dirty="0" smtClean="0"/>
              <a:t>Common Vision and Values?</a:t>
            </a:r>
          </a:p>
          <a:p>
            <a:r>
              <a:rPr lang="en-GB" dirty="0" smtClean="0"/>
              <a:t>Wider Understanding of School Staff of CLD Roles and Impact on Young People?</a:t>
            </a:r>
          </a:p>
          <a:p>
            <a:r>
              <a:rPr lang="en-GB" dirty="0" smtClean="0"/>
              <a:t>The contribution of Partners to building in numeracy, literacy and health and wellbeing outcomes to learning experiences ............ </a:t>
            </a:r>
          </a:p>
          <a:p>
            <a:r>
              <a:rPr lang="en-GB" dirty="0" smtClean="0"/>
              <a:t>........ in a context of diminishing resources and high levels of deprivation?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Brief overview of  </a:t>
            </a:r>
          </a:p>
          <a:p>
            <a:r>
              <a:rPr lang="en-GB" dirty="0" smtClean="0"/>
              <a:t>Broad General Education in the Junior Phase </a:t>
            </a:r>
          </a:p>
          <a:p>
            <a:r>
              <a:rPr lang="en-GB" dirty="0" smtClean="0"/>
              <a:t>Preparation for the Senior Phase</a:t>
            </a:r>
          </a:p>
          <a:p>
            <a:r>
              <a:rPr lang="en-GB" dirty="0" smtClean="0"/>
              <a:t>Impact CfE has had on Partnership Working</a:t>
            </a:r>
          </a:p>
          <a:p>
            <a:r>
              <a:rPr lang="en-GB" dirty="0" smtClean="0"/>
              <a:t>Challenges?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Junior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Broad General Education</a:t>
            </a:r>
          </a:p>
          <a:p>
            <a:pPr marL="0" indent="0">
              <a:buNone/>
            </a:pPr>
            <a:endParaRPr lang="en-GB" u="sng" dirty="0" smtClean="0"/>
          </a:p>
          <a:p>
            <a:r>
              <a:rPr lang="en-GB" dirty="0" smtClean="0"/>
              <a:t>12/13 Subjects in S1/S2</a:t>
            </a:r>
          </a:p>
          <a:p>
            <a:r>
              <a:rPr lang="en-GB" dirty="0" smtClean="0"/>
              <a:t>Inter Disciplinary Learning – 3 IDL’s</a:t>
            </a:r>
          </a:p>
          <a:p>
            <a:r>
              <a:rPr lang="en-GB" dirty="0" smtClean="0"/>
              <a:t>Skills Based</a:t>
            </a:r>
          </a:p>
          <a:p>
            <a:r>
              <a:rPr lang="en-GB" dirty="0" smtClean="0"/>
              <a:t>Skills for Learning, Life and Work</a:t>
            </a:r>
          </a:p>
          <a:p>
            <a:r>
              <a:rPr lang="en-GB" dirty="0" smtClean="0"/>
              <a:t>Personal Learning Planning/Learning Logs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Personalisation and Choice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elect </a:t>
            </a:r>
            <a:r>
              <a:rPr lang="en-GB" dirty="0"/>
              <a:t>from each of the </a:t>
            </a:r>
            <a:r>
              <a:rPr lang="en-GB" dirty="0" smtClean="0"/>
              <a:t>Curriculum Areas – total of 8 subjects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7" t="15947" r="7912" b="31089"/>
          <a:stretch/>
        </p:blipFill>
        <p:spPr bwMode="auto">
          <a:xfrm>
            <a:off x="395536" y="2420888"/>
            <a:ext cx="8568952" cy="40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Culminating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S3 profile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8" r="21617"/>
          <a:stretch/>
        </p:blipFill>
        <p:spPr bwMode="auto">
          <a:xfrm>
            <a:off x="3203848" y="0"/>
            <a:ext cx="4752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0232" y="119675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44008" y="1196752"/>
            <a:ext cx="16561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75856" y="836712"/>
            <a:ext cx="14401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GB" dirty="0" smtClean="0"/>
              <a:t>Senior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86409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Course Choice at end of S3</a:t>
            </a:r>
          </a:p>
          <a:p>
            <a:r>
              <a:rPr lang="en-GB" sz="2800" dirty="0" smtClean="0"/>
              <a:t>Select 6 subjects – DCC Guidelines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9" t="17009" r="8365" b="20555"/>
          <a:stretch/>
        </p:blipFill>
        <p:spPr bwMode="auto">
          <a:xfrm>
            <a:off x="467544" y="1769708"/>
            <a:ext cx="82786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62056" y="1772816"/>
            <a:ext cx="1053560" cy="3960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742362"/>
              </p:ext>
            </p:extLst>
          </p:nvPr>
        </p:nvGraphicFramePr>
        <p:xfrm>
          <a:off x="1115616" y="1196751"/>
          <a:ext cx="7776864" cy="532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666418">
                <a:tc>
                  <a:txBody>
                    <a:bodyPr/>
                    <a:lstStyle/>
                    <a:p>
                      <a:r>
                        <a:rPr lang="en-GB" dirty="0" smtClean="0"/>
                        <a:t>Current Qualification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Will be Replaced By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Qualification</a:t>
                      </a:r>
                      <a:endParaRPr lang="en-GB" dirty="0"/>
                    </a:p>
                  </a:txBody>
                  <a:tcPr/>
                </a:tc>
              </a:tr>
              <a:tr h="386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Access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National 1 (2013)</a:t>
                      </a:r>
                      <a:endParaRPr lang="en-GB" dirty="0"/>
                    </a:p>
                  </a:txBody>
                  <a:tcPr anchor="ctr"/>
                </a:tc>
              </a:tr>
              <a:tr h="386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Access 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National 2 (2013)</a:t>
                      </a:r>
                      <a:endParaRPr lang="en-GB" dirty="0"/>
                    </a:p>
                  </a:txBody>
                  <a:tcPr anchor="ctr"/>
                </a:tc>
              </a:tr>
              <a:tr h="9520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Access 3  OR Foundation Level Standard Grade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National 3 (2013)</a:t>
                      </a:r>
                      <a:endParaRPr lang="en-GB" dirty="0"/>
                    </a:p>
                  </a:txBody>
                  <a:tcPr anchor="ctr"/>
                </a:tc>
              </a:tr>
              <a:tr h="9520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General Level Standard Grade OR Intermediate 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National 4 (2013)</a:t>
                      </a:r>
                      <a:endParaRPr lang="en-GB" dirty="0"/>
                    </a:p>
                  </a:txBody>
                  <a:tcPr anchor="ctr"/>
                </a:tc>
              </a:tr>
              <a:tr h="9520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Credit Level Standard Grade OR Intermediate 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National 5 (2013)</a:t>
                      </a:r>
                      <a:endParaRPr lang="en-GB" dirty="0"/>
                    </a:p>
                  </a:txBody>
                  <a:tcPr anchor="ctr"/>
                </a:tc>
              </a:tr>
              <a:tr h="386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Higher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Higher (new) (2014)</a:t>
                      </a:r>
                      <a:endParaRPr lang="en-GB" dirty="0"/>
                    </a:p>
                  </a:txBody>
                  <a:tcPr anchor="ctr"/>
                </a:tc>
              </a:tr>
              <a:tr h="386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Advanced Higher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Advanced Higher (new) (2015)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8003" y="137347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The New Qualifications </a:t>
            </a:r>
            <a:endParaRPr lang="en-GB" sz="5400" dirty="0"/>
          </a:p>
        </p:txBody>
      </p:sp>
      <p:sp>
        <p:nvSpPr>
          <p:cNvPr id="6" name="Right Arrow 5"/>
          <p:cNvSpPr/>
          <p:nvPr/>
        </p:nvSpPr>
        <p:spPr>
          <a:xfrm>
            <a:off x="4067944" y="2060848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067944" y="2420888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067944" y="3070802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067944" y="3933056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139952" y="5013176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139952" y="5589240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103274" y="6021288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6200000">
            <a:off x="-1356475" y="3263355"/>
            <a:ext cx="376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Progression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9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564" y="1412776"/>
            <a:ext cx="7869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/>
              <a:t>Recognising Achievement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/>
              <a:t>Personal Development Awards, Youth Achievement Awards, Wider Achievement Suite from SQA, </a:t>
            </a:r>
            <a:r>
              <a:rPr lang="en-GB" sz="3600" dirty="0" err="1" smtClean="0"/>
              <a:t>etc</a:t>
            </a:r>
            <a:endParaRPr lang="en-GB" sz="3600" dirty="0"/>
          </a:p>
          <a:p>
            <a:pPr>
              <a:buFont typeface="Arial" pitchFamily="34" charset="0"/>
              <a:buChar char="•"/>
            </a:pPr>
            <a:r>
              <a:rPr lang="en-GB" sz="3600" dirty="0"/>
              <a:t>Meeting Learner’s Needs – targeted approach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/>
              <a:t>Joint Working, Planning, Recording and Reporting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General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23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with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u="sng" dirty="0" smtClean="0"/>
              <a:t>Working</a:t>
            </a:r>
          </a:p>
          <a:p>
            <a:pPr>
              <a:buNone/>
            </a:pPr>
            <a:r>
              <a:rPr lang="en-GB" dirty="0" smtClean="0"/>
              <a:t>School is the common denominator</a:t>
            </a:r>
          </a:p>
          <a:p>
            <a:pPr>
              <a:buNone/>
            </a:pPr>
            <a:r>
              <a:rPr lang="en-GB" dirty="0" smtClean="0"/>
              <a:t>Sharing a common vision to support our young people and their parents/families</a:t>
            </a:r>
          </a:p>
          <a:p>
            <a:pPr>
              <a:buNone/>
            </a:pPr>
            <a:r>
              <a:rPr lang="en-GB" dirty="0" smtClean="0"/>
              <a:t>Mutual respect and understanding of roles</a:t>
            </a:r>
          </a:p>
          <a:p>
            <a:pPr>
              <a:buNone/>
            </a:pPr>
            <a:r>
              <a:rPr lang="en-GB" dirty="0" smtClean="0"/>
              <a:t>Joint 3 year CLD Improvement Plan</a:t>
            </a:r>
          </a:p>
          <a:p>
            <a:pPr>
              <a:buNone/>
            </a:pPr>
            <a:r>
              <a:rPr lang="en-GB" dirty="0" smtClean="0"/>
              <a:t>Open invite to all CPD/Staff Training Events</a:t>
            </a:r>
          </a:p>
          <a:p>
            <a:pPr>
              <a:buNone/>
            </a:pPr>
            <a:r>
              <a:rPr lang="en-GB" dirty="0" smtClean="0"/>
              <a:t>Wider Community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418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Curriculum for Excellence Upskilling Event</vt:lpstr>
      <vt:lpstr>Aims of this session</vt:lpstr>
      <vt:lpstr>Junior Phase</vt:lpstr>
      <vt:lpstr>Personalisation and Choice</vt:lpstr>
      <vt:lpstr>Slide 5</vt:lpstr>
      <vt:lpstr>Senior Phase</vt:lpstr>
      <vt:lpstr>Slide 7</vt:lpstr>
      <vt:lpstr>Slide 8</vt:lpstr>
      <vt:lpstr>Work with Partners</vt:lpstr>
      <vt:lpstr>Work with Partners</vt:lpstr>
      <vt:lpstr>Slide 11</vt:lpstr>
      <vt:lpstr>Work with Partners</vt:lpstr>
      <vt:lpstr>Slide 13</vt:lpstr>
      <vt:lpstr>Slide 14</vt:lpstr>
      <vt:lpstr>Challenges?</vt:lpstr>
    </vt:vector>
  </TitlesOfParts>
  <Company>Dundee City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for Excellence Upskilling Event</dc:title>
  <dc:creator>Andrena</dc:creator>
  <cp:lastModifiedBy>Andrena</cp:lastModifiedBy>
  <cp:revision>40</cp:revision>
  <dcterms:created xsi:type="dcterms:W3CDTF">2013-02-23T12:08:10Z</dcterms:created>
  <dcterms:modified xsi:type="dcterms:W3CDTF">2013-02-26T22:35:26Z</dcterms:modified>
</cp:coreProperties>
</file>