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handoutMasterIdLst>
    <p:handoutMasterId r:id="rId23"/>
  </p:handoutMasterIdLst>
  <p:sldIdLst>
    <p:sldId id="312" r:id="rId2"/>
    <p:sldId id="262" r:id="rId3"/>
    <p:sldId id="279" r:id="rId4"/>
    <p:sldId id="260" r:id="rId5"/>
    <p:sldId id="297" r:id="rId6"/>
    <p:sldId id="264" r:id="rId7"/>
    <p:sldId id="300" r:id="rId8"/>
    <p:sldId id="277" r:id="rId9"/>
    <p:sldId id="256" r:id="rId10"/>
    <p:sldId id="298" r:id="rId11"/>
    <p:sldId id="257" r:id="rId12"/>
    <p:sldId id="268" r:id="rId13"/>
    <p:sldId id="271" r:id="rId14"/>
    <p:sldId id="270" r:id="rId15"/>
    <p:sldId id="272" r:id="rId16"/>
    <p:sldId id="294" r:id="rId17"/>
    <p:sldId id="274" r:id="rId18"/>
    <p:sldId id="311" r:id="rId19"/>
    <p:sldId id="269" r:id="rId20"/>
    <p:sldId id="301" r:id="rId2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201"/>
    <a:srgbClr val="FF3300"/>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43" autoAdjust="0"/>
    <p:restoredTop sz="94660"/>
  </p:normalViewPr>
  <p:slideViewPr>
    <p:cSldViewPr>
      <p:cViewPr varScale="1">
        <p:scale>
          <a:sx n="47" d="100"/>
          <a:sy n="47" d="100"/>
        </p:scale>
        <p:origin x="1402" y="41"/>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1440" tIns="45720" rIns="91440" bIns="45720" rtlCol="0"/>
          <a:lstStyle>
            <a:lvl1pPr algn="r">
              <a:defRPr sz="1200"/>
            </a:lvl1pPr>
          </a:lstStyle>
          <a:p>
            <a:fld id="{88179A51-2551-4A00-B7FC-AE683CEB9556}" type="datetimeFigureOut">
              <a:rPr lang="en-GB" smtClean="0"/>
              <a:t>05/02/2024</a:t>
            </a:fld>
            <a:endParaRPr lang="en-GB" dirty="0"/>
          </a:p>
        </p:txBody>
      </p:sp>
      <p:sp>
        <p:nvSpPr>
          <p:cNvPr id="4" name="Footer Placeholder 3"/>
          <p:cNvSpPr>
            <a:spLocks noGrp="1"/>
          </p:cNvSpPr>
          <p:nvPr>
            <p:ph type="ftr" sz="quarter" idx="2"/>
          </p:nvPr>
        </p:nvSpPr>
        <p:spPr>
          <a:xfrm>
            <a:off x="0" y="8829966"/>
            <a:ext cx="3037840" cy="464820"/>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970938" y="8829966"/>
            <a:ext cx="3037840" cy="464820"/>
          </a:xfrm>
          <a:prstGeom prst="rect">
            <a:avLst/>
          </a:prstGeom>
        </p:spPr>
        <p:txBody>
          <a:bodyPr vert="horz" lIns="91440" tIns="45720" rIns="91440" bIns="45720" rtlCol="0" anchor="b"/>
          <a:lstStyle>
            <a:lvl1pPr algn="r">
              <a:defRPr sz="1200"/>
            </a:lvl1pPr>
          </a:lstStyle>
          <a:p>
            <a:fld id="{D16FC735-14D5-40AD-913B-DABF7BAA502F}" type="slidenum">
              <a:rPr lang="en-GB" smtClean="0"/>
              <a:t>‹#›</a:t>
            </a:fld>
            <a:endParaRPr lang="en-GB" dirty="0"/>
          </a:p>
        </p:txBody>
      </p:sp>
    </p:spTree>
    <p:extLst>
      <p:ext uri="{BB962C8B-B14F-4D97-AF65-F5344CB8AC3E}">
        <p14:creationId xmlns:p14="http://schemas.microsoft.com/office/powerpoint/2010/main" val="42509426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970938" y="0"/>
            <a:ext cx="3037840" cy="464820"/>
          </a:xfrm>
          <a:prstGeom prst="rect">
            <a:avLst/>
          </a:prstGeom>
        </p:spPr>
        <p:txBody>
          <a:bodyPr vert="horz" lIns="91440" tIns="45720" rIns="91440" bIns="45720" rtlCol="0"/>
          <a:lstStyle>
            <a:lvl1pPr algn="r">
              <a:defRPr sz="1200"/>
            </a:lvl1pPr>
          </a:lstStyle>
          <a:p>
            <a:fld id="{E214B134-0184-4638-8929-0BF576E98903}" type="datetimeFigureOut">
              <a:rPr lang="en-GB" smtClean="0"/>
              <a:t>05/02/2024</a:t>
            </a:fld>
            <a:endParaRPr lang="en-GB"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701041" y="4415790"/>
            <a:ext cx="5608320" cy="418338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829966"/>
            <a:ext cx="3037840" cy="46482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970938" y="8829966"/>
            <a:ext cx="3037840" cy="464820"/>
          </a:xfrm>
          <a:prstGeom prst="rect">
            <a:avLst/>
          </a:prstGeom>
        </p:spPr>
        <p:txBody>
          <a:bodyPr vert="horz" lIns="91440" tIns="45720" rIns="91440" bIns="45720" rtlCol="0" anchor="b"/>
          <a:lstStyle>
            <a:lvl1pPr algn="r">
              <a:defRPr sz="1200"/>
            </a:lvl1pPr>
          </a:lstStyle>
          <a:p>
            <a:fld id="{760212D7-B8B8-40F7-AB99-D9095BD42591}" type="slidenum">
              <a:rPr lang="en-GB" smtClean="0"/>
              <a:t>‹#›</a:t>
            </a:fld>
            <a:endParaRPr lang="en-GB" dirty="0"/>
          </a:p>
        </p:txBody>
      </p:sp>
    </p:spTree>
    <p:extLst>
      <p:ext uri="{BB962C8B-B14F-4D97-AF65-F5344CB8AC3E}">
        <p14:creationId xmlns:p14="http://schemas.microsoft.com/office/powerpoint/2010/main" val="344619689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60212D7-B8B8-40F7-AB99-D9095BD42591}" type="slidenum">
              <a:rPr lang="en-GB" smtClean="0"/>
              <a:t>2</a:t>
            </a:fld>
            <a:endParaRPr lang="en-GB" dirty="0"/>
          </a:p>
        </p:txBody>
      </p:sp>
    </p:spTree>
    <p:extLst>
      <p:ext uri="{BB962C8B-B14F-4D97-AF65-F5344CB8AC3E}">
        <p14:creationId xmlns:p14="http://schemas.microsoft.com/office/powerpoint/2010/main" val="30941422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60212D7-B8B8-40F7-AB99-D9095BD42591}" type="slidenum">
              <a:rPr lang="en-GB" smtClean="0"/>
              <a:t>12</a:t>
            </a:fld>
            <a:endParaRPr lang="en-GB" dirty="0"/>
          </a:p>
        </p:txBody>
      </p:sp>
    </p:spTree>
    <p:extLst>
      <p:ext uri="{BB962C8B-B14F-4D97-AF65-F5344CB8AC3E}">
        <p14:creationId xmlns:p14="http://schemas.microsoft.com/office/powerpoint/2010/main" val="11136901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60212D7-B8B8-40F7-AB99-D9095BD42591}" type="slidenum">
              <a:rPr lang="en-GB" smtClean="0"/>
              <a:t>13</a:t>
            </a:fld>
            <a:endParaRPr lang="en-GB" dirty="0"/>
          </a:p>
        </p:txBody>
      </p:sp>
    </p:spTree>
    <p:extLst>
      <p:ext uri="{BB962C8B-B14F-4D97-AF65-F5344CB8AC3E}">
        <p14:creationId xmlns:p14="http://schemas.microsoft.com/office/powerpoint/2010/main" val="2127486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60212D7-B8B8-40F7-AB99-D9095BD42591}" type="slidenum">
              <a:rPr lang="en-GB" smtClean="0"/>
              <a:t>14</a:t>
            </a:fld>
            <a:endParaRPr lang="en-GB" dirty="0"/>
          </a:p>
        </p:txBody>
      </p:sp>
    </p:spTree>
    <p:extLst>
      <p:ext uri="{BB962C8B-B14F-4D97-AF65-F5344CB8AC3E}">
        <p14:creationId xmlns:p14="http://schemas.microsoft.com/office/powerpoint/2010/main" val="22593732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60212D7-B8B8-40F7-AB99-D9095BD42591}" type="slidenum">
              <a:rPr lang="en-GB" smtClean="0"/>
              <a:t>15</a:t>
            </a:fld>
            <a:endParaRPr lang="en-GB" dirty="0"/>
          </a:p>
        </p:txBody>
      </p:sp>
    </p:spTree>
    <p:extLst>
      <p:ext uri="{BB962C8B-B14F-4D97-AF65-F5344CB8AC3E}">
        <p14:creationId xmlns:p14="http://schemas.microsoft.com/office/powerpoint/2010/main" val="33603449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60212D7-B8B8-40F7-AB99-D9095BD42591}" type="slidenum">
              <a:rPr lang="en-GB" smtClean="0"/>
              <a:t>17</a:t>
            </a:fld>
            <a:endParaRPr lang="en-GB" dirty="0"/>
          </a:p>
        </p:txBody>
      </p:sp>
    </p:spTree>
    <p:extLst>
      <p:ext uri="{BB962C8B-B14F-4D97-AF65-F5344CB8AC3E}">
        <p14:creationId xmlns:p14="http://schemas.microsoft.com/office/powerpoint/2010/main" val="9004024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60212D7-B8B8-40F7-AB99-D9095BD42591}" type="slidenum">
              <a:rPr lang="en-GB" smtClean="0"/>
              <a:t>19</a:t>
            </a:fld>
            <a:endParaRPr lang="en-GB" dirty="0"/>
          </a:p>
        </p:txBody>
      </p:sp>
    </p:spTree>
    <p:extLst>
      <p:ext uri="{BB962C8B-B14F-4D97-AF65-F5344CB8AC3E}">
        <p14:creationId xmlns:p14="http://schemas.microsoft.com/office/powerpoint/2010/main" val="6115952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60212D7-B8B8-40F7-AB99-D9095BD42591}" type="slidenum">
              <a:rPr lang="en-GB" smtClean="0"/>
              <a:t>20</a:t>
            </a:fld>
            <a:endParaRPr lang="en-GB" dirty="0"/>
          </a:p>
        </p:txBody>
      </p:sp>
    </p:spTree>
    <p:extLst>
      <p:ext uri="{BB962C8B-B14F-4D97-AF65-F5344CB8AC3E}">
        <p14:creationId xmlns:p14="http://schemas.microsoft.com/office/powerpoint/2010/main" val="226932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60212D7-B8B8-40F7-AB99-D9095BD42591}" type="slidenum">
              <a:rPr lang="en-GB" smtClean="0"/>
              <a:t>3</a:t>
            </a:fld>
            <a:endParaRPr lang="en-GB" dirty="0"/>
          </a:p>
        </p:txBody>
      </p:sp>
    </p:spTree>
    <p:extLst>
      <p:ext uri="{BB962C8B-B14F-4D97-AF65-F5344CB8AC3E}">
        <p14:creationId xmlns:p14="http://schemas.microsoft.com/office/powerpoint/2010/main" val="23911486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60212D7-B8B8-40F7-AB99-D9095BD42591}" type="slidenum">
              <a:rPr lang="en-GB" smtClean="0"/>
              <a:t>4</a:t>
            </a:fld>
            <a:endParaRPr lang="en-GB" dirty="0"/>
          </a:p>
        </p:txBody>
      </p:sp>
    </p:spTree>
    <p:extLst>
      <p:ext uri="{BB962C8B-B14F-4D97-AF65-F5344CB8AC3E}">
        <p14:creationId xmlns:p14="http://schemas.microsoft.com/office/powerpoint/2010/main" val="8731626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60212D7-B8B8-40F7-AB99-D9095BD42591}" type="slidenum">
              <a:rPr lang="en-GB" smtClean="0"/>
              <a:t>5</a:t>
            </a:fld>
            <a:endParaRPr lang="en-GB" dirty="0"/>
          </a:p>
        </p:txBody>
      </p:sp>
    </p:spTree>
    <p:extLst>
      <p:ext uri="{BB962C8B-B14F-4D97-AF65-F5344CB8AC3E}">
        <p14:creationId xmlns:p14="http://schemas.microsoft.com/office/powerpoint/2010/main" val="24028174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60212D7-B8B8-40F7-AB99-D9095BD42591}" type="slidenum">
              <a:rPr lang="en-GB" smtClean="0"/>
              <a:t>6</a:t>
            </a:fld>
            <a:endParaRPr lang="en-GB" dirty="0"/>
          </a:p>
        </p:txBody>
      </p:sp>
    </p:spTree>
    <p:extLst>
      <p:ext uri="{BB962C8B-B14F-4D97-AF65-F5344CB8AC3E}">
        <p14:creationId xmlns:p14="http://schemas.microsoft.com/office/powerpoint/2010/main" val="37359756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60212D7-B8B8-40F7-AB99-D9095BD42591}" type="slidenum">
              <a:rPr lang="en-GB" smtClean="0"/>
              <a:t>8</a:t>
            </a:fld>
            <a:endParaRPr lang="en-GB" dirty="0"/>
          </a:p>
        </p:txBody>
      </p:sp>
    </p:spTree>
    <p:extLst>
      <p:ext uri="{BB962C8B-B14F-4D97-AF65-F5344CB8AC3E}">
        <p14:creationId xmlns:p14="http://schemas.microsoft.com/office/powerpoint/2010/main" val="15187813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60212D7-B8B8-40F7-AB99-D9095BD42591}" type="slidenum">
              <a:rPr lang="en-GB" smtClean="0"/>
              <a:t>9</a:t>
            </a:fld>
            <a:endParaRPr lang="en-GB" dirty="0"/>
          </a:p>
        </p:txBody>
      </p:sp>
    </p:spTree>
    <p:extLst>
      <p:ext uri="{BB962C8B-B14F-4D97-AF65-F5344CB8AC3E}">
        <p14:creationId xmlns:p14="http://schemas.microsoft.com/office/powerpoint/2010/main" val="14700770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60212D7-B8B8-40F7-AB99-D9095BD42591}" type="slidenum">
              <a:rPr lang="en-GB" smtClean="0"/>
              <a:t>10</a:t>
            </a:fld>
            <a:endParaRPr lang="en-GB" dirty="0"/>
          </a:p>
        </p:txBody>
      </p:sp>
    </p:spTree>
    <p:extLst>
      <p:ext uri="{BB962C8B-B14F-4D97-AF65-F5344CB8AC3E}">
        <p14:creationId xmlns:p14="http://schemas.microsoft.com/office/powerpoint/2010/main" val="28914803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60212D7-B8B8-40F7-AB99-D9095BD42591}" type="slidenum">
              <a:rPr lang="en-GB" smtClean="0"/>
              <a:t>11</a:t>
            </a:fld>
            <a:endParaRPr lang="en-GB" dirty="0"/>
          </a:p>
        </p:txBody>
      </p:sp>
    </p:spTree>
    <p:extLst>
      <p:ext uri="{BB962C8B-B14F-4D97-AF65-F5344CB8AC3E}">
        <p14:creationId xmlns:p14="http://schemas.microsoft.com/office/powerpoint/2010/main" val="28560320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82A003D2-0E4D-40F8-9C11-FCD5893C5882}" type="datetime1">
              <a:rPr lang="en-GB" smtClean="0"/>
              <a:t>05/02/2024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89A1D81-ADA2-41C4-A230-554F13C29FC0}" type="slidenum">
              <a:rPr lang="en-GB" smtClean="0"/>
              <a:t>‹#›</a:t>
            </a:fld>
            <a:endParaRPr lang="en-GB" dirty="0"/>
          </a:p>
        </p:txBody>
      </p:sp>
    </p:spTree>
    <p:extLst>
      <p:ext uri="{BB962C8B-B14F-4D97-AF65-F5344CB8AC3E}">
        <p14:creationId xmlns:p14="http://schemas.microsoft.com/office/powerpoint/2010/main" val="32703112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AAEDB36-0B7F-4E25-A060-DB1900CF2B60}" type="datetime1">
              <a:rPr lang="en-GB" smtClean="0"/>
              <a:t>05/02/2024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89A1D81-ADA2-41C4-A230-554F13C29FC0}" type="slidenum">
              <a:rPr lang="en-GB" smtClean="0"/>
              <a:t>‹#›</a:t>
            </a:fld>
            <a:endParaRPr lang="en-GB" dirty="0"/>
          </a:p>
        </p:txBody>
      </p:sp>
    </p:spTree>
    <p:extLst>
      <p:ext uri="{BB962C8B-B14F-4D97-AF65-F5344CB8AC3E}">
        <p14:creationId xmlns:p14="http://schemas.microsoft.com/office/powerpoint/2010/main" val="25715236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CE87B16-F5DB-46A3-922C-F4D230396F50}" type="datetime1">
              <a:rPr lang="en-GB" smtClean="0"/>
              <a:t>05/02/2024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89A1D81-ADA2-41C4-A230-554F13C29FC0}" type="slidenum">
              <a:rPr lang="en-GB" smtClean="0"/>
              <a:t>‹#›</a:t>
            </a:fld>
            <a:endParaRPr lang="en-GB" dirty="0"/>
          </a:p>
        </p:txBody>
      </p:sp>
    </p:spTree>
    <p:extLst>
      <p:ext uri="{BB962C8B-B14F-4D97-AF65-F5344CB8AC3E}">
        <p14:creationId xmlns:p14="http://schemas.microsoft.com/office/powerpoint/2010/main" val="24205933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503BF7F-3764-494E-931F-FFB9E6E0C328}" type="datetime1">
              <a:rPr lang="en-GB" smtClean="0"/>
              <a:t>05/02/2024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89A1D81-ADA2-41C4-A230-554F13C29FC0}" type="slidenum">
              <a:rPr lang="en-GB" smtClean="0"/>
              <a:t>‹#›</a:t>
            </a:fld>
            <a:endParaRPr lang="en-GB" dirty="0"/>
          </a:p>
        </p:txBody>
      </p:sp>
    </p:spTree>
    <p:extLst>
      <p:ext uri="{BB962C8B-B14F-4D97-AF65-F5344CB8AC3E}">
        <p14:creationId xmlns:p14="http://schemas.microsoft.com/office/powerpoint/2010/main" val="9342528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0029CC1-F71E-4F4A-9D1D-899DD93E4E5C}" type="datetime1">
              <a:rPr lang="en-GB" smtClean="0"/>
              <a:t>05/02/2024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89A1D81-ADA2-41C4-A230-554F13C29FC0}" type="slidenum">
              <a:rPr lang="en-GB" smtClean="0"/>
              <a:t>‹#›</a:t>
            </a:fld>
            <a:endParaRPr lang="en-GB" dirty="0"/>
          </a:p>
        </p:txBody>
      </p:sp>
    </p:spTree>
    <p:extLst>
      <p:ext uri="{BB962C8B-B14F-4D97-AF65-F5344CB8AC3E}">
        <p14:creationId xmlns:p14="http://schemas.microsoft.com/office/powerpoint/2010/main" val="4124551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6A24357-4633-43FB-B269-9E5C9528D6A6}" type="datetime1">
              <a:rPr lang="en-GB" smtClean="0"/>
              <a:t>05/02/2024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689A1D81-ADA2-41C4-A230-554F13C29FC0}" type="slidenum">
              <a:rPr lang="en-GB" smtClean="0"/>
              <a:t>‹#›</a:t>
            </a:fld>
            <a:endParaRPr lang="en-GB" dirty="0"/>
          </a:p>
        </p:txBody>
      </p:sp>
    </p:spTree>
    <p:extLst>
      <p:ext uri="{BB962C8B-B14F-4D97-AF65-F5344CB8AC3E}">
        <p14:creationId xmlns:p14="http://schemas.microsoft.com/office/powerpoint/2010/main" val="33245964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68B85977-4C02-49D6-8D12-226D35DFF884}" type="datetime1">
              <a:rPr lang="en-GB" smtClean="0"/>
              <a:t>05/02/2024</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689A1D81-ADA2-41C4-A230-554F13C29FC0}" type="slidenum">
              <a:rPr lang="en-GB" smtClean="0"/>
              <a:t>‹#›</a:t>
            </a:fld>
            <a:endParaRPr lang="en-GB" dirty="0"/>
          </a:p>
        </p:txBody>
      </p:sp>
    </p:spTree>
    <p:extLst>
      <p:ext uri="{BB962C8B-B14F-4D97-AF65-F5344CB8AC3E}">
        <p14:creationId xmlns:p14="http://schemas.microsoft.com/office/powerpoint/2010/main" val="4741162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84017528-EBEE-4853-B198-EF5D93F3CAA6}" type="datetime1">
              <a:rPr lang="en-GB" smtClean="0"/>
              <a:t>05/02/2024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89A1D81-ADA2-41C4-A230-554F13C29FC0}" type="slidenum">
              <a:rPr lang="en-GB" smtClean="0"/>
              <a:t>‹#›</a:t>
            </a:fld>
            <a:endParaRPr lang="en-GB" dirty="0"/>
          </a:p>
        </p:txBody>
      </p:sp>
    </p:spTree>
    <p:extLst>
      <p:ext uri="{BB962C8B-B14F-4D97-AF65-F5344CB8AC3E}">
        <p14:creationId xmlns:p14="http://schemas.microsoft.com/office/powerpoint/2010/main" val="1605765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7D0DCD-12A5-4B6E-837A-ACF1A0A83F21}" type="datetime1">
              <a:rPr lang="en-GB" smtClean="0"/>
              <a:t>05/02/2024</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689A1D81-ADA2-41C4-A230-554F13C29FC0}" type="slidenum">
              <a:rPr lang="en-GB" smtClean="0"/>
              <a:t>‹#›</a:t>
            </a:fld>
            <a:endParaRPr lang="en-GB" dirty="0"/>
          </a:p>
        </p:txBody>
      </p:sp>
    </p:spTree>
    <p:extLst>
      <p:ext uri="{BB962C8B-B14F-4D97-AF65-F5344CB8AC3E}">
        <p14:creationId xmlns:p14="http://schemas.microsoft.com/office/powerpoint/2010/main" val="6876279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4DF3954-BFA9-4150-A466-ED9B509EDF1C}" type="datetime1">
              <a:rPr lang="en-GB" smtClean="0"/>
              <a:t>05/02/2024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689A1D81-ADA2-41C4-A230-554F13C29FC0}" type="slidenum">
              <a:rPr lang="en-GB" smtClean="0"/>
              <a:t>‹#›</a:t>
            </a:fld>
            <a:endParaRPr lang="en-GB" dirty="0"/>
          </a:p>
        </p:txBody>
      </p:sp>
    </p:spTree>
    <p:extLst>
      <p:ext uri="{BB962C8B-B14F-4D97-AF65-F5344CB8AC3E}">
        <p14:creationId xmlns:p14="http://schemas.microsoft.com/office/powerpoint/2010/main" val="31912380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9EB6658-AEEC-48E4-A20D-1B92555D13F5}" type="datetime1">
              <a:rPr lang="en-GB" smtClean="0"/>
              <a:t>05/02/2024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689A1D81-ADA2-41C4-A230-554F13C29FC0}" type="slidenum">
              <a:rPr lang="en-GB" smtClean="0"/>
              <a:t>‹#›</a:t>
            </a:fld>
            <a:endParaRPr lang="en-GB" dirty="0"/>
          </a:p>
        </p:txBody>
      </p:sp>
    </p:spTree>
    <p:extLst>
      <p:ext uri="{BB962C8B-B14F-4D97-AF65-F5344CB8AC3E}">
        <p14:creationId xmlns:p14="http://schemas.microsoft.com/office/powerpoint/2010/main" val="4195013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843B94-9150-4CE9-A06B-277AF69F71C2}" type="datetime1">
              <a:rPr lang="en-GB" smtClean="0"/>
              <a:t>05/02/2024</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9A1D81-ADA2-41C4-A230-554F13C29FC0}" type="slidenum">
              <a:rPr lang="en-GB" smtClean="0"/>
              <a:t>‹#›</a:t>
            </a:fld>
            <a:endParaRPr lang="en-GB" dirty="0"/>
          </a:p>
        </p:txBody>
      </p:sp>
      <p:sp>
        <p:nvSpPr>
          <p:cNvPr id="8" name="TextBox 7">
            <a:extLst>
              <a:ext uri="{FF2B5EF4-FFF2-40B4-BE49-F238E27FC236}">
                <a16:creationId xmlns:a16="http://schemas.microsoft.com/office/drawing/2014/main" id="{484CFD4C-E41A-C2C0-B00E-8836FFF0EDE4}"/>
              </a:ext>
            </a:extLst>
          </p:cNvPr>
          <p:cNvSpPr txBox="1"/>
          <p:nvPr userDrawn="1">
            <p:extLst>
              <p:ext uri="{1162E1C5-73C7-4A58-AE30-91384D911F3F}">
                <p184:classification xmlns:p184="http://schemas.microsoft.com/office/powerpoint/2018/4/main" val="hdr"/>
              </p:ext>
            </p:extLst>
          </p:nvPr>
        </p:nvSpPr>
        <p:spPr>
          <a:xfrm>
            <a:off x="63500" y="63500"/>
            <a:ext cx="1392238" cy="182880"/>
          </a:xfrm>
          <a:prstGeom prst="rect">
            <a:avLst/>
          </a:prstGeom>
        </p:spPr>
        <p:txBody>
          <a:bodyPr horzOverflow="overflow" lIns="0" tIns="0" rIns="0" bIns="0">
            <a:spAutoFit/>
          </a:bodyPr>
          <a:lstStyle/>
          <a:p>
            <a:pPr algn="l"/>
            <a:r>
              <a:rPr lang="en-GB" sz="1200">
                <a:solidFill>
                  <a:srgbClr val="000000"/>
                </a:solidFill>
                <a:latin typeface="Calibri" panose="020F0502020204030204" pitchFamily="34" charset="0"/>
                <a:cs typeface="Calibri" panose="020F0502020204030204" pitchFamily="34" charset="0"/>
              </a:rPr>
              <a:t>Classification : Official</a:t>
            </a:r>
          </a:p>
        </p:txBody>
      </p:sp>
    </p:spTree>
    <p:extLst>
      <p:ext uri="{BB962C8B-B14F-4D97-AF65-F5344CB8AC3E}">
        <p14:creationId xmlns:p14="http://schemas.microsoft.com/office/powerpoint/2010/main" val="19083756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13.jp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4.gif"/><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15.jp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s://www.verywellmind.com/what-is-episodic-memory-2795173" TargetMode="External"/><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 Id="rId9" Type="http://schemas.openxmlformats.org/officeDocument/2006/relationships/hyperlink" Target="https://www.verywellmind.com/what-is-long-term-memory-2795347"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youtube.com/watch?v=F5Ehe3KVGmY"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www.youtube.com/watch?v=S65D2oazf8M"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understood.org/en/articles/what-is-executive-function"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0D81A6-406B-9196-3295-9334CE5A496C}"/>
              </a:ext>
            </a:extLst>
          </p:cNvPr>
          <p:cNvSpPr>
            <a:spLocks noGrp="1"/>
          </p:cNvSpPr>
          <p:nvPr>
            <p:ph type="title"/>
          </p:nvPr>
        </p:nvSpPr>
        <p:spPr>
          <a:xfrm>
            <a:off x="457200" y="274638"/>
            <a:ext cx="8229600" cy="2409130"/>
          </a:xfrm>
        </p:spPr>
        <p:txBody>
          <a:bodyPr/>
          <a:lstStyle/>
          <a:p>
            <a:endParaRPr lang="en-GB" dirty="0"/>
          </a:p>
        </p:txBody>
      </p:sp>
      <p:sp>
        <p:nvSpPr>
          <p:cNvPr id="3" name="Content Placeholder 2">
            <a:extLst>
              <a:ext uri="{FF2B5EF4-FFF2-40B4-BE49-F238E27FC236}">
                <a16:creationId xmlns:a16="http://schemas.microsoft.com/office/drawing/2014/main" id="{1B899197-5843-84CA-AC8C-384E0CC4811F}"/>
              </a:ext>
            </a:extLst>
          </p:cNvPr>
          <p:cNvSpPr>
            <a:spLocks noGrp="1"/>
          </p:cNvSpPr>
          <p:nvPr>
            <p:ph idx="1"/>
          </p:nvPr>
        </p:nvSpPr>
        <p:spPr>
          <a:xfrm>
            <a:off x="457200" y="3717032"/>
            <a:ext cx="8229600" cy="2736304"/>
          </a:xfrm>
        </p:spPr>
        <p:txBody>
          <a:bodyPr/>
          <a:lstStyle/>
          <a:p>
            <a:pPr marL="0" indent="0" algn="ctr">
              <a:buNone/>
            </a:pPr>
            <a:endParaRPr lang="en-GB" dirty="0"/>
          </a:p>
          <a:p>
            <a:pPr marL="0" indent="0" algn="ctr">
              <a:buNone/>
            </a:pPr>
            <a:endParaRPr lang="en-GB" dirty="0"/>
          </a:p>
          <a:p>
            <a:pPr marL="0" indent="0" algn="ctr">
              <a:buNone/>
            </a:pPr>
            <a:r>
              <a:rPr lang="en-GB" dirty="0"/>
              <a:t>Tricia Donaghy – Inverclyde CLD</a:t>
            </a:r>
          </a:p>
          <a:p>
            <a:pPr marL="0" indent="0" algn="ctr">
              <a:buNone/>
            </a:pPr>
            <a:r>
              <a:rPr lang="en-GB" dirty="0"/>
              <a:t>Considering working memory in CLD practice</a:t>
            </a:r>
          </a:p>
          <a:p>
            <a:pPr marL="0" indent="0" algn="ctr">
              <a:buNone/>
            </a:pPr>
            <a:endParaRPr lang="en-GB" dirty="0"/>
          </a:p>
          <a:p>
            <a:pPr marL="0" indent="0">
              <a:buNone/>
            </a:pPr>
            <a:endParaRPr lang="en-GB" dirty="0"/>
          </a:p>
        </p:txBody>
      </p:sp>
      <p:sp>
        <p:nvSpPr>
          <p:cNvPr id="4" name="Slide Number Placeholder 3">
            <a:extLst>
              <a:ext uri="{FF2B5EF4-FFF2-40B4-BE49-F238E27FC236}">
                <a16:creationId xmlns:a16="http://schemas.microsoft.com/office/drawing/2014/main" id="{CEF1B93A-530B-1678-78AA-19BABA187201}"/>
              </a:ext>
            </a:extLst>
          </p:cNvPr>
          <p:cNvSpPr>
            <a:spLocks noGrp="1"/>
          </p:cNvSpPr>
          <p:nvPr>
            <p:ph type="sldNum" sz="quarter" idx="12"/>
          </p:nvPr>
        </p:nvSpPr>
        <p:spPr/>
        <p:txBody>
          <a:bodyPr/>
          <a:lstStyle/>
          <a:p>
            <a:fld id="{689A1D81-ADA2-41C4-A230-554F13C29FC0}" type="slidenum">
              <a:rPr lang="en-GB" smtClean="0"/>
              <a:t>1</a:t>
            </a:fld>
            <a:endParaRPr lang="en-GB" dirty="0"/>
          </a:p>
        </p:txBody>
      </p:sp>
      <p:pic>
        <p:nvPicPr>
          <p:cNvPr id="6" name="Picture 5">
            <a:extLst>
              <a:ext uri="{FF2B5EF4-FFF2-40B4-BE49-F238E27FC236}">
                <a16:creationId xmlns:a16="http://schemas.microsoft.com/office/drawing/2014/main" id="{F319F517-A80A-9934-7887-C1EC51D371BE}"/>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91680" y="476672"/>
            <a:ext cx="5400600" cy="2016224"/>
          </a:xfrm>
          <a:prstGeom prst="rect">
            <a:avLst/>
          </a:prstGeom>
          <a:noFill/>
        </p:spPr>
      </p:pic>
      <p:pic>
        <p:nvPicPr>
          <p:cNvPr id="7" name="Picture 6">
            <a:extLst>
              <a:ext uri="{FF2B5EF4-FFF2-40B4-BE49-F238E27FC236}">
                <a16:creationId xmlns:a16="http://schemas.microsoft.com/office/drawing/2014/main" id="{927B6260-7EC8-6B25-8510-8388E7E6A4E0}"/>
              </a:ext>
            </a:extLst>
          </p:cNvPr>
          <p:cNvPicPr>
            <a:picLocks noChangeAspect="1"/>
          </p:cNvPicPr>
          <p:nvPr/>
        </p:nvPicPr>
        <p:blipFill>
          <a:blip r:embed="rId3"/>
          <a:stretch>
            <a:fillRect/>
          </a:stretch>
        </p:blipFill>
        <p:spPr>
          <a:xfrm>
            <a:off x="1835697" y="3717032"/>
            <a:ext cx="3757472" cy="889288"/>
          </a:xfrm>
          <a:prstGeom prst="rect">
            <a:avLst/>
          </a:prstGeom>
        </p:spPr>
      </p:pic>
    </p:spTree>
    <p:extLst>
      <p:ext uri="{BB962C8B-B14F-4D97-AF65-F5344CB8AC3E}">
        <p14:creationId xmlns:p14="http://schemas.microsoft.com/office/powerpoint/2010/main" val="32155713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116632"/>
            <a:ext cx="7772400" cy="1008112"/>
          </a:xfrm>
        </p:spPr>
        <p:txBody>
          <a:bodyPr/>
          <a:lstStyle/>
          <a:p>
            <a:r>
              <a:rPr lang="en-GB" dirty="0"/>
              <a:t>Activity :Working Memory Quiz </a:t>
            </a:r>
          </a:p>
        </p:txBody>
      </p:sp>
      <p:sp>
        <p:nvSpPr>
          <p:cNvPr id="3" name="Subtitle 2"/>
          <p:cNvSpPr>
            <a:spLocks noGrp="1"/>
          </p:cNvSpPr>
          <p:nvPr>
            <p:ph type="subTitle" idx="1"/>
          </p:nvPr>
        </p:nvSpPr>
        <p:spPr>
          <a:xfrm>
            <a:off x="107504" y="980728"/>
            <a:ext cx="8928992" cy="5328592"/>
          </a:xfrm>
        </p:spPr>
        <p:txBody>
          <a:bodyPr>
            <a:normAutofit fontScale="92500" lnSpcReduction="10000"/>
          </a:bodyPr>
          <a:lstStyle/>
          <a:p>
            <a:r>
              <a:rPr lang="en-GB" dirty="0"/>
              <a:t>PART 1: </a:t>
            </a:r>
          </a:p>
          <a:p>
            <a:pPr algn="l"/>
            <a:r>
              <a:rPr lang="en-GB" sz="2800" dirty="0"/>
              <a:t>How many items of information can you hold in your working memory at any one time? </a:t>
            </a:r>
          </a:p>
          <a:p>
            <a:pPr marL="457200" indent="-457200" algn="l">
              <a:buFont typeface="Wingdings" panose="05000000000000000000" pitchFamily="2" charset="2"/>
              <a:buChar char="v"/>
            </a:pPr>
            <a:r>
              <a:rPr lang="en-GB" sz="2800" dirty="0"/>
              <a:t>5 year old – 1 thing</a:t>
            </a:r>
          </a:p>
          <a:p>
            <a:pPr marL="457200" indent="-457200" algn="l">
              <a:buFont typeface="Wingdings" panose="05000000000000000000" pitchFamily="2" charset="2"/>
              <a:buChar char="v"/>
            </a:pPr>
            <a:r>
              <a:rPr lang="en-GB" sz="2800" dirty="0"/>
              <a:t>7 year old – 2 things </a:t>
            </a:r>
          </a:p>
          <a:p>
            <a:pPr marL="457200" indent="-457200" algn="l">
              <a:buFont typeface="Wingdings" panose="05000000000000000000" pitchFamily="2" charset="2"/>
              <a:buChar char="v"/>
            </a:pPr>
            <a:r>
              <a:rPr lang="en-GB" sz="2800" dirty="0"/>
              <a:t>10 year old – 3 things </a:t>
            </a:r>
          </a:p>
          <a:p>
            <a:pPr marL="457200" indent="-457200" algn="l">
              <a:buFont typeface="Wingdings" panose="05000000000000000000" pitchFamily="2" charset="2"/>
              <a:buChar char="v"/>
            </a:pPr>
            <a:r>
              <a:rPr lang="en-GB" sz="2800" dirty="0"/>
              <a:t>14 year old – 4 things </a:t>
            </a:r>
          </a:p>
          <a:p>
            <a:pPr marL="457200" indent="-457200" algn="l">
              <a:buFont typeface="Wingdings" panose="05000000000000000000" pitchFamily="2" charset="2"/>
              <a:buChar char="v"/>
            </a:pPr>
            <a:r>
              <a:rPr lang="en-GB" sz="2800" dirty="0"/>
              <a:t>By 25 years old – 5 to 7 things </a:t>
            </a:r>
          </a:p>
          <a:p>
            <a:pPr marL="457200" indent="-457200" algn="l">
              <a:buFont typeface="Wingdings" panose="05000000000000000000" pitchFamily="2" charset="2"/>
              <a:buChar char="v"/>
            </a:pPr>
            <a:r>
              <a:rPr lang="en-GB" sz="2800" dirty="0"/>
              <a:t>This then declines as you get older</a:t>
            </a:r>
          </a:p>
          <a:p>
            <a:pPr algn="l"/>
            <a:r>
              <a:rPr lang="en-GB" sz="2800" dirty="0"/>
              <a:t>       -  to 3- 4 things! </a:t>
            </a:r>
          </a:p>
          <a:p>
            <a:pPr marL="457200" indent="-457200" algn="l">
              <a:buFont typeface="Wingdings" panose="05000000000000000000" pitchFamily="2" charset="2"/>
              <a:buChar char="v"/>
            </a:pPr>
            <a:endParaRPr lang="en-GB" sz="2800" dirty="0"/>
          </a:p>
          <a:p>
            <a:pPr algn="l"/>
            <a:r>
              <a:rPr lang="en-GB" sz="1800" dirty="0"/>
              <a:t>(George Miller –Psychologist 1920)</a:t>
            </a:r>
          </a:p>
          <a:p>
            <a:endParaRPr lang="en-GB" sz="2800" dirty="0"/>
          </a:p>
          <a:p>
            <a:endParaRPr lang="en-GB"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52120" y="2060848"/>
            <a:ext cx="3370815" cy="4032448"/>
          </a:xfrm>
          <a:prstGeom prst="rect">
            <a:avLst/>
          </a:prstGeom>
        </p:spPr>
      </p:pic>
      <p:sp>
        <p:nvSpPr>
          <p:cNvPr id="5" name="Slide Number Placeholder 4"/>
          <p:cNvSpPr>
            <a:spLocks noGrp="1"/>
          </p:cNvSpPr>
          <p:nvPr>
            <p:ph type="sldNum" sz="quarter" idx="12"/>
          </p:nvPr>
        </p:nvSpPr>
        <p:spPr/>
        <p:txBody>
          <a:bodyPr/>
          <a:lstStyle/>
          <a:p>
            <a:fld id="{689A1D81-ADA2-41C4-A230-554F13C29FC0}" type="slidenum">
              <a:rPr lang="en-GB" smtClean="0"/>
              <a:t>10</a:t>
            </a:fld>
            <a:endParaRPr lang="en-GB" dirty="0"/>
          </a:p>
        </p:txBody>
      </p:sp>
    </p:spTree>
    <p:extLst>
      <p:ext uri="{BB962C8B-B14F-4D97-AF65-F5344CB8AC3E}">
        <p14:creationId xmlns:p14="http://schemas.microsoft.com/office/powerpoint/2010/main" val="18018220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4" presetClass="emph" presetSubtype="0" fill="hold" nodeType="clickEffect">
                                  <p:stCondLst>
                                    <p:cond delay="0"/>
                                  </p:stCondLst>
                                  <p:childTnLst>
                                    <p:animClr clrSpc="hsl" dir="cw">
                                      <p:cBhvr override="childStyle">
                                        <p:cTn id="11" dur="500" fill="hold"/>
                                        <p:tgtEl>
                                          <p:spTgt spid="3">
                                            <p:txEl>
                                              <p:pRg st="2" end="2"/>
                                            </p:txEl>
                                          </p:spTgt>
                                        </p:tgtEl>
                                        <p:attrNameLst>
                                          <p:attrName>style.color</p:attrName>
                                        </p:attrNameLst>
                                      </p:cBhvr>
                                      <p:by>
                                        <p:hsl h="0" s="-12549" l="-25098"/>
                                      </p:by>
                                    </p:animClr>
                                    <p:animClr clrSpc="hsl" dir="cw">
                                      <p:cBhvr>
                                        <p:cTn id="12" dur="500" fill="hold"/>
                                        <p:tgtEl>
                                          <p:spTgt spid="3">
                                            <p:txEl>
                                              <p:pRg st="2" end="2"/>
                                            </p:txEl>
                                          </p:spTgt>
                                        </p:tgtEl>
                                        <p:attrNameLst>
                                          <p:attrName>fillcolor</p:attrName>
                                        </p:attrNameLst>
                                      </p:cBhvr>
                                      <p:by>
                                        <p:hsl h="0" s="-12549" l="-25098"/>
                                      </p:by>
                                    </p:animClr>
                                    <p:animClr clrSpc="hsl" dir="cw">
                                      <p:cBhvr>
                                        <p:cTn id="13" dur="500" fill="hold"/>
                                        <p:tgtEl>
                                          <p:spTgt spid="3">
                                            <p:txEl>
                                              <p:pRg st="2" end="2"/>
                                            </p:txEl>
                                          </p:spTgt>
                                        </p:tgtEl>
                                        <p:attrNameLst>
                                          <p:attrName>stroke.color</p:attrName>
                                        </p:attrNameLst>
                                      </p:cBhvr>
                                      <p:by>
                                        <p:hsl h="0" s="-12549" l="-25098"/>
                                      </p:by>
                                    </p:animClr>
                                    <p:set>
                                      <p:cBhvr>
                                        <p:cTn id="14" dur="500" fill="hold"/>
                                        <p:tgtEl>
                                          <p:spTgt spid="3">
                                            <p:txEl>
                                              <p:pRg st="2" end="2"/>
                                            </p:txEl>
                                          </p:spTgt>
                                        </p:tgtEl>
                                        <p:attrNameLst>
                                          <p:attrName>fill.type</p:attrName>
                                        </p:attrNameLst>
                                      </p:cBhvr>
                                      <p:to>
                                        <p:strVal val="solid"/>
                                      </p:to>
                                    </p:se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500"/>
                                        <p:tgtEl>
                                          <p:spTgt spid="3">
                                            <p:txEl>
                                              <p:pRg st="3" end="3"/>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4" presetClass="emph" presetSubtype="0" fill="hold" nodeType="clickEffect">
                                  <p:stCondLst>
                                    <p:cond delay="0"/>
                                  </p:stCondLst>
                                  <p:childTnLst>
                                    <p:animClr clrSpc="hsl" dir="cw">
                                      <p:cBhvr override="childStyle">
                                        <p:cTn id="23" dur="500" fill="hold"/>
                                        <p:tgtEl>
                                          <p:spTgt spid="3">
                                            <p:txEl>
                                              <p:pRg st="3" end="3"/>
                                            </p:txEl>
                                          </p:spTgt>
                                        </p:tgtEl>
                                        <p:attrNameLst>
                                          <p:attrName>style.color</p:attrName>
                                        </p:attrNameLst>
                                      </p:cBhvr>
                                      <p:by>
                                        <p:hsl h="0" s="-12549" l="-25098"/>
                                      </p:by>
                                    </p:animClr>
                                    <p:animClr clrSpc="hsl" dir="cw">
                                      <p:cBhvr>
                                        <p:cTn id="24" dur="500" fill="hold"/>
                                        <p:tgtEl>
                                          <p:spTgt spid="3">
                                            <p:txEl>
                                              <p:pRg st="3" end="3"/>
                                            </p:txEl>
                                          </p:spTgt>
                                        </p:tgtEl>
                                        <p:attrNameLst>
                                          <p:attrName>fillcolor</p:attrName>
                                        </p:attrNameLst>
                                      </p:cBhvr>
                                      <p:by>
                                        <p:hsl h="0" s="-12549" l="-25098"/>
                                      </p:by>
                                    </p:animClr>
                                    <p:animClr clrSpc="hsl" dir="cw">
                                      <p:cBhvr>
                                        <p:cTn id="25" dur="500" fill="hold"/>
                                        <p:tgtEl>
                                          <p:spTgt spid="3">
                                            <p:txEl>
                                              <p:pRg st="3" end="3"/>
                                            </p:txEl>
                                          </p:spTgt>
                                        </p:tgtEl>
                                        <p:attrNameLst>
                                          <p:attrName>stroke.color</p:attrName>
                                        </p:attrNameLst>
                                      </p:cBhvr>
                                      <p:by>
                                        <p:hsl h="0" s="-12549" l="-25098"/>
                                      </p:by>
                                    </p:animClr>
                                    <p:set>
                                      <p:cBhvr>
                                        <p:cTn id="26" dur="500" fill="hold"/>
                                        <p:tgtEl>
                                          <p:spTgt spid="3">
                                            <p:txEl>
                                              <p:pRg st="3" end="3"/>
                                            </p:txEl>
                                          </p:spTgt>
                                        </p:tgtEl>
                                        <p:attrNameLst>
                                          <p:attrName>fill.type</p:attrName>
                                        </p:attrNameLst>
                                      </p:cBhvr>
                                      <p:to>
                                        <p:strVal val="solid"/>
                                      </p:to>
                                    </p:se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500"/>
                                        <p:tgtEl>
                                          <p:spTgt spid="3">
                                            <p:txEl>
                                              <p:pRg st="4" end="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24" presetClass="emph" presetSubtype="0" fill="hold" nodeType="clickEffect">
                                  <p:stCondLst>
                                    <p:cond delay="0"/>
                                  </p:stCondLst>
                                  <p:childTnLst>
                                    <p:animClr clrSpc="hsl" dir="cw">
                                      <p:cBhvr override="childStyle">
                                        <p:cTn id="35" dur="500" fill="hold"/>
                                        <p:tgtEl>
                                          <p:spTgt spid="3">
                                            <p:txEl>
                                              <p:pRg st="4" end="4"/>
                                            </p:txEl>
                                          </p:spTgt>
                                        </p:tgtEl>
                                        <p:attrNameLst>
                                          <p:attrName>style.color</p:attrName>
                                        </p:attrNameLst>
                                      </p:cBhvr>
                                      <p:by>
                                        <p:hsl h="0" s="-12549" l="-25098"/>
                                      </p:by>
                                    </p:animClr>
                                    <p:animClr clrSpc="hsl" dir="cw">
                                      <p:cBhvr>
                                        <p:cTn id="36" dur="500" fill="hold"/>
                                        <p:tgtEl>
                                          <p:spTgt spid="3">
                                            <p:txEl>
                                              <p:pRg st="4" end="4"/>
                                            </p:txEl>
                                          </p:spTgt>
                                        </p:tgtEl>
                                        <p:attrNameLst>
                                          <p:attrName>fillcolor</p:attrName>
                                        </p:attrNameLst>
                                      </p:cBhvr>
                                      <p:by>
                                        <p:hsl h="0" s="-12549" l="-25098"/>
                                      </p:by>
                                    </p:animClr>
                                    <p:animClr clrSpc="hsl" dir="cw">
                                      <p:cBhvr>
                                        <p:cTn id="37" dur="500" fill="hold"/>
                                        <p:tgtEl>
                                          <p:spTgt spid="3">
                                            <p:txEl>
                                              <p:pRg st="4" end="4"/>
                                            </p:txEl>
                                          </p:spTgt>
                                        </p:tgtEl>
                                        <p:attrNameLst>
                                          <p:attrName>stroke.color</p:attrName>
                                        </p:attrNameLst>
                                      </p:cBhvr>
                                      <p:by>
                                        <p:hsl h="0" s="-12549" l="-25098"/>
                                      </p:by>
                                    </p:animClr>
                                    <p:set>
                                      <p:cBhvr>
                                        <p:cTn id="38" dur="500" fill="hold"/>
                                        <p:tgtEl>
                                          <p:spTgt spid="3">
                                            <p:txEl>
                                              <p:pRg st="4" end="4"/>
                                            </p:txEl>
                                          </p:spTgt>
                                        </p:tgtEl>
                                        <p:attrNameLst>
                                          <p:attrName>fill.type</p:attrName>
                                        </p:attrNameLst>
                                      </p:cBhvr>
                                      <p:to>
                                        <p:strVal val="solid"/>
                                      </p:to>
                                    </p:se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Effect transition="in" filter="fade">
                                      <p:cBhvr>
                                        <p:cTn id="43" dur="500"/>
                                        <p:tgtEl>
                                          <p:spTgt spid="3">
                                            <p:txEl>
                                              <p:pRg st="5" end="5"/>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24" presetClass="emph" presetSubtype="0" fill="hold" nodeType="clickEffect">
                                  <p:stCondLst>
                                    <p:cond delay="0"/>
                                  </p:stCondLst>
                                  <p:childTnLst>
                                    <p:animClr clrSpc="hsl" dir="cw">
                                      <p:cBhvr override="childStyle">
                                        <p:cTn id="47" dur="500" fill="hold"/>
                                        <p:tgtEl>
                                          <p:spTgt spid="3">
                                            <p:txEl>
                                              <p:pRg st="5" end="5"/>
                                            </p:txEl>
                                          </p:spTgt>
                                        </p:tgtEl>
                                        <p:attrNameLst>
                                          <p:attrName>style.color</p:attrName>
                                        </p:attrNameLst>
                                      </p:cBhvr>
                                      <p:by>
                                        <p:hsl h="0" s="-12549" l="-25098"/>
                                      </p:by>
                                    </p:animClr>
                                    <p:animClr clrSpc="hsl" dir="cw">
                                      <p:cBhvr>
                                        <p:cTn id="48" dur="500" fill="hold"/>
                                        <p:tgtEl>
                                          <p:spTgt spid="3">
                                            <p:txEl>
                                              <p:pRg st="5" end="5"/>
                                            </p:txEl>
                                          </p:spTgt>
                                        </p:tgtEl>
                                        <p:attrNameLst>
                                          <p:attrName>fillcolor</p:attrName>
                                        </p:attrNameLst>
                                      </p:cBhvr>
                                      <p:by>
                                        <p:hsl h="0" s="-12549" l="-25098"/>
                                      </p:by>
                                    </p:animClr>
                                    <p:animClr clrSpc="hsl" dir="cw">
                                      <p:cBhvr>
                                        <p:cTn id="49" dur="500" fill="hold"/>
                                        <p:tgtEl>
                                          <p:spTgt spid="3">
                                            <p:txEl>
                                              <p:pRg st="5" end="5"/>
                                            </p:txEl>
                                          </p:spTgt>
                                        </p:tgtEl>
                                        <p:attrNameLst>
                                          <p:attrName>stroke.color</p:attrName>
                                        </p:attrNameLst>
                                      </p:cBhvr>
                                      <p:by>
                                        <p:hsl h="0" s="-12549" l="-25098"/>
                                      </p:by>
                                    </p:animClr>
                                    <p:set>
                                      <p:cBhvr>
                                        <p:cTn id="50" dur="500" fill="hold"/>
                                        <p:tgtEl>
                                          <p:spTgt spid="3">
                                            <p:txEl>
                                              <p:pRg st="5" end="5"/>
                                            </p:txEl>
                                          </p:spTgt>
                                        </p:tgtEl>
                                        <p:attrNameLst>
                                          <p:attrName>fill.type</p:attrName>
                                        </p:attrNameLst>
                                      </p:cBhvr>
                                      <p:to>
                                        <p:strVal val="solid"/>
                                      </p:to>
                                    </p:se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nodeType="clickEffect">
                                  <p:stCondLst>
                                    <p:cond delay="0"/>
                                  </p:stCondLst>
                                  <p:childTnLst>
                                    <p:set>
                                      <p:cBhvr>
                                        <p:cTn id="54" dur="1" fill="hold">
                                          <p:stCondLst>
                                            <p:cond delay="0"/>
                                          </p:stCondLst>
                                        </p:cTn>
                                        <p:tgtEl>
                                          <p:spTgt spid="3">
                                            <p:txEl>
                                              <p:pRg st="6" end="6"/>
                                            </p:txEl>
                                          </p:spTgt>
                                        </p:tgtEl>
                                        <p:attrNameLst>
                                          <p:attrName>style.visibility</p:attrName>
                                        </p:attrNameLst>
                                      </p:cBhvr>
                                      <p:to>
                                        <p:strVal val="visible"/>
                                      </p:to>
                                    </p:set>
                                    <p:animEffect transition="in" filter="fade">
                                      <p:cBhvr>
                                        <p:cTn id="55" dur="500"/>
                                        <p:tgtEl>
                                          <p:spTgt spid="3">
                                            <p:txEl>
                                              <p:pRg st="6" end="6"/>
                                            </p:txEl>
                                          </p:spTgt>
                                        </p:tgtEl>
                                      </p:cBhvr>
                                    </p:animEffect>
                                  </p:childTnLst>
                                </p:cTn>
                              </p:par>
                            </p:childTnLst>
                          </p:cTn>
                        </p:par>
                      </p:childTnLst>
                    </p:cTn>
                  </p:par>
                  <p:par>
                    <p:cTn id="56" fill="hold">
                      <p:stCondLst>
                        <p:cond delay="indefinite"/>
                      </p:stCondLst>
                      <p:childTnLst>
                        <p:par>
                          <p:cTn id="57" fill="hold">
                            <p:stCondLst>
                              <p:cond delay="0"/>
                            </p:stCondLst>
                            <p:childTnLst>
                              <p:par>
                                <p:cTn id="58" presetID="24" presetClass="emph" presetSubtype="0" fill="hold" nodeType="clickEffect">
                                  <p:stCondLst>
                                    <p:cond delay="0"/>
                                  </p:stCondLst>
                                  <p:childTnLst>
                                    <p:animClr clrSpc="hsl" dir="cw">
                                      <p:cBhvr override="childStyle">
                                        <p:cTn id="59" dur="500" fill="hold"/>
                                        <p:tgtEl>
                                          <p:spTgt spid="3">
                                            <p:txEl>
                                              <p:pRg st="6" end="6"/>
                                            </p:txEl>
                                          </p:spTgt>
                                        </p:tgtEl>
                                        <p:attrNameLst>
                                          <p:attrName>style.color</p:attrName>
                                        </p:attrNameLst>
                                      </p:cBhvr>
                                      <p:by>
                                        <p:hsl h="0" s="-12549" l="-25098"/>
                                      </p:by>
                                    </p:animClr>
                                    <p:animClr clrSpc="hsl" dir="cw">
                                      <p:cBhvr>
                                        <p:cTn id="60" dur="500" fill="hold"/>
                                        <p:tgtEl>
                                          <p:spTgt spid="3">
                                            <p:txEl>
                                              <p:pRg st="6" end="6"/>
                                            </p:txEl>
                                          </p:spTgt>
                                        </p:tgtEl>
                                        <p:attrNameLst>
                                          <p:attrName>fillcolor</p:attrName>
                                        </p:attrNameLst>
                                      </p:cBhvr>
                                      <p:by>
                                        <p:hsl h="0" s="-12549" l="-25098"/>
                                      </p:by>
                                    </p:animClr>
                                    <p:animClr clrSpc="hsl" dir="cw">
                                      <p:cBhvr>
                                        <p:cTn id="61" dur="500" fill="hold"/>
                                        <p:tgtEl>
                                          <p:spTgt spid="3">
                                            <p:txEl>
                                              <p:pRg st="6" end="6"/>
                                            </p:txEl>
                                          </p:spTgt>
                                        </p:tgtEl>
                                        <p:attrNameLst>
                                          <p:attrName>stroke.color</p:attrName>
                                        </p:attrNameLst>
                                      </p:cBhvr>
                                      <p:by>
                                        <p:hsl h="0" s="-12549" l="-25098"/>
                                      </p:by>
                                    </p:animClr>
                                    <p:set>
                                      <p:cBhvr>
                                        <p:cTn id="62" dur="500" fill="hold"/>
                                        <p:tgtEl>
                                          <p:spTgt spid="3">
                                            <p:txEl>
                                              <p:pRg st="6" end="6"/>
                                            </p:txEl>
                                          </p:spTgt>
                                        </p:tgtEl>
                                        <p:attrNameLst>
                                          <p:attrName>fill.type</p:attrName>
                                        </p:attrNameLst>
                                      </p:cBhvr>
                                      <p:to>
                                        <p:strVal val="solid"/>
                                      </p:to>
                                    </p:se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nodeType="clickEffect">
                                  <p:stCondLst>
                                    <p:cond delay="0"/>
                                  </p:stCondLst>
                                  <p:childTnLst>
                                    <p:set>
                                      <p:cBhvr>
                                        <p:cTn id="66" dur="1" fill="hold">
                                          <p:stCondLst>
                                            <p:cond delay="0"/>
                                          </p:stCondLst>
                                        </p:cTn>
                                        <p:tgtEl>
                                          <p:spTgt spid="3">
                                            <p:txEl>
                                              <p:pRg st="7" end="7"/>
                                            </p:txEl>
                                          </p:spTgt>
                                        </p:tgtEl>
                                        <p:attrNameLst>
                                          <p:attrName>style.visibility</p:attrName>
                                        </p:attrNameLst>
                                      </p:cBhvr>
                                      <p:to>
                                        <p:strVal val="visible"/>
                                      </p:to>
                                    </p:set>
                                    <p:animEffect transition="in" filter="fade">
                                      <p:cBhvr>
                                        <p:cTn id="67" dur="500"/>
                                        <p:tgtEl>
                                          <p:spTgt spid="3">
                                            <p:txEl>
                                              <p:pRg st="7" end="7"/>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nodeType="clickEffect">
                                  <p:stCondLst>
                                    <p:cond delay="0"/>
                                  </p:stCondLst>
                                  <p:childTnLst>
                                    <p:set>
                                      <p:cBhvr>
                                        <p:cTn id="71" dur="1" fill="hold">
                                          <p:stCondLst>
                                            <p:cond delay="0"/>
                                          </p:stCondLst>
                                        </p:cTn>
                                        <p:tgtEl>
                                          <p:spTgt spid="3">
                                            <p:txEl>
                                              <p:pRg st="8" end="8"/>
                                            </p:txEl>
                                          </p:spTgt>
                                        </p:tgtEl>
                                        <p:attrNameLst>
                                          <p:attrName>style.visibility</p:attrName>
                                        </p:attrNameLst>
                                      </p:cBhvr>
                                      <p:to>
                                        <p:strVal val="visible"/>
                                      </p:to>
                                    </p:set>
                                    <p:animEffect transition="in" filter="fade">
                                      <p:cBhvr>
                                        <p:cTn id="72" dur="500"/>
                                        <p:tgtEl>
                                          <p:spTgt spid="3">
                                            <p:txEl>
                                              <p:pRg st="8" end="8"/>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24" presetClass="emph" presetSubtype="0" fill="hold" nodeType="clickEffect">
                                  <p:stCondLst>
                                    <p:cond delay="0"/>
                                  </p:stCondLst>
                                  <p:childTnLst>
                                    <p:animClr clrSpc="hsl" dir="cw">
                                      <p:cBhvr override="childStyle">
                                        <p:cTn id="76" dur="500" fill="hold"/>
                                        <p:tgtEl>
                                          <p:spTgt spid="3">
                                            <p:txEl>
                                              <p:pRg st="7" end="7"/>
                                            </p:txEl>
                                          </p:spTgt>
                                        </p:tgtEl>
                                        <p:attrNameLst>
                                          <p:attrName>style.color</p:attrName>
                                        </p:attrNameLst>
                                      </p:cBhvr>
                                      <p:by>
                                        <p:hsl h="0" s="-12549" l="-25098"/>
                                      </p:by>
                                    </p:animClr>
                                    <p:animClr clrSpc="hsl" dir="cw">
                                      <p:cBhvr>
                                        <p:cTn id="77" dur="500" fill="hold"/>
                                        <p:tgtEl>
                                          <p:spTgt spid="3">
                                            <p:txEl>
                                              <p:pRg st="7" end="7"/>
                                            </p:txEl>
                                          </p:spTgt>
                                        </p:tgtEl>
                                        <p:attrNameLst>
                                          <p:attrName>fillcolor</p:attrName>
                                        </p:attrNameLst>
                                      </p:cBhvr>
                                      <p:by>
                                        <p:hsl h="0" s="-12549" l="-25098"/>
                                      </p:by>
                                    </p:animClr>
                                    <p:animClr clrSpc="hsl" dir="cw">
                                      <p:cBhvr>
                                        <p:cTn id="78" dur="500" fill="hold"/>
                                        <p:tgtEl>
                                          <p:spTgt spid="3">
                                            <p:txEl>
                                              <p:pRg st="7" end="7"/>
                                            </p:txEl>
                                          </p:spTgt>
                                        </p:tgtEl>
                                        <p:attrNameLst>
                                          <p:attrName>stroke.color</p:attrName>
                                        </p:attrNameLst>
                                      </p:cBhvr>
                                      <p:by>
                                        <p:hsl h="0" s="-12549" l="-25098"/>
                                      </p:by>
                                    </p:animClr>
                                    <p:set>
                                      <p:cBhvr>
                                        <p:cTn id="79" dur="500" fill="hold"/>
                                        <p:tgtEl>
                                          <p:spTgt spid="3">
                                            <p:txEl>
                                              <p:pRg st="7" end="7"/>
                                            </p:txEl>
                                          </p:spTgt>
                                        </p:tgtEl>
                                        <p:attrNameLst>
                                          <p:attrName>fill.type</p:attrName>
                                        </p:attrNameLst>
                                      </p:cBhvr>
                                      <p:to>
                                        <p:strVal val="solid"/>
                                      </p:to>
                                    </p:set>
                                  </p:childTnLst>
                                </p:cTn>
                              </p:par>
                            </p:childTnLst>
                          </p:cTn>
                        </p:par>
                      </p:childTnLst>
                    </p:cTn>
                  </p:par>
                  <p:par>
                    <p:cTn id="80" fill="hold">
                      <p:stCondLst>
                        <p:cond delay="indefinite"/>
                      </p:stCondLst>
                      <p:childTnLst>
                        <p:par>
                          <p:cTn id="81" fill="hold">
                            <p:stCondLst>
                              <p:cond delay="0"/>
                            </p:stCondLst>
                            <p:childTnLst>
                              <p:par>
                                <p:cTn id="82" presetID="24" presetClass="emph" presetSubtype="0" fill="hold" nodeType="clickEffect">
                                  <p:stCondLst>
                                    <p:cond delay="0"/>
                                  </p:stCondLst>
                                  <p:childTnLst>
                                    <p:animClr clrSpc="hsl" dir="cw">
                                      <p:cBhvr override="childStyle">
                                        <p:cTn id="83" dur="500" fill="hold"/>
                                        <p:tgtEl>
                                          <p:spTgt spid="3">
                                            <p:txEl>
                                              <p:pRg st="8" end="8"/>
                                            </p:txEl>
                                          </p:spTgt>
                                        </p:tgtEl>
                                        <p:attrNameLst>
                                          <p:attrName>style.color</p:attrName>
                                        </p:attrNameLst>
                                      </p:cBhvr>
                                      <p:by>
                                        <p:hsl h="0" s="-12549" l="-25098"/>
                                      </p:by>
                                    </p:animClr>
                                    <p:animClr clrSpc="hsl" dir="cw">
                                      <p:cBhvr>
                                        <p:cTn id="84" dur="500" fill="hold"/>
                                        <p:tgtEl>
                                          <p:spTgt spid="3">
                                            <p:txEl>
                                              <p:pRg st="8" end="8"/>
                                            </p:txEl>
                                          </p:spTgt>
                                        </p:tgtEl>
                                        <p:attrNameLst>
                                          <p:attrName>fillcolor</p:attrName>
                                        </p:attrNameLst>
                                      </p:cBhvr>
                                      <p:by>
                                        <p:hsl h="0" s="-12549" l="-25098"/>
                                      </p:by>
                                    </p:animClr>
                                    <p:animClr clrSpc="hsl" dir="cw">
                                      <p:cBhvr>
                                        <p:cTn id="85" dur="500" fill="hold"/>
                                        <p:tgtEl>
                                          <p:spTgt spid="3">
                                            <p:txEl>
                                              <p:pRg st="8" end="8"/>
                                            </p:txEl>
                                          </p:spTgt>
                                        </p:tgtEl>
                                        <p:attrNameLst>
                                          <p:attrName>stroke.color</p:attrName>
                                        </p:attrNameLst>
                                      </p:cBhvr>
                                      <p:by>
                                        <p:hsl h="0" s="-12549" l="-25098"/>
                                      </p:by>
                                    </p:animClr>
                                    <p:set>
                                      <p:cBhvr>
                                        <p:cTn id="86" dur="500" fill="hold"/>
                                        <p:tgtEl>
                                          <p:spTgt spid="3">
                                            <p:txEl>
                                              <p:pRg st="8" end="8"/>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116632"/>
            <a:ext cx="7772400" cy="864096"/>
          </a:xfrm>
        </p:spPr>
        <p:txBody>
          <a:bodyPr/>
          <a:lstStyle/>
          <a:p>
            <a:r>
              <a:rPr lang="en-GB" dirty="0"/>
              <a:t>Activity : Working Memory Quiz </a:t>
            </a:r>
          </a:p>
        </p:txBody>
      </p:sp>
      <p:sp>
        <p:nvSpPr>
          <p:cNvPr id="3" name="Subtitle 2"/>
          <p:cNvSpPr>
            <a:spLocks noGrp="1"/>
          </p:cNvSpPr>
          <p:nvPr>
            <p:ph type="subTitle" idx="1"/>
          </p:nvPr>
        </p:nvSpPr>
        <p:spPr>
          <a:xfrm>
            <a:off x="323528" y="980728"/>
            <a:ext cx="8496944" cy="5616624"/>
          </a:xfrm>
        </p:spPr>
        <p:txBody>
          <a:bodyPr>
            <a:normAutofit fontScale="92500" lnSpcReduction="20000"/>
          </a:bodyPr>
          <a:lstStyle/>
          <a:p>
            <a:r>
              <a:rPr lang="en-GB" dirty="0"/>
              <a:t>PART 2: </a:t>
            </a:r>
          </a:p>
          <a:p>
            <a:pPr algn="l"/>
            <a:r>
              <a:rPr lang="en-GB" sz="2800" dirty="0"/>
              <a:t>As adults, how much (as a percentage %) of our learning do we forget over time? </a:t>
            </a:r>
            <a:r>
              <a:rPr lang="en-GB" sz="1800" dirty="0"/>
              <a:t>(e.g.  A series of 3 letter tri-grams for example, THG, XWV) </a:t>
            </a:r>
          </a:p>
          <a:p>
            <a:pPr algn="l"/>
            <a:endParaRPr lang="en-GB" sz="1800" dirty="0"/>
          </a:p>
          <a:p>
            <a:pPr marL="457200" indent="-457200" algn="l">
              <a:buFont typeface="Wingdings" panose="05000000000000000000" pitchFamily="2" charset="2"/>
              <a:buChar char="v"/>
            </a:pPr>
            <a:r>
              <a:rPr lang="en-GB" sz="2800" dirty="0"/>
              <a:t>After 20 mins -  42%</a:t>
            </a:r>
          </a:p>
          <a:p>
            <a:pPr marL="457200" indent="-457200" algn="l">
              <a:buFont typeface="Wingdings" panose="05000000000000000000" pitchFamily="2" charset="2"/>
              <a:buChar char="v"/>
            </a:pPr>
            <a:r>
              <a:rPr lang="en-GB" sz="2800" dirty="0"/>
              <a:t>After 1 hour –  56%</a:t>
            </a:r>
          </a:p>
          <a:p>
            <a:pPr marL="457200" indent="-457200" algn="l">
              <a:buFont typeface="Wingdings" panose="05000000000000000000" pitchFamily="2" charset="2"/>
              <a:buChar char="v"/>
            </a:pPr>
            <a:r>
              <a:rPr lang="en-GB" sz="2800" dirty="0"/>
              <a:t>After 9 hours – 64%</a:t>
            </a:r>
          </a:p>
          <a:p>
            <a:pPr marL="457200" indent="-457200" algn="l">
              <a:buFont typeface="Wingdings" panose="05000000000000000000" pitchFamily="2" charset="2"/>
              <a:buChar char="v"/>
            </a:pPr>
            <a:r>
              <a:rPr lang="en-GB" sz="2800" dirty="0"/>
              <a:t>After 1 week -  75%</a:t>
            </a:r>
          </a:p>
          <a:p>
            <a:pPr marL="457200" indent="-457200" algn="l">
              <a:buFont typeface="Wingdings" panose="05000000000000000000" pitchFamily="2" charset="2"/>
              <a:buChar char="v"/>
            </a:pPr>
            <a:r>
              <a:rPr lang="en-GB" sz="2800" dirty="0"/>
              <a:t>Yes, without any repetitions, practical application or  consolidation we will only remember 25% of what we’ve learned! (</a:t>
            </a:r>
            <a:r>
              <a:rPr lang="en-GB" sz="1900" dirty="0"/>
              <a:t>Hermann Ebbinghaus – psychologist</a:t>
            </a:r>
            <a:r>
              <a:rPr lang="en-GB" sz="2800" dirty="0"/>
              <a:t>) </a:t>
            </a:r>
          </a:p>
          <a:p>
            <a:r>
              <a:rPr lang="en-GB" sz="2800" dirty="0">
                <a:solidFill>
                  <a:schemeClr val="tx2">
                    <a:lumMod val="60000"/>
                    <a:lumOff val="40000"/>
                  </a:schemeClr>
                </a:solidFill>
              </a:rPr>
              <a:t>                         “ All learning without reviewing is like </a:t>
            </a:r>
          </a:p>
          <a:p>
            <a:r>
              <a:rPr lang="en-GB" sz="2800" dirty="0">
                <a:solidFill>
                  <a:schemeClr val="tx2">
                    <a:lumMod val="60000"/>
                    <a:lumOff val="40000"/>
                  </a:schemeClr>
                </a:solidFill>
              </a:rPr>
              <a:t>                                        filling the bath with the plug out”  </a:t>
            </a:r>
            <a:r>
              <a:rPr lang="en-GB" sz="2800" dirty="0"/>
              <a:t>			</a:t>
            </a:r>
          </a:p>
          <a:p>
            <a:r>
              <a:rPr lang="en-GB" sz="1400" b="1" dirty="0"/>
              <a:t>                                                                                                                            Mike Hughes </a:t>
            </a:r>
            <a:r>
              <a:rPr lang="en-GB" sz="1400" dirty="0"/>
              <a:t>(Closing the Learning Gap, 2001) </a:t>
            </a:r>
          </a:p>
          <a:p>
            <a:endParaRPr lang="en-GB" sz="2800" dirty="0"/>
          </a:p>
          <a:p>
            <a:endParaRPr lang="en-GB"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5576" y="5085184"/>
            <a:ext cx="2043485" cy="1318152"/>
          </a:xfrm>
          <a:prstGeom prst="rect">
            <a:avLst/>
          </a:prstGeom>
        </p:spPr>
      </p:pic>
      <p:sp>
        <p:nvSpPr>
          <p:cNvPr id="5" name="Slide Number Placeholder 4"/>
          <p:cNvSpPr>
            <a:spLocks noGrp="1"/>
          </p:cNvSpPr>
          <p:nvPr>
            <p:ph type="sldNum" sz="quarter" idx="12"/>
          </p:nvPr>
        </p:nvSpPr>
        <p:spPr/>
        <p:txBody>
          <a:bodyPr/>
          <a:lstStyle/>
          <a:p>
            <a:fld id="{689A1D81-ADA2-41C4-A230-554F13C29FC0}" type="slidenum">
              <a:rPr lang="en-GB" smtClean="0"/>
              <a:t>11</a:t>
            </a:fld>
            <a:endParaRPr lang="en-GB" dirty="0"/>
          </a:p>
        </p:txBody>
      </p:sp>
    </p:spTree>
    <p:extLst>
      <p:ext uri="{BB962C8B-B14F-4D97-AF65-F5344CB8AC3E}">
        <p14:creationId xmlns:p14="http://schemas.microsoft.com/office/powerpoint/2010/main" val="32814692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fade">
                                      <p:cBhvr>
                                        <p:cTn id="17" dur="500"/>
                                        <p:tgtEl>
                                          <p:spTgt spid="3">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fade">
                                      <p:cBhvr>
                                        <p:cTn id="27" dur="500"/>
                                        <p:tgtEl>
                                          <p:spTgt spid="3">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fade">
                                      <p:cBhvr>
                                        <p:cTn id="32" dur="500"/>
                                        <p:tgtEl>
                                          <p:spTgt spid="4"/>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fade">
                                      <p:cBhvr>
                                        <p:cTn id="37" dur="500"/>
                                        <p:tgtEl>
                                          <p:spTgt spid="3">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9" end="9"/>
                                            </p:txEl>
                                          </p:spTgt>
                                        </p:tgtEl>
                                        <p:attrNameLst>
                                          <p:attrName>style.visibility</p:attrName>
                                        </p:attrNameLst>
                                      </p:cBhvr>
                                      <p:to>
                                        <p:strVal val="visible"/>
                                      </p:to>
                                    </p:set>
                                    <p:animEffect transition="in" filter="fade">
                                      <p:cBhvr>
                                        <p:cTn id="42" dur="500"/>
                                        <p:tgtEl>
                                          <p:spTgt spid="3">
                                            <p:txEl>
                                              <p:pRg st="9" end="9"/>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animEffect transition="in" filter="fade">
                                      <p:cBhvr>
                                        <p:cTn id="47"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04664"/>
            <a:ext cx="8229600" cy="1008112"/>
          </a:xfrm>
        </p:spPr>
        <p:txBody>
          <a:bodyPr/>
          <a:lstStyle/>
          <a:p>
            <a:r>
              <a:rPr lang="en-GB" dirty="0"/>
              <a:t>BREAK TIME </a:t>
            </a:r>
          </a:p>
        </p:txBody>
      </p:sp>
      <p:sp>
        <p:nvSpPr>
          <p:cNvPr id="3" name="Content Placeholder 2"/>
          <p:cNvSpPr>
            <a:spLocks noGrp="1"/>
          </p:cNvSpPr>
          <p:nvPr>
            <p:ph idx="1"/>
          </p:nvPr>
        </p:nvSpPr>
        <p:spPr>
          <a:xfrm>
            <a:off x="467544" y="1340768"/>
            <a:ext cx="8229600" cy="4525963"/>
          </a:xfrm>
        </p:spPr>
        <p:txBody>
          <a:bodyPr/>
          <a:lstStyle/>
          <a:p>
            <a:pPr marL="0" indent="0">
              <a:buNone/>
            </a:pPr>
            <a:r>
              <a:rPr lang="en-GB" dirty="0"/>
              <a:t>Important to ease Working Memory overload!</a:t>
            </a:r>
          </a:p>
          <a:p>
            <a:pPr marL="0" indent="0">
              <a:buNone/>
            </a:pPr>
            <a:endParaRPr lang="en-GB" dirty="0"/>
          </a:p>
          <a:p>
            <a:pPr marL="0" indent="0">
              <a:buNone/>
            </a:pPr>
            <a:endParaRPr lang="en-GB" dirty="0"/>
          </a:p>
          <a:p>
            <a:pPr marL="0" indent="0">
              <a:buNone/>
            </a:pPr>
            <a:r>
              <a:rPr lang="en-GB" dirty="0"/>
              <a:t> </a:t>
            </a:r>
          </a:p>
        </p:txBody>
      </p:sp>
      <p:sp>
        <p:nvSpPr>
          <p:cNvPr id="4" name="Slide Number Placeholder 3"/>
          <p:cNvSpPr>
            <a:spLocks noGrp="1"/>
          </p:cNvSpPr>
          <p:nvPr>
            <p:ph type="sldNum" sz="quarter" idx="12"/>
          </p:nvPr>
        </p:nvSpPr>
        <p:spPr/>
        <p:txBody>
          <a:bodyPr/>
          <a:lstStyle/>
          <a:p>
            <a:fld id="{689A1D81-ADA2-41C4-A230-554F13C29FC0}" type="slidenum">
              <a:rPr lang="en-GB" smtClean="0"/>
              <a:t>12</a:t>
            </a:fld>
            <a:endParaRPr lang="en-GB" dirty="0"/>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35596" y="1844824"/>
            <a:ext cx="6912768" cy="4465460"/>
          </a:xfrm>
          <a:prstGeom prst="rect">
            <a:avLst/>
          </a:prstGeom>
        </p:spPr>
      </p:pic>
      <p:sp>
        <p:nvSpPr>
          <p:cNvPr id="7" name="TextBox 6"/>
          <p:cNvSpPr txBox="1"/>
          <p:nvPr/>
        </p:nvSpPr>
        <p:spPr>
          <a:xfrm>
            <a:off x="539552" y="5987118"/>
            <a:ext cx="8064896" cy="646331"/>
          </a:xfrm>
          <a:prstGeom prst="rect">
            <a:avLst/>
          </a:prstGeom>
          <a:solidFill>
            <a:schemeClr val="accent1">
              <a:alpha val="92000"/>
            </a:schemeClr>
          </a:solidFill>
        </p:spPr>
        <p:txBody>
          <a:bodyPr wrap="square" rtlCol="0">
            <a:spAutoFit/>
          </a:bodyPr>
          <a:lstStyle/>
          <a:p>
            <a:r>
              <a:rPr lang="en-GB" b="1" dirty="0"/>
              <a:t>“Of all the environments humans function in, the learning environment is the most notorious for the continual overloading of working memory” </a:t>
            </a:r>
            <a:r>
              <a:rPr lang="en-GB" sz="1400" dirty="0"/>
              <a:t>Milton J Devlin 2011 </a:t>
            </a:r>
          </a:p>
        </p:txBody>
      </p:sp>
    </p:spTree>
    <p:extLst>
      <p:ext uri="{BB962C8B-B14F-4D97-AF65-F5344CB8AC3E}">
        <p14:creationId xmlns:p14="http://schemas.microsoft.com/office/powerpoint/2010/main" val="2660262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Do you recognise this person?</a:t>
            </a:r>
          </a:p>
        </p:txBody>
      </p:sp>
      <p:sp>
        <p:nvSpPr>
          <p:cNvPr id="3" name="Content Placeholder 2"/>
          <p:cNvSpPr>
            <a:spLocks noGrp="1"/>
          </p:cNvSpPr>
          <p:nvPr>
            <p:ph idx="1"/>
          </p:nvPr>
        </p:nvSpPr>
        <p:spPr>
          <a:xfrm>
            <a:off x="457200" y="1600200"/>
            <a:ext cx="8229600" cy="4709120"/>
          </a:xfrm>
        </p:spPr>
        <p:txBody>
          <a:bodyPr>
            <a:normAutofit fontScale="85000" lnSpcReduction="20000"/>
          </a:bodyPr>
          <a:lstStyle/>
          <a:p>
            <a:pPr marL="342900" lvl="1" indent="-342900">
              <a:buFont typeface="Arial" panose="020B0604020202020204" pitchFamily="34" charset="0"/>
              <a:buChar char="•"/>
            </a:pPr>
            <a:r>
              <a:rPr lang="en-GB" dirty="0"/>
              <a:t>Easily distracted:</a:t>
            </a:r>
          </a:p>
          <a:p>
            <a:pPr lvl="1"/>
            <a:r>
              <a:rPr lang="en-GB" sz="2500" dirty="0"/>
              <a:t>      - fidgeting </a:t>
            </a:r>
          </a:p>
          <a:p>
            <a:pPr lvl="1"/>
            <a:r>
              <a:rPr lang="en-GB" sz="2500" dirty="0"/>
              <a:t>      - getting annoyed or angry</a:t>
            </a:r>
          </a:p>
          <a:p>
            <a:pPr lvl="1"/>
            <a:r>
              <a:rPr lang="en-GB" sz="2500" dirty="0"/>
              <a:t>         becoming very quiet</a:t>
            </a:r>
          </a:p>
          <a:p>
            <a:pPr marL="0" indent="0">
              <a:buNone/>
            </a:pPr>
            <a:endParaRPr lang="en-GB" sz="2800" dirty="0"/>
          </a:p>
          <a:p>
            <a:r>
              <a:rPr lang="en-GB" sz="2800" dirty="0"/>
              <a:t>Struggles with:</a:t>
            </a:r>
          </a:p>
          <a:p>
            <a:pPr lvl="1"/>
            <a:r>
              <a:rPr lang="en-GB" sz="2400" dirty="0"/>
              <a:t>Waiting their turn</a:t>
            </a:r>
          </a:p>
          <a:p>
            <a:pPr lvl="1"/>
            <a:r>
              <a:rPr lang="en-GB" sz="2400" dirty="0"/>
              <a:t>Problem solving that includes holding info in their mind </a:t>
            </a:r>
          </a:p>
          <a:p>
            <a:pPr lvl="1"/>
            <a:r>
              <a:rPr lang="en-GB" sz="2400" dirty="0"/>
              <a:t>Completing tasks ,especially multiple step tasks</a:t>
            </a:r>
          </a:p>
          <a:p>
            <a:pPr marL="457200" lvl="1" indent="0">
              <a:buNone/>
            </a:pPr>
            <a:endParaRPr lang="en-GB" sz="2400" dirty="0"/>
          </a:p>
          <a:p>
            <a:r>
              <a:rPr lang="en-GB" sz="2800" dirty="0"/>
              <a:t>Finds it hard to: </a:t>
            </a:r>
          </a:p>
          <a:p>
            <a:pPr lvl="1"/>
            <a:r>
              <a:rPr lang="en-GB" sz="2400" dirty="0"/>
              <a:t>Comprehend what he/she reads </a:t>
            </a:r>
          </a:p>
          <a:p>
            <a:pPr lvl="1"/>
            <a:r>
              <a:rPr lang="en-GB" sz="2400" dirty="0"/>
              <a:t>Integrate new knowledge with prior knowledge</a:t>
            </a:r>
          </a:p>
          <a:p>
            <a:pPr lvl="1"/>
            <a:r>
              <a:rPr lang="en-GB" sz="2400" dirty="0"/>
              <a:t>Take notes and listen at the same time </a:t>
            </a:r>
          </a:p>
        </p:txBody>
      </p:sp>
      <p:sp>
        <p:nvSpPr>
          <p:cNvPr id="4" name="Slide Number Placeholder 3"/>
          <p:cNvSpPr>
            <a:spLocks noGrp="1"/>
          </p:cNvSpPr>
          <p:nvPr>
            <p:ph type="sldNum" sz="quarter" idx="12"/>
          </p:nvPr>
        </p:nvSpPr>
        <p:spPr/>
        <p:txBody>
          <a:bodyPr/>
          <a:lstStyle/>
          <a:p>
            <a:fld id="{689A1D81-ADA2-41C4-A230-554F13C29FC0}" type="slidenum">
              <a:rPr lang="en-GB" smtClean="0"/>
              <a:t>13</a:t>
            </a:fld>
            <a:endParaRPr lang="en-GB" dirty="0"/>
          </a:p>
        </p:txBody>
      </p:sp>
    </p:spTree>
    <p:extLst>
      <p:ext uri="{BB962C8B-B14F-4D97-AF65-F5344CB8AC3E}">
        <p14:creationId xmlns:p14="http://schemas.microsoft.com/office/powerpoint/2010/main" val="33999198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752"/>
            <a:ext cx="8229600" cy="1143000"/>
          </a:xfrm>
        </p:spPr>
        <p:txBody>
          <a:bodyPr>
            <a:normAutofit/>
          </a:bodyPr>
          <a:lstStyle/>
          <a:p>
            <a:r>
              <a:rPr lang="en-GB" dirty="0"/>
              <a:t>Effects of a working memory deficit </a:t>
            </a:r>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45489" y="874544"/>
            <a:ext cx="3417116" cy="2550633"/>
          </a:xfr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44008" y="2348880"/>
            <a:ext cx="3851078" cy="2568669"/>
          </a:xfrm>
          <a:prstGeom prst="rect">
            <a:avLst/>
          </a:prstGeom>
        </p:spPr>
      </p:pic>
      <p:sp>
        <p:nvSpPr>
          <p:cNvPr id="6" name="TextBox 5"/>
          <p:cNvSpPr txBox="1"/>
          <p:nvPr/>
        </p:nvSpPr>
        <p:spPr>
          <a:xfrm>
            <a:off x="457200" y="3450030"/>
            <a:ext cx="3888432" cy="3416320"/>
          </a:xfrm>
          <a:prstGeom prst="rect">
            <a:avLst/>
          </a:prstGeom>
          <a:noFill/>
        </p:spPr>
        <p:txBody>
          <a:bodyPr wrap="square" rtlCol="0">
            <a:spAutoFit/>
          </a:bodyPr>
          <a:lstStyle/>
          <a:p>
            <a:r>
              <a:rPr lang="en-GB" dirty="0"/>
              <a:t>It is extremely difficult for a learner to plan a piece of writing: construct sentences that reflect what they would like to say; punctuate work; and spell correctly. </a:t>
            </a:r>
          </a:p>
          <a:p>
            <a:r>
              <a:rPr lang="en-GB" dirty="0"/>
              <a:t>Similar stresses may occur with formulating a verbal response to questions, coming up with solutions to problems or when trying to read something important that needs your full understanding and appropriate response in a very short space of time.</a:t>
            </a:r>
          </a:p>
        </p:txBody>
      </p:sp>
      <p:sp>
        <p:nvSpPr>
          <p:cNvPr id="10" name="Flowchart: Sequential Access Storage 9"/>
          <p:cNvSpPr/>
          <p:nvPr/>
        </p:nvSpPr>
        <p:spPr>
          <a:xfrm rot="8664188">
            <a:off x="3066373" y="1149288"/>
            <a:ext cx="2071433" cy="1677147"/>
          </a:xfrm>
          <a:prstGeom prst="flowChartMagneticTap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1" name="TextBox 10"/>
          <p:cNvSpPr txBox="1"/>
          <p:nvPr/>
        </p:nvSpPr>
        <p:spPr>
          <a:xfrm>
            <a:off x="3563888" y="1425563"/>
            <a:ext cx="1296144" cy="1200329"/>
          </a:xfrm>
          <a:prstGeom prst="rect">
            <a:avLst/>
          </a:prstGeom>
          <a:noFill/>
        </p:spPr>
        <p:txBody>
          <a:bodyPr wrap="square" rtlCol="0">
            <a:spAutoFit/>
          </a:bodyPr>
          <a:lstStyle/>
          <a:p>
            <a:r>
              <a:rPr lang="en-GB" dirty="0"/>
              <a:t>I DON’T KNOW HOW TO SPELL IT !!!</a:t>
            </a:r>
          </a:p>
        </p:txBody>
      </p:sp>
      <p:sp>
        <p:nvSpPr>
          <p:cNvPr id="12" name="Cloud Callout 11"/>
          <p:cNvSpPr/>
          <p:nvPr/>
        </p:nvSpPr>
        <p:spPr>
          <a:xfrm>
            <a:off x="6660232" y="1196752"/>
            <a:ext cx="2016224" cy="1152128"/>
          </a:xfrm>
          <a:prstGeom prst="cloudCallou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3" name="TextBox 12"/>
          <p:cNvSpPr txBox="1"/>
          <p:nvPr/>
        </p:nvSpPr>
        <p:spPr>
          <a:xfrm>
            <a:off x="6967331" y="1425563"/>
            <a:ext cx="1440160" cy="646331"/>
          </a:xfrm>
          <a:prstGeom prst="rect">
            <a:avLst/>
          </a:prstGeom>
          <a:noFill/>
        </p:spPr>
        <p:txBody>
          <a:bodyPr wrap="square" rtlCol="0">
            <a:spAutoFit/>
          </a:bodyPr>
          <a:lstStyle/>
          <a:p>
            <a:r>
              <a:rPr lang="en-GB" dirty="0"/>
              <a:t>I CAN’T DO THIS!!!</a:t>
            </a:r>
          </a:p>
        </p:txBody>
      </p:sp>
      <p:sp>
        <p:nvSpPr>
          <p:cNvPr id="3" name="Slide Number Placeholder 2"/>
          <p:cNvSpPr>
            <a:spLocks noGrp="1"/>
          </p:cNvSpPr>
          <p:nvPr>
            <p:ph type="sldNum" sz="quarter" idx="12"/>
          </p:nvPr>
        </p:nvSpPr>
        <p:spPr/>
        <p:txBody>
          <a:bodyPr/>
          <a:lstStyle/>
          <a:p>
            <a:fld id="{689A1D81-ADA2-41C4-A230-554F13C29FC0}" type="slidenum">
              <a:rPr lang="en-GB" smtClean="0"/>
              <a:t>14</a:t>
            </a:fld>
            <a:endParaRPr lang="en-GB" dirty="0"/>
          </a:p>
        </p:txBody>
      </p:sp>
    </p:spTree>
    <p:extLst>
      <p:ext uri="{BB962C8B-B14F-4D97-AF65-F5344CB8AC3E}">
        <p14:creationId xmlns:p14="http://schemas.microsoft.com/office/powerpoint/2010/main" val="5030823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principles of WM intervention</a:t>
            </a:r>
          </a:p>
        </p:txBody>
      </p:sp>
      <p:sp>
        <p:nvSpPr>
          <p:cNvPr id="3" name="Content Placeholder 2"/>
          <p:cNvSpPr>
            <a:spLocks noGrp="1"/>
          </p:cNvSpPr>
          <p:nvPr>
            <p:ph idx="1"/>
          </p:nvPr>
        </p:nvSpPr>
        <p:spPr>
          <a:xfrm>
            <a:off x="179512" y="1268760"/>
            <a:ext cx="8856984" cy="5328592"/>
          </a:xfrm>
        </p:spPr>
        <p:txBody>
          <a:bodyPr>
            <a:normAutofit fontScale="92500" lnSpcReduction="10000"/>
          </a:bodyPr>
          <a:lstStyle/>
          <a:p>
            <a:pPr marL="0" indent="0">
              <a:buNone/>
            </a:pPr>
            <a:r>
              <a:rPr lang="en-GB" sz="2800" dirty="0"/>
              <a:t>To “avoid working memory failures in order to prevent learning from being delayed or impaired”</a:t>
            </a:r>
          </a:p>
          <a:p>
            <a:pPr marL="0" indent="0">
              <a:buNone/>
            </a:pPr>
            <a:r>
              <a:rPr lang="en-GB" sz="1400" dirty="0"/>
              <a:t>(Gathercole &amp;Alloway  2008)</a:t>
            </a:r>
          </a:p>
          <a:p>
            <a:pPr marL="0" indent="0" algn="ctr">
              <a:buNone/>
            </a:pPr>
            <a:r>
              <a:rPr lang="en-GB" dirty="0"/>
              <a:t>What are the 8 principles? (discuss and feedback) </a:t>
            </a:r>
          </a:p>
          <a:p>
            <a:pPr>
              <a:buFont typeface="Wingdings" panose="05000000000000000000" pitchFamily="2" charset="2"/>
              <a:buChar char="v"/>
            </a:pPr>
            <a:r>
              <a:rPr lang="en-GB" sz="2800" dirty="0"/>
              <a:t>Recognise </a:t>
            </a:r>
          </a:p>
          <a:p>
            <a:pPr>
              <a:buFont typeface="Wingdings" panose="05000000000000000000" pitchFamily="2" charset="2"/>
              <a:buChar char="v"/>
            </a:pPr>
            <a:r>
              <a:rPr lang="en-GB" sz="2800" dirty="0"/>
              <a:t>Monitor </a:t>
            </a:r>
          </a:p>
          <a:p>
            <a:pPr>
              <a:buFont typeface="Wingdings" panose="05000000000000000000" pitchFamily="2" charset="2"/>
              <a:buChar char="v"/>
            </a:pPr>
            <a:r>
              <a:rPr lang="en-GB" sz="2800" dirty="0"/>
              <a:t>Evaluate</a:t>
            </a:r>
          </a:p>
          <a:p>
            <a:pPr>
              <a:buFont typeface="Wingdings" panose="05000000000000000000" pitchFamily="2" charset="2"/>
              <a:buChar char="v"/>
            </a:pPr>
            <a:r>
              <a:rPr lang="en-GB" sz="2800" dirty="0"/>
              <a:t>Reduce </a:t>
            </a:r>
          </a:p>
          <a:p>
            <a:pPr>
              <a:buFont typeface="Wingdings" panose="05000000000000000000" pitchFamily="2" charset="2"/>
              <a:buChar char="v"/>
            </a:pPr>
            <a:r>
              <a:rPr lang="en-GB" sz="2800" dirty="0"/>
              <a:t>Be aware of processing demands </a:t>
            </a:r>
          </a:p>
          <a:p>
            <a:pPr>
              <a:buFont typeface="Wingdings" panose="05000000000000000000" pitchFamily="2" charset="2"/>
              <a:buChar char="v"/>
            </a:pPr>
            <a:r>
              <a:rPr lang="en-GB" sz="2800" dirty="0"/>
              <a:t>Repeat </a:t>
            </a:r>
          </a:p>
          <a:p>
            <a:pPr>
              <a:buFont typeface="Wingdings" panose="05000000000000000000" pitchFamily="2" charset="2"/>
              <a:buChar char="v"/>
            </a:pPr>
            <a:r>
              <a:rPr lang="en-GB" sz="2800" dirty="0"/>
              <a:t>Teach memory aids</a:t>
            </a:r>
          </a:p>
          <a:p>
            <a:pPr>
              <a:buFont typeface="Wingdings" panose="05000000000000000000" pitchFamily="2" charset="2"/>
              <a:buChar char="v"/>
            </a:pPr>
            <a:r>
              <a:rPr lang="en-GB" sz="2800" dirty="0"/>
              <a:t>Teach metacognition (how you learn)</a:t>
            </a:r>
          </a:p>
          <a:p>
            <a:endParaRPr lang="en-GB" dirty="0"/>
          </a:p>
        </p:txBody>
      </p:sp>
      <p:sp>
        <p:nvSpPr>
          <p:cNvPr id="4" name="Slide Number Placeholder 3"/>
          <p:cNvSpPr>
            <a:spLocks noGrp="1"/>
          </p:cNvSpPr>
          <p:nvPr>
            <p:ph type="sldNum" sz="quarter" idx="12"/>
          </p:nvPr>
        </p:nvSpPr>
        <p:spPr/>
        <p:txBody>
          <a:bodyPr/>
          <a:lstStyle/>
          <a:p>
            <a:fld id="{689A1D81-ADA2-41C4-A230-554F13C29FC0}" type="slidenum">
              <a:rPr lang="en-GB" smtClean="0"/>
              <a:t>15</a:t>
            </a:fld>
            <a:endParaRPr lang="en-GB" dirty="0"/>
          </a:p>
        </p:txBody>
      </p:sp>
    </p:spTree>
    <p:extLst>
      <p:ext uri="{BB962C8B-B14F-4D97-AF65-F5344CB8AC3E}">
        <p14:creationId xmlns:p14="http://schemas.microsoft.com/office/powerpoint/2010/main" val="275967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1000"/>
                                        <p:tgtEl>
                                          <p:spTgt spid="3">
                                            <p:txEl>
                                              <p:pRg st="3" end="3"/>
                                            </p:txEl>
                                          </p:spTgt>
                                        </p:tgtEl>
                                      </p:cBhvr>
                                    </p:animEffect>
                                    <p:anim calcmode="lin" valueType="num">
                                      <p:cBhvr>
                                        <p:cTn id="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fade">
                                      <p:cBhvr>
                                        <p:cTn id="14" dur="1000"/>
                                        <p:tgtEl>
                                          <p:spTgt spid="3">
                                            <p:txEl>
                                              <p:pRg st="4" end="4"/>
                                            </p:txEl>
                                          </p:spTgt>
                                        </p:tgtEl>
                                      </p:cBhvr>
                                    </p:animEffect>
                                    <p:anim calcmode="lin" valueType="num">
                                      <p:cBhvr>
                                        <p:cTn id="1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1000"/>
                                        <p:tgtEl>
                                          <p:spTgt spid="3">
                                            <p:txEl>
                                              <p:pRg st="5" end="5"/>
                                            </p:txEl>
                                          </p:spTgt>
                                        </p:tgtEl>
                                      </p:cBhvr>
                                    </p:animEffect>
                                    <p:anim calcmode="lin" valueType="num">
                                      <p:cBhvr>
                                        <p:cTn id="2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fade">
                                      <p:cBhvr>
                                        <p:cTn id="28" dur="1000"/>
                                        <p:tgtEl>
                                          <p:spTgt spid="3">
                                            <p:txEl>
                                              <p:pRg st="6" end="6"/>
                                            </p:txEl>
                                          </p:spTgt>
                                        </p:tgtEl>
                                      </p:cBhvr>
                                    </p:animEffect>
                                    <p:anim calcmode="lin" valueType="num">
                                      <p:cBhvr>
                                        <p:cTn id="2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fade">
                                      <p:cBhvr>
                                        <p:cTn id="35" dur="1000"/>
                                        <p:tgtEl>
                                          <p:spTgt spid="3">
                                            <p:txEl>
                                              <p:pRg st="7" end="7"/>
                                            </p:txEl>
                                          </p:spTgt>
                                        </p:tgtEl>
                                      </p:cBhvr>
                                    </p:animEffect>
                                    <p:anim calcmode="lin" valueType="num">
                                      <p:cBhvr>
                                        <p:cTn id="36"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fade">
                                      <p:cBhvr>
                                        <p:cTn id="42" dur="1000"/>
                                        <p:tgtEl>
                                          <p:spTgt spid="3">
                                            <p:txEl>
                                              <p:pRg st="8" end="8"/>
                                            </p:txEl>
                                          </p:spTgt>
                                        </p:tgtEl>
                                      </p:cBhvr>
                                    </p:animEffect>
                                    <p:anim calcmode="lin" valueType="num">
                                      <p:cBhvr>
                                        <p:cTn id="43"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9" end="9"/>
                                            </p:txEl>
                                          </p:spTgt>
                                        </p:tgtEl>
                                        <p:attrNameLst>
                                          <p:attrName>style.visibility</p:attrName>
                                        </p:attrNameLst>
                                      </p:cBhvr>
                                      <p:to>
                                        <p:strVal val="visible"/>
                                      </p:to>
                                    </p:set>
                                    <p:animEffect transition="in" filter="fade">
                                      <p:cBhvr>
                                        <p:cTn id="49" dur="1000"/>
                                        <p:tgtEl>
                                          <p:spTgt spid="3">
                                            <p:txEl>
                                              <p:pRg st="9" end="9"/>
                                            </p:txEl>
                                          </p:spTgt>
                                        </p:tgtEl>
                                      </p:cBhvr>
                                    </p:animEffect>
                                    <p:anim calcmode="lin" valueType="num">
                                      <p:cBhvr>
                                        <p:cTn id="50"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3">
                                            <p:txEl>
                                              <p:pRg st="10" end="10"/>
                                            </p:txEl>
                                          </p:spTgt>
                                        </p:tgtEl>
                                        <p:attrNameLst>
                                          <p:attrName>style.visibility</p:attrName>
                                        </p:attrNameLst>
                                      </p:cBhvr>
                                      <p:to>
                                        <p:strVal val="visible"/>
                                      </p:to>
                                    </p:set>
                                    <p:animEffect transition="in" filter="fade">
                                      <p:cBhvr>
                                        <p:cTn id="56" dur="1000"/>
                                        <p:tgtEl>
                                          <p:spTgt spid="3">
                                            <p:txEl>
                                              <p:pRg st="10" end="10"/>
                                            </p:txEl>
                                          </p:spTgt>
                                        </p:tgtEl>
                                      </p:cBhvr>
                                    </p:animEffect>
                                    <p:anim calcmode="lin" valueType="num">
                                      <p:cBhvr>
                                        <p:cTn id="57"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DED43-E033-9D77-F807-8F5952135C99}"/>
              </a:ext>
            </a:extLst>
          </p:cNvPr>
          <p:cNvSpPr>
            <a:spLocks noGrp="1"/>
          </p:cNvSpPr>
          <p:nvPr>
            <p:ph type="title"/>
          </p:nvPr>
        </p:nvSpPr>
        <p:spPr/>
        <p:txBody>
          <a:bodyPr>
            <a:normAutofit fontScale="90000"/>
          </a:bodyPr>
          <a:lstStyle/>
          <a:p>
            <a:r>
              <a:rPr lang="en-GB" dirty="0"/>
              <a:t>How to remember the principles – a useful strategy </a:t>
            </a:r>
          </a:p>
        </p:txBody>
      </p:sp>
      <p:sp>
        <p:nvSpPr>
          <p:cNvPr id="3" name="Content Placeholder 2">
            <a:extLst>
              <a:ext uri="{FF2B5EF4-FFF2-40B4-BE49-F238E27FC236}">
                <a16:creationId xmlns:a16="http://schemas.microsoft.com/office/drawing/2014/main" id="{C4E0BB17-C106-BCF0-E99F-F3FE72B9E2B2}"/>
              </a:ext>
            </a:extLst>
          </p:cNvPr>
          <p:cNvSpPr>
            <a:spLocks noGrp="1"/>
          </p:cNvSpPr>
          <p:nvPr>
            <p:ph idx="1"/>
          </p:nvPr>
        </p:nvSpPr>
        <p:spPr/>
        <p:txBody>
          <a:bodyPr>
            <a:normAutofit fontScale="92500" lnSpcReduction="10000"/>
          </a:bodyPr>
          <a:lstStyle/>
          <a:p>
            <a:r>
              <a:rPr lang="en-GB" dirty="0" err="1"/>
              <a:t>Mneumonic</a:t>
            </a:r>
            <a:r>
              <a:rPr lang="en-GB" dirty="0"/>
              <a:t> for the principles </a:t>
            </a:r>
          </a:p>
          <a:p>
            <a:r>
              <a:rPr lang="en-GB" dirty="0"/>
              <a:t>R E  M  B A     R TT (Mc and Ma)</a:t>
            </a:r>
          </a:p>
          <a:p>
            <a:r>
              <a:rPr lang="en-GB" dirty="0"/>
              <a:t>“</a:t>
            </a:r>
            <a:r>
              <a:rPr lang="en-GB" dirty="0" err="1"/>
              <a:t>REMemBA</a:t>
            </a:r>
            <a:r>
              <a:rPr lang="en-GB" dirty="0"/>
              <a:t>  ,  Reduce    Teaching (Meta Cognition and Memory Aids) </a:t>
            </a:r>
          </a:p>
          <a:p>
            <a:pPr marL="0" indent="0">
              <a:buNone/>
            </a:pPr>
            <a:r>
              <a:rPr lang="en-GB" dirty="0"/>
              <a:t>Or </a:t>
            </a:r>
          </a:p>
          <a:p>
            <a:pPr marL="0" indent="0">
              <a:buNone/>
            </a:pPr>
            <a:r>
              <a:rPr lang="en-GB" dirty="0" err="1"/>
              <a:t>REMBaRT</a:t>
            </a:r>
            <a:r>
              <a:rPr lang="en-GB" dirty="0"/>
              <a:t> Mc n Ma </a:t>
            </a:r>
          </a:p>
          <a:p>
            <a:pPr marL="0" indent="0">
              <a:buNone/>
            </a:pPr>
            <a:endParaRPr lang="en-GB" dirty="0"/>
          </a:p>
          <a:p>
            <a:pPr marL="0" indent="0">
              <a:buNone/>
            </a:pPr>
            <a:r>
              <a:rPr lang="en-GB" dirty="0"/>
              <a:t>Recognise, Evaluate, Monitor, Be Aware, Reduce, </a:t>
            </a:r>
          </a:p>
          <a:p>
            <a:pPr marL="0" indent="0">
              <a:buNone/>
            </a:pPr>
            <a:r>
              <a:rPr lang="en-GB" dirty="0"/>
              <a:t>Teach – Meta cognition and Memory Aids</a:t>
            </a:r>
          </a:p>
        </p:txBody>
      </p:sp>
      <p:sp>
        <p:nvSpPr>
          <p:cNvPr id="4" name="Slide Number Placeholder 3">
            <a:extLst>
              <a:ext uri="{FF2B5EF4-FFF2-40B4-BE49-F238E27FC236}">
                <a16:creationId xmlns:a16="http://schemas.microsoft.com/office/drawing/2014/main" id="{91C94695-9E04-C1AE-2D29-C58195CCF39D}"/>
              </a:ext>
            </a:extLst>
          </p:cNvPr>
          <p:cNvSpPr>
            <a:spLocks noGrp="1"/>
          </p:cNvSpPr>
          <p:nvPr>
            <p:ph type="sldNum" sz="quarter" idx="12"/>
          </p:nvPr>
        </p:nvSpPr>
        <p:spPr/>
        <p:txBody>
          <a:bodyPr/>
          <a:lstStyle/>
          <a:p>
            <a:fld id="{689A1D81-ADA2-41C4-A230-554F13C29FC0}" type="slidenum">
              <a:rPr lang="en-GB" smtClean="0"/>
              <a:t>16</a:t>
            </a:fld>
            <a:endParaRPr lang="en-GB" dirty="0"/>
          </a:p>
        </p:txBody>
      </p:sp>
    </p:spTree>
    <p:extLst>
      <p:ext uri="{BB962C8B-B14F-4D97-AF65-F5344CB8AC3E}">
        <p14:creationId xmlns:p14="http://schemas.microsoft.com/office/powerpoint/2010/main" val="13657426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11402"/>
          </a:xfrm>
        </p:spPr>
        <p:txBody>
          <a:bodyPr/>
          <a:lstStyle/>
          <a:p>
            <a:r>
              <a:rPr lang="en-GB" dirty="0"/>
              <a:t> Working memory strategies </a:t>
            </a:r>
          </a:p>
        </p:txBody>
      </p:sp>
      <p:sp>
        <p:nvSpPr>
          <p:cNvPr id="3" name="Content Placeholder 2"/>
          <p:cNvSpPr>
            <a:spLocks noGrp="1"/>
          </p:cNvSpPr>
          <p:nvPr>
            <p:ph idx="1"/>
          </p:nvPr>
        </p:nvSpPr>
        <p:spPr>
          <a:xfrm>
            <a:off x="457200" y="1600200"/>
            <a:ext cx="8395320" cy="5069160"/>
          </a:xfrm>
        </p:spPr>
        <p:txBody>
          <a:bodyPr/>
          <a:lstStyle/>
          <a:p>
            <a:r>
              <a:rPr lang="en-GB" dirty="0"/>
              <a:t>Mnemonics </a:t>
            </a:r>
          </a:p>
          <a:p>
            <a:pPr marL="0" indent="0">
              <a:buNone/>
            </a:pPr>
            <a:endParaRPr lang="en-GB" dirty="0"/>
          </a:p>
          <a:p>
            <a:endParaRPr lang="en-GB" dirty="0"/>
          </a:p>
          <a:p>
            <a:endParaRPr lang="en-GB" dirty="0"/>
          </a:p>
          <a:p>
            <a:r>
              <a:rPr lang="en-GB" dirty="0"/>
              <a:t>Mindmaps </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11960" y="3861048"/>
            <a:ext cx="4640560" cy="2700088"/>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962672" y="1268760"/>
            <a:ext cx="2329408" cy="2526792"/>
          </a:xfrm>
          <a:prstGeom prst="rect">
            <a:avLst/>
          </a:prstGeom>
        </p:spPr>
      </p:pic>
      <p:sp>
        <p:nvSpPr>
          <p:cNvPr id="6" name="TextBox 5"/>
          <p:cNvSpPr txBox="1"/>
          <p:nvPr/>
        </p:nvSpPr>
        <p:spPr>
          <a:xfrm>
            <a:off x="5436096" y="1286040"/>
            <a:ext cx="1980220" cy="2308324"/>
          </a:xfrm>
          <a:prstGeom prst="rect">
            <a:avLst/>
          </a:prstGeom>
          <a:noFill/>
        </p:spPr>
        <p:txBody>
          <a:bodyPr wrap="square" rtlCol="0">
            <a:spAutoFit/>
          </a:bodyPr>
          <a:lstStyle/>
          <a:p>
            <a:r>
              <a:rPr lang="en-GB" b="1" dirty="0"/>
              <a:t>RHYTHM</a:t>
            </a:r>
            <a:r>
              <a:rPr lang="en-GB" dirty="0"/>
              <a:t> </a:t>
            </a:r>
          </a:p>
          <a:p>
            <a:endParaRPr lang="en-GB" dirty="0"/>
          </a:p>
          <a:p>
            <a:r>
              <a:rPr lang="en-GB" dirty="0"/>
              <a:t>R- Rhythm </a:t>
            </a:r>
          </a:p>
          <a:p>
            <a:r>
              <a:rPr lang="en-GB" dirty="0"/>
              <a:t>H – Has</a:t>
            </a:r>
          </a:p>
          <a:p>
            <a:r>
              <a:rPr lang="en-GB" dirty="0"/>
              <a:t>Y – Your </a:t>
            </a:r>
          </a:p>
          <a:p>
            <a:r>
              <a:rPr lang="en-GB" dirty="0"/>
              <a:t>T- Two</a:t>
            </a:r>
          </a:p>
          <a:p>
            <a:r>
              <a:rPr lang="en-GB" dirty="0"/>
              <a:t>H- Hands </a:t>
            </a:r>
          </a:p>
          <a:p>
            <a:r>
              <a:rPr lang="en-GB" dirty="0"/>
              <a:t>M – Moving </a:t>
            </a:r>
          </a:p>
        </p:txBody>
      </p:sp>
      <p:sp>
        <p:nvSpPr>
          <p:cNvPr id="7" name="Slide Number Placeholder 6"/>
          <p:cNvSpPr>
            <a:spLocks noGrp="1"/>
          </p:cNvSpPr>
          <p:nvPr>
            <p:ph type="sldNum" sz="quarter" idx="12"/>
          </p:nvPr>
        </p:nvSpPr>
        <p:spPr/>
        <p:txBody>
          <a:bodyPr/>
          <a:lstStyle/>
          <a:p>
            <a:fld id="{689A1D81-ADA2-41C4-A230-554F13C29FC0}" type="slidenum">
              <a:rPr lang="en-GB" smtClean="0"/>
              <a:t>17</a:t>
            </a:fld>
            <a:endParaRPr lang="en-GB" dirty="0"/>
          </a:p>
        </p:txBody>
      </p:sp>
    </p:spTree>
    <p:extLst>
      <p:ext uri="{BB962C8B-B14F-4D97-AF65-F5344CB8AC3E}">
        <p14:creationId xmlns:p14="http://schemas.microsoft.com/office/powerpoint/2010/main" val="1451419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fade">
                                      <p:cBhvr>
                                        <p:cTn id="14" dur="1000"/>
                                        <p:tgtEl>
                                          <p:spTgt spid="3">
                                            <p:txEl>
                                              <p:pRg st="4" end="4"/>
                                            </p:txEl>
                                          </p:spTgt>
                                        </p:tgtEl>
                                      </p:cBhvr>
                                    </p:animEffect>
                                    <p:anim calcmode="lin" valueType="num">
                                      <p:cBhvr>
                                        <p:cTn id="1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0B558D-C727-47B8-0D6C-CC10FD383250}"/>
              </a:ext>
            </a:extLst>
          </p:cNvPr>
          <p:cNvSpPr>
            <a:spLocks noGrp="1"/>
          </p:cNvSpPr>
          <p:nvPr>
            <p:ph type="title"/>
          </p:nvPr>
        </p:nvSpPr>
        <p:spPr/>
        <p:txBody>
          <a:bodyPr/>
          <a:lstStyle/>
          <a:p>
            <a:r>
              <a:rPr lang="en-GB" dirty="0"/>
              <a:t>Group activity – learner scenario</a:t>
            </a:r>
          </a:p>
        </p:txBody>
      </p:sp>
      <p:sp>
        <p:nvSpPr>
          <p:cNvPr id="3" name="Content Placeholder 2">
            <a:extLst>
              <a:ext uri="{FF2B5EF4-FFF2-40B4-BE49-F238E27FC236}">
                <a16:creationId xmlns:a16="http://schemas.microsoft.com/office/drawing/2014/main" id="{3E9C5CF6-F6A7-5D0E-4342-E06307534722}"/>
              </a:ext>
            </a:extLst>
          </p:cNvPr>
          <p:cNvSpPr>
            <a:spLocks noGrp="1"/>
          </p:cNvSpPr>
          <p:nvPr>
            <p:ph idx="1"/>
          </p:nvPr>
        </p:nvSpPr>
        <p:spPr>
          <a:xfrm>
            <a:off x="457200" y="1417638"/>
            <a:ext cx="8229600" cy="5303837"/>
          </a:xfrm>
        </p:spPr>
        <p:txBody>
          <a:bodyPr>
            <a:normAutofit fontScale="85000" lnSpcReduction="10000"/>
          </a:bodyPr>
          <a:lstStyle/>
          <a:p>
            <a:pPr>
              <a:lnSpc>
                <a:spcPct val="107000"/>
              </a:lnSpc>
              <a:spcAft>
                <a:spcPts val="800"/>
              </a:spcAft>
            </a:pPr>
            <a:r>
              <a:rPr lang="en-GB" sz="3300" kern="100" dirty="0">
                <a:effectLst/>
                <a:latin typeface="Calibri" panose="020F0502020204030204" pitchFamily="34" charset="0"/>
                <a:ea typeface="Aptos" panose="020B0004020202020204" pitchFamily="34" charset="0"/>
                <a:cs typeface="Calibri" panose="020F0502020204030204" pitchFamily="34" charset="0"/>
              </a:rPr>
              <a:t>Jane has been attending an employability work club for several weeks.  Today she has asked for support to complete an application form with an imminent deadline as advised by her DWP Work Coach.   For this application, Jane needs to register with an employment website and then upload her CV.  Jane needs to update her CV to include her last employment details before she can upload it.   The tutor is providing verbal step-by-step instructions to Jane but Jane is struggling to remember each step and is now quite frustrated and is considering not applying for the position.</a:t>
            </a:r>
          </a:p>
          <a:p>
            <a:endParaRPr lang="en-GB" dirty="0"/>
          </a:p>
        </p:txBody>
      </p:sp>
      <p:sp>
        <p:nvSpPr>
          <p:cNvPr id="4" name="Slide Number Placeholder 3">
            <a:extLst>
              <a:ext uri="{FF2B5EF4-FFF2-40B4-BE49-F238E27FC236}">
                <a16:creationId xmlns:a16="http://schemas.microsoft.com/office/drawing/2014/main" id="{E3B51AD4-F3CB-DD4F-5EBF-C48F1CE49181}"/>
              </a:ext>
            </a:extLst>
          </p:cNvPr>
          <p:cNvSpPr>
            <a:spLocks noGrp="1"/>
          </p:cNvSpPr>
          <p:nvPr>
            <p:ph type="sldNum" sz="quarter" idx="12"/>
          </p:nvPr>
        </p:nvSpPr>
        <p:spPr/>
        <p:txBody>
          <a:bodyPr/>
          <a:lstStyle/>
          <a:p>
            <a:fld id="{689A1D81-ADA2-41C4-A230-554F13C29FC0}" type="slidenum">
              <a:rPr lang="en-GB" smtClean="0"/>
              <a:t>18</a:t>
            </a:fld>
            <a:endParaRPr lang="en-GB" dirty="0"/>
          </a:p>
        </p:txBody>
      </p:sp>
    </p:spTree>
    <p:extLst>
      <p:ext uri="{BB962C8B-B14F-4D97-AF65-F5344CB8AC3E}">
        <p14:creationId xmlns:p14="http://schemas.microsoft.com/office/powerpoint/2010/main" val="20486871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Group activity: What would you do?</a:t>
            </a:r>
          </a:p>
        </p:txBody>
      </p:sp>
      <p:sp>
        <p:nvSpPr>
          <p:cNvPr id="3" name="Content Placeholder 2"/>
          <p:cNvSpPr>
            <a:spLocks noGrp="1"/>
          </p:cNvSpPr>
          <p:nvPr>
            <p:ph idx="1"/>
          </p:nvPr>
        </p:nvSpPr>
        <p:spPr/>
        <p:txBody>
          <a:bodyPr>
            <a:normAutofit lnSpcReduction="10000"/>
          </a:bodyPr>
          <a:lstStyle/>
          <a:p>
            <a:pPr marL="0" indent="0">
              <a:buNone/>
            </a:pPr>
            <a:r>
              <a:rPr lang="en-GB" dirty="0"/>
              <a:t>Please discuss the scenario and answer these questions:-</a:t>
            </a:r>
          </a:p>
          <a:p>
            <a:pPr lvl="0"/>
            <a:r>
              <a:rPr lang="en-GB" dirty="0"/>
              <a:t>What are the possible WM demands of the learning activity?</a:t>
            </a:r>
          </a:p>
          <a:p>
            <a:pPr lvl="0"/>
            <a:r>
              <a:rPr lang="en-GB" dirty="0"/>
              <a:t>Which signs of WM overload is the learner exhibiting? </a:t>
            </a:r>
          </a:p>
          <a:p>
            <a:pPr lvl="0"/>
            <a:r>
              <a:rPr lang="en-GB" dirty="0"/>
              <a:t>Based on the principles of WM interventions - what support would you offer to a learner with limited working memory?</a:t>
            </a:r>
          </a:p>
          <a:p>
            <a:pPr marL="0" indent="0">
              <a:buNone/>
            </a:pPr>
            <a:endParaRPr lang="en-GB" dirty="0"/>
          </a:p>
        </p:txBody>
      </p:sp>
      <p:sp>
        <p:nvSpPr>
          <p:cNvPr id="4" name="Slide Number Placeholder 3"/>
          <p:cNvSpPr>
            <a:spLocks noGrp="1"/>
          </p:cNvSpPr>
          <p:nvPr>
            <p:ph type="sldNum" sz="quarter" idx="12"/>
          </p:nvPr>
        </p:nvSpPr>
        <p:spPr/>
        <p:txBody>
          <a:bodyPr/>
          <a:lstStyle/>
          <a:p>
            <a:fld id="{689A1D81-ADA2-41C4-A230-554F13C29FC0}" type="slidenum">
              <a:rPr lang="en-GB" smtClean="0"/>
              <a:t>19</a:t>
            </a:fld>
            <a:endParaRPr lang="en-GB" dirty="0"/>
          </a:p>
        </p:txBody>
      </p:sp>
    </p:spTree>
    <p:extLst>
      <p:ext uri="{BB962C8B-B14F-4D97-AF65-F5344CB8AC3E}">
        <p14:creationId xmlns:p14="http://schemas.microsoft.com/office/powerpoint/2010/main" val="23733095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8229600" cy="2376264"/>
          </a:xfrm>
        </p:spPr>
        <p:txBody>
          <a:bodyPr>
            <a:normAutofit fontScale="90000"/>
          </a:bodyPr>
          <a:lstStyle/>
          <a:p>
            <a:pPr algn="l"/>
            <a:br>
              <a:rPr lang="en-GB" dirty="0"/>
            </a:br>
            <a:r>
              <a:rPr lang="en-GB" dirty="0"/>
              <a:t>                     Working Memory</a:t>
            </a:r>
            <a:br>
              <a:rPr lang="en-GB" dirty="0"/>
            </a:br>
            <a:r>
              <a:rPr lang="en-GB" sz="3100" dirty="0"/>
              <a:t>What is working memory?</a:t>
            </a:r>
            <a:br>
              <a:rPr lang="en-GB" sz="3100" dirty="0"/>
            </a:br>
            <a:r>
              <a:rPr lang="en-GB" sz="3100" dirty="0"/>
              <a:t>How does it impact on us as individuals and the individuals that we support? </a:t>
            </a:r>
            <a:br>
              <a:rPr lang="en-GB" sz="3100" dirty="0"/>
            </a:br>
            <a:r>
              <a:rPr lang="en-GB" dirty="0"/>
              <a:t> </a:t>
            </a:r>
          </a:p>
        </p:txBody>
      </p:sp>
      <p:sp>
        <p:nvSpPr>
          <p:cNvPr id="3" name="Content Placeholder 2"/>
          <p:cNvSpPr>
            <a:spLocks noGrp="1"/>
          </p:cNvSpPr>
          <p:nvPr>
            <p:ph idx="1"/>
          </p:nvPr>
        </p:nvSpPr>
        <p:spPr>
          <a:xfrm>
            <a:off x="457200" y="2420888"/>
            <a:ext cx="8229600" cy="3960440"/>
          </a:xfrm>
        </p:spPr>
        <p:txBody>
          <a:bodyPr>
            <a:normAutofit lnSpcReduction="10000"/>
          </a:bodyPr>
          <a:lstStyle/>
          <a:p>
            <a:pPr marL="0" indent="0">
              <a:buNone/>
            </a:pPr>
            <a:r>
              <a:rPr lang="en-GB" dirty="0"/>
              <a:t>Session Aims:</a:t>
            </a:r>
          </a:p>
          <a:p>
            <a:pPr>
              <a:buFont typeface="Wingdings" panose="05000000000000000000" pitchFamily="2" charset="2"/>
              <a:buChar char="v"/>
            </a:pPr>
            <a:r>
              <a:rPr lang="en-GB" sz="2800" dirty="0"/>
              <a:t>Have an overview of Working  Memory (WM)</a:t>
            </a:r>
          </a:p>
          <a:p>
            <a:pPr>
              <a:buFont typeface="Wingdings" panose="05000000000000000000" pitchFamily="2" charset="2"/>
              <a:buChar char="v"/>
            </a:pPr>
            <a:r>
              <a:rPr lang="en-GB" sz="2800" dirty="0"/>
              <a:t>Awareness of the signs of WM “overload”</a:t>
            </a:r>
          </a:p>
          <a:p>
            <a:pPr>
              <a:buFont typeface="Wingdings" panose="05000000000000000000" pitchFamily="2" charset="2"/>
              <a:buChar char="v"/>
            </a:pPr>
            <a:r>
              <a:rPr lang="en-GB" sz="2800" dirty="0"/>
              <a:t>Awareness of Principles of WM intervention </a:t>
            </a:r>
          </a:p>
          <a:p>
            <a:pPr>
              <a:buFont typeface="Wingdings" panose="05000000000000000000" pitchFamily="2" charset="2"/>
              <a:buChar char="v"/>
            </a:pPr>
            <a:r>
              <a:rPr lang="en-GB" sz="2800" dirty="0"/>
              <a:t>Identify strategies to support WM</a:t>
            </a:r>
          </a:p>
          <a:p>
            <a:pPr>
              <a:buFont typeface="Wingdings" panose="05000000000000000000" pitchFamily="2" charset="2"/>
              <a:buChar char="v"/>
            </a:pPr>
            <a:r>
              <a:rPr lang="en-GB" sz="2800" dirty="0"/>
              <a:t>Application of above awareness and strategies to the work we do </a:t>
            </a:r>
          </a:p>
          <a:p>
            <a:pPr>
              <a:buFont typeface="Wingdings" panose="05000000000000000000" pitchFamily="2" charset="2"/>
              <a:buChar char="v"/>
            </a:pPr>
            <a:r>
              <a:rPr lang="en-GB" sz="2800" dirty="0"/>
              <a:t>Further reading information</a:t>
            </a:r>
          </a:p>
        </p:txBody>
      </p:sp>
      <p:sp>
        <p:nvSpPr>
          <p:cNvPr id="4" name="Slide Number Placeholder 3"/>
          <p:cNvSpPr>
            <a:spLocks noGrp="1"/>
          </p:cNvSpPr>
          <p:nvPr>
            <p:ph type="sldNum" sz="quarter" idx="12"/>
          </p:nvPr>
        </p:nvSpPr>
        <p:spPr/>
        <p:txBody>
          <a:bodyPr/>
          <a:lstStyle/>
          <a:p>
            <a:fld id="{689A1D81-ADA2-41C4-A230-554F13C29FC0}" type="slidenum">
              <a:rPr lang="en-GB" smtClean="0"/>
              <a:t>2</a:t>
            </a:fld>
            <a:endParaRPr lang="en-GB" dirty="0"/>
          </a:p>
        </p:txBody>
      </p:sp>
    </p:spTree>
    <p:extLst>
      <p:ext uri="{BB962C8B-B14F-4D97-AF65-F5344CB8AC3E}">
        <p14:creationId xmlns:p14="http://schemas.microsoft.com/office/powerpoint/2010/main" val="15413568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Reflective Practice</a:t>
            </a:r>
          </a:p>
        </p:txBody>
      </p:sp>
      <p:sp>
        <p:nvSpPr>
          <p:cNvPr id="3" name="Content Placeholder 2"/>
          <p:cNvSpPr>
            <a:spLocks noGrp="1"/>
          </p:cNvSpPr>
          <p:nvPr>
            <p:ph idx="1"/>
          </p:nvPr>
        </p:nvSpPr>
        <p:spPr/>
        <p:txBody>
          <a:bodyPr>
            <a:normAutofit fontScale="92500" lnSpcReduction="10000"/>
          </a:bodyPr>
          <a:lstStyle/>
          <a:p>
            <a:pPr marL="0" indent="0">
              <a:buNone/>
            </a:pPr>
            <a:r>
              <a:rPr lang="en-GB" dirty="0"/>
              <a:t>Think of a learning activity within one of your groups and the learners you work with and answer these questions:-</a:t>
            </a:r>
          </a:p>
          <a:p>
            <a:pPr lvl="0"/>
            <a:r>
              <a:rPr lang="en-GB" dirty="0"/>
              <a:t>What are the WM demands of your learning activity?</a:t>
            </a:r>
          </a:p>
          <a:p>
            <a:pPr lvl="0"/>
            <a:r>
              <a:rPr lang="en-GB" dirty="0"/>
              <a:t>Which signs of WM overload may your learners be exhibiting? </a:t>
            </a:r>
          </a:p>
          <a:p>
            <a:pPr lvl="0"/>
            <a:r>
              <a:rPr lang="en-GB" dirty="0"/>
              <a:t>Based on the principles of WM interventions - what support would you offer to a learner with limited working memory?</a:t>
            </a:r>
          </a:p>
          <a:p>
            <a:pPr marL="0" indent="0">
              <a:buNone/>
            </a:pPr>
            <a:endParaRPr lang="en-GB" dirty="0"/>
          </a:p>
        </p:txBody>
      </p:sp>
      <p:sp>
        <p:nvSpPr>
          <p:cNvPr id="4" name="Slide Number Placeholder 3"/>
          <p:cNvSpPr>
            <a:spLocks noGrp="1"/>
          </p:cNvSpPr>
          <p:nvPr>
            <p:ph type="sldNum" sz="quarter" idx="12"/>
          </p:nvPr>
        </p:nvSpPr>
        <p:spPr/>
        <p:txBody>
          <a:bodyPr/>
          <a:lstStyle/>
          <a:p>
            <a:fld id="{689A1D81-ADA2-41C4-A230-554F13C29FC0}" type="slidenum">
              <a:rPr lang="en-GB" smtClean="0"/>
              <a:t>20</a:t>
            </a:fld>
            <a:endParaRPr lang="en-GB" dirty="0"/>
          </a:p>
        </p:txBody>
      </p:sp>
    </p:spTree>
    <p:extLst>
      <p:ext uri="{BB962C8B-B14F-4D97-AF65-F5344CB8AC3E}">
        <p14:creationId xmlns:p14="http://schemas.microsoft.com/office/powerpoint/2010/main" val="1499862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74638"/>
            <a:ext cx="8435280" cy="1143000"/>
          </a:xfrm>
        </p:spPr>
        <p:txBody>
          <a:bodyPr>
            <a:normAutofit fontScale="90000"/>
          </a:bodyPr>
          <a:lstStyle/>
          <a:p>
            <a:r>
              <a:rPr lang="en-GB" dirty="0"/>
              <a:t>Activity 1:Memories are made of this……….</a:t>
            </a:r>
          </a:p>
        </p:txBody>
      </p:sp>
      <p:sp>
        <p:nvSpPr>
          <p:cNvPr id="3" name="Content Placeholder 2"/>
          <p:cNvSpPr>
            <a:spLocks noGrp="1"/>
          </p:cNvSpPr>
          <p:nvPr>
            <p:ph idx="1"/>
          </p:nvPr>
        </p:nvSpPr>
        <p:spPr>
          <a:xfrm>
            <a:off x="140336" y="1556793"/>
            <a:ext cx="8546464" cy="4536504"/>
          </a:xfrm>
        </p:spPr>
        <p:txBody>
          <a:bodyPr/>
          <a:lstStyle/>
          <a:p>
            <a:pPr marL="0" indent="0">
              <a:buNone/>
            </a:pPr>
            <a:r>
              <a:rPr lang="en-GB" dirty="0"/>
              <a:t>     Procedural                                       Semantic</a:t>
            </a:r>
          </a:p>
          <a:p>
            <a:endParaRPr lang="en-GB" dirty="0"/>
          </a:p>
          <a:p>
            <a:pPr marL="0" indent="0">
              <a:buNone/>
            </a:pPr>
            <a:r>
              <a:rPr lang="en-GB" dirty="0"/>
              <a:t>                                  Episodic </a:t>
            </a:r>
          </a:p>
          <a:p>
            <a:pPr marL="0" indent="0">
              <a:buNone/>
            </a:pPr>
            <a:endParaRPr lang="en-GB" dirty="0"/>
          </a:p>
          <a:p>
            <a:pPr marL="0" indent="0">
              <a:buNone/>
            </a:pPr>
            <a:r>
              <a:rPr lang="en-GB" dirty="0"/>
              <a:t>Working </a:t>
            </a:r>
          </a:p>
          <a:p>
            <a:pPr marL="0" indent="0">
              <a:buNone/>
            </a:pPr>
            <a:r>
              <a:rPr lang="en-GB" dirty="0"/>
              <a:t>                                                    Autobiographical        </a:t>
            </a:r>
          </a:p>
        </p:txBody>
      </p:sp>
      <p:sp>
        <p:nvSpPr>
          <p:cNvPr id="4" name="Slide Number Placeholder 3"/>
          <p:cNvSpPr>
            <a:spLocks noGrp="1"/>
          </p:cNvSpPr>
          <p:nvPr>
            <p:ph type="sldNum" sz="quarter" idx="12"/>
          </p:nvPr>
        </p:nvSpPr>
        <p:spPr/>
        <p:txBody>
          <a:bodyPr/>
          <a:lstStyle/>
          <a:p>
            <a:fld id="{689A1D81-ADA2-41C4-A230-554F13C29FC0}" type="slidenum">
              <a:rPr lang="en-GB" smtClean="0"/>
              <a:t>3</a:t>
            </a:fld>
            <a:endParaRPr lang="en-GB" dirty="0"/>
          </a:p>
        </p:txBody>
      </p:sp>
      <p:pic>
        <p:nvPicPr>
          <p:cNvPr id="6" name="Picture 5" descr="http://i1.dailyrecord.co.uk/incoming/article1384452.ece/ALTERNATES/s615/Velodrom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71600" y="2132856"/>
            <a:ext cx="1785635" cy="1329253"/>
          </a:xfrm>
          <a:prstGeom prst="rect">
            <a:avLst/>
          </a:prstGeom>
          <a:noFill/>
          <a:ln>
            <a:noFill/>
          </a:ln>
        </p:spPr>
      </p:pic>
      <p:pic>
        <p:nvPicPr>
          <p:cNvPr id="7" name="Picture 6" descr="https://i0.wp.com/thegeneralidea.org/wp-content/uploads/2016/10/getimage.jpg?fit=729%2C447&amp;ssl=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523617" y="2021949"/>
            <a:ext cx="2664297" cy="1440160"/>
          </a:xfrm>
          <a:prstGeom prst="rect">
            <a:avLst/>
          </a:prstGeom>
          <a:noFill/>
          <a:ln>
            <a:noFill/>
          </a:ln>
        </p:spPr>
      </p:pic>
      <p:pic>
        <p:nvPicPr>
          <p:cNvPr id="8" name="Picture 7" descr="http://www.desicomments.com/wp-content/uploads/Happy-Wedding-Day-Photo.jpg"/>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275263" y="5062469"/>
            <a:ext cx="2520281" cy="1373610"/>
          </a:xfrm>
          <a:prstGeom prst="rect">
            <a:avLst/>
          </a:prstGeom>
          <a:noFill/>
          <a:ln>
            <a:noFill/>
          </a:ln>
        </p:spPr>
      </p:pic>
      <p:pic>
        <p:nvPicPr>
          <p:cNvPr id="9" name="Picture 8" descr="http://i.amz.mshcdn.com/jtRghGfLUh6EIN_4bngoVlRuJ1c=/950x534/2015/05/01/c3/4260823778.4075f.jpg"/>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67544" y="4437112"/>
            <a:ext cx="2289692" cy="1482675"/>
          </a:xfrm>
          <a:prstGeom prst="rect">
            <a:avLst/>
          </a:prstGeom>
          <a:noFill/>
          <a:ln>
            <a:noFill/>
          </a:ln>
        </p:spPr>
      </p:pic>
      <p:pic>
        <p:nvPicPr>
          <p:cNvPr id="10" name="Picture 9" descr="http://silvereaglelocksmith.com/blog/wp-content/uploads/shutterstock_82946368.jpg"/>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131840" y="3284984"/>
            <a:ext cx="2088232" cy="1009600"/>
          </a:xfrm>
          <a:prstGeom prst="rect">
            <a:avLst/>
          </a:prstGeom>
          <a:noFill/>
          <a:ln>
            <a:noFill/>
          </a:ln>
        </p:spPr>
      </p:pic>
      <p:sp>
        <p:nvSpPr>
          <p:cNvPr id="13" name="TextBox 12">
            <a:extLst>
              <a:ext uri="{FF2B5EF4-FFF2-40B4-BE49-F238E27FC236}">
                <a16:creationId xmlns:a16="http://schemas.microsoft.com/office/drawing/2014/main" id="{382B73A9-B78A-2F10-2C87-066F35F3C83B}"/>
              </a:ext>
            </a:extLst>
          </p:cNvPr>
          <p:cNvSpPr txBox="1"/>
          <p:nvPr/>
        </p:nvSpPr>
        <p:spPr>
          <a:xfrm>
            <a:off x="2443653" y="1379039"/>
            <a:ext cx="2289692" cy="1446550"/>
          </a:xfrm>
          <a:prstGeom prst="rect">
            <a:avLst/>
          </a:prstGeom>
          <a:noFill/>
        </p:spPr>
        <p:txBody>
          <a:bodyPr wrap="square" rtlCol="0">
            <a:spAutoFit/>
          </a:bodyPr>
          <a:lstStyle/>
          <a:p>
            <a:pPr algn="l" fontAlgn="base"/>
            <a:r>
              <a:rPr lang="en-GB" sz="1400" dirty="0">
                <a:solidFill>
                  <a:srgbClr val="212121"/>
                </a:solidFill>
                <a:latin typeface="Merriweather" panose="020F0502020204030204" pitchFamily="2" charset="0"/>
              </a:rPr>
              <a:t>An implicit, long term memory,</a:t>
            </a:r>
            <a:r>
              <a:rPr lang="en-GB" sz="1400" b="0" i="0" dirty="0">
                <a:solidFill>
                  <a:srgbClr val="212121"/>
                </a:solidFill>
                <a:effectLst/>
                <a:latin typeface="Merriweather" panose="020F0502020204030204" pitchFamily="2" charset="0"/>
              </a:rPr>
              <a:t> involved in the performance of different actions and skills </a:t>
            </a:r>
            <a:r>
              <a:rPr lang="en-GB" sz="1400" b="0" i="0" dirty="0" err="1">
                <a:solidFill>
                  <a:srgbClr val="212121"/>
                </a:solidFill>
                <a:effectLst/>
                <a:latin typeface="Merriweather" panose="020F0502020204030204" pitchFamily="2" charset="0"/>
              </a:rPr>
              <a:t>e.g</a:t>
            </a:r>
            <a:r>
              <a:rPr lang="en-GB" sz="1400" b="0" i="0" dirty="0">
                <a:solidFill>
                  <a:srgbClr val="212121"/>
                </a:solidFill>
                <a:effectLst/>
                <a:latin typeface="Merriweather" panose="020F0502020204030204" pitchFamily="2" charset="0"/>
              </a:rPr>
              <a:t> Riding a bike, tying your shoelaces</a:t>
            </a:r>
            <a:r>
              <a:rPr lang="en-GB" b="0" i="0" dirty="0">
                <a:solidFill>
                  <a:srgbClr val="212121"/>
                </a:solidFill>
                <a:effectLst/>
                <a:latin typeface="Merriweather" panose="020F0502020204030204" pitchFamily="2" charset="0"/>
              </a:rPr>
              <a:t>.</a:t>
            </a:r>
            <a:endParaRPr lang="en-GB" dirty="0"/>
          </a:p>
        </p:txBody>
      </p:sp>
      <p:sp>
        <p:nvSpPr>
          <p:cNvPr id="14" name="TextBox 13">
            <a:extLst>
              <a:ext uri="{FF2B5EF4-FFF2-40B4-BE49-F238E27FC236}">
                <a16:creationId xmlns:a16="http://schemas.microsoft.com/office/drawing/2014/main" id="{F3E1A92A-FB84-E787-9B0D-79869BA77D92}"/>
              </a:ext>
            </a:extLst>
          </p:cNvPr>
          <p:cNvSpPr txBox="1"/>
          <p:nvPr/>
        </p:nvSpPr>
        <p:spPr>
          <a:xfrm>
            <a:off x="5477253" y="3483005"/>
            <a:ext cx="3209547" cy="954107"/>
          </a:xfrm>
          <a:prstGeom prst="rect">
            <a:avLst/>
          </a:prstGeom>
          <a:noFill/>
        </p:spPr>
        <p:txBody>
          <a:bodyPr wrap="square" rtlCol="0">
            <a:spAutoFit/>
          </a:bodyPr>
          <a:lstStyle/>
          <a:p>
            <a:pPr fontAlgn="base"/>
            <a:r>
              <a:rPr lang="en-GB" sz="1400" dirty="0">
                <a:solidFill>
                  <a:srgbClr val="212121"/>
                </a:solidFill>
                <a:latin typeface="Merriweather" panose="020F0502020204030204" pitchFamily="2" charset="0"/>
              </a:rPr>
              <a:t>When you intentionally remember something (like a Dr’s appt or friend’s birthday - an explicit memory</a:t>
            </a:r>
          </a:p>
        </p:txBody>
      </p:sp>
      <p:sp>
        <p:nvSpPr>
          <p:cNvPr id="15" name="TextBox 14">
            <a:extLst>
              <a:ext uri="{FF2B5EF4-FFF2-40B4-BE49-F238E27FC236}">
                <a16:creationId xmlns:a16="http://schemas.microsoft.com/office/drawing/2014/main" id="{80321E0F-5BE0-7D5D-5837-4AEC724319B6}"/>
              </a:ext>
            </a:extLst>
          </p:cNvPr>
          <p:cNvSpPr txBox="1"/>
          <p:nvPr/>
        </p:nvSpPr>
        <p:spPr>
          <a:xfrm>
            <a:off x="2974725" y="4168569"/>
            <a:ext cx="2029323" cy="954107"/>
          </a:xfrm>
          <a:prstGeom prst="rect">
            <a:avLst/>
          </a:prstGeom>
          <a:noFill/>
        </p:spPr>
        <p:txBody>
          <a:bodyPr wrap="square" rtlCol="0">
            <a:spAutoFit/>
          </a:bodyPr>
          <a:lstStyle/>
          <a:p>
            <a:pPr algn="l" fontAlgn="base"/>
            <a:r>
              <a:rPr lang="en-GB" sz="1400" dirty="0">
                <a:solidFill>
                  <a:srgbClr val="212121"/>
                </a:solidFill>
                <a:latin typeface="Merriweather" panose="020F0502020204030204" pitchFamily="2" charset="0"/>
                <a:hlinkClick r:id="rId8">
                  <a:extLst>
                    <a:ext uri="{A12FA001-AC4F-418D-AE19-62706E023703}">
                      <ahyp:hlinkClr xmlns:ahyp="http://schemas.microsoft.com/office/drawing/2018/hyperlinkcolor" val="tx"/>
                    </a:ext>
                  </a:extLst>
                </a:hlinkClick>
              </a:rPr>
              <a:t>Episodic memory</a:t>
            </a:r>
            <a:r>
              <a:rPr lang="en-GB" sz="1400" dirty="0">
                <a:solidFill>
                  <a:srgbClr val="212121"/>
                </a:solidFill>
                <a:latin typeface="Merriweather" panose="020F0502020204030204" pitchFamily="2" charset="0"/>
              </a:rPr>
              <a:t>: These are your </a:t>
            </a:r>
            <a:r>
              <a:rPr lang="en-GB" sz="1400" u="sng" dirty="0">
                <a:solidFill>
                  <a:srgbClr val="212121"/>
                </a:solidFill>
                <a:latin typeface="Merriweather" panose="020F0502020204030204" pitchFamily="2" charset="0"/>
                <a:hlinkClick r:id="rId9">
                  <a:extLst>
                    <a:ext uri="{A12FA001-AC4F-418D-AE19-62706E023703}">
                      <ahyp:hlinkClr xmlns:ahyp="http://schemas.microsoft.com/office/drawing/2018/hyperlinkcolor" val="tx"/>
                    </a:ext>
                  </a:extLst>
                </a:hlinkClick>
              </a:rPr>
              <a:t>long-term memories</a:t>
            </a:r>
            <a:r>
              <a:rPr lang="en-GB" sz="1400" u="sng" dirty="0">
                <a:solidFill>
                  <a:srgbClr val="212121"/>
                </a:solidFill>
                <a:latin typeface="Merriweather" panose="020F0502020204030204" pitchFamily="2" charset="0"/>
              </a:rPr>
              <a:t> </a:t>
            </a:r>
            <a:r>
              <a:rPr lang="en-GB" sz="1400" dirty="0">
                <a:solidFill>
                  <a:srgbClr val="212121"/>
                </a:solidFill>
                <a:latin typeface="Merriweather" panose="020F0502020204030204" pitchFamily="2" charset="0"/>
              </a:rPr>
              <a:t>of specific events</a:t>
            </a:r>
          </a:p>
        </p:txBody>
      </p:sp>
      <p:sp>
        <p:nvSpPr>
          <p:cNvPr id="16" name="TextBox 15">
            <a:extLst>
              <a:ext uri="{FF2B5EF4-FFF2-40B4-BE49-F238E27FC236}">
                <a16:creationId xmlns:a16="http://schemas.microsoft.com/office/drawing/2014/main" id="{6F5D3F74-3CD5-7724-F869-FCB603CB14C0}"/>
              </a:ext>
            </a:extLst>
          </p:cNvPr>
          <p:cNvSpPr txBox="1"/>
          <p:nvPr/>
        </p:nvSpPr>
        <p:spPr>
          <a:xfrm>
            <a:off x="3117777" y="5257562"/>
            <a:ext cx="3209509" cy="1384995"/>
          </a:xfrm>
          <a:prstGeom prst="rect">
            <a:avLst/>
          </a:prstGeom>
          <a:noFill/>
        </p:spPr>
        <p:txBody>
          <a:bodyPr wrap="square" rtlCol="0">
            <a:spAutoFit/>
          </a:bodyPr>
          <a:lstStyle/>
          <a:p>
            <a:pPr algn="l" fontAlgn="base"/>
            <a:r>
              <a:rPr lang="en-GB" sz="1400" dirty="0">
                <a:solidFill>
                  <a:srgbClr val="212121"/>
                </a:solidFill>
                <a:latin typeface="Merriweather" panose="020F0502020204030204" pitchFamily="2" charset="0"/>
              </a:rPr>
              <a:t>Overlap with episodic : Long term memories of specific events which you have personally experienced; but also involves information you have learned or discovered about  your life history. </a:t>
            </a:r>
          </a:p>
        </p:txBody>
      </p:sp>
    </p:spTree>
    <p:extLst>
      <p:ext uri="{BB962C8B-B14F-4D97-AF65-F5344CB8AC3E}">
        <p14:creationId xmlns:p14="http://schemas.microsoft.com/office/powerpoint/2010/main" val="2746809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fade">
                                      <p:cBhvr>
                                        <p:cTn id="27" dur="1000"/>
                                        <p:tgtEl>
                                          <p:spTgt spid="13"/>
                                        </p:tgtEl>
                                      </p:cBhvr>
                                    </p:animEffect>
                                    <p:anim calcmode="lin" valueType="num">
                                      <p:cBhvr>
                                        <p:cTn id="28" dur="1000" fill="hold"/>
                                        <p:tgtEl>
                                          <p:spTgt spid="13"/>
                                        </p:tgtEl>
                                        <p:attrNameLst>
                                          <p:attrName>ppt_x</p:attrName>
                                        </p:attrNameLst>
                                      </p:cBhvr>
                                      <p:tavLst>
                                        <p:tav tm="0">
                                          <p:val>
                                            <p:strVal val="#ppt_x"/>
                                          </p:val>
                                        </p:tav>
                                        <p:tav tm="100000">
                                          <p:val>
                                            <p:strVal val="#ppt_x"/>
                                          </p:val>
                                        </p:tav>
                                      </p:tavLst>
                                    </p:anim>
                                    <p:anim calcmode="lin" valueType="num">
                                      <p:cBhvr>
                                        <p:cTn id="29"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14"/>
                                        </p:tgtEl>
                                        <p:attrNameLst>
                                          <p:attrName>style.visibility</p:attrName>
                                        </p:attrNameLst>
                                      </p:cBhvr>
                                      <p:to>
                                        <p:strVal val="visible"/>
                                      </p:to>
                                    </p:set>
                                    <p:animEffect transition="in" filter="fade">
                                      <p:cBhvr>
                                        <p:cTn id="34" dur="1000"/>
                                        <p:tgtEl>
                                          <p:spTgt spid="14"/>
                                        </p:tgtEl>
                                      </p:cBhvr>
                                    </p:animEffect>
                                    <p:anim calcmode="lin" valueType="num">
                                      <p:cBhvr>
                                        <p:cTn id="35" dur="1000" fill="hold"/>
                                        <p:tgtEl>
                                          <p:spTgt spid="14"/>
                                        </p:tgtEl>
                                        <p:attrNameLst>
                                          <p:attrName>ppt_x</p:attrName>
                                        </p:attrNameLst>
                                      </p:cBhvr>
                                      <p:tavLst>
                                        <p:tav tm="0">
                                          <p:val>
                                            <p:strVal val="#ppt_x"/>
                                          </p:val>
                                        </p:tav>
                                        <p:tav tm="100000">
                                          <p:val>
                                            <p:strVal val="#ppt_x"/>
                                          </p:val>
                                        </p:tav>
                                      </p:tavLst>
                                    </p:anim>
                                    <p:anim calcmode="lin" valueType="num">
                                      <p:cBhvr>
                                        <p:cTn id="36"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15"/>
                                        </p:tgtEl>
                                        <p:attrNameLst>
                                          <p:attrName>style.visibility</p:attrName>
                                        </p:attrNameLst>
                                      </p:cBhvr>
                                      <p:to>
                                        <p:strVal val="visible"/>
                                      </p:to>
                                    </p:set>
                                    <p:animEffect transition="in" filter="fade">
                                      <p:cBhvr>
                                        <p:cTn id="41" dur="1000"/>
                                        <p:tgtEl>
                                          <p:spTgt spid="15"/>
                                        </p:tgtEl>
                                      </p:cBhvr>
                                    </p:animEffect>
                                    <p:anim calcmode="lin" valueType="num">
                                      <p:cBhvr>
                                        <p:cTn id="42" dur="1000" fill="hold"/>
                                        <p:tgtEl>
                                          <p:spTgt spid="15"/>
                                        </p:tgtEl>
                                        <p:attrNameLst>
                                          <p:attrName>ppt_x</p:attrName>
                                        </p:attrNameLst>
                                      </p:cBhvr>
                                      <p:tavLst>
                                        <p:tav tm="0">
                                          <p:val>
                                            <p:strVal val="#ppt_x"/>
                                          </p:val>
                                        </p:tav>
                                        <p:tav tm="100000">
                                          <p:val>
                                            <p:strVal val="#ppt_x"/>
                                          </p:val>
                                        </p:tav>
                                      </p:tavLst>
                                    </p:anim>
                                    <p:anim calcmode="lin" valueType="num">
                                      <p:cBhvr>
                                        <p:cTn id="43"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16"/>
                                        </p:tgtEl>
                                        <p:attrNameLst>
                                          <p:attrName>style.visibility</p:attrName>
                                        </p:attrNameLst>
                                      </p:cBhvr>
                                      <p:to>
                                        <p:strVal val="visible"/>
                                      </p:to>
                                    </p:set>
                                    <p:animEffect transition="in" filter="fade">
                                      <p:cBhvr>
                                        <p:cTn id="48" dur="1000"/>
                                        <p:tgtEl>
                                          <p:spTgt spid="16"/>
                                        </p:tgtEl>
                                      </p:cBhvr>
                                    </p:animEffect>
                                    <p:anim calcmode="lin" valueType="num">
                                      <p:cBhvr>
                                        <p:cTn id="49" dur="1000" fill="hold"/>
                                        <p:tgtEl>
                                          <p:spTgt spid="16"/>
                                        </p:tgtEl>
                                        <p:attrNameLst>
                                          <p:attrName>ppt_x</p:attrName>
                                        </p:attrNameLst>
                                      </p:cBhvr>
                                      <p:tavLst>
                                        <p:tav tm="0">
                                          <p:val>
                                            <p:strVal val="#ppt_x"/>
                                          </p:val>
                                        </p:tav>
                                        <p:tav tm="100000">
                                          <p:val>
                                            <p:strVal val="#ppt_x"/>
                                          </p:val>
                                        </p:tav>
                                      </p:tavLst>
                                    </p:anim>
                                    <p:anim calcmode="lin" valueType="num">
                                      <p:cBhvr>
                                        <p:cTn id="50"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P spid="15" grpId="0"/>
      <p:bldP spid="1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836712"/>
            <a:ext cx="9036496" cy="7632848"/>
          </a:xfrm>
        </p:spPr>
        <p:txBody>
          <a:bodyPr>
            <a:normAutofit/>
          </a:bodyPr>
          <a:lstStyle/>
          <a:p>
            <a:r>
              <a:rPr lang="en-GB" dirty="0">
                <a:hlinkClick r:id="rId3"/>
              </a:rPr>
              <a:t>What is working memory: </a:t>
            </a:r>
            <a:br>
              <a:rPr lang="en-GB" dirty="0">
                <a:hlinkClick r:id="rId3"/>
              </a:rPr>
            </a:br>
            <a:r>
              <a:rPr lang="en-GB" sz="2200" dirty="0"/>
              <a:t>(Dr Susan Gathercole – Cognitive Psychologist</a:t>
            </a:r>
            <a:br>
              <a:rPr lang="en-GB" sz="2200" dirty="0"/>
            </a:br>
            <a:r>
              <a:rPr lang="en-GB" sz="2400" i="1" dirty="0">
                <a:hlinkClick r:id="rId4"/>
              </a:rPr>
              <a:t>https://www.youtube.com/watch?v=S65D2oazf8M</a:t>
            </a:r>
            <a:br>
              <a:rPr lang="en-GB" sz="2400" i="1" dirty="0"/>
            </a:br>
            <a:br>
              <a:rPr lang="en-GB" sz="2400" i="1" dirty="0"/>
            </a:br>
            <a:br>
              <a:rPr lang="en-GB" sz="2400" i="1" dirty="0"/>
            </a:br>
            <a:br>
              <a:rPr lang="en-GB" sz="2400" i="1" dirty="0"/>
            </a:br>
            <a:br>
              <a:rPr lang="en-GB" sz="2700" dirty="0"/>
            </a:br>
            <a:br>
              <a:rPr lang="en-GB" sz="1050" dirty="0"/>
            </a:br>
            <a:br>
              <a:rPr lang="en-GB" sz="2200" dirty="0"/>
            </a:br>
            <a:br>
              <a:rPr lang="en-GB" sz="2200" dirty="0"/>
            </a:br>
            <a:br>
              <a:rPr lang="en-GB" sz="2000" b="1" i="1" dirty="0"/>
            </a:br>
            <a:br>
              <a:rPr lang="en-GB" sz="2000" b="1" i="1" dirty="0"/>
            </a:br>
            <a:br>
              <a:rPr lang="en-GB" sz="2200" dirty="0"/>
            </a:br>
            <a:br>
              <a:rPr lang="en-GB" sz="2000" i="1" dirty="0"/>
            </a:br>
            <a:br>
              <a:rPr lang="en-GB" sz="2200" dirty="0"/>
            </a:br>
            <a:br>
              <a:rPr lang="en-GB" sz="2200" dirty="0"/>
            </a:br>
            <a:br>
              <a:rPr lang="en-GB" sz="2200" dirty="0"/>
            </a:br>
            <a:br>
              <a:rPr lang="en-GB" sz="2000" b="1" dirty="0">
                <a:hlinkClick r:id="rId3"/>
              </a:rPr>
            </a:br>
            <a:br>
              <a:rPr lang="en-GB" sz="2000" b="1" dirty="0"/>
            </a:br>
            <a:endParaRPr lang="en-GB" sz="2200" dirty="0"/>
          </a:p>
        </p:txBody>
      </p:sp>
      <p:sp>
        <p:nvSpPr>
          <p:cNvPr id="4" name="Slide Number Placeholder 3"/>
          <p:cNvSpPr>
            <a:spLocks noGrp="1"/>
          </p:cNvSpPr>
          <p:nvPr>
            <p:ph type="sldNum" sz="quarter" idx="12"/>
          </p:nvPr>
        </p:nvSpPr>
        <p:spPr/>
        <p:txBody>
          <a:bodyPr/>
          <a:lstStyle/>
          <a:p>
            <a:fld id="{689A1D81-ADA2-41C4-A230-554F13C29FC0}" type="slidenum">
              <a:rPr lang="en-GB" smtClean="0"/>
              <a:t>4</a:t>
            </a:fld>
            <a:endParaRPr lang="en-GB" dirty="0"/>
          </a:p>
        </p:txBody>
      </p:sp>
    </p:spTree>
    <p:extLst>
      <p:ext uri="{BB962C8B-B14F-4D97-AF65-F5344CB8AC3E}">
        <p14:creationId xmlns:p14="http://schemas.microsoft.com/office/powerpoint/2010/main" val="19732978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75891-7996-AB9F-C7A3-46D96EDACF36}"/>
              </a:ext>
            </a:extLst>
          </p:cNvPr>
          <p:cNvSpPr>
            <a:spLocks noGrp="1"/>
          </p:cNvSpPr>
          <p:nvPr>
            <p:ph type="title"/>
          </p:nvPr>
        </p:nvSpPr>
        <p:spPr/>
        <p:txBody>
          <a:bodyPr/>
          <a:lstStyle/>
          <a:p>
            <a:r>
              <a:rPr lang="en-GB" dirty="0"/>
              <a:t>Working memory in action</a:t>
            </a:r>
          </a:p>
        </p:txBody>
      </p:sp>
      <p:sp>
        <p:nvSpPr>
          <p:cNvPr id="3" name="Content Placeholder 2">
            <a:extLst>
              <a:ext uri="{FF2B5EF4-FFF2-40B4-BE49-F238E27FC236}">
                <a16:creationId xmlns:a16="http://schemas.microsoft.com/office/drawing/2014/main" id="{A27C55D9-E0BD-9D6E-946A-E0CC1D6B801D}"/>
              </a:ext>
            </a:extLst>
          </p:cNvPr>
          <p:cNvSpPr>
            <a:spLocks noGrp="1"/>
          </p:cNvSpPr>
          <p:nvPr>
            <p:ph idx="1"/>
          </p:nvPr>
        </p:nvSpPr>
        <p:spPr/>
        <p:txBody>
          <a:bodyPr>
            <a:normAutofit lnSpcReduction="10000"/>
          </a:bodyPr>
          <a:lstStyle/>
          <a:p>
            <a:r>
              <a:rPr lang="en-GB" dirty="0"/>
              <a:t>WM – one of 11 areas of Executive Function skills</a:t>
            </a:r>
          </a:p>
          <a:p>
            <a:r>
              <a:rPr lang="en-GB" dirty="0"/>
              <a:t>Executive Function skills – mental functions that help us plan, pay attention, remember information and perform multiple actions at the same time</a:t>
            </a:r>
          </a:p>
          <a:p>
            <a:r>
              <a:rPr lang="en-GB" dirty="0"/>
              <a:t>Executive Function – the  ‘management system of the brain’</a:t>
            </a:r>
          </a:p>
          <a:p>
            <a:pPr marL="0" indent="0">
              <a:buNone/>
            </a:pPr>
            <a:r>
              <a:rPr lang="en-GB" dirty="0"/>
              <a:t>(</a:t>
            </a:r>
            <a:r>
              <a:rPr lang="en-GB" dirty="0">
                <a:hlinkClick r:id="rId3"/>
              </a:rPr>
              <a:t>What is executive function? (understood.org)</a:t>
            </a:r>
            <a:endParaRPr lang="en-GB" dirty="0"/>
          </a:p>
        </p:txBody>
      </p:sp>
      <p:sp>
        <p:nvSpPr>
          <p:cNvPr id="4" name="Slide Number Placeholder 3">
            <a:extLst>
              <a:ext uri="{FF2B5EF4-FFF2-40B4-BE49-F238E27FC236}">
                <a16:creationId xmlns:a16="http://schemas.microsoft.com/office/drawing/2014/main" id="{AD8DFA83-18FB-CABA-3B7E-B4D656367B8F}"/>
              </a:ext>
            </a:extLst>
          </p:cNvPr>
          <p:cNvSpPr>
            <a:spLocks noGrp="1"/>
          </p:cNvSpPr>
          <p:nvPr>
            <p:ph type="sldNum" sz="quarter" idx="12"/>
          </p:nvPr>
        </p:nvSpPr>
        <p:spPr/>
        <p:txBody>
          <a:bodyPr/>
          <a:lstStyle/>
          <a:p>
            <a:fld id="{689A1D81-ADA2-41C4-A230-554F13C29FC0}" type="slidenum">
              <a:rPr lang="en-GB" smtClean="0"/>
              <a:t>5</a:t>
            </a:fld>
            <a:endParaRPr lang="en-GB" dirty="0"/>
          </a:p>
        </p:txBody>
      </p:sp>
    </p:spTree>
    <p:extLst>
      <p:ext uri="{BB962C8B-B14F-4D97-AF65-F5344CB8AC3E}">
        <p14:creationId xmlns:p14="http://schemas.microsoft.com/office/powerpoint/2010/main" val="23703020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a:t>Working memory in action – WM  is an essential function in every-day life</a:t>
            </a:r>
          </a:p>
        </p:txBody>
      </p:sp>
      <p:sp>
        <p:nvSpPr>
          <p:cNvPr id="3" name="Content Placeholder 2"/>
          <p:cNvSpPr>
            <a:spLocks noGrp="1"/>
          </p:cNvSpPr>
          <p:nvPr>
            <p:ph idx="1"/>
          </p:nvPr>
        </p:nvSpPr>
        <p:spPr>
          <a:xfrm>
            <a:off x="467544" y="1340768"/>
            <a:ext cx="8229600" cy="5328592"/>
          </a:xfrm>
        </p:spPr>
        <p:txBody>
          <a:bodyPr>
            <a:normAutofit fontScale="92500" lnSpcReduction="10000"/>
          </a:bodyPr>
          <a:lstStyle/>
          <a:p>
            <a:pPr marL="0" indent="0">
              <a:buNone/>
            </a:pPr>
            <a:r>
              <a:rPr lang="en-GB" sz="2800" dirty="0"/>
              <a:t>WM</a:t>
            </a:r>
            <a:r>
              <a:rPr lang="en-GB" dirty="0"/>
              <a:t>:</a:t>
            </a:r>
          </a:p>
          <a:p>
            <a:pPr>
              <a:buFont typeface="Wingdings" panose="05000000000000000000" pitchFamily="2" charset="2"/>
              <a:buChar char="v"/>
            </a:pPr>
            <a:r>
              <a:rPr lang="en-GB" sz="2400" dirty="0"/>
              <a:t>Processes all stimuli we encounter</a:t>
            </a:r>
          </a:p>
          <a:p>
            <a:pPr>
              <a:buFont typeface="Wingdings" panose="05000000000000000000" pitchFamily="2" charset="2"/>
              <a:buChar char="v"/>
            </a:pPr>
            <a:r>
              <a:rPr lang="en-GB" sz="2400" dirty="0"/>
              <a:t>Delegates it to the different parts of our brain to take action </a:t>
            </a:r>
          </a:p>
          <a:p>
            <a:pPr>
              <a:buFont typeface="Wingdings" panose="05000000000000000000" pitchFamily="2" charset="2"/>
              <a:buChar char="v"/>
            </a:pPr>
            <a:r>
              <a:rPr lang="en-GB" sz="2400" dirty="0"/>
              <a:t>Allows us to block out unnecessary information </a:t>
            </a:r>
          </a:p>
          <a:p>
            <a:pPr>
              <a:buFont typeface="Wingdings" panose="05000000000000000000" pitchFamily="2" charset="2"/>
              <a:buChar char="v"/>
            </a:pPr>
            <a:r>
              <a:rPr lang="en-GB" sz="2400" dirty="0"/>
              <a:t>Keeps us updated on what’s happening – and focused on what matters </a:t>
            </a:r>
          </a:p>
          <a:p>
            <a:pPr marL="0" indent="0">
              <a:buNone/>
            </a:pPr>
            <a:r>
              <a:rPr lang="en-GB" sz="2800" dirty="0"/>
              <a:t>WM helps learners with:</a:t>
            </a:r>
          </a:p>
          <a:p>
            <a:pPr>
              <a:buFont typeface="Wingdings" panose="05000000000000000000" pitchFamily="2" charset="2"/>
              <a:buChar char="v"/>
            </a:pPr>
            <a:r>
              <a:rPr lang="en-GB" sz="2400" dirty="0"/>
              <a:t>Focusing attention</a:t>
            </a:r>
          </a:p>
          <a:p>
            <a:pPr>
              <a:buFont typeface="Wingdings" panose="05000000000000000000" pitchFamily="2" charset="2"/>
              <a:buChar char="v"/>
            </a:pPr>
            <a:r>
              <a:rPr lang="en-GB" sz="2400" dirty="0"/>
              <a:t>Avoiding distraction </a:t>
            </a:r>
          </a:p>
          <a:p>
            <a:pPr>
              <a:buFont typeface="Wingdings" panose="05000000000000000000" pitchFamily="2" charset="2"/>
              <a:buChar char="v"/>
            </a:pPr>
            <a:r>
              <a:rPr lang="en-GB" sz="2400" dirty="0"/>
              <a:t>Complex thinking </a:t>
            </a:r>
          </a:p>
          <a:p>
            <a:pPr>
              <a:buFont typeface="Wingdings" panose="05000000000000000000" pitchFamily="2" charset="2"/>
              <a:buChar char="v"/>
            </a:pPr>
            <a:r>
              <a:rPr lang="en-GB" sz="2400" dirty="0"/>
              <a:t>Organisation </a:t>
            </a:r>
          </a:p>
          <a:p>
            <a:pPr>
              <a:buFont typeface="Wingdings" panose="05000000000000000000" pitchFamily="2" charset="2"/>
              <a:buChar char="v"/>
            </a:pPr>
            <a:r>
              <a:rPr lang="en-GB" sz="2400" dirty="0"/>
              <a:t>Problem solving </a:t>
            </a:r>
          </a:p>
          <a:p>
            <a:pPr>
              <a:buFont typeface="Wingdings" panose="05000000000000000000" pitchFamily="2" charset="2"/>
              <a:buChar char="v"/>
            </a:pPr>
            <a:r>
              <a:rPr lang="en-GB" sz="2400" dirty="0"/>
              <a:t>Remembering tasks </a:t>
            </a:r>
          </a:p>
          <a:p>
            <a:pPr marL="0" indent="0">
              <a:buNone/>
            </a:pPr>
            <a:endParaRPr lang="en-GB" sz="2400"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00290" y="3573016"/>
            <a:ext cx="3166414" cy="2232248"/>
          </a:xfrm>
          <a:prstGeom prst="rect">
            <a:avLst/>
          </a:prstGeom>
          <a:ln w="25400">
            <a:solidFill>
              <a:schemeClr val="accent5">
                <a:lumMod val="75000"/>
              </a:schemeClr>
            </a:solidFill>
          </a:ln>
        </p:spPr>
      </p:pic>
      <p:sp>
        <p:nvSpPr>
          <p:cNvPr id="5" name="Slide Number Placeholder 4"/>
          <p:cNvSpPr>
            <a:spLocks noGrp="1"/>
          </p:cNvSpPr>
          <p:nvPr>
            <p:ph type="sldNum" sz="quarter" idx="12"/>
          </p:nvPr>
        </p:nvSpPr>
        <p:spPr/>
        <p:txBody>
          <a:bodyPr/>
          <a:lstStyle/>
          <a:p>
            <a:fld id="{689A1D81-ADA2-41C4-A230-554F13C29FC0}" type="slidenum">
              <a:rPr lang="en-GB" smtClean="0"/>
              <a:t>6</a:t>
            </a:fld>
            <a:endParaRPr lang="en-GB" dirty="0"/>
          </a:p>
        </p:txBody>
      </p:sp>
    </p:spTree>
    <p:extLst>
      <p:ext uri="{BB962C8B-B14F-4D97-AF65-F5344CB8AC3E}">
        <p14:creationId xmlns:p14="http://schemas.microsoft.com/office/powerpoint/2010/main" val="3277136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fade">
                                      <p:cBhvr>
                                        <p:cTn id="35" dur="1000"/>
                                        <p:tgtEl>
                                          <p:spTgt spid="3">
                                            <p:txEl>
                                              <p:pRg st="6" end="6"/>
                                            </p:txEl>
                                          </p:spTgt>
                                        </p:tgtEl>
                                      </p:cBhvr>
                                    </p:animEffect>
                                    <p:anim calcmode="lin" valueType="num">
                                      <p:cBhvr>
                                        <p:cTn id="3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1000"/>
                                        <p:tgtEl>
                                          <p:spTgt spid="3">
                                            <p:txEl>
                                              <p:pRg st="7" end="7"/>
                                            </p:txEl>
                                          </p:spTgt>
                                        </p:tgtEl>
                                      </p:cBhvr>
                                    </p:animEffect>
                                    <p:anim calcmode="lin" valueType="num">
                                      <p:cBhvr>
                                        <p:cTn id="43"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Effect transition="in" filter="fade">
                                      <p:cBhvr>
                                        <p:cTn id="49" dur="1000"/>
                                        <p:tgtEl>
                                          <p:spTgt spid="3">
                                            <p:txEl>
                                              <p:pRg st="8" end="8"/>
                                            </p:txEl>
                                          </p:spTgt>
                                        </p:tgtEl>
                                      </p:cBhvr>
                                    </p:animEffect>
                                    <p:anim calcmode="lin" valueType="num">
                                      <p:cBhvr>
                                        <p:cTn id="50"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3">
                                            <p:txEl>
                                              <p:pRg st="9" end="9"/>
                                            </p:txEl>
                                          </p:spTgt>
                                        </p:tgtEl>
                                        <p:attrNameLst>
                                          <p:attrName>style.visibility</p:attrName>
                                        </p:attrNameLst>
                                      </p:cBhvr>
                                      <p:to>
                                        <p:strVal val="visible"/>
                                      </p:to>
                                    </p:set>
                                    <p:animEffect transition="in" filter="fade">
                                      <p:cBhvr>
                                        <p:cTn id="56" dur="1000"/>
                                        <p:tgtEl>
                                          <p:spTgt spid="3">
                                            <p:txEl>
                                              <p:pRg st="9" end="9"/>
                                            </p:txEl>
                                          </p:spTgt>
                                        </p:tgtEl>
                                      </p:cBhvr>
                                    </p:animEffect>
                                    <p:anim calcmode="lin" valueType="num">
                                      <p:cBhvr>
                                        <p:cTn id="57"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3">
                                            <p:txEl>
                                              <p:pRg st="10" end="10"/>
                                            </p:txEl>
                                          </p:spTgt>
                                        </p:tgtEl>
                                        <p:attrNameLst>
                                          <p:attrName>style.visibility</p:attrName>
                                        </p:attrNameLst>
                                      </p:cBhvr>
                                      <p:to>
                                        <p:strVal val="visible"/>
                                      </p:to>
                                    </p:set>
                                    <p:animEffect transition="in" filter="fade">
                                      <p:cBhvr>
                                        <p:cTn id="63" dur="1000"/>
                                        <p:tgtEl>
                                          <p:spTgt spid="3">
                                            <p:txEl>
                                              <p:pRg st="10" end="10"/>
                                            </p:txEl>
                                          </p:spTgt>
                                        </p:tgtEl>
                                      </p:cBhvr>
                                    </p:animEffect>
                                    <p:anim calcmode="lin" valueType="num">
                                      <p:cBhvr>
                                        <p:cTn id="64"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nodeType="clickEffect">
                                  <p:stCondLst>
                                    <p:cond delay="0"/>
                                  </p:stCondLst>
                                  <p:childTnLst>
                                    <p:set>
                                      <p:cBhvr>
                                        <p:cTn id="69" dur="1" fill="hold">
                                          <p:stCondLst>
                                            <p:cond delay="0"/>
                                          </p:stCondLst>
                                        </p:cTn>
                                        <p:tgtEl>
                                          <p:spTgt spid="3">
                                            <p:txEl>
                                              <p:pRg st="11" end="11"/>
                                            </p:txEl>
                                          </p:spTgt>
                                        </p:tgtEl>
                                        <p:attrNameLst>
                                          <p:attrName>style.visibility</p:attrName>
                                        </p:attrNameLst>
                                      </p:cBhvr>
                                      <p:to>
                                        <p:strVal val="visible"/>
                                      </p:to>
                                    </p:set>
                                    <p:animEffect transition="in" filter="fade">
                                      <p:cBhvr>
                                        <p:cTn id="70" dur="1000"/>
                                        <p:tgtEl>
                                          <p:spTgt spid="3">
                                            <p:txEl>
                                              <p:pRg st="11" end="11"/>
                                            </p:txEl>
                                          </p:spTgt>
                                        </p:tgtEl>
                                      </p:cBhvr>
                                    </p:animEffect>
                                    <p:anim calcmode="lin" valueType="num">
                                      <p:cBhvr>
                                        <p:cTn id="71"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E6A8BA-BFD8-648F-64E8-36DEC6FB4343}"/>
              </a:ext>
            </a:extLst>
          </p:cNvPr>
          <p:cNvSpPr>
            <a:spLocks noGrp="1"/>
          </p:cNvSpPr>
          <p:nvPr>
            <p:ph type="title"/>
          </p:nvPr>
        </p:nvSpPr>
        <p:spPr/>
        <p:txBody>
          <a:bodyPr/>
          <a:lstStyle/>
          <a:p>
            <a:r>
              <a:rPr lang="en-GB" dirty="0"/>
              <a:t>The Common Factor</a:t>
            </a:r>
          </a:p>
        </p:txBody>
      </p:sp>
      <p:sp>
        <p:nvSpPr>
          <p:cNvPr id="3" name="Content Placeholder 2">
            <a:extLst>
              <a:ext uri="{FF2B5EF4-FFF2-40B4-BE49-F238E27FC236}">
                <a16:creationId xmlns:a16="http://schemas.microsoft.com/office/drawing/2014/main" id="{820873FB-EFBA-86E0-CAC3-00EE6FA32CD8}"/>
              </a:ext>
            </a:extLst>
          </p:cNvPr>
          <p:cNvSpPr>
            <a:spLocks noGrp="1"/>
          </p:cNvSpPr>
          <p:nvPr>
            <p:ph idx="1"/>
          </p:nvPr>
        </p:nvSpPr>
        <p:spPr/>
        <p:txBody>
          <a:bodyPr/>
          <a:lstStyle/>
          <a:p>
            <a:r>
              <a:rPr lang="en-GB" dirty="0"/>
              <a:t>Individuals with neurodiverse conditions can have constraints on their working memory</a:t>
            </a:r>
          </a:p>
          <a:p>
            <a:r>
              <a:rPr lang="en-GB" dirty="0"/>
              <a:t>Based on what we have just discussed, can you think of any other conditions or life experiences which may impact on an individual’s working memory</a:t>
            </a:r>
          </a:p>
          <a:p>
            <a:pPr marL="0" indent="0">
              <a:buNone/>
            </a:pPr>
            <a:endParaRPr lang="en-GB" dirty="0"/>
          </a:p>
        </p:txBody>
      </p:sp>
      <p:sp>
        <p:nvSpPr>
          <p:cNvPr id="4" name="Slide Number Placeholder 3">
            <a:extLst>
              <a:ext uri="{FF2B5EF4-FFF2-40B4-BE49-F238E27FC236}">
                <a16:creationId xmlns:a16="http://schemas.microsoft.com/office/drawing/2014/main" id="{6FB1D2FE-D61C-22EE-C158-1039B9FE2C40}"/>
              </a:ext>
            </a:extLst>
          </p:cNvPr>
          <p:cNvSpPr>
            <a:spLocks noGrp="1"/>
          </p:cNvSpPr>
          <p:nvPr>
            <p:ph type="sldNum" sz="quarter" idx="12"/>
          </p:nvPr>
        </p:nvSpPr>
        <p:spPr/>
        <p:txBody>
          <a:bodyPr/>
          <a:lstStyle/>
          <a:p>
            <a:fld id="{689A1D81-ADA2-41C4-A230-554F13C29FC0}" type="slidenum">
              <a:rPr lang="en-GB" smtClean="0"/>
              <a:t>7</a:t>
            </a:fld>
            <a:endParaRPr lang="en-GB" dirty="0"/>
          </a:p>
        </p:txBody>
      </p:sp>
    </p:spTree>
    <p:extLst>
      <p:ext uri="{BB962C8B-B14F-4D97-AF65-F5344CB8AC3E}">
        <p14:creationId xmlns:p14="http://schemas.microsoft.com/office/powerpoint/2010/main" val="5731258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9115" y="116632"/>
            <a:ext cx="8283624" cy="576064"/>
          </a:xfrm>
        </p:spPr>
        <p:txBody>
          <a:bodyPr>
            <a:noAutofit/>
          </a:bodyPr>
          <a:lstStyle/>
          <a:p>
            <a:br>
              <a:rPr lang="en-GB" sz="3600" dirty="0"/>
            </a:br>
            <a:endParaRPr lang="en-GB" sz="3600" dirty="0"/>
          </a:p>
        </p:txBody>
      </p:sp>
      <p:grpSp>
        <p:nvGrpSpPr>
          <p:cNvPr id="15" name="Group 14"/>
          <p:cNvGrpSpPr/>
          <p:nvPr/>
        </p:nvGrpSpPr>
        <p:grpSpPr>
          <a:xfrm>
            <a:off x="1435190" y="393884"/>
            <a:ext cx="5112568" cy="4583232"/>
            <a:chOff x="2123728" y="940965"/>
            <a:chExt cx="5112568" cy="4583232"/>
          </a:xfrm>
        </p:grpSpPr>
        <p:sp>
          <p:nvSpPr>
            <p:cNvPr id="14" name="Oval 13"/>
            <p:cNvSpPr/>
            <p:nvPr/>
          </p:nvSpPr>
          <p:spPr>
            <a:xfrm>
              <a:off x="4139952" y="1935088"/>
              <a:ext cx="2520280" cy="2448272"/>
            </a:xfrm>
            <a:prstGeom prst="ellipse">
              <a:avLst/>
            </a:prstGeom>
            <a:solidFill>
              <a:schemeClr val="accent3">
                <a:lumMod val="60000"/>
                <a:lumOff val="40000"/>
                <a:alpha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 name="Oval 3"/>
            <p:cNvSpPr/>
            <p:nvPr/>
          </p:nvSpPr>
          <p:spPr>
            <a:xfrm>
              <a:off x="2123728" y="1965542"/>
              <a:ext cx="2520280" cy="2448272"/>
            </a:xfrm>
            <a:prstGeom prst="ellipse">
              <a:avLst/>
            </a:prstGeom>
            <a:solidFill>
              <a:srgbClr val="FFFF99">
                <a:alpha val="74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 name="Oval 5"/>
            <p:cNvSpPr/>
            <p:nvPr/>
          </p:nvSpPr>
          <p:spPr>
            <a:xfrm>
              <a:off x="3187332" y="3075925"/>
              <a:ext cx="2520280" cy="2448272"/>
            </a:xfrm>
            <a:prstGeom prst="ellipse">
              <a:avLst/>
            </a:prstGeom>
            <a:solidFill>
              <a:srgbClr val="FF3300">
                <a:alpha val="2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 name="Oval 6"/>
            <p:cNvSpPr/>
            <p:nvPr/>
          </p:nvSpPr>
          <p:spPr>
            <a:xfrm>
              <a:off x="3187332" y="940965"/>
              <a:ext cx="2520280" cy="2448272"/>
            </a:xfrm>
            <a:prstGeom prst="ellipse">
              <a:avLst/>
            </a:prstGeom>
            <a:solidFill>
              <a:schemeClr val="accent5">
                <a:lumMod val="40000"/>
                <a:lumOff val="60000"/>
                <a:alpha val="39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 name="TextBox 8"/>
            <p:cNvSpPr txBox="1"/>
            <p:nvPr/>
          </p:nvSpPr>
          <p:spPr>
            <a:xfrm>
              <a:off x="4097490" y="2799899"/>
              <a:ext cx="699965" cy="646331"/>
            </a:xfrm>
            <a:prstGeom prst="rect">
              <a:avLst/>
            </a:prstGeom>
            <a:noFill/>
          </p:spPr>
          <p:txBody>
            <a:bodyPr wrap="square" rtlCol="0">
              <a:spAutoFit/>
            </a:bodyPr>
            <a:lstStyle/>
            <a:p>
              <a:r>
                <a:rPr lang="en-GB" b="1" dirty="0"/>
                <a:t>     WM </a:t>
              </a:r>
            </a:p>
          </p:txBody>
        </p:sp>
        <p:sp>
          <p:nvSpPr>
            <p:cNvPr id="10" name="TextBox 9"/>
            <p:cNvSpPr txBox="1"/>
            <p:nvPr/>
          </p:nvSpPr>
          <p:spPr>
            <a:xfrm>
              <a:off x="3728019" y="1628800"/>
              <a:ext cx="1296144" cy="369332"/>
            </a:xfrm>
            <a:prstGeom prst="rect">
              <a:avLst/>
            </a:prstGeom>
            <a:noFill/>
          </p:spPr>
          <p:txBody>
            <a:bodyPr wrap="square" rtlCol="0">
              <a:spAutoFit/>
            </a:bodyPr>
            <a:lstStyle/>
            <a:p>
              <a:r>
                <a:rPr lang="en-GB" dirty="0"/>
                <a:t>  Dyspraxia </a:t>
              </a:r>
            </a:p>
          </p:txBody>
        </p:sp>
        <p:sp>
          <p:nvSpPr>
            <p:cNvPr id="11" name="TextBox 10"/>
            <p:cNvSpPr txBox="1"/>
            <p:nvPr/>
          </p:nvSpPr>
          <p:spPr>
            <a:xfrm>
              <a:off x="2418275" y="2641152"/>
              <a:ext cx="1224136" cy="923330"/>
            </a:xfrm>
            <a:prstGeom prst="rect">
              <a:avLst/>
            </a:prstGeom>
            <a:noFill/>
          </p:spPr>
          <p:txBody>
            <a:bodyPr wrap="square" rtlCol="0">
              <a:spAutoFit/>
            </a:bodyPr>
            <a:lstStyle/>
            <a:p>
              <a:r>
                <a:rPr lang="en-GB" dirty="0"/>
                <a:t>Dyslexia and Dyscalculia</a:t>
              </a:r>
            </a:p>
          </p:txBody>
        </p:sp>
        <p:sp>
          <p:nvSpPr>
            <p:cNvPr id="12" name="TextBox 11"/>
            <p:cNvSpPr txBox="1"/>
            <p:nvPr/>
          </p:nvSpPr>
          <p:spPr>
            <a:xfrm>
              <a:off x="5508104" y="2697559"/>
              <a:ext cx="1728192" cy="923330"/>
            </a:xfrm>
            <a:prstGeom prst="rect">
              <a:avLst/>
            </a:prstGeom>
            <a:noFill/>
          </p:spPr>
          <p:txBody>
            <a:bodyPr wrap="square" rtlCol="0">
              <a:spAutoFit/>
            </a:bodyPr>
            <a:lstStyle/>
            <a:p>
              <a:r>
                <a:rPr lang="en-GB" dirty="0"/>
                <a:t>Autistic Spectrum Disorder</a:t>
              </a:r>
            </a:p>
          </p:txBody>
        </p:sp>
        <p:sp>
          <p:nvSpPr>
            <p:cNvPr id="13" name="TextBox 12"/>
            <p:cNvSpPr txBox="1"/>
            <p:nvPr/>
          </p:nvSpPr>
          <p:spPr>
            <a:xfrm>
              <a:off x="3944043" y="4333746"/>
              <a:ext cx="864096" cy="369332"/>
            </a:xfrm>
            <a:prstGeom prst="rect">
              <a:avLst/>
            </a:prstGeom>
            <a:noFill/>
          </p:spPr>
          <p:txBody>
            <a:bodyPr wrap="square" rtlCol="0">
              <a:spAutoFit/>
            </a:bodyPr>
            <a:lstStyle/>
            <a:p>
              <a:r>
                <a:rPr lang="en-GB" dirty="0"/>
                <a:t>ADHD </a:t>
              </a:r>
            </a:p>
          </p:txBody>
        </p:sp>
      </p:grpSp>
      <p:sp>
        <p:nvSpPr>
          <p:cNvPr id="21" name="TextBox 20"/>
          <p:cNvSpPr txBox="1"/>
          <p:nvPr/>
        </p:nvSpPr>
        <p:spPr>
          <a:xfrm>
            <a:off x="5383905" y="601239"/>
            <a:ext cx="3608040" cy="1754326"/>
          </a:xfrm>
          <a:prstGeom prst="rect">
            <a:avLst/>
          </a:prstGeom>
          <a:solidFill>
            <a:schemeClr val="bg1">
              <a:lumMod val="85000"/>
            </a:schemeClr>
          </a:solidFill>
        </p:spPr>
        <p:txBody>
          <a:bodyPr wrap="square" rtlCol="0">
            <a:spAutoFit/>
          </a:bodyPr>
          <a:lstStyle/>
          <a:p>
            <a:r>
              <a:rPr lang="en-GB" dirty="0"/>
              <a:t>Approaches that take note of working memory constraints will help to meet the needs of many learners in your classes, not just those with recognised </a:t>
            </a:r>
          </a:p>
          <a:p>
            <a:r>
              <a:rPr lang="en-GB" dirty="0"/>
              <a:t>neuro-divergencies.  </a:t>
            </a:r>
          </a:p>
        </p:txBody>
      </p:sp>
      <p:grpSp>
        <p:nvGrpSpPr>
          <p:cNvPr id="23" name="Group 22"/>
          <p:cNvGrpSpPr/>
          <p:nvPr/>
        </p:nvGrpSpPr>
        <p:grpSpPr>
          <a:xfrm>
            <a:off x="4714762" y="3329659"/>
            <a:ext cx="4114512" cy="3498745"/>
            <a:chOff x="4741964" y="2965371"/>
            <a:chExt cx="4114512" cy="3498745"/>
          </a:xfrm>
        </p:grpSpPr>
        <p:sp>
          <p:nvSpPr>
            <p:cNvPr id="16" name="Oval 15"/>
            <p:cNvSpPr/>
            <p:nvPr/>
          </p:nvSpPr>
          <p:spPr>
            <a:xfrm>
              <a:off x="6516216" y="4227840"/>
              <a:ext cx="2340260" cy="2222956"/>
            </a:xfrm>
            <a:prstGeom prst="ellipse">
              <a:avLst/>
            </a:prstGeom>
            <a:solidFill>
              <a:schemeClr val="accent6">
                <a:lumMod val="60000"/>
                <a:lumOff val="40000"/>
                <a:alpha val="68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7" name="Oval 16"/>
            <p:cNvSpPr/>
            <p:nvPr/>
          </p:nvSpPr>
          <p:spPr>
            <a:xfrm>
              <a:off x="5634118" y="2965371"/>
              <a:ext cx="2340260" cy="2222956"/>
            </a:xfrm>
            <a:prstGeom prst="ellipse">
              <a:avLst/>
            </a:prstGeom>
            <a:solidFill>
              <a:schemeClr val="accent2">
                <a:lumMod val="75000"/>
                <a:alpha val="4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8" name="Oval 17"/>
            <p:cNvSpPr/>
            <p:nvPr/>
          </p:nvSpPr>
          <p:spPr>
            <a:xfrm>
              <a:off x="4741964" y="4241160"/>
              <a:ext cx="2340260" cy="2222956"/>
            </a:xfrm>
            <a:prstGeom prst="ellipse">
              <a:avLst/>
            </a:prstGeom>
            <a:solidFill>
              <a:schemeClr val="accent4">
                <a:lumMod val="60000"/>
                <a:lumOff val="40000"/>
                <a:alpha val="5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 name="TextBox 2"/>
            <p:cNvSpPr txBox="1"/>
            <p:nvPr/>
          </p:nvSpPr>
          <p:spPr>
            <a:xfrm>
              <a:off x="6091488" y="3102205"/>
              <a:ext cx="1764196" cy="1569660"/>
            </a:xfrm>
            <a:prstGeom prst="rect">
              <a:avLst/>
            </a:prstGeom>
            <a:noFill/>
          </p:spPr>
          <p:txBody>
            <a:bodyPr wrap="square" rtlCol="0">
              <a:spAutoFit/>
            </a:bodyPr>
            <a:lstStyle/>
            <a:p>
              <a:r>
                <a:rPr lang="en-GB" dirty="0"/>
                <a:t>Acquired Brain Injuries:</a:t>
              </a:r>
            </a:p>
            <a:p>
              <a:pPr marL="285750" indent="-285750">
                <a:buFont typeface="Arial" panose="020B0604020202020204" pitchFamily="34" charset="0"/>
                <a:buChar char="•"/>
              </a:pPr>
              <a:r>
                <a:rPr lang="en-GB" sz="1400" dirty="0"/>
                <a:t>Epilepsy </a:t>
              </a:r>
            </a:p>
            <a:p>
              <a:pPr marL="285750" indent="-285750">
                <a:buFont typeface="Arial" panose="020B0604020202020204" pitchFamily="34" charset="0"/>
                <a:buChar char="•"/>
              </a:pPr>
              <a:r>
                <a:rPr lang="en-GB" sz="1400" dirty="0"/>
                <a:t>Accident</a:t>
              </a:r>
            </a:p>
            <a:p>
              <a:pPr marL="285750" indent="-285750">
                <a:buFont typeface="Arial" panose="020B0604020202020204" pitchFamily="34" charset="0"/>
                <a:buChar char="•"/>
              </a:pPr>
              <a:r>
                <a:rPr lang="en-GB" sz="1400" dirty="0"/>
                <a:t>Stroke </a:t>
              </a:r>
            </a:p>
            <a:p>
              <a:r>
                <a:rPr lang="en-GB" dirty="0"/>
                <a:t> </a:t>
              </a:r>
            </a:p>
          </p:txBody>
        </p:sp>
        <p:sp>
          <p:nvSpPr>
            <p:cNvPr id="5" name="TextBox 4"/>
            <p:cNvSpPr txBox="1"/>
            <p:nvPr/>
          </p:nvSpPr>
          <p:spPr>
            <a:xfrm>
              <a:off x="4924400" y="5139880"/>
              <a:ext cx="1472565" cy="646331"/>
            </a:xfrm>
            <a:prstGeom prst="rect">
              <a:avLst/>
            </a:prstGeom>
            <a:noFill/>
          </p:spPr>
          <p:txBody>
            <a:bodyPr wrap="square" rtlCol="0">
              <a:spAutoFit/>
            </a:bodyPr>
            <a:lstStyle/>
            <a:p>
              <a:r>
                <a:rPr lang="en-GB" dirty="0"/>
                <a:t>Dementia/</a:t>
              </a:r>
            </a:p>
            <a:p>
              <a:r>
                <a:rPr lang="en-GB" dirty="0"/>
                <a:t>Alzheimer's </a:t>
              </a:r>
            </a:p>
          </p:txBody>
        </p:sp>
        <p:sp>
          <p:nvSpPr>
            <p:cNvPr id="19" name="TextBox 18"/>
            <p:cNvSpPr txBox="1"/>
            <p:nvPr/>
          </p:nvSpPr>
          <p:spPr>
            <a:xfrm>
              <a:off x="7264660" y="5111382"/>
              <a:ext cx="1267780" cy="800219"/>
            </a:xfrm>
            <a:prstGeom prst="rect">
              <a:avLst/>
            </a:prstGeom>
            <a:noFill/>
          </p:spPr>
          <p:txBody>
            <a:bodyPr wrap="square" rtlCol="0">
              <a:spAutoFit/>
            </a:bodyPr>
            <a:lstStyle/>
            <a:p>
              <a:r>
                <a:rPr lang="en-GB" dirty="0"/>
                <a:t>Addictions:</a:t>
              </a:r>
            </a:p>
            <a:p>
              <a:pPr marL="285750" indent="-285750">
                <a:buFont typeface="Arial" panose="020B0604020202020204" pitchFamily="34" charset="0"/>
                <a:buChar char="•"/>
              </a:pPr>
              <a:r>
                <a:rPr lang="en-GB" sz="1400" dirty="0"/>
                <a:t>Korsakoff syndrome </a:t>
              </a:r>
            </a:p>
          </p:txBody>
        </p:sp>
        <p:sp>
          <p:nvSpPr>
            <p:cNvPr id="22" name="TextBox 21"/>
            <p:cNvSpPr txBox="1"/>
            <p:nvPr/>
          </p:nvSpPr>
          <p:spPr>
            <a:xfrm>
              <a:off x="6516216" y="4797152"/>
              <a:ext cx="748444" cy="369332"/>
            </a:xfrm>
            <a:prstGeom prst="rect">
              <a:avLst/>
            </a:prstGeom>
            <a:noFill/>
          </p:spPr>
          <p:txBody>
            <a:bodyPr wrap="square" rtlCol="0">
              <a:spAutoFit/>
            </a:bodyPr>
            <a:lstStyle/>
            <a:p>
              <a:r>
                <a:rPr lang="en-GB" dirty="0"/>
                <a:t>WM</a:t>
              </a:r>
            </a:p>
          </p:txBody>
        </p:sp>
      </p:grpSp>
      <p:sp>
        <p:nvSpPr>
          <p:cNvPr id="24" name="TextBox 23"/>
          <p:cNvSpPr txBox="1"/>
          <p:nvPr/>
        </p:nvSpPr>
        <p:spPr>
          <a:xfrm>
            <a:off x="395536" y="5463045"/>
            <a:ext cx="2507990" cy="369332"/>
          </a:xfrm>
          <a:prstGeom prst="rect">
            <a:avLst/>
          </a:prstGeom>
          <a:noFill/>
        </p:spPr>
        <p:txBody>
          <a:bodyPr wrap="square" rtlCol="0">
            <a:spAutoFit/>
          </a:bodyPr>
          <a:lstStyle/>
          <a:p>
            <a:r>
              <a:rPr lang="en-GB" dirty="0"/>
              <a:t>WM: Working Memory </a:t>
            </a:r>
          </a:p>
        </p:txBody>
      </p:sp>
      <p:sp>
        <p:nvSpPr>
          <p:cNvPr id="25" name="TextBox 24"/>
          <p:cNvSpPr txBox="1"/>
          <p:nvPr/>
        </p:nvSpPr>
        <p:spPr>
          <a:xfrm>
            <a:off x="959310" y="64059"/>
            <a:ext cx="6408712" cy="646331"/>
          </a:xfrm>
          <a:prstGeom prst="rect">
            <a:avLst/>
          </a:prstGeom>
          <a:noFill/>
        </p:spPr>
        <p:txBody>
          <a:bodyPr wrap="square" rtlCol="0">
            <a:spAutoFit/>
          </a:bodyPr>
          <a:lstStyle/>
          <a:p>
            <a:pPr algn="ctr"/>
            <a:r>
              <a:rPr lang="en-GB" sz="3600" dirty="0"/>
              <a:t>The Common Factor</a:t>
            </a:r>
          </a:p>
        </p:txBody>
      </p:sp>
      <p:sp>
        <p:nvSpPr>
          <p:cNvPr id="8" name="Slide Number Placeholder 7"/>
          <p:cNvSpPr>
            <a:spLocks noGrp="1"/>
          </p:cNvSpPr>
          <p:nvPr>
            <p:ph type="sldNum" sz="quarter" idx="12"/>
          </p:nvPr>
        </p:nvSpPr>
        <p:spPr/>
        <p:txBody>
          <a:bodyPr/>
          <a:lstStyle/>
          <a:p>
            <a:fld id="{689A1D81-ADA2-41C4-A230-554F13C29FC0}" type="slidenum">
              <a:rPr lang="en-GB" smtClean="0"/>
              <a:t>8</a:t>
            </a:fld>
            <a:endParaRPr lang="en-GB" dirty="0"/>
          </a:p>
        </p:txBody>
      </p:sp>
      <p:sp>
        <p:nvSpPr>
          <p:cNvPr id="20" name="TextBox 19">
            <a:extLst>
              <a:ext uri="{FF2B5EF4-FFF2-40B4-BE49-F238E27FC236}">
                <a16:creationId xmlns:a16="http://schemas.microsoft.com/office/drawing/2014/main" id="{8FE57845-C9B8-F40D-7F48-B50B713F4DCD}"/>
              </a:ext>
            </a:extLst>
          </p:cNvPr>
          <p:cNvSpPr txBox="1"/>
          <p:nvPr/>
        </p:nvSpPr>
        <p:spPr>
          <a:xfrm>
            <a:off x="4355520" y="3143522"/>
            <a:ext cx="1555708" cy="2031325"/>
          </a:xfrm>
          <a:prstGeom prst="rect">
            <a:avLst/>
          </a:prstGeom>
          <a:solidFill>
            <a:schemeClr val="accent1"/>
          </a:solidFill>
        </p:spPr>
        <p:txBody>
          <a:bodyPr wrap="square" rtlCol="0">
            <a:spAutoFit/>
          </a:bodyPr>
          <a:lstStyle/>
          <a:p>
            <a:r>
              <a:rPr lang="en-GB" dirty="0"/>
              <a:t>Illness:</a:t>
            </a:r>
          </a:p>
          <a:p>
            <a:r>
              <a:rPr lang="en-GB" dirty="0"/>
              <a:t>Covid</a:t>
            </a:r>
          </a:p>
          <a:p>
            <a:r>
              <a:rPr lang="en-GB" dirty="0"/>
              <a:t>Long Covid</a:t>
            </a:r>
          </a:p>
          <a:p>
            <a:r>
              <a:rPr lang="en-GB" dirty="0"/>
              <a:t>Brain tumour</a:t>
            </a:r>
          </a:p>
          <a:p>
            <a:r>
              <a:rPr lang="en-GB" dirty="0"/>
              <a:t>MS </a:t>
            </a:r>
          </a:p>
          <a:p>
            <a:endParaRPr lang="en-GB" dirty="0"/>
          </a:p>
          <a:p>
            <a:r>
              <a:rPr lang="en-GB" dirty="0"/>
              <a:t>Medications</a:t>
            </a:r>
          </a:p>
        </p:txBody>
      </p:sp>
      <p:sp>
        <p:nvSpPr>
          <p:cNvPr id="26" name="TextBox 25">
            <a:extLst>
              <a:ext uri="{FF2B5EF4-FFF2-40B4-BE49-F238E27FC236}">
                <a16:creationId xmlns:a16="http://schemas.microsoft.com/office/drawing/2014/main" id="{AF835041-9317-6A23-7DCA-E32878013B61}"/>
              </a:ext>
            </a:extLst>
          </p:cNvPr>
          <p:cNvSpPr txBox="1"/>
          <p:nvPr/>
        </p:nvSpPr>
        <p:spPr>
          <a:xfrm>
            <a:off x="2670733" y="4450223"/>
            <a:ext cx="1555708" cy="2308324"/>
          </a:xfrm>
          <a:prstGeom prst="rect">
            <a:avLst/>
          </a:prstGeom>
          <a:solidFill>
            <a:schemeClr val="accent2"/>
          </a:solidFill>
        </p:spPr>
        <p:txBody>
          <a:bodyPr wrap="square" rtlCol="0">
            <a:spAutoFit/>
          </a:bodyPr>
          <a:lstStyle/>
          <a:p>
            <a:r>
              <a:rPr lang="en-GB" dirty="0"/>
              <a:t>Stress: </a:t>
            </a:r>
          </a:p>
          <a:p>
            <a:r>
              <a:rPr lang="en-GB" dirty="0"/>
              <a:t>COVID</a:t>
            </a:r>
          </a:p>
          <a:p>
            <a:r>
              <a:rPr lang="en-GB" dirty="0"/>
              <a:t>Family</a:t>
            </a:r>
          </a:p>
          <a:p>
            <a:r>
              <a:rPr lang="en-GB" dirty="0"/>
              <a:t>Work </a:t>
            </a:r>
          </a:p>
          <a:p>
            <a:r>
              <a:rPr lang="en-GB" dirty="0"/>
              <a:t>Relationship</a:t>
            </a:r>
          </a:p>
          <a:p>
            <a:r>
              <a:rPr lang="en-GB" dirty="0"/>
              <a:t>Financial </a:t>
            </a:r>
          </a:p>
          <a:p>
            <a:r>
              <a:rPr lang="en-GB" dirty="0"/>
              <a:t>Illness</a:t>
            </a:r>
          </a:p>
          <a:p>
            <a:r>
              <a:rPr lang="en-GB" dirty="0"/>
              <a:t>Bereavement</a:t>
            </a:r>
          </a:p>
        </p:txBody>
      </p:sp>
      <p:sp>
        <p:nvSpPr>
          <p:cNvPr id="27" name="TextBox 26">
            <a:extLst>
              <a:ext uri="{FF2B5EF4-FFF2-40B4-BE49-F238E27FC236}">
                <a16:creationId xmlns:a16="http://schemas.microsoft.com/office/drawing/2014/main" id="{966B8EDE-3F53-AECF-E96D-7FDCA2310EA6}"/>
              </a:ext>
            </a:extLst>
          </p:cNvPr>
          <p:cNvSpPr txBox="1"/>
          <p:nvPr/>
        </p:nvSpPr>
        <p:spPr>
          <a:xfrm>
            <a:off x="-511" y="389438"/>
            <a:ext cx="1555708" cy="2862322"/>
          </a:xfrm>
          <a:prstGeom prst="rect">
            <a:avLst/>
          </a:prstGeom>
          <a:solidFill>
            <a:schemeClr val="accent6"/>
          </a:solidFill>
        </p:spPr>
        <p:txBody>
          <a:bodyPr wrap="square" rtlCol="0">
            <a:spAutoFit/>
          </a:bodyPr>
          <a:lstStyle/>
          <a:p>
            <a:r>
              <a:rPr lang="en-GB" dirty="0"/>
              <a:t>Hormonal: </a:t>
            </a:r>
          </a:p>
          <a:p>
            <a:r>
              <a:rPr lang="en-GB" dirty="0"/>
              <a:t>Pregnancy (“Baby brain”)</a:t>
            </a:r>
          </a:p>
          <a:p>
            <a:endParaRPr lang="en-GB" dirty="0"/>
          </a:p>
          <a:p>
            <a:r>
              <a:rPr lang="en-GB" dirty="0"/>
              <a:t>Peri-Menopause</a:t>
            </a:r>
          </a:p>
          <a:p>
            <a:endParaRPr lang="en-GB" dirty="0"/>
          </a:p>
          <a:p>
            <a:r>
              <a:rPr lang="en-GB" dirty="0"/>
              <a:t>Menopause</a:t>
            </a:r>
          </a:p>
          <a:p>
            <a:endParaRPr lang="en-GB" dirty="0"/>
          </a:p>
          <a:p>
            <a:r>
              <a:rPr lang="en-GB"/>
              <a:t>Old age</a:t>
            </a:r>
            <a:endParaRPr lang="en-GB" dirty="0"/>
          </a:p>
        </p:txBody>
      </p:sp>
      <p:sp>
        <p:nvSpPr>
          <p:cNvPr id="28" name="TextBox 27">
            <a:extLst>
              <a:ext uri="{FF2B5EF4-FFF2-40B4-BE49-F238E27FC236}">
                <a16:creationId xmlns:a16="http://schemas.microsoft.com/office/drawing/2014/main" id="{538AE612-ECD9-7C8B-723F-B583A5FA0672}"/>
              </a:ext>
            </a:extLst>
          </p:cNvPr>
          <p:cNvSpPr txBox="1"/>
          <p:nvPr/>
        </p:nvSpPr>
        <p:spPr>
          <a:xfrm>
            <a:off x="7657265" y="3382979"/>
            <a:ext cx="1310547" cy="646331"/>
          </a:xfrm>
          <a:prstGeom prst="rect">
            <a:avLst/>
          </a:prstGeom>
          <a:solidFill>
            <a:schemeClr val="accent4"/>
          </a:solidFill>
        </p:spPr>
        <p:txBody>
          <a:bodyPr wrap="square" rtlCol="0">
            <a:spAutoFit/>
          </a:bodyPr>
          <a:lstStyle/>
          <a:p>
            <a:r>
              <a:rPr lang="en-GB" dirty="0"/>
              <a:t>Tourette’s </a:t>
            </a:r>
          </a:p>
          <a:p>
            <a:endParaRPr lang="en-GB" dirty="0"/>
          </a:p>
        </p:txBody>
      </p:sp>
    </p:spTree>
    <p:extLst>
      <p:ext uri="{BB962C8B-B14F-4D97-AF65-F5344CB8AC3E}">
        <p14:creationId xmlns:p14="http://schemas.microsoft.com/office/powerpoint/2010/main" val="38353935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fade">
                                      <p:cBhvr>
                                        <p:cTn id="7" dur="1000"/>
                                        <p:tgtEl>
                                          <p:spTgt spid="28"/>
                                        </p:tgtEl>
                                      </p:cBhvr>
                                    </p:animEffect>
                                    <p:anim calcmode="lin" valueType="num">
                                      <p:cBhvr>
                                        <p:cTn id="8" dur="1000" fill="hold"/>
                                        <p:tgtEl>
                                          <p:spTgt spid="28"/>
                                        </p:tgtEl>
                                        <p:attrNameLst>
                                          <p:attrName>ppt_x</p:attrName>
                                        </p:attrNameLst>
                                      </p:cBhvr>
                                      <p:tavLst>
                                        <p:tav tm="0">
                                          <p:val>
                                            <p:strVal val="#ppt_x"/>
                                          </p:val>
                                        </p:tav>
                                        <p:tav tm="100000">
                                          <p:val>
                                            <p:strVal val="#ppt_x"/>
                                          </p:val>
                                        </p:tav>
                                      </p:tavLst>
                                    </p:anim>
                                    <p:anim calcmode="lin" valueType="num">
                                      <p:cBhvr>
                                        <p:cTn id="9" dur="1000" fill="hold"/>
                                        <p:tgtEl>
                                          <p:spTgt spid="2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0"/>
                                        </p:tgtEl>
                                        <p:attrNameLst>
                                          <p:attrName>style.visibility</p:attrName>
                                        </p:attrNameLst>
                                      </p:cBhvr>
                                      <p:to>
                                        <p:strVal val="visible"/>
                                      </p:to>
                                    </p:set>
                                    <p:animEffect transition="in" filter="fade">
                                      <p:cBhvr>
                                        <p:cTn id="14" dur="1000"/>
                                        <p:tgtEl>
                                          <p:spTgt spid="20"/>
                                        </p:tgtEl>
                                      </p:cBhvr>
                                    </p:animEffect>
                                    <p:anim calcmode="lin" valueType="num">
                                      <p:cBhvr>
                                        <p:cTn id="15" dur="1000" fill="hold"/>
                                        <p:tgtEl>
                                          <p:spTgt spid="20"/>
                                        </p:tgtEl>
                                        <p:attrNameLst>
                                          <p:attrName>ppt_x</p:attrName>
                                        </p:attrNameLst>
                                      </p:cBhvr>
                                      <p:tavLst>
                                        <p:tav tm="0">
                                          <p:val>
                                            <p:strVal val="#ppt_x"/>
                                          </p:val>
                                        </p:tav>
                                        <p:tav tm="100000">
                                          <p:val>
                                            <p:strVal val="#ppt_x"/>
                                          </p:val>
                                        </p:tav>
                                      </p:tavLst>
                                    </p:anim>
                                    <p:anim calcmode="lin" valueType="num">
                                      <p:cBhvr>
                                        <p:cTn id="16"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6"/>
                                        </p:tgtEl>
                                        <p:attrNameLst>
                                          <p:attrName>style.visibility</p:attrName>
                                        </p:attrNameLst>
                                      </p:cBhvr>
                                      <p:to>
                                        <p:strVal val="visible"/>
                                      </p:to>
                                    </p:set>
                                    <p:animEffect transition="in" filter="fade">
                                      <p:cBhvr>
                                        <p:cTn id="21" dur="1000"/>
                                        <p:tgtEl>
                                          <p:spTgt spid="26"/>
                                        </p:tgtEl>
                                      </p:cBhvr>
                                    </p:animEffect>
                                    <p:anim calcmode="lin" valueType="num">
                                      <p:cBhvr>
                                        <p:cTn id="22" dur="1000" fill="hold"/>
                                        <p:tgtEl>
                                          <p:spTgt spid="26"/>
                                        </p:tgtEl>
                                        <p:attrNameLst>
                                          <p:attrName>ppt_x</p:attrName>
                                        </p:attrNameLst>
                                      </p:cBhvr>
                                      <p:tavLst>
                                        <p:tav tm="0">
                                          <p:val>
                                            <p:strVal val="#ppt_x"/>
                                          </p:val>
                                        </p:tav>
                                        <p:tav tm="100000">
                                          <p:val>
                                            <p:strVal val="#ppt_x"/>
                                          </p:val>
                                        </p:tav>
                                      </p:tavLst>
                                    </p:anim>
                                    <p:anim calcmode="lin" valueType="num">
                                      <p:cBhvr>
                                        <p:cTn id="23"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7"/>
                                        </p:tgtEl>
                                        <p:attrNameLst>
                                          <p:attrName>style.visibility</p:attrName>
                                        </p:attrNameLst>
                                      </p:cBhvr>
                                      <p:to>
                                        <p:strVal val="visible"/>
                                      </p:to>
                                    </p:set>
                                    <p:animEffect transition="in" filter="fade">
                                      <p:cBhvr>
                                        <p:cTn id="28" dur="1000"/>
                                        <p:tgtEl>
                                          <p:spTgt spid="27"/>
                                        </p:tgtEl>
                                      </p:cBhvr>
                                    </p:animEffect>
                                    <p:anim calcmode="lin" valueType="num">
                                      <p:cBhvr>
                                        <p:cTn id="29" dur="1000" fill="hold"/>
                                        <p:tgtEl>
                                          <p:spTgt spid="27"/>
                                        </p:tgtEl>
                                        <p:attrNameLst>
                                          <p:attrName>ppt_x</p:attrName>
                                        </p:attrNameLst>
                                      </p:cBhvr>
                                      <p:tavLst>
                                        <p:tav tm="0">
                                          <p:val>
                                            <p:strVal val="#ppt_x"/>
                                          </p:val>
                                        </p:tav>
                                        <p:tav tm="100000">
                                          <p:val>
                                            <p:strVal val="#ppt_x"/>
                                          </p:val>
                                        </p:tav>
                                      </p:tavLst>
                                    </p:anim>
                                    <p:anim calcmode="lin" valueType="num">
                                      <p:cBhvr>
                                        <p:cTn id="30" dur="1000" fill="hold"/>
                                        <p:tgtEl>
                                          <p:spTgt spid="2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6" grpId="0" animBg="1"/>
      <p:bldP spid="27" grpId="0" animBg="1"/>
      <p:bldP spid="2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116632"/>
            <a:ext cx="7772400" cy="1008112"/>
          </a:xfrm>
        </p:spPr>
        <p:txBody>
          <a:bodyPr/>
          <a:lstStyle/>
          <a:p>
            <a:r>
              <a:rPr lang="en-GB" dirty="0"/>
              <a:t>Activity :Working Memory Quiz </a:t>
            </a:r>
          </a:p>
        </p:txBody>
      </p:sp>
      <p:sp>
        <p:nvSpPr>
          <p:cNvPr id="3" name="Subtitle 2"/>
          <p:cNvSpPr>
            <a:spLocks noGrp="1"/>
          </p:cNvSpPr>
          <p:nvPr>
            <p:ph type="subTitle" idx="1"/>
          </p:nvPr>
        </p:nvSpPr>
        <p:spPr>
          <a:xfrm>
            <a:off x="107504" y="980728"/>
            <a:ext cx="8928992" cy="5328592"/>
          </a:xfrm>
        </p:spPr>
        <p:txBody>
          <a:bodyPr>
            <a:normAutofit fontScale="92500" lnSpcReduction="10000"/>
          </a:bodyPr>
          <a:lstStyle/>
          <a:p>
            <a:r>
              <a:rPr lang="en-GB" dirty="0"/>
              <a:t>PART 1: </a:t>
            </a:r>
          </a:p>
          <a:p>
            <a:pPr algn="l"/>
            <a:r>
              <a:rPr lang="en-GB" sz="2800" dirty="0"/>
              <a:t>How many items of information can you hold in your working memory at any one time? </a:t>
            </a:r>
          </a:p>
          <a:p>
            <a:pPr marL="457200" indent="-457200" algn="l">
              <a:buFont typeface="Wingdings" panose="05000000000000000000" pitchFamily="2" charset="2"/>
              <a:buChar char="v"/>
            </a:pPr>
            <a:r>
              <a:rPr lang="en-GB" sz="2800" dirty="0"/>
              <a:t>5 year old –  </a:t>
            </a:r>
          </a:p>
          <a:p>
            <a:pPr marL="457200" indent="-457200" algn="l">
              <a:buFont typeface="Wingdings" panose="05000000000000000000" pitchFamily="2" charset="2"/>
              <a:buChar char="v"/>
            </a:pPr>
            <a:r>
              <a:rPr lang="en-GB" sz="2800" dirty="0"/>
              <a:t>7 year old –  </a:t>
            </a:r>
          </a:p>
          <a:p>
            <a:pPr marL="457200" indent="-457200" algn="l">
              <a:buFont typeface="Wingdings" panose="05000000000000000000" pitchFamily="2" charset="2"/>
              <a:buChar char="v"/>
            </a:pPr>
            <a:r>
              <a:rPr lang="en-GB" sz="2800" dirty="0"/>
              <a:t>10 year old –  </a:t>
            </a:r>
          </a:p>
          <a:p>
            <a:pPr marL="457200" indent="-457200" algn="l">
              <a:buFont typeface="Wingdings" panose="05000000000000000000" pitchFamily="2" charset="2"/>
              <a:buChar char="v"/>
            </a:pPr>
            <a:r>
              <a:rPr lang="en-GB" sz="2800" dirty="0"/>
              <a:t>14 year old –   </a:t>
            </a:r>
          </a:p>
          <a:p>
            <a:pPr marL="457200" indent="-457200" algn="l">
              <a:buFont typeface="Wingdings" panose="05000000000000000000" pitchFamily="2" charset="2"/>
              <a:buChar char="v"/>
            </a:pPr>
            <a:r>
              <a:rPr lang="en-GB" sz="2800" dirty="0"/>
              <a:t>By 25 years old -   </a:t>
            </a:r>
          </a:p>
          <a:p>
            <a:pPr marL="457200" indent="-457200" algn="l">
              <a:buFont typeface="Wingdings" panose="05000000000000000000" pitchFamily="2" charset="2"/>
              <a:buChar char="v"/>
            </a:pPr>
            <a:r>
              <a:rPr lang="en-GB" sz="2800" dirty="0"/>
              <a:t>This then declines as you get older</a:t>
            </a:r>
          </a:p>
          <a:p>
            <a:pPr algn="l"/>
            <a:r>
              <a:rPr lang="en-GB" sz="2800" dirty="0"/>
              <a:t>       -  to ! </a:t>
            </a:r>
          </a:p>
          <a:p>
            <a:pPr marL="457200" indent="-457200" algn="l">
              <a:buFont typeface="Wingdings" panose="05000000000000000000" pitchFamily="2" charset="2"/>
              <a:buChar char="v"/>
            </a:pPr>
            <a:endParaRPr lang="en-GB" sz="2800" dirty="0"/>
          </a:p>
          <a:p>
            <a:pPr algn="l"/>
            <a:r>
              <a:rPr lang="en-GB" sz="1800" dirty="0"/>
              <a:t>(George Miller –Psychologist 1920)</a:t>
            </a:r>
          </a:p>
          <a:p>
            <a:endParaRPr lang="en-GB" sz="2800" dirty="0"/>
          </a:p>
          <a:p>
            <a:endParaRPr lang="en-GB"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52120" y="2060848"/>
            <a:ext cx="3370815" cy="4032448"/>
          </a:xfrm>
          <a:prstGeom prst="rect">
            <a:avLst/>
          </a:prstGeom>
        </p:spPr>
      </p:pic>
      <p:sp>
        <p:nvSpPr>
          <p:cNvPr id="5" name="Slide Number Placeholder 4"/>
          <p:cNvSpPr>
            <a:spLocks noGrp="1"/>
          </p:cNvSpPr>
          <p:nvPr>
            <p:ph type="sldNum" sz="quarter" idx="12"/>
          </p:nvPr>
        </p:nvSpPr>
        <p:spPr/>
        <p:txBody>
          <a:bodyPr/>
          <a:lstStyle/>
          <a:p>
            <a:fld id="{689A1D81-ADA2-41C4-A230-554F13C29FC0}" type="slidenum">
              <a:rPr lang="en-GB" smtClean="0"/>
              <a:t>9</a:t>
            </a:fld>
            <a:endParaRPr lang="en-GB" dirty="0"/>
          </a:p>
        </p:txBody>
      </p:sp>
    </p:spTree>
    <p:extLst>
      <p:ext uri="{BB962C8B-B14F-4D97-AF65-F5344CB8AC3E}">
        <p14:creationId xmlns:p14="http://schemas.microsoft.com/office/powerpoint/2010/main" val="11164885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4" presetClass="emph" presetSubtype="0" fill="hold" nodeType="clickEffect">
                                  <p:stCondLst>
                                    <p:cond delay="0"/>
                                  </p:stCondLst>
                                  <p:childTnLst>
                                    <p:animClr clrSpc="hsl" dir="cw">
                                      <p:cBhvr override="childStyle">
                                        <p:cTn id="11" dur="500" fill="hold"/>
                                        <p:tgtEl>
                                          <p:spTgt spid="3">
                                            <p:txEl>
                                              <p:pRg st="2" end="2"/>
                                            </p:txEl>
                                          </p:spTgt>
                                        </p:tgtEl>
                                        <p:attrNameLst>
                                          <p:attrName>style.color</p:attrName>
                                        </p:attrNameLst>
                                      </p:cBhvr>
                                      <p:by>
                                        <p:hsl h="0" s="-12549" l="-25098"/>
                                      </p:by>
                                    </p:animClr>
                                    <p:animClr clrSpc="hsl" dir="cw">
                                      <p:cBhvr>
                                        <p:cTn id="12" dur="500" fill="hold"/>
                                        <p:tgtEl>
                                          <p:spTgt spid="3">
                                            <p:txEl>
                                              <p:pRg st="2" end="2"/>
                                            </p:txEl>
                                          </p:spTgt>
                                        </p:tgtEl>
                                        <p:attrNameLst>
                                          <p:attrName>fillcolor</p:attrName>
                                        </p:attrNameLst>
                                      </p:cBhvr>
                                      <p:by>
                                        <p:hsl h="0" s="-12549" l="-25098"/>
                                      </p:by>
                                    </p:animClr>
                                    <p:animClr clrSpc="hsl" dir="cw">
                                      <p:cBhvr>
                                        <p:cTn id="13" dur="500" fill="hold"/>
                                        <p:tgtEl>
                                          <p:spTgt spid="3">
                                            <p:txEl>
                                              <p:pRg st="2" end="2"/>
                                            </p:txEl>
                                          </p:spTgt>
                                        </p:tgtEl>
                                        <p:attrNameLst>
                                          <p:attrName>stroke.color</p:attrName>
                                        </p:attrNameLst>
                                      </p:cBhvr>
                                      <p:by>
                                        <p:hsl h="0" s="-12549" l="-25098"/>
                                      </p:by>
                                    </p:animClr>
                                    <p:set>
                                      <p:cBhvr>
                                        <p:cTn id="14" dur="500" fill="hold"/>
                                        <p:tgtEl>
                                          <p:spTgt spid="3">
                                            <p:txEl>
                                              <p:pRg st="2" end="2"/>
                                            </p:txEl>
                                          </p:spTgt>
                                        </p:tgtEl>
                                        <p:attrNameLst>
                                          <p:attrName>fill.type</p:attrName>
                                        </p:attrNameLst>
                                      </p:cBhvr>
                                      <p:to>
                                        <p:strVal val="solid"/>
                                      </p:to>
                                    </p:se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500"/>
                                        <p:tgtEl>
                                          <p:spTgt spid="3">
                                            <p:txEl>
                                              <p:pRg st="3" end="3"/>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4" presetClass="emph" presetSubtype="0" fill="hold" nodeType="clickEffect">
                                  <p:stCondLst>
                                    <p:cond delay="0"/>
                                  </p:stCondLst>
                                  <p:childTnLst>
                                    <p:animClr clrSpc="hsl" dir="cw">
                                      <p:cBhvr override="childStyle">
                                        <p:cTn id="23" dur="500" fill="hold"/>
                                        <p:tgtEl>
                                          <p:spTgt spid="3">
                                            <p:txEl>
                                              <p:pRg st="3" end="3"/>
                                            </p:txEl>
                                          </p:spTgt>
                                        </p:tgtEl>
                                        <p:attrNameLst>
                                          <p:attrName>style.color</p:attrName>
                                        </p:attrNameLst>
                                      </p:cBhvr>
                                      <p:by>
                                        <p:hsl h="0" s="-12549" l="-25098"/>
                                      </p:by>
                                    </p:animClr>
                                    <p:animClr clrSpc="hsl" dir="cw">
                                      <p:cBhvr>
                                        <p:cTn id="24" dur="500" fill="hold"/>
                                        <p:tgtEl>
                                          <p:spTgt spid="3">
                                            <p:txEl>
                                              <p:pRg st="3" end="3"/>
                                            </p:txEl>
                                          </p:spTgt>
                                        </p:tgtEl>
                                        <p:attrNameLst>
                                          <p:attrName>fillcolor</p:attrName>
                                        </p:attrNameLst>
                                      </p:cBhvr>
                                      <p:by>
                                        <p:hsl h="0" s="-12549" l="-25098"/>
                                      </p:by>
                                    </p:animClr>
                                    <p:animClr clrSpc="hsl" dir="cw">
                                      <p:cBhvr>
                                        <p:cTn id="25" dur="500" fill="hold"/>
                                        <p:tgtEl>
                                          <p:spTgt spid="3">
                                            <p:txEl>
                                              <p:pRg st="3" end="3"/>
                                            </p:txEl>
                                          </p:spTgt>
                                        </p:tgtEl>
                                        <p:attrNameLst>
                                          <p:attrName>stroke.color</p:attrName>
                                        </p:attrNameLst>
                                      </p:cBhvr>
                                      <p:by>
                                        <p:hsl h="0" s="-12549" l="-25098"/>
                                      </p:by>
                                    </p:animClr>
                                    <p:set>
                                      <p:cBhvr>
                                        <p:cTn id="26" dur="500" fill="hold"/>
                                        <p:tgtEl>
                                          <p:spTgt spid="3">
                                            <p:txEl>
                                              <p:pRg st="3" end="3"/>
                                            </p:txEl>
                                          </p:spTgt>
                                        </p:tgtEl>
                                        <p:attrNameLst>
                                          <p:attrName>fill.type</p:attrName>
                                        </p:attrNameLst>
                                      </p:cBhvr>
                                      <p:to>
                                        <p:strVal val="solid"/>
                                      </p:to>
                                    </p:se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500"/>
                                        <p:tgtEl>
                                          <p:spTgt spid="3">
                                            <p:txEl>
                                              <p:pRg st="4" end="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24" presetClass="emph" presetSubtype="0" fill="hold" nodeType="clickEffect">
                                  <p:stCondLst>
                                    <p:cond delay="0"/>
                                  </p:stCondLst>
                                  <p:childTnLst>
                                    <p:animClr clrSpc="hsl" dir="cw">
                                      <p:cBhvr override="childStyle">
                                        <p:cTn id="35" dur="500" fill="hold"/>
                                        <p:tgtEl>
                                          <p:spTgt spid="3">
                                            <p:txEl>
                                              <p:pRg st="4" end="4"/>
                                            </p:txEl>
                                          </p:spTgt>
                                        </p:tgtEl>
                                        <p:attrNameLst>
                                          <p:attrName>style.color</p:attrName>
                                        </p:attrNameLst>
                                      </p:cBhvr>
                                      <p:by>
                                        <p:hsl h="0" s="-12549" l="-25098"/>
                                      </p:by>
                                    </p:animClr>
                                    <p:animClr clrSpc="hsl" dir="cw">
                                      <p:cBhvr>
                                        <p:cTn id="36" dur="500" fill="hold"/>
                                        <p:tgtEl>
                                          <p:spTgt spid="3">
                                            <p:txEl>
                                              <p:pRg st="4" end="4"/>
                                            </p:txEl>
                                          </p:spTgt>
                                        </p:tgtEl>
                                        <p:attrNameLst>
                                          <p:attrName>fillcolor</p:attrName>
                                        </p:attrNameLst>
                                      </p:cBhvr>
                                      <p:by>
                                        <p:hsl h="0" s="-12549" l="-25098"/>
                                      </p:by>
                                    </p:animClr>
                                    <p:animClr clrSpc="hsl" dir="cw">
                                      <p:cBhvr>
                                        <p:cTn id="37" dur="500" fill="hold"/>
                                        <p:tgtEl>
                                          <p:spTgt spid="3">
                                            <p:txEl>
                                              <p:pRg st="4" end="4"/>
                                            </p:txEl>
                                          </p:spTgt>
                                        </p:tgtEl>
                                        <p:attrNameLst>
                                          <p:attrName>stroke.color</p:attrName>
                                        </p:attrNameLst>
                                      </p:cBhvr>
                                      <p:by>
                                        <p:hsl h="0" s="-12549" l="-25098"/>
                                      </p:by>
                                    </p:animClr>
                                    <p:set>
                                      <p:cBhvr>
                                        <p:cTn id="38" dur="500" fill="hold"/>
                                        <p:tgtEl>
                                          <p:spTgt spid="3">
                                            <p:txEl>
                                              <p:pRg st="4" end="4"/>
                                            </p:txEl>
                                          </p:spTgt>
                                        </p:tgtEl>
                                        <p:attrNameLst>
                                          <p:attrName>fill.type</p:attrName>
                                        </p:attrNameLst>
                                      </p:cBhvr>
                                      <p:to>
                                        <p:strVal val="solid"/>
                                      </p:to>
                                    </p:se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Effect transition="in" filter="fade">
                                      <p:cBhvr>
                                        <p:cTn id="43" dur="500"/>
                                        <p:tgtEl>
                                          <p:spTgt spid="3">
                                            <p:txEl>
                                              <p:pRg st="5" end="5"/>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24" presetClass="emph" presetSubtype="0" fill="hold" nodeType="clickEffect">
                                  <p:stCondLst>
                                    <p:cond delay="0"/>
                                  </p:stCondLst>
                                  <p:childTnLst>
                                    <p:animClr clrSpc="hsl" dir="cw">
                                      <p:cBhvr override="childStyle">
                                        <p:cTn id="47" dur="500" fill="hold"/>
                                        <p:tgtEl>
                                          <p:spTgt spid="3">
                                            <p:txEl>
                                              <p:pRg st="5" end="5"/>
                                            </p:txEl>
                                          </p:spTgt>
                                        </p:tgtEl>
                                        <p:attrNameLst>
                                          <p:attrName>style.color</p:attrName>
                                        </p:attrNameLst>
                                      </p:cBhvr>
                                      <p:by>
                                        <p:hsl h="0" s="-12549" l="-25098"/>
                                      </p:by>
                                    </p:animClr>
                                    <p:animClr clrSpc="hsl" dir="cw">
                                      <p:cBhvr>
                                        <p:cTn id="48" dur="500" fill="hold"/>
                                        <p:tgtEl>
                                          <p:spTgt spid="3">
                                            <p:txEl>
                                              <p:pRg st="5" end="5"/>
                                            </p:txEl>
                                          </p:spTgt>
                                        </p:tgtEl>
                                        <p:attrNameLst>
                                          <p:attrName>fillcolor</p:attrName>
                                        </p:attrNameLst>
                                      </p:cBhvr>
                                      <p:by>
                                        <p:hsl h="0" s="-12549" l="-25098"/>
                                      </p:by>
                                    </p:animClr>
                                    <p:animClr clrSpc="hsl" dir="cw">
                                      <p:cBhvr>
                                        <p:cTn id="49" dur="500" fill="hold"/>
                                        <p:tgtEl>
                                          <p:spTgt spid="3">
                                            <p:txEl>
                                              <p:pRg st="5" end="5"/>
                                            </p:txEl>
                                          </p:spTgt>
                                        </p:tgtEl>
                                        <p:attrNameLst>
                                          <p:attrName>stroke.color</p:attrName>
                                        </p:attrNameLst>
                                      </p:cBhvr>
                                      <p:by>
                                        <p:hsl h="0" s="-12549" l="-25098"/>
                                      </p:by>
                                    </p:animClr>
                                    <p:set>
                                      <p:cBhvr>
                                        <p:cTn id="50" dur="500" fill="hold"/>
                                        <p:tgtEl>
                                          <p:spTgt spid="3">
                                            <p:txEl>
                                              <p:pRg st="5" end="5"/>
                                            </p:txEl>
                                          </p:spTgt>
                                        </p:tgtEl>
                                        <p:attrNameLst>
                                          <p:attrName>fill.type</p:attrName>
                                        </p:attrNameLst>
                                      </p:cBhvr>
                                      <p:to>
                                        <p:strVal val="solid"/>
                                      </p:to>
                                    </p:se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nodeType="clickEffect">
                                  <p:stCondLst>
                                    <p:cond delay="0"/>
                                  </p:stCondLst>
                                  <p:childTnLst>
                                    <p:set>
                                      <p:cBhvr>
                                        <p:cTn id="54" dur="1" fill="hold">
                                          <p:stCondLst>
                                            <p:cond delay="0"/>
                                          </p:stCondLst>
                                        </p:cTn>
                                        <p:tgtEl>
                                          <p:spTgt spid="3">
                                            <p:txEl>
                                              <p:pRg st="6" end="6"/>
                                            </p:txEl>
                                          </p:spTgt>
                                        </p:tgtEl>
                                        <p:attrNameLst>
                                          <p:attrName>style.visibility</p:attrName>
                                        </p:attrNameLst>
                                      </p:cBhvr>
                                      <p:to>
                                        <p:strVal val="visible"/>
                                      </p:to>
                                    </p:set>
                                    <p:animEffect transition="in" filter="fade">
                                      <p:cBhvr>
                                        <p:cTn id="55" dur="500"/>
                                        <p:tgtEl>
                                          <p:spTgt spid="3">
                                            <p:txEl>
                                              <p:pRg st="6" end="6"/>
                                            </p:txEl>
                                          </p:spTgt>
                                        </p:tgtEl>
                                      </p:cBhvr>
                                    </p:animEffect>
                                  </p:childTnLst>
                                </p:cTn>
                              </p:par>
                            </p:childTnLst>
                          </p:cTn>
                        </p:par>
                      </p:childTnLst>
                    </p:cTn>
                  </p:par>
                  <p:par>
                    <p:cTn id="56" fill="hold">
                      <p:stCondLst>
                        <p:cond delay="indefinite"/>
                      </p:stCondLst>
                      <p:childTnLst>
                        <p:par>
                          <p:cTn id="57" fill="hold">
                            <p:stCondLst>
                              <p:cond delay="0"/>
                            </p:stCondLst>
                            <p:childTnLst>
                              <p:par>
                                <p:cTn id="58" presetID="24" presetClass="emph" presetSubtype="0" fill="hold" nodeType="clickEffect">
                                  <p:stCondLst>
                                    <p:cond delay="0"/>
                                  </p:stCondLst>
                                  <p:childTnLst>
                                    <p:animClr clrSpc="hsl" dir="cw">
                                      <p:cBhvr override="childStyle">
                                        <p:cTn id="59" dur="500" fill="hold"/>
                                        <p:tgtEl>
                                          <p:spTgt spid="3">
                                            <p:txEl>
                                              <p:pRg st="6" end="6"/>
                                            </p:txEl>
                                          </p:spTgt>
                                        </p:tgtEl>
                                        <p:attrNameLst>
                                          <p:attrName>style.color</p:attrName>
                                        </p:attrNameLst>
                                      </p:cBhvr>
                                      <p:by>
                                        <p:hsl h="0" s="-12549" l="-25098"/>
                                      </p:by>
                                    </p:animClr>
                                    <p:animClr clrSpc="hsl" dir="cw">
                                      <p:cBhvr>
                                        <p:cTn id="60" dur="500" fill="hold"/>
                                        <p:tgtEl>
                                          <p:spTgt spid="3">
                                            <p:txEl>
                                              <p:pRg st="6" end="6"/>
                                            </p:txEl>
                                          </p:spTgt>
                                        </p:tgtEl>
                                        <p:attrNameLst>
                                          <p:attrName>fillcolor</p:attrName>
                                        </p:attrNameLst>
                                      </p:cBhvr>
                                      <p:by>
                                        <p:hsl h="0" s="-12549" l="-25098"/>
                                      </p:by>
                                    </p:animClr>
                                    <p:animClr clrSpc="hsl" dir="cw">
                                      <p:cBhvr>
                                        <p:cTn id="61" dur="500" fill="hold"/>
                                        <p:tgtEl>
                                          <p:spTgt spid="3">
                                            <p:txEl>
                                              <p:pRg st="6" end="6"/>
                                            </p:txEl>
                                          </p:spTgt>
                                        </p:tgtEl>
                                        <p:attrNameLst>
                                          <p:attrName>stroke.color</p:attrName>
                                        </p:attrNameLst>
                                      </p:cBhvr>
                                      <p:by>
                                        <p:hsl h="0" s="-12549" l="-25098"/>
                                      </p:by>
                                    </p:animClr>
                                    <p:set>
                                      <p:cBhvr>
                                        <p:cTn id="62" dur="500" fill="hold"/>
                                        <p:tgtEl>
                                          <p:spTgt spid="3">
                                            <p:txEl>
                                              <p:pRg st="6" end="6"/>
                                            </p:txEl>
                                          </p:spTgt>
                                        </p:tgtEl>
                                        <p:attrNameLst>
                                          <p:attrName>fill.type</p:attrName>
                                        </p:attrNameLst>
                                      </p:cBhvr>
                                      <p:to>
                                        <p:strVal val="solid"/>
                                      </p:to>
                                    </p:se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nodeType="clickEffect">
                                  <p:stCondLst>
                                    <p:cond delay="0"/>
                                  </p:stCondLst>
                                  <p:childTnLst>
                                    <p:set>
                                      <p:cBhvr>
                                        <p:cTn id="66" dur="1" fill="hold">
                                          <p:stCondLst>
                                            <p:cond delay="0"/>
                                          </p:stCondLst>
                                        </p:cTn>
                                        <p:tgtEl>
                                          <p:spTgt spid="3">
                                            <p:txEl>
                                              <p:pRg st="7" end="7"/>
                                            </p:txEl>
                                          </p:spTgt>
                                        </p:tgtEl>
                                        <p:attrNameLst>
                                          <p:attrName>style.visibility</p:attrName>
                                        </p:attrNameLst>
                                      </p:cBhvr>
                                      <p:to>
                                        <p:strVal val="visible"/>
                                      </p:to>
                                    </p:set>
                                    <p:animEffect transition="in" filter="fade">
                                      <p:cBhvr>
                                        <p:cTn id="67" dur="500"/>
                                        <p:tgtEl>
                                          <p:spTgt spid="3">
                                            <p:txEl>
                                              <p:pRg st="7" end="7"/>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nodeType="clickEffect">
                                  <p:stCondLst>
                                    <p:cond delay="0"/>
                                  </p:stCondLst>
                                  <p:childTnLst>
                                    <p:set>
                                      <p:cBhvr>
                                        <p:cTn id="71" dur="1" fill="hold">
                                          <p:stCondLst>
                                            <p:cond delay="0"/>
                                          </p:stCondLst>
                                        </p:cTn>
                                        <p:tgtEl>
                                          <p:spTgt spid="3">
                                            <p:txEl>
                                              <p:pRg st="8" end="8"/>
                                            </p:txEl>
                                          </p:spTgt>
                                        </p:tgtEl>
                                        <p:attrNameLst>
                                          <p:attrName>style.visibility</p:attrName>
                                        </p:attrNameLst>
                                      </p:cBhvr>
                                      <p:to>
                                        <p:strVal val="visible"/>
                                      </p:to>
                                    </p:set>
                                    <p:animEffect transition="in" filter="fade">
                                      <p:cBhvr>
                                        <p:cTn id="72" dur="500"/>
                                        <p:tgtEl>
                                          <p:spTgt spid="3">
                                            <p:txEl>
                                              <p:pRg st="8" end="8"/>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24" presetClass="emph" presetSubtype="0" fill="hold" nodeType="clickEffect">
                                  <p:stCondLst>
                                    <p:cond delay="0"/>
                                  </p:stCondLst>
                                  <p:childTnLst>
                                    <p:animClr clrSpc="hsl" dir="cw">
                                      <p:cBhvr override="childStyle">
                                        <p:cTn id="76" dur="500" fill="hold"/>
                                        <p:tgtEl>
                                          <p:spTgt spid="3">
                                            <p:txEl>
                                              <p:pRg st="7" end="7"/>
                                            </p:txEl>
                                          </p:spTgt>
                                        </p:tgtEl>
                                        <p:attrNameLst>
                                          <p:attrName>style.color</p:attrName>
                                        </p:attrNameLst>
                                      </p:cBhvr>
                                      <p:by>
                                        <p:hsl h="0" s="-12549" l="-25098"/>
                                      </p:by>
                                    </p:animClr>
                                    <p:animClr clrSpc="hsl" dir="cw">
                                      <p:cBhvr>
                                        <p:cTn id="77" dur="500" fill="hold"/>
                                        <p:tgtEl>
                                          <p:spTgt spid="3">
                                            <p:txEl>
                                              <p:pRg st="7" end="7"/>
                                            </p:txEl>
                                          </p:spTgt>
                                        </p:tgtEl>
                                        <p:attrNameLst>
                                          <p:attrName>fillcolor</p:attrName>
                                        </p:attrNameLst>
                                      </p:cBhvr>
                                      <p:by>
                                        <p:hsl h="0" s="-12549" l="-25098"/>
                                      </p:by>
                                    </p:animClr>
                                    <p:animClr clrSpc="hsl" dir="cw">
                                      <p:cBhvr>
                                        <p:cTn id="78" dur="500" fill="hold"/>
                                        <p:tgtEl>
                                          <p:spTgt spid="3">
                                            <p:txEl>
                                              <p:pRg st="7" end="7"/>
                                            </p:txEl>
                                          </p:spTgt>
                                        </p:tgtEl>
                                        <p:attrNameLst>
                                          <p:attrName>stroke.color</p:attrName>
                                        </p:attrNameLst>
                                      </p:cBhvr>
                                      <p:by>
                                        <p:hsl h="0" s="-12549" l="-25098"/>
                                      </p:by>
                                    </p:animClr>
                                    <p:set>
                                      <p:cBhvr>
                                        <p:cTn id="79" dur="500" fill="hold"/>
                                        <p:tgtEl>
                                          <p:spTgt spid="3">
                                            <p:txEl>
                                              <p:pRg st="7" end="7"/>
                                            </p:txEl>
                                          </p:spTgt>
                                        </p:tgtEl>
                                        <p:attrNameLst>
                                          <p:attrName>fill.type</p:attrName>
                                        </p:attrNameLst>
                                      </p:cBhvr>
                                      <p:to>
                                        <p:strVal val="solid"/>
                                      </p:to>
                                    </p:set>
                                  </p:childTnLst>
                                </p:cTn>
                              </p:par>
                            </p:childTnLst>
                          </p:cTn>
                        </p:par>
                      </p:childTnLst>
                    </p:cTn>
                  </p:par>
                  <p:par>
                    <p:cTn id="80" fill="hold">
                      <p:stCondLst>
                        <p:cond delay="indefinite"/>
                      </p:stCondLst>
                      <p:childTnLst>
                        <p:par>
                          <p:cTn id="81" fill="hold">
                            <p:stCondLst>
                              <p:cond delay="0"/>
                            </p:stCondLst>
                            <p:childTnLst>
                              <p:par>
                                <p:cTn id="82" presetID="24" presetClass="emph" presetSubtype="0" fill="hold" nodeType="clickEffect">
                                  <p:stCondLst>
                                    <p:cond delay="0"/>
                                  </p:stCondLst>
                                  <p:childTnLst>
                                    <p:animClr clrSpc="hsl" dir="cw">
                                      <p:cBhvr override="childStyle">
                                        <p:cTn id="83" dur="500" fill="hold"/>
                                        <p:tgtEl>
                                          <p:spTgt spid="3">
                                            <p:txEl>
                                              <p:pRg st="8" end="8"/>
                                            </p:txEl>
                                          </p:spTgt>
                                        </p:tgtEl>
                                        <p:attrNameLst>
                                          <p:attrName>style.color</p:attrName>
                                        </p:attrNameLst>
                                      </p:cBhvr>
                                      <p:by>
                                        <p:hsl h="0" s="-12549" l="-25098"/>
                                      </p:by>
                                    </p:animClr>
                                    <p:animClr clrSpc="hsl" dir="cw">
                                      <p:cBhvr>
                                        <p:cTn id="84" dur="500" fill="hold"/>
                                        <p:tgtEl>
                                          <p:spTgt spid="3">
                                            <p:txEl>
                                              <p:pRg st="8" end="8"/>
                                            </p:txEl>
                                          </p:spTgt>
                                        </p:tgtEl>
                                        <p:attrNameLst>
                                          <p:attrName>fillcolor</p:attrName>
                                        </p:attrNameLst>
                                      </p:cBhvr>
                                      <p:by>
                                        <p:hsl h="0" s="-12549" l="-25098"/>
                                      </p:by>
                                    </p:animClr>
                                    <p:animClr clrSpc="hsl" dir="cw">
                                      <p:cBhvr>
                                        <p:cTn id="85" dur="500" fill="hold"/>
                                        <p:tgtEl>
                                          <p:spTgt spid="3">
                                            <p:txEl>
                                              <p:pRg st="8" end="8"/>
                                            </p:txEl>
                                          </p:spTgt>
                                        </p:tgtEl>
                                        <p:attrNameLst>
                                          <p:attrName>stroke.color</p:attrName>
                                        </p:attrNameLst>
                                      </p:cBhvr>
                                      <p:by>
                                        <p:hsl h="0" s="-12549" l="-25098"/>
                                      </p:by>
                                    </p:animClr>
                                    <p:set>
                                      <p:cBhvr>
                                        <p:cTn id="86" dur="500" fill="hold"/>
                                        <p:tgtEl>
                                          <p:spTgt spid="3">
                                            <p:txEl>
                                              <p:pRg st="8" end="8"/>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1754</TotalTime>
  <Words>1368</Words>
  <Application>Microsoft Office PowerPoint</Application>
  <PresentationFormat>On-screen Show (4:3)</PresentationFormat>
  <Paragraphs>234</Paragraphs>
  <Slides>20</Slides>
  <Notes>16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Merriweather</vt:lpstr>
      <vt:lpstr>Wingdings</vt:lpstr>
      <vt:lpstr>Office Theme</vt:lpstr>
      <vt:lpstr>PowerPoint Presentation</vt:lpstr>
      <vt:lpstr>                      Working Memory What is working memory? How does it impact on us as individuals and the individuals that we support?   </vt:lpstr>
      <vt:lpstr>Activity 1:Memories are made of this……….</vt:lpstr>
      <vt:lpstr>What is working memory:  (Dr Susan Gathercole – Cognitive Psychologist https://www.youtube.com/watch?v=S65D2oazf8M                 </vt:lpstr>
      <vt:lpstr>Working memory in action</vt:lpstr>
      <vt:lpstr>Working memory in action – WM  is an essential function in every-day life</vt:lpstr>
      <vt:lpstr>The Common Factor</vt:lpstr>
      <vt:lpstr> </vt:lpstr>
      <vt:lpstr>Activity :Working Memory Quiz </vt:lpstr>
      <vt:lpstr>Activity :Working Memory Quiz </vt:lpstr>
      <vt:lpstr>Activity : Working Memory Quiz </vt:lpstr>
      <vt:lpstr>BREAK TIME </vt:lpstr>
      <vt:lpstr>Do you recognise this person?</vt:lpstr>
      <vt:lpstr>Effects of a working memory deficit </vt:lpstr>
      <vt:lpstr>The principles of WM intervention</vt:lpstr>
      <vt:lpstr>How to remember the principles – a useful strategy </vt:lpstr>
      <vt:lpstr> Working memory strategies </vt:lpstr>
      <vt:lpstr>Group activity – learner scenario</vt:lpstr>
      <vt:lpstr>Group activity: What would you do?</vt:lpstr>
      <vt:lpstr>Reflective Practice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INVICTAD</dc:creator>
  <cp:lastModifiedBy>Tricia Donaghy</cp:lastModifiedBy>
  <cp:revision>60</cp:revision>
  <cp:lastPrinted>2024-01-09T17:50:56Z</cp:lastPrinted>
  <dcterms:created xsi:type="dcterms:W3CDTF">2018-04-09T07:51:06Z</dcterms:created>
  <dcterms:modified xsi:type="dcterms:W3CDTF">2024-02-05T15:49:01Z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d63e432-7a5b-4534-ada9-2e736aca8ba4_Enabled">
    <vt:lpwstr>true</vt:lpwstr>
  </property>
  <property fmtid="{D5CDD505-2E9C-101B-9397-08002B2CF9AE}" pid="3" name="MSIP_Label_ed63e432-7a5b-4534-ada9-2e736aca8ba4_SetDate">
    <vt:lpwstr>2023-10-26T11:26:26Z</vt:lpwstr>
  </property>
  <property fmtid="{D5CDD505-2E9C-101B-9397-08002B2CF9AE}" pid="4" name="MSIP_Label_ed63e432-7a5b-4534-ada9-2e736aca8ba4_Method">
    <vt:lpwstr>Privileged</vt:lpwstr>
  </property>
  <property fmtid="{D5CDD505-2E9C-101B-9397-08002B2CF9AE}" pid="5" name="MSIP_Label_ed63e432-7a5b-4534-ada9-2e736aca8ba4_Name">
    <vt:lpwstr>Official</vt:lpwstr>
  </property>
  <property fmtid="{D5CDD505-2E9C-101B-9397-08002B2CF9AE}" pid="6" name="MSIP_Label_ed63e432-7a5b-4534-ada9-2e736aca8ba4_SiteId">
    <vt:lpwstr>5eee4d58-f197-4ad7-9e39-ebd0d2463660</vt:lpwstr>
  </property>
  <property fmtid="{D5CDD505-2E9C-101B-9397-08002B2CF9AE}" pid="7" name="MSIP_Label_ed63e432-7a5b-4534-ada9-2e736aca8ba4_ActionId">
    <vt:lpwstr>73a10d62-2362-49a5-94d9-80073c1b7ab9</vt:lpwstr>
  </property>
  <property fmtid="{D5CDD505-2E9C-101B-9397-08002B2CF9AE}" pid="8" name="MSIP_Label_ed63e432-7a5b-4534-ada9-2e736aca8ba4_ContentBits">
    <vt:lpwstr>1</vt:lpwstr>
  </property>
  <property fmtid="{D5CDD505-2E9C-101B-9397-08002B2CF9AE}" pid="9" name="ClassificationContentMarkingHeaderLocations">
    <vt:lpwstr>Office Theme:8</vt:lpwstr>
  </property>
  <property fmtid="{D5CDD505-2E9C-101B-9397-08002B2CF9AE}" pid="10" name="ClassificationContentMarkingHeaderText">
    <vt:lpwstr>Classification : Official</vt:lpwstr>
  </property>
</Properties>
</file>