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4"/>
  </p:notesMasterIdLst>
  <p:sldIdLst>
    <p:sldId id="260" r:id="rId6"/>
    <p:sldId id="472" r:id="rId7"/>
    <p:sldId id="484" r:id="rId8"/>
    <p:sldId id="473" r:id="rId9"/>
    <p:sldId id="470" r:id="rId10"/>
    <p:sldId id="471" r:id="rId11"/>
    <p:sldId id="485" r:id="rId12"/>
    <p:sldId id="482" r:id="rId13"/>
    <p:sldId id="481" r:id="rId14"/>
    <p:sldId id="479" r:id="rId15"/>
    <p:sldId id="486" r:id="rId16"/>
    <p:sldId id="487" r:id="rId17"/>
    <p:sldId id="476" r:id="rId18"/>
    <p:sldId id="480" r:id="rId19"/>
    <p:sldId id="478" r:id="rId20"/>
    <p:sldId id="477" r:id="rId21"/>
    <p:sldId id="488" r:id="rId22"/>
    <p:sldId id="4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3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4"/>
    <p:restoredTop sz="53836" autoAdjust="0"/>
  </p:normalViewPr>
  <p:slideViewPr>
    <p:cSldViewPr snapToGrid="0">
      <p:cViewPr varScale="1">
        <p:scale>
          <a:sx n="57" d="100"/>
          <a:sy n="57" d="100"/>
        </p:scale>
        <p:origin x="1020" y="72"/>
      </p:cViewPr>
      <p:guideLst/>
    </p:cSldViewPr>
  </p:slideViewPr>
  <p:notesTextViewPr>
    <p:cViewPr>
      <p:scale>
        <a:sx n="3" d="2"/>
        <a:sy n="3" d="2"/>
      </p:scale>
      <p:origin x="0" y="0"/>
    </p:cViewPr>
  </p:notesTextViewPr>
  <p:notesViewPr>
    <p:cSldViewPr snapToGrid="0">
      <p:cViewPr varScale="1">
        <p:scale>
          <a:sx n="81" d="100"/>
          <a:sy n="81" d="100"/>
        </p:scale>
        <p:origin x="205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Kehoe" userId="cdaeb6b3-740b-47b8-959b-24b90f51b558" providerId="ADAL" clId="{A98D57D0-F397-4E11-80FD-A4A859E1DA64}"/>
    <pc:docChg chg="modSld">
      <pc:chgData name="Jennifer Kehoe" userId="cdaeb6b3-740b-47b8-959b-24b90f51b558" providerId="ADAL" clId="{A98D57D0-F397-4E11-80FD-A4A859E1DA64}" dt="2024-05-30T10:32:56.534" v="52" actId="20577"/>
      <pc:docMkLst>
        <pc:docMk/>
      </pc:docMkLst>
      <pc:sldChg chg="modSp mod">
        <pc:chgData name="Jennifer Kehoe" userId="cdaeb6b3-740b-47b8-959b-24b90f51b558" providerId="ADAL" clId="{A98D57D0-F397-4E11-80FD-A4A859E1DA64}" dt="2024-05-30T10:31:48.584" v="19" actId="20577"/>
        <pc:sldMkLst>
          <pc:docMk/>
          <pc:sldMk cId="209999342" sldId="472"/>
        </pc:sldMkLst>
        <pc:spChg chg="mod">
          <ac:chgData name="Jennifer Kehoe" userId="cdaeb6b3-740b-47b8-959b-24b90f51b558" providerId="ADAL" clId="{A98D57D0-F397-4E11-80FD-A4A859E1DA64}" dt="2024-05-30T10:31:48.584" v="19" actId="20577"/>
          <ac:spMkLst>
            <pc:docMk/>
            <pc:sldMk cId="209999342" sldId="472"/>
            <ac:spMk id="6" creationId="{A889BD97-685C-F3EF-4C42-606D56795DB7}"/>
          </ac:spMkLst>
        </pc:spChg>
      </pc:sldChg>
      <pc:sldChg chg="modNotesTx">
        <pc:chgData name="Jennifer Kehoe" userId="cdaeb6b3-740b-47b8-959b-24b90f51b558" providerId="ADAL" clId="{A98D57D0-F397-4E11-80FD-A4A859E1DA64}" dt="2024-05-30T10:31:08.071" v="3" actId="20577"/>
        <pc:sldMkLst>
          <pc:docMk/>
          <pc:sldMk cId="2749103974" sldId="481"/>
        </pc:sldMkLst>
      </pc:sldChg>
      <pc:sldChg chg="modSp mod">
        <pc:chgData name="Jennifer Kehoe" userId="cdaeb6b3-740b-47b8-959b-24b90f51b558" providerId="ADAL" clId="{A98D57D0-F397-4E11-80FD-A4A859E1DA64}" dt="2024-05-30T10:32:56.534" v="52" actId="20577"/>
        <pc:sldMkLst>
          <pc:docMk/>
          <pc:sldMk cId="2921076728" sldId="484"/>
        </pc:sldMkLst>
        <pc:spChg chg="mod">
          <ac:chgData name="Jennifer Kehoe" userId="cdaeb6b3-740b-47b8-959b-24b90f51b558" providerId="ADAL" clId="{A98D57D0-F397-4E11-80FD-A4A859E1DA64}" dt="2024-05-30T10:32:56.534" v="52" actId="20577"/>
          <ac:spMkLst>
            <pc:docMk/>
            <pc:sldMk cId="2921076728" sldId="484"/>
            <ac:spMk id="3" creationId="{1617C85D-4B31-8037-E936-6E408D30B3A5}"/>
          </ac:spMkLst>
        </pc:spChg>
      </pc:sldChg>
      <pc:sldChg chg="modNotesTx">
        <pc:chgData name="Jennifer Kehoe" userId="cdaeb6b3-740b-47b8-959b-24b90f51b558" providerId="ADAL" clId="{A98D57D0-F397-4E11-80FD-A4A859E1DA64}" dt="2024-05-30T10:30:57.394" v="2" actId="20577"/>
        <pc:sldMkLst>
          <pc:docMk/>
          <pc:sldMk cId="3116815749" sldId="486"/>
        </pc:sldMkLst>
      </pc:sldChg>
      <pc:sldChg chg="modNotesTx">
        <pc:chgData name="Jennifer Kehoe" userId="cdaeb6b3-740b-47b8-959b-24b90f51b558" providerId="ADAL" clId="{A98D57D0-F397-4E11-80FD-A4A859E1DA64}" dt="2024-05-30T10:30:42.372" v="1" actId="20577"/>
        <pc:sldMkLst>
          <pc:docMk/>
          <pc:sldMk cId="1650460340" sldId="4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CA4E7-8096-4D7A-A86E-E81BFDC23F7C}" type="datetimeFigureOut">
              <a:rPr lang="en-GB" smtClean="0"/>
              <a:t>30/05/2024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92290A-B2CA-4783-AF92-8EF72039813D}" type="slidenum">
              <a:rPr lang="en-GB" smtClean="0"/>
              <a:t>‹#›</a:t>
            </a:fld>
            <a:endParaRPr lang="en-GB"/>
          </a:p>
        </p:txBody>
      </p:sp>
    </p:spTree>
    <p:extLst>
      <p:ext uri="{BB962C8B-B14F-4D97-AF65-F5344CB8AC3E}">
        <p14:creationId xmlns:p14="http://schemas.microsoft.com/office/powerpoint/2010/main" val="2242535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92290A-B2CA-4783-AF92-8EF72039813D}" type="slidenum">
              <a:rPr lang="en-GB" smtClean="0"/>
              <a:t>1</a:t>
            </a:fld>
            <a:endParaRPr lang="en-GB"/>
          </a:p>
        </p:txBody>
      </p:sp>
    </p:spTree>
    <p:extLst>
      <p:ext uri="{BB962C8B-B14F-4D97-AF65-F5344CB8AC3E}">
        <p14:creationId xmlns:p14="http://schemas.microsoft.com/office/powerpoint/2010/main" val="66063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10</a:t>
            </a:fld>
            <a:endParaRPr lang="en-GB"/>
          </a:p>
        </p:txBody>
      </p:sp>
    </p:spTree>
    <p:extLst>
      <p:ext uri="{BB962C8B-B14F-4D97-AF65-F5344CB8AC3E}">
        <p14:creationId xmlns:p14="http://schemas.microsoft.com/office/powerpoint/2010/main" val="4142931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792290A-B2CA-4783-AF92-8EF72039813D}" type="slidenum">
              <a:rPr lang="en-GB" smtClean="0"/>
              <a:t>11</a:t>
            </a:fld>
            <a:endParaRPr lang="en-GB"/>
          </a:p>
        </p:txBody>
      </p:sp>
    </p:spTree>
    <p:extLst>
      <p:ext uri="{BB962C8B-B14F-4D97-AF65-F5344CB8AC3E}">
        <p14:creationId xmlns:p14="http://schemas.microsoft.com/office/powerpoint/2010/main" val="3773061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792290A-B2CA-4783-AF92-8EF72039813D}" type="slidenum">
              <a:rPr lang="en-GB" smtClean="0"/>
              <a:t>12</a:t>
            </a:fld>
            <a:endParaRPr lang="en-GB"/>
          </a:p>
        </p:txBody>
      </p:sp>
    </p:spTree>
    <p:extLst>
      <p:ext uri="{BB962C8B-B14F-4D97-AF65-F5344CB8AC3E}">
        <p14:creationId xmlns:p14="http://schemas.microsoft.com/office/powerpoint/2010/main" val="920663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92290A-B2CA-4783-AF92-8EF72039813D}" type="slidenum">
              <a:rPr lang="en-GB" smtClean="0"/>
              <a:t>16</a:t>
            </a:fld>
            <a:endParaRPr lang="en-GB"/>
          </a:p>
        </p:txBody>
      </p:sp>
    </p:spTree>
    <p:extLst>
      <p:ext uri="{BB962C8B-B14F-4D97-AF65-F5344CB8AC3E}">
        <p14:creationId xmlns:p14="http://schemas.microsoft.com/office/powerpoint/2010/main" val="1321560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0">
              <a:lnSpc>
                <a:spcPct val="115000"/>
              </a:lnSpc>
              <a:spcBef>
                <a:spcPts val="1200"/>
              </a:spcBef>
              <a:spcAft>
                <a:spcPts val="1200"/>
              </a:spcAft>
              <a:buFont typeface="+mj-lt"/>
              <a:buNone/>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792290A-B2CA-4783-AF92-8EF72039813D}" type="slidenum">
              <a:rPr lang="en-GB" smtClean="0"/>
              <a:t>17</a:t>
            </a:fld>
            <a:endParaRPr lang="en-GB"/>
          </a:p>
        </p:txBody>
      </p:sp>
    </p:spTree>
    <p:extLst>
      <p:ext uri="{BB962C8B-B14F-4D97-AF65-F5344CB8AC3E}">
        <p14:creationId xmlns:p14="http://schemas.microsoft.com/office/powerpoint/2010/main" val="2787890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2</a:t>
            </a:fld>
            <a:endParaRPr lang="en-GB"/>
          </a:p>
        </p:txBody>
      </p:sp>
    </p:spTree>
    <p:extLst>
      <p:ext uri="{BB962C8B-B14F-4D97-AF65-F5344CB8AC3E}">
        <p14:creationId xmlns:p14="http://schemas.microsoft.com/office/powerpoint/2010/main" val="1549259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3</a:t>
            </a:fld>
            <a:endParaRPr lang="en-GB"/>
          </a:p>
        </p:txBody>
      </p:sp>
    </p:spTree>
    <p:extLst>
      <p:ext uri="{BB962C8B-B14F-4D97-AF65-F5344CB8AC3E}">
        <p14:creationId xmlns:p14="http://schemas.microsoft.com/office/powerpoint/2010/main" val="13035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4</a:t>
            </a:fld>
            <a:endParaRPr lang="en-GB"/>
          </a:p>
        </p:txBody>
      </p:sp>
    </p:spTree>
    <p:extLst>
      <p:ext uri="{BB962C8B-B14F-4D97-AF65-F5344CB8AC3E}">
        <p14:creationId xmlns:p14="http://schemas.microsoft.com/office/powerpoint/2010/main" val="2135962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5</a:t>
            </a:fld>
            <a:endParaRPr lang="en-GB"/>
          </a:p>
        </p:txBody>
      </p:sp>
    </p:spTree>
    <p:extLst>
      <p:ext uri="{BB962C8B-B14F-4D97-AF65-F5344CB8AC3E}">
        <p14:creationId xmlns:p14="http://schemas.microsoft.com/office/powerpoint/2010/main" val="36715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92290A-B2CA-4783-AF92-8EF72039813D}" type="slidenum">
              <a:rPr lang="en-GB" smtClean="0"/>
              <a:t>6</a:t>
            </a:fld>
            <a:endParaRPr lang="en-GB"/>
          </a:p>
        </p:txBody>
      </p:sp>
    </p:spTree>
    <p:extLst>
      <p:ext uri="{BB962C8B-B14F-4D97-AF65-F5344CB8AC3E}">
        <p14:creationId xmlns:p14="http://schemas.microsoft.com/office/powerpoint/2010/main" val="3173725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7</a:t>
            </a:fld>
            <a:endParaRPr lang="en-GB"/>
          </a:p>
        </p:txBody>
      </p:sp>
    </p:spTree>
    <p:extLst>
      <p:ext uri="{BB962C8B-B14F-4D97-AF65-F5344CB8AC3E}">
        <p14:creationId xmlns:p14="http://schemas.microsoft.com/office/powerpoint/2010/main" val="234782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792290A-B2CA-4783-AF92-8EF72039813D}" type="slidenum">
              <a:rPr lang="en-GB" smtClean="0"/>
              <a:t>8</a:t>
            </a:fld>
            <a:endParaRPr lang="en-GB"/>
          </a:p>
        </p:txBody>
      </p:sp>
    </p:spTree>
    <p:extLst>
      <p:ext uri="{BB962C8B-B14F-4D97-AF65-F5344CB8AC3E}">
        <p14:creationId xmlns:p14="http://schemas.microsoft.com/office/powerpoint/2010/main" val="3707417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792290A-B2CA-4783-AF92-8EF72039813D}" type="slidenum">
              <a:rPr lang="en-GB" smtClean="0"/>
              <a:t>9</a:t>
            </a:fld>
            <a:endParaRPr lang="en-GB"/>
          </a:p>
        </p:txBody>
      </p:sp>
    </p:spTree>
    <p:extLst>
      <p:ext uri="{BB962C8B-B14F-4D97-AF65-F5344CB8AC3E}">
        <p14:creationId xmlns:p14="http://schemas.microsoft.com/office/powerpoint/2010/main" val="11881586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4451667" cy="573377"/>
          </a:xfrm>
        </p:spPr>
        <p:txBody>
          <a:bodyPr anchor="t">
            <a:normAutofit/>
          </a:bodyPr>
          <a:lstStyle>
            <a:lvl1pPr>
              <a:defRPr sz="2400">
                <a:solidFill>
                  <a:schemeClr val="tx1"/>
                </a:solidFill>
              </a:defRPr>
            </a:lvl1pPr>
          </a:lstStyle>
          <a:p>
            <a:r>
              <a:rPr lang="en-GB" dirty="0"/>
              <a:t>National Conference</a:t>
            </a:r>
            <a:endParaRPr lang="en-US" dirty="0"/>
          </a:p>
        </p:txBody>
      </p:sp>
      <p:pic>
        <p:nvPicPr>
          <p:cNvPr id="4" name="Graphic 3">
            <a:extLst>
              <a:ext uri="{FF2B5EF4-FFF2-40B4-BE49-F238E27FC236}">
                <a16:creationId xmlns:a16="http://schemas.microsoft.com/office/drawing/2014/main" id="{F0473766-7BEE-2F95-7E6F-F34C3D13587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pic>
        <p:nvPicPr>
          <p:cNvPr id="11" name="Graphic 10">
            <a:extLst>
              <a:ext uri="{FF2B5EF4-FFF2-40B4-BE49-F238E27FC236}">
                <a16:creationId xmlns:a16="http://schemas.microsoft.com/office/drawing/2014/main" id="{8D9EDF13-DD1C-9E83-A9B6-5BCA42BC25E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340095" y="442075"/>
            <a:ext cx="6401395" cy="2178585"/>
          </a:xfrm>
          <a:prstGeom prst="rect">
            <a:avLst/>
          </a:prstGeom>
        </p:spPr>
      </p:pic>
    </p:spTree>
    <p:extLst>
      <p:ext uri="{BB962C8B-B14F-4D97-AF65-F5344CB8AC3E}">
        <p14:creationId xmlns:p14="http://schemas.microsoft.com/office/powerpoint/2010/main" val="319090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51328DA1-B1F1-8F33-8173-CCDEEB5332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7322" y="6392806"/>
            <a:ext cx="1712567" cy="215440"/>
          </a:xfrm>
          <a:prstGeom prst="rect">
            <a:avLst/>
          </a:prstGeom>
        </p:spPr>
      </p:pic>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6127268"/>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7F48B6A4-B5A0-B7EB-5B5F-D007339E4160}"/>
              </a:ext>
            </a:extLst>
          </p:cNvPr>
          <p:cNvCxnSpPr>
            <a:cxnSpLocks/>
          </p:cNvCxnSpPr>
          <p:nvPr userDrawn="1"/>
        </p:nvCxnSpPr>
        <p:spPr>
          <a:xfrm>
            <a:off x="0" y="142115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7E3058F9-66E9-74E8-F06C-25BFD7A16467}"/>
              </a:ext>
            </a:extLst>
          </p:cNvPr>
          <p:cNvSpPr>
            <a:spLocks noGrp="1"/>
          </p:cNvSpPr>
          <p:nvPr userDrawn="1">
            <p:ph type="title"/>
          </p:nvPr>
        </p:nvSpPr>
        <p:spPr>
          <a:xfrm>
            <a:off x="437322" y="443310"/>
            <a:ext cx="11303573" cy="573377"/>
          </a:xfrm>
        </p:spPr>
        <p:txBody>
          <a:bodyPr anchor="t">
            <a:normAutofit/>
          </a:bodyPr>
          <a:lstStyle>
            <a:lvl1pPr>
              <a:defRPr sz="3600">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34D2666-2E3E-6206-8BAC-35646760F669}"/>
              </a:ext>
            </a:extLst>
          </p:cNvPr>
          <p:cNvSpPr>
            <a:spLocks noGrp="1"/>
          </p:cNvSpPr>
          <p:nvPr userDrawn="1">
            <p:ph idx="1"/>
          </p:nvPr>
        </p:nvSpPr>
        <p:spPr>
          <a:xfrm>
            <a:off x="437322" y="1825625"/>
            <a:ext cx="11303574" cy="3879431"/>
          </a:xfrm>
        </p:spPr>
        <p:txBody>
          <a:bodyPr/>
          <a:lstStyle>
            <a:lvl1pPr marL="228600" indent="-228600">
              <a:buSzPct val="90000"/>
              <a:buFont typeface="Courier New" panose="02070309020205020404" pitchFamily="49" charset="0"/>
              <a:buChar char="o"/>
              <a:defRPr sz="2400">
                <a:solidFill>
                  <a:schemeClr val="tx2"/>
                </a:solidFill>
              </a:defRPr>
            </a:lvl1pPr>
            <a:lvl2pPr marL="685800" indent="-228600">
              <a:buSzPct val="90000"/>
              <a:buFont typeface="Courier New" panose="02070309020205020404" pitchFamily="49" charset="0"/>
              <a:buChar char="o"/>
              <a:defRPr sz="2000">
                <a:solidFill>
                  <a:schemeClr val="tx2"/>
                </a:solidFill>
              </a:defRPr>
            </a:lvl2pPr>
            <a:lvl3pPr marL="1143000" indent="-228600">
              <a:buSzPct val="90000"/>
              <a:buFont typeface="Courier New" panose="02070309020205020404" pitchFamily="49" charset="0"/>
              <a:buChar char="o"/>
              <a:defRPr sz="1800">
                <a:solidFill>
                  <a:schemeClr val="tx2"/>
                </a:solidFill>
              </a:defRPr>
            </a:lvl3pPr>
            <a:lvl4pPr marL="1600200" indent="-228600">
              <a:buSzPct val="90000"/>
              <a:buFont typeface="Courier New" panose="02070309020205020404" pitchFamily="49" charset="0"/>
              <a:buChar char="o"/>
              <a:defRPr sz="1600">
                <a:solidFill>
                  <a:schemeClr val="tx2"/>
                </a:solidFill>
              </a:defRPr>
            </a:lvl4pPr>
            <a:lvl5pPr marL="2057400" indent="-228600">
              <a:buSzPct val="90000"/>
              <a:buFont typeface="Courier New" panose="02070309020205020404" pitchFamily="49" charset="0"/>
              <a:buChar char="o"/>
              <a:defRPr sz="1400">
                <a:solidFill>
                  <a:schemeClr val="tx2"/>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Footer Placeholder 4">
            <a:extLst>
              <a:ext uri="{FF2B5EF4-FFF2-40B4-BE49-F238E27FC236}">
                <a16:creationId xmlns:a16="http://schemas.microsoft.com/office/drawing/2014/main" id="{3D986683-7E6D-0224-2476-5AF8041F5DBD}"/>
              </a:ext>
            </a:extLst>
          </p:cNvPr>
          <p:cNvSpPr>
            <a:spLocks noGrp="1"/>
          </p:cNvSpPr>
          <p:nvPr userDrawn="1">
            <p:ph type="ftr" sz="quarter" idx="11"/>
          </p:nvPr>
        </p:nvSpPr>
        <p:spPr>
          <a:xfrm>
            <a:off x="9388634" y="6356350"/>
            <a:ext cx="1812235" cy="365125"/>
          </a:xfrm>
        </p:spPr>
        <p:txBody>
          <a:bodyPr/>
          <a:lstStyle>
            <a:lvl1pPr>
              <a:defRPr sz="1000">
                <a:solidFill>
                  <a:schemeClr val="tx1"/>
                </a:solidFill>
              </a:defRPr>
            </a:lvl1pPr>
          </a:lstStyle>
          <a:p>
            <a:pPr algn="l"/>
            <a:r>
              <a:rPr lang="en-US" dirty="0"/>
              <a:t>National Conference 2022</a:t>
            </a:r>
          </a:p>
        </p:txBody>
      </p:sp>
      <p:sp>
        <p:nvSpPr>
          <p:cNvPr id="6" name="Slide Number Placeholder 5">
            <a:extLst>
              <a:ext uri="{FF2B5EF4-FFF2-40B4-BE49-F238E27FC236}">
                <a16:creationId xmlns:a16="http://schemas.microsoft.com/office/drawing/2014/main" id="{73B87D9C-CD48-BC84-A2C3-74E1CBF818E7}"/>
              </a:ext>
            </a:extLst>
          </p:cNvPr>
          <p:cNvSpPr>
            <a:spLocks noGrp="1"/>
          </p:cNvSpPr>
          <p:nvPr userDrawn="1">
            <p:ph type="sldNum" sz="quarter" idx="12"/>
          </p:nvPr>
        </p:nvSpPr>
        <p:spPr>
          <a:xfrm>
            <a:off x="11250565" y="6356350"/>
            <a:ext cx="490330" cy="365125"/>
          </a:xfrm>
        </p:spPr>
        <p:txBody>
          <a:bodyPr/>
          <a:lstStyle>
            <a:lvl1pPr>
              <a:defRPr sz="1000">
                <a:solidFill>
                  <a:schemeClr val="tx1"/>
                </a:solidFill>
              </a:defRPr>
            </a:lvl1pPr>
          </a:lstStyle>
          <a:p>
            <a:fld id="{5E1843EC-D15A-EC45-B5E5-BB418348AAC7}" type="slidenum">
              <a:rPr lang="en-US" smtClean="0"/>
              <a:pPr/>
              <a:t>‹#›</a:t>
            </a:fld>
            <a:endParaRPr lang="en-US" dirty="0"/>
          </a:p>
        </p:txBody>
      </p:sp>
    </p:spTree>
    <p:extLst>
      <p:ext uri="{BB962C8B-B14F-4D97-AF65-F5344CB8AC3E}">
        <p14:creationId xmlns:p14="http://schemas.microsoft.com/office/powerpoint/2010/main" val="207973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A672E13-3FA4-0E6A-4365-DBB4D1F84FDB}"/>
              </a:ext>
            </a:extLst>
          </p:cNvPr>
          <p:cNvGrpSpPr/>
          <p:nvPr userDrawn="1"/>
        </p:nvGrpSpPr>
        <p:grpSpPr>
          <a:xfrm>
            <a:off x="0" y="0"/>
            <a:ext cx="12192000" cy="6858000"/>
            <a:chOff x="0" y="0"/>
            <a:chExt cx="12192000" cy="6858000"/>
          </a:xfrm>
        </p:grpSpPr>
        <p:sp>
          <p:nvSpPr>
            <p:cNvPr id="7" name="Rectangle 6">
              <a:extLst>
                <a:ext uri="{FF2B5EF4-FFF2-40B4-BE49-F238E27FC236}">
                  <a16:creationId xmlns:a16="http://schemas.microsoft.com/office/drawing/2014/main" id="{81F210BE-6AD3-B6F5-E580-E758222A79C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a:extLst>
                <a:ext uri="{FF2B5EF4-FFF2-40B4-BE49-F238E27FC236}">
                  <a16:creationId xmlns:a16="http://schemas.microsoft.com/office/drawing/2014/main" id="{51328DA1-B1F1-8F33-8173-CCDEEB5332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169576" y="2935133"/>
              <a:ext cx="7851655" cy="987734"/>
            </a:xfrm>
            <a:prstGeom prst="rect">
              <a:avLst/>
            </a:prstGeom>
          </p:spPr>
        </p:pic>
      </p:grpSp>
    </p:spTree>
    <p:extLst>
      <p:ext uri="{BB962C8B-B14F-4D97-AF65-F5344CB8AC3E}">
        <p14:creationId xmlns:p14="http://schemas.microsoft.com/office/powerpoint/2010/main" val="2209856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AFA80-278E-7CAF-BF9B-40A75F1E265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CF9BF70-3249-56D3-E721-2978099327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FD3C2A1-7A54-E6C7-95D3-36D9B733B9A1}"/>
              </a:ext>
            </a:extLst>
          </p:cNvPr>
          <p:cNvSpPr>
            <a:spLocks noGrp="1"/>
          </p:cNvSpPr>
          <p:nvPr>
            <p:ph type="dt" sz="half" idx="10"/>
          </p:nvPr>
        </p:nvSpPr>
        <p:spPr/>
        <p:txBody>
          <a:bodyPr/>
          <a:lstStyle/>
          <a:p>
            <a:fld id="{2DAE3F5E-1A3B-234C-B842-1C9A6BD455AD}" type="datetimeFigureOut">
              <a:rPr lang="en-US" smtClean="0"/>
              <a:t>5/30/2024</a:t>
            </a:fld>
            <a:endParaRPr lang="en-US"/>
          </a:p>
        </p:txBody>
      </p:sp>
      <p:sp>
        <p:nvSpPr>
          <p:cNvPr id="5" name="Footer Placeholder 4">
            <a:extLst>
              <a:ext uri="{FF2B5EF4-FFF2-40B4-BE49-F238E27FC236}">
                <a16:creationId xmlns:a16="http://schemas.microsoft.com/office/drawing/2014/main" id="{3FA842C1-04EA-F2EC-06F4-6C3AB1AC4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04C37-64C0-199C-2B5F-726BC74D7561}"/>
              </a:ext>
            </a:extLst>
          </p:cNvPr>
          <p:cNvSpPr>
            <a:spLocks noGrp="1"/>
          </p:cNvSpPr>
          <p:nvPr>
            <p:ph type="sldNum" sz="quarter" idx="12"/>
          </p:nvPr>
        </p:nvSpPr>
        <p:spPr/>
        <p:txBody>
          <a:bodyPr/>
          <a:lstStyle/>
          <a:p>
            <a:fld id="{5E1843EC-D15A-EC45-B5E5-BB418348AAC7}" type="slidenum">
              <a:rPr lang="en-US" smtClean="0"/>
              <a:t>‹#›</a:t>
            </a:fld>
            <a:endParaRPr lang="en-US"/>
          </a:p>
        </p:txBody>
      </p:sp>
    </p:spTree>
    <p:extLst>
      <p:ext uri="{BB962C8B-B14F-4D97-AF65-F5344CB8AC3E}">
        <p14:creationId xmlns:p14="http://schemas.microsoft.com/office/powerpoint/2010/main" val="1442916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4451667" cy="573377"/>
          </a:xfrm>
        </p:spPr>
        <p:txBody>
          <a:bodyPr anchor="t">
            <a:normAutofit/>
          </a:bodyPr>
          <a:lstStyle>
            <a:lvl1pPr>
              <a:defRPr sz="2400">
                <a:solidFill>
                  <a:schemeClr val="tx1"/>
                </a:solidFill>
              </a:defRPr>
            </a:lvl1pPr>
          </a:lstStyle>
          <a:p>
            <a:r>
              <a:rPr lang="en-GB" dirty="0"/>
              <a:t>National Conference</a:t>
            </a:r>
            <a:endParaRPr lang="en-US" dirty="0"/>
          </a:p>
        </p:txBody>
      </p:sp>
      <p:pic>
        <p:nvPicPr>
          <p:cNvPr id="4" name="Graphic 3">
            <a:extLst>
              <a:ext uri="{FF2B5EF4-FFF2-40B4-BE49-F238E27FC236}">
                <a16:creationId xmlns:a16="http://schemas.microsoft.com/office/drawing/2014/main" id="{F0473766-7BEE-2F95-7E6F-F34C3D13587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spTree>
    <p:extLst>
      <p:ext uri="{BB962C8B-B14F-4D97-AF65-F5344CB8AC3E}">
        <p14:creationId xmlns:p14="http://schemas.microsoft.com/office/powerpoint/2010/main" val="357073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5512374" cy="1373293"/>
          </a:xfrm>
        </p:spPr>
        <p:txBody>
          <a:bodyPr anchor="t">
            <a:normAutofit/>
          </a:bodyPr>
          <a:lstStyle>
            <a:lvl1pPr>
              <a:lnSpc>
                <a:spcPct val="110000"/>
              </a:lnSpc>
              <a:defRPr sz="2400">
                <a:solidFill>
                  <a:schemeClr val="tx1"/>
                </a:solidFill>
              </a:defRPr>
            </a:lvl1pPr>
          </a:lstStyle>
          <a:p>
            <a:r>
              <a:rPr lang="en-GB" dirty="0">
                <a:solidFill>
                  <a:srgbClr val="31351A"/>
                </a:solidFill>
                <a:effectLst/>
                <a:latin typeface="ABC Monument Grotesk Unlicensed" panose="020B0504040202060203" pitchFamily="34" charset="0"/>
              </a:rPr>
              <a:t>Shaping the next New Scots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Refugee Integration Strategy  </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spTree>
    <p:extLst>
      <p:ext uri="{BB962C8B-B14F-4D97-AF65-F5344CB8AC3E}">
        <p14:creationId xmlns:p14="http://schemas.microsoft.com/office/powerpoint/2010/main" val="2881888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5512374" cy="1373293"/>
          </a:xfrm>
        </p:spPr>
        <p:txBody>
          <a:bodyPr anchor="t">
            <a:normAutofit/>
          </a:bodyPr>
          <a:lstStyle>
            <a:lvl1pPr>
              <a:lnSpc>
                <a:spcPct val="110000"/>
              </a:lnSpc>
              <a:defRPr sz="2400">
                <a:solidFill>
                  <a:schemeClr val="tx1"/>
                </a:solidFill>
              </a:defRPr>
            </a:lvl1pPr>
          </a:lstStyle>
          <a:p>
            <a:r>
              <a:rPr lang="en-GB" dirty="0">
                <a:solidFill>
                  <a:srgbClr val="31351A"/>
                </a:solidFill>
                <a:effectLst/>
                <a:latin typeface="ABC Monument Grotesk Unlicensed" panose="020B0504040202060203" pitchFamily="34" charset="0"/>
              </a:rPr>
              <a:t>Shaping the next New Scots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Refugee Integration Strategy  </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pic>
        <p:nvPicPr>
          <p:cNvPr id="4" name="Graphic 3">
            <a:extLst>
              <a:ext uri="{FF2B5EF4-FFF2-40B4-BE49-F238E27FC236}">
                <a16:creationId xmlns:a16="http://schemas.microsoft.com/office/drawing/2014/main" id="{DFF31558-9265-FD6A-A953-521840EA006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495418" y="479885"/>
            <a:ext cx="1259260" cy="2149263"/>
          </a:xfrm>
          <a:prstGeom prst="rect">
            <a:avLst/>
          </a:prstGeom>
        </p:spPr>
      </p:pic>
    </p:spTree>
    <p:extLst>
      <p:ext uri="{BB962C8B-B14F-4D97-AF65-F5344CB8AC3E}">
        <p14:creationId xmlns:p14="http://schemas.microsoft.com/office/powerpoint/2010/main" val="1202184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5512374" cy="1373293"/>
          </a:xfrm>
        </p:spPr>
        <p:txBody>
          <a:bodyPr anchor="t">
            <a:normAutofit/>
          </a:bodyPr>
          <a:lstStyle>
            <a:lvl1pPr>
              <a:lnSpc>
                <a:spcPct val="110000"/>
              </a:lnSpc>
              <a:defRPr sz="2400">
                <a:solidFill>
                  <a:schemeClr val="tx1"/>
                </a:solidFill>
              </a:defRPr>
            </a:lvl1pPr>
          </a:lstStyle>
          <a:p>
            <a:r>
              <a:rPr lang="en-GB" dirty="0">
                <a:solidFill>
                  <a:srgbClr val="31351A"/>
                </a:solidFill>
                <a:effectLst/>
                <a:latin typeface="ABC Monument Grotesk Unlicensed" panose="020B0504040202060203" pitchFamily="34" charset="0"/>
              </a:rPr>
              <a:t>Success, impacts and challenges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of the New Scots Refugee Integration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Delivery Project &amp; Strategy</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spTree>
    <p:extLst>
      <p:ext uri="{BB962C8B-B14F-4D97-AF65-F5344CB8AC3E}">
        <p14:creationId xmlns:p14="http://schemas.microsoft.com/office/powerpoint/2010/main" val="743956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5512374" cy="1373293"/>
          </a:xfrm>
        </p:spPr>
        <p:txBody>
          <a:bodyPr anchor="t">
            <a:normAutofit/>
          </a:bodyPr>
          <a:lstStyle>
            <a:lvl1pPr>
              <a:lnSpc>
                <a:spcPct val="110000"/>
              </a:lnSpc>
              <a:defRPr sz="2400">
                <a:solidFill>
                  <a:schemeClr val="tx1"/>
                </a:solidFill>
              </a:defRPr>
            </a:lvl1pPr>
          </a:lstStyle>
          <a:p>
            <a:r>
              <a:rPr lang="en-GB" dirty="0">
                <a:solidFill>
                  <a:srgbClr val="31351A"/>
                </a:solidFill>
                <a:effectLst/>
                <a:latin typeface="ABC Monument Grotesk Unlicensed" panose="020B0504040202060203" pitchFamily="34" charset="0"/>
              </a:rPr>
              <a:t>Success, impacts and challenges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of the New Scots Refugee Integration </a:t>
            </a:r>
            <a:br>
              <a:rPr lang="en-GB" dirty="0">
                <a:solidFill>
                  <a:srgbClr val="31351A"/>
                </a:solidFill>
                <a:effectLst/>
                <a:latin typeface="ABC Monument Grotesk Unlicensed" panose="020B0504040202060203" pitchFamily="34" charset="0"/>
              </a:rPr>
            </a:br>
            <a:r>
              <a:rPr lang="en-GB" dirty="0">
                <a:solidFill>
                  <a:srgbClr val="31351A"/>
                </a:solidFill>
                <a:effectLst/>
                <a:latin typeface="ABC Monument Grotesk Unlicensed" panose="020B0504040202060203" pitchFamily="34" charset="0"/>
              </a:rPr>
              <a:t>Delivery Project &amp; Strategy</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spTree>
    <p:extLst>
      <p:ext uri="{BB962C8B-B14F-4D97-AF65-F5344CB8AC3E}">
        <p14:creationId xmlns:p14="http://schemas.microsoft.com/office/powerpoint/2010/main" val="3424116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4451667" cy="573377"/>
          </a:xfrm>
        </p:spPr>
        <p:txBody>
          <a:bodyPr anchor="t">
            <a:normAutofit/>
          </a:bodyPr>
          <a:lstStyle>
            <a:lvl1pPr>
              <a:defRPr sz="2400">
                <a:solidFill>
                  <a:schemeClr val="tx1"/>
                </a:solidFill>
              </a:defRPr>
            </a:lvl1pPr>
          </a:lstStyle>
          <a:p>
            <a:r>
              <a:rPr lang="en-GB" dirty="0">
                <a:solidFill>
                  <a:srgbClr val="31351A"/>
                </a:solidFill>
                <a:effectLst/>
                <a:latin typeface="ABC Monument Grotesk Unlicensed" panose="020B0504040202060203" pitchFamily="34" charset="0"/>
              </a:rPr>
              <a:t>Celebration of projects </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pic>
        <p:nvPicPr>
          <p:cNvPr id="9" name="Graphic 8">
            <a:extLst>
              <a:ext uri="{FF2B5EF4-FFF2-40B4-BE49-F238E27FC236}">
                <a16:creationId xmlns:a16="http://schemas.microsoft.com/office/drawing/2014/main" id="{238F49DE-EC48-6D23-AA39-7905227A2E6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784969" y="442075"/>
            <a:ext cx="725202" cy="2136928"/>
          </a:xfrm>
          <a:prstGeom prst="rect">
            <a:avLst/>
          </a:prstGeom>
        </p:spPr>
      </p:pic>
    </p:spTree>
    <p:extLst>
      <p:ext uri="{BB962C8B-B14F-4D97-AF65-F5344CB8AC3E}">
        <p14:creationId xmlns:p14="http://schemas.microsoft.com/office/powerpoint/2010/main" val="3285281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F210BE-6AD3-B6F5-E580-E758222A79C9}"/>
              </a:ext>
            </a:extLst>
          </p:cNvPr>
          <p:cNvSpPr/>
          <p:nvPr userDrawn="1"/>
        </p:nvSpPr>
        <p:spPr>
          <a:xfrm>
            <a:off x="596"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0" y="500481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2" name="Title 1">
            <a:extLst>
              <a:ext uri="{FF2B5EF4-FFF2-40B4-BE49-F238E27FC236}">
                <a16:creationId xmlns:a16="http://schemas.microsoft.com/office/drawing/2014/main" id="{169294C4-9A83-C287-E6CB-EF50A7ED1252}"/>
              </a:ext>
            </a:extLst>
          </p:cNvPr>
          <p:cNvSpPr>
            <a:spLocks noGrp="1"/>
          </p:cNvSpPr>
          <p:nvPr userDrawn="1">
            <p:ph type="title" hasCustomPrompt="1"/>
          </p:nvPr>
        </p:nvSpPr>
        <p:spPr>
          <a:xfrm>
            <a:off x="437322" y="479886"/>
            <a:ext cx="4451667" cy="573377"/>
          </a:xfrm>
        </p:spPr>
        <p:txBody>
          <a:bodyPr anchor="t">
            <a:normAutofit/>
          </a:bodyPr>
          <a:lstStyle>
            <a:lvl1pPr>
              <a:defRPr sz="2400">
                <a:solidFill>
                  <a:schemeClr val="tx1"/>
                </a:solidFill>
              </a:defRPr>
            </a:lvl1pPr>
          </a:lstStyle>
          <a:p>
            <a:r>
              <a:rPr lang="en-GB" dirty="0">
                <a:solidFill>
                  <a:srgbClr val="31351A"/>
                </a:solidFill>
                <a:effectLst/>
                <a:latin typeface="ABC Monument Grotesk Unlicensed" panose="020B0504040202060203" pitchFamily="34" charset="0"/>
              </a:rPr>
              <a:t>Celebration of projects </a:t>
            </a:r>
          </a:p>
        </p:txBody>
      </p:sp>
      <p:pic>
        <p:nvPicPr>
          <p:cNvPr id="2" name="Graphic 1">
            <a:extLst>
              <a:ext uri="{FF2B5EF4-FFF2-40B4-BE49-F238E27FC236}">
                <a16:creationId xmlns:a16="http://schemas.microsoft.com/office/drawing/2014/main" id="{83E3ECA3-446E-1F19-8C39-53F3590CD37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1104" y="5418859"/>
            <a:ext cx="4316560" cy="543021"/>
          </a:xfrm>
          <a:prstGeom prst="rect">
            <a:avLst/>
          </a:prstGeom>
        </p:spPr>
      </p:pic>
    </p:spTree>
    <p:extLst>
      <p:ext uri="{BB962C8B-B14F-4D97-AF65-F5344CB8AC3E}">
        <p14:creationId xmlns:p14="http://schemas.microsoft.com/office/powerpoint/2010/main" val="389954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A672E13-3FA4-0E6A-4365-DBB4D1F84FDB}"/>
              </a:ext>
            </a:extLst>
          </p:cNvPr>
          <p:cNvGrpSpPr/>
          <p:nvPr userDrawn="1"/>
        </p:nvGrpSpPr>
        <p:grpSpPr>
          <a:xfrm>
            <a:off x="0" y="0"/>
            <a:ext cx="12192596" cy="6858000"/>
            <a:chOff x="-596" y="0"/>
            <a:chExt cx="12192596" cy="6858000"/>
          </a:xfrm>
        </p:grpSpPr>
        <p:sp>
          <p:nvSpPr>
            <p:cNvPr id="7" name="Rectangle 6">
              <a:extLst>
                <a:ext uri="{FF2B5EF4-FFF2-40B4-BE49-F238E27FC236}">
                  <a16:creationId xmlns:a16="http://schemas.microsoft.com/office/drawing/2014/main" id="{81F210BE-6AD3-B6F5-E580-E758222A79C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a:extLst>
                <a:ext uri="{FF2B5EF4-FFF2-40B4-BE49-F238E27FC236}">
                  <a16:creationId xmlns:a16="http://schemas.microsoft.com/office/drawing/2014/main" id="{51328DA1-B1F1-8F33-8173-CCDEEB5332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36726" y="6392806"/>
              <a:ext cx="1712567" cy="215440"/>
            </a:xfrm>
            <a:prstGeom prst="rect">
              <a:avLst/>
            </a:prstGeom>
          </p:spPr>
        </p:pic>
        <p:cxnSp>
          <p:nvCxnSpPr>
            <p:cNvPr id="14" name="Straight Connector 13">
              <a:extLst>
                <a:ext uri="{FF2B5EF4-FFF2-40B4-BE49-F238E27FC236}">
                  <a16:creationId xmlns:a16="http://schemas.microsoft.com/office/drawing/2014/main" id="{F5B71868-780E-A589-00D5-B4976947F21F}"/>
                </a:ext>
              </a:extLst>
            </p:cNvPr>
            <p:cNvCxnSpPr>
              <a:cxnSpLocks/>
            </p:cNvCxnSpPr>
            <p:nvPr userDrawn="1"/>
          </p:nvCxnSpPr>
          <p:spPr>
            <a:xfrm>
              <a:off x="-596" y="6127268"/>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7F48B6A4-B5A0-B7EB-5B5F-D007339E4160}"/>
                </a:ext>
              </a:extLst>
            </p:cNvPr>
            <p:cNvCxnSpPr>
              <a:cxnSpLocks/>
            </p:cNvCxnSpPr>
            <p:nvPr userDrawn="1"/>
          </p:nvCxnSpPr>
          <p:spPr>
            <a:xfrm>
              <a:off x="-596" y="1421156"/>
              <a:ext cx="12191404"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sp>
        <p:nvSpPr>
          <p:cNvPr id="5" name="Footer Placeholder 4">
            <a:extLst>
              <a:ext uri="{FF2B5EF4-FFF2-40B4-BE49-F238E27FC236}">
                <a16:creationId xmlns:a16="http://schemas.microsoft.com/office/drawing/2014/main" id="{3D986683-7E6D-0224-2476-5AF8041F5DBD}"/>
              </a:ext>
            </a:extLst>
          </p:cNvPr>
          <p:cNvSpPr>
            <a:spLocks noGrp="1"/>
          </p:cNvSpPr>
          <p:nvPr>
            <p:ph type="ftr" sz="quarter" idx="11"/>
          </p:nvPr>
        </p:nvSpPr>
        <p:spPr>
          <a:xfrm>
            <a:off x="9388634" y="6356350"/>
            <a:ext cx="1812235" cy="365125"/>
          </a:xfrm>
        </p:spPr>
        <p:txBody>
          <a:bodyPr/>
          <a:lstStyle>
            <a:lvl1pPr>
              <a:defRPr sz="1000">
                <a:solidFill>
                  <a:schemeClr val="tx1"/>
                </a:solidFill>
              </a:defRPr>
            </a:lvl1pPr>
          </a:lstStyle>
          <a:p>
            <a:pPr algn="l"/>
            <a:r>
              <a:rPr lang="en-US" dirty="0"/>
              <a:t>National Conference 2022</a:t>
            </a:r>
          </a:p>
        </p:txBody>
      </p:sp>
      <p:sp>
        <p:nvSpPr>
          <p:cNvPr id="6" name="Slide Number Placeholder 5">
            <a:extLst>
              <a:ext uri="{FF2B5EF4-FFF2-40B4-BE49-F238E27FC236}">
                <a16:creationId xmlns:a16="http://schemas.microsoft.com/office/drawing/2014/main" id="{73B87D9C-CD48-BC84-A2C3-74E1CBF818E7}"/>
              </a:ext>
            </a:extLst>
          </p:cNvPr>
          <p:cNvSpPr>
            <a:spLocks noGrp="1"/>
          </p:cNvSpPr>
          <p:nvPr>
            <p:ph type="sldNum" sz="quarter" idx="12"/>
          </p:nvPr>
        </p:nvSpPr>
        <p:spPr>
          <a:xfrm>
            <a:off x="11250565" y="6356350"/>
            <a:ext cx="490330" cy="365125"/>
          </a:xfrm>
        </p:spPr>
        <p:txBody>
          <a:bodyPr/>
          <a:lstStyle>
            <a:lvl1pPr>
              <a:defRPr sz="1000">
                <a:solidFill>
                  <a:schemeClr val="tx1"/>
                </a:solidFill>
              </a:defRPr>
            </a:lvl1pPr>
          </a:lstStyle>
          <a:p>
            <a:fld id="{5E1843EC-D15A-EC45-B5E5-BB418348AAC7}" type="slidenum">
              <a:rPr lang="en-US" smtClean="0"/>
              <a:pPr/>
              <a:t>‹#›</a:t>
            </a:fld>
            <a:endParaRPr lang="en-US" dirty="0"/>
          </a:p>
        </p:txBody>
      </p:sp>
      <p:sp>
        <p:nvSpPr>
          <p:cNvPr id="22" name="Title 1">
            <a:extLst>
              <a:ext uri="{FF2B5EF4-FFF2-40B4-BE49-F238E27FC236}">
                <a16:creationId xmlns:a16="http://schemas.microsoft.com/office/drawing/2014/main" id="{169294C4-9A83-C287-E6CB-EF50A7ED1252}"/>
              </a:ext>
            </a:extLst>
          </p:cNvPr>
          <p:cNvSpPr>
            <a:spLocks noGrp="1"/>
          </p:cNvSpPr>
          <p:nvPr>
            <p:ph type="title"/>
          </p:nvPr>
        </p:nvSpPr>
        <p:spPr>
          <a:xfrm>
            <a:off x="437322" y="443310"/>
            <a:ext cx="11303573" cy="573377"/>
          </a:xfrm>
        </p:spPr>
        <p:txBody>
          <a:bodyPr anchor="t">
            <a:normAutofit/>
          </a:bodyPr>
          <a:lstStyle>
            <a:lvl1pPr>
              <a:defRPr sz="3600">
                <a:solidFill>
                  <a:schemeClr val="tx1"/>
                </a:solidFill>
              </a:defRPr>
            </a:lvl1pPr>
          </a:lstStyle>
          <a:p>
            <a:r>
              <a:rPr lang="en-GB" dirty="0"/>
              <a:t>Click to edit Master title style</a:t>
            </a:r>
            <a:endParaRPr lang="en-US" dirty="0"/>
          </a:p>
        </p:txBody>
      </p:sp>
      <p:sp>
        <p:nvSpPr>
          <p:cNvPr id="23" name="Content Placeholder 2">
            <a:extLst>
              <a:ext uri="{FF2B5EF4-FFF2-40B4-BE49-F238E27FC236}">
                <a16:creationId xmlns:a16="http://schemas.microsoft.com/office/drawing/2014/main" id="{BCE9DC32-055A-6521-BE44-BFF4FE682B1B}"/>
              </a:ext>
            </a:extLst>
          </p:cNvPr>
          <p:cNvSpPr>
            <a:spLocks noGrp="1"/>
          </p:cNvSpPr>
          <p:nvPr>
            <p:ph idx="1"/>
          </p:nvPr>
        </p:nvSpPr>
        <p:spPr>
          <a:xfrm>
            <a:off x="437322" y="1825625"/>
            <a:ext cx="11303574" cy="3879431"/>
          </a:xfrm>
        </p:spPr>
        <p:txBody>
          <a:bodyPr/>
          <a:lstStyle>
            <a:lvl1pPr marL="228600" indent="-228600">
              <a:buSzPct val="90000"/>
              <a:buFont typeface="Courier New" panose="02070309020205020404" pitchFamily="49" charset="0"/>
              <a:buChar char="o"/>
              <a:defRPr sz="2400">
                <a:solidFill>
                  <a:schemeClr val="tx2"/>
                </a:solidFill>
              </a:defRPr>
            </a:lvl1pPr>
            <a:lvl2pPr marL="685800" indent="-228600">
              <a:buSzPct val="90000"/>
              <a:buFont typeface="Courier New" panose="02070309020205020404" pitchFamily="49" charset="0"/>
              <a:buChar char="o"/>
              <a:defRPr sz="2000">
                <a:solidFill>
                  <a:schemeClr val="tx2"/>
                </a:solidFill>
              </a:defRPr>
            </a:lvl2pPr>
            <a:lvl3pPr marL="1143000" indent="-228600">
              <a:buSzPct val="90000"/>
              <a:buFont typeface="Courier New" panose="02070309020205020404" pitchFamily="49" charset="0"/>
              <a:buChar char="o"/>
              <a:defRPr sz="1800">
                <a:solidFill>
                  <a:schemeClr val="tx2"/>
                </a:solidFill>
              </a:defRPr>
            </a:lvl3pPr>
            <a:lvl4pPr marL="1600200" indent="-228600">
              <a:buSzPct val="90000"/>
              <a:buFont typeface="Courier New" panose="02070309020205020404" pitchFamily="49" charset="0"/>
              <a:buChar char="o"/>
              <a:defRPr sz="1600">
                <a:solidFill>
                  <a:schemeClr val="tx2"/>
                </a:solidFill>
              </a:defRPr>
            </a:lvl4pPr>
            <a:lvl5pPr marL="2057400" indent="-228600">
              <a:buSzPct val="90000"/>
              <a:buFont typeface="Courier New" panose="02070309020205020404" pitchFamily="49" charset="0"/>
              <a:buChar char="o"/>
              <a:defRPr sz="1400">
                <a:solidFill>
                  <a:schemeClr val="tx2"/>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26745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40520-4172-9C15-0EAA-65B50F6790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7F239FF-E066-7DD9-A8BF-8D4413F65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7EDB577-1324-BFFA-6CFF-3792D3DF8C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E3F5E-1A3B-234C-B842-1C9A6BD455AD}" type="datetimeFigureOut">
              <a:rPr lang="en-US" smtClean="0"/>
              <a:t>5/30/2024</a:t>
            </a:fld>
            <a:endParaRPr lang="en-US"/>
          </a:p>
        </p:txBody>
      </p:sp>
      <p:sp>
        <p:nvSpPr>
          <p:cNvPr id="5" name="Footer Placeholder 4">
            <a:extLst>
              <a:ext uri="{FF2B5EF4-FFF2-40B4-BE49-F238E27FC236}">
                <a16:creationId xmlns:a16="http://schemas.microsoft.com/office/drawing/2014/main" id="{53511BFB-DD9A-3B24-CC9A-DE1042728D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A34FA2-BDBE-B772-0734-F635C17703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843EC-D15A-EC45-B5E5-BB418348AAC7}" type="slidenum">
              <a:rPr lang="en-US" smtClean="0"/>
              <a:t>‹#›</a:t>
            </a:fld>
            <a:endParaRPr lang="en-US"/>
          </a:p>
        </p:txBody>
      </p:sp>
    </p:spTree>
    <p:extLst>
      <p:ext uri="{BB962C8B-B14F-4D97-AF65-F5344CB8AC3E}">
        <p14:creationId xmlns:p14="http://schemas.microsoft.com/office/powerpoint/2010/main" val="1243482358"/>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70" r:id="rId3"/>
    <p:sldLayoutId id="2147483664" r:id="rId4"/>
    <p:sldLayoutId id="2147483671" r:id="rId5"/>
    <p:sldLayoutId id="2147483662" r:id="rId6"/>
    <p:sldLayoutId id="2147483663" r:id="rId7"/>
    <p:sldLayoutId id="2147483672" r:id="rId8"/>
    <p:sldLayoutId id="2147483650" r:id="rId9"/>
    <p:sldLayoutId id="2147483660" r:id="rId10"/>
    <p:sldLayoutId id="2147483666" r:id="rId11"/>
    <p:sldLayoutId id="214748364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13.jpe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5005-E014-FC7C-9A76-1CE0B4AB397C}"/>
              </a:ext>
            </a:extLst>
          </p:cNvPr>
          <p:cNvSpPr>
            <a:spLocks noGrp="1"/>
          </p:cNvSpPr>
          <p:nvPr>
            <p:ph type="title"/>
          </p:nvPr>
        </p:nvSpPr>
        <p:spPr>
          <a:xfrm>
            <a:off x="437322" y="479886"/>
            <a:ext cx="11331125" cy="4329620"/>
          </a:xfrm>
        </p:spPr>
        <p:txBody>
          <a:bodyPr>
            <a:normAutofit/>
          </a:bodyPr>
          <a:lstStyle/>
          <a:p>
            <a:pPr algn="ctr"/>
            <a:br>
              <a:rPr lang="en-GB" sz="4400" dirty="0">
                <a:solidFill>
                  <a:schemeClr val="bg1"/>
                </a:solidFill>
              </a:rPr>
            </a:br>
            <a:r>
              <a:rPr lang="en-GB" sz="4400" dirty="0">
                <a:solidFill>
                  <a:schemeClr val="bg1"/>
                </a:solidFill>
              </a:rPr>
              <a:t>The Third New Scots Refugee Integration Strategy</a:t>
            </a:r>
            <a:br>
              <a:rPr lang="en-GB" sz="4400" dirty="0">
                <a:solidFill>
                  <a:schemeClr val="bg1"/>
                </a:solidFill>
              </a:rPr>
            </a:br>
            <a:r>
              <a:rPr lang="en-GB" sz="4400" dirty="0">
                <a:solidFill>
                  <a:schemeClr val="bg1"/>
                </a:solidFill>
              </a:rPr>
              <a:t> </a:t>
            </a:r>
            <a:br>
              <a:rPr lang="en-GB" sz="4400" dirty="0">
                <a:solidFill>
                  <a:schemeClr val="bg1"/>
                </a:solidFill>
              </a:rPr>
            </a:br>
            <a:r>
              <a:rPr lang="en-GB" sz="3000" dirty="0">
                <a:solidFill>
                  <a:schemeClr val="bg1"/>
                </a:solidFill>
              </a:rPr>
              <a:t>Education Scotland: ESOL Network</a:t>
            </a:r>
            <a:br>
              <a:rPr lang="en-GB" sz="3000" dirty="0">
                <a:solidFill>
                  <a:schemeClr val="bg1"/>
                </a:solidFill>
              </a:rPr>
            </a:br>
            <a:r>
              <a:rPr lang="en-GB" sz="3000" dirty="0">
                <a:solidFill>
                  <a:schemeClr val="bg1"/>
                </a:solidFill>
              </a:rPr>
              <a:t>30 May 2024</a:t>
            </a:r>
            <a:br>
              <a:rPr lang="en-GB" sz="4400" dirty="0">
                <a:solidFill>
                  <a:schemeClr val="bg1"/>
                </a:solidFill>
              </a:rPr>
            </a:br>
            <a:br>
              <a:rPr lang="en-GB" dirty="0"/>
            </a:br>
            <a:endParaRPr lang="en-US" dirty="0"/>
          </a:p>
        </p:txBody>
      </p:sp>
      <p:sp>
        <p:nvSpPr>
          <p:cNvPr id="6" name="Title 1">
            <a:extLst>
              <a:ext uri="{FF2B5EF4-FFF2-40B4-BE49-F238E27FC236}">
                <a16:creationId xmlns:a16="http://schemas.microsoft.com/office/drawing/2014/main" id="{105B9A83-2588-C5B1-D960-4DF96DCC63F2}"/>
              </a:ext>
            </a:extLst>
          </p:cNvPr>
          <p:cNvSpPr txBox="1">
            <a:spLocks/>
          </p:cNvSpPr>
          <p:nvPr/>
        </p:nvSpPr>
        <p:spPr>
          <a:xfrm>
            <a:off x="315341" y="3336966"/>
            <a:ext cx="11548108" cy="1698172"/>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2400" kern="1200">
                <a:solidFill>
                  <a:schemeClr val="tx1"/>
                </a:solidFill>
                <a:latin typeface="+mj-lt"/>
                <a:ea typeface="+mj-ea"/>
                <a:cs typeface="+mj-cs"/>
              </a:defRPr>
            </a:lvl1pPr>
          </a:lstStyle>
          <a:p>
            <a:pPr>
              <a:lnSpc>
                <a:spcPct val="110000"/>
              </a:lnSpc>
            </a:pPr>
            <a:br>
              <a:rPr lang="en-GB" sz="1800" dirty="0">
                <a:latin typeface="Calibri" panose="020F0502020204030204" pitchFamily="34" charset="0"/>
              </a:rPr>
            </a:br>
            <a:endParaRPr lang="en-US" dirty="0"/>
          </a:p>
        </p:txBody>
      </p:sp>
    </p:spTree>
    <p:extLst>
      <p:ext uri="{BB962C8B-B14F-4D97-AF65-F5344CB8AC3E}">
        <p14:creationId xmlns:p14="http://schemas.microsoft.com/office/powerpoint/2010/main" val="2383488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 Engagement</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rmAutofit/>
          </a:bodyPr>
          <a:lstStyle/>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Scottish Refugee Council led on the coordination of lived experience engagement on behalf of New Scots partners, with over 2,000 refugees and people seeking asylum attending the community consultations which ran between November 2023 and February 2024.</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US" sz="2600" dirty="0"/>
              <a:t>Following feedback from refugee leaders, </a:t>
            </a:r>
            <a:r>
              <a:rPr lang="en-GB" sz="2600" dirty="0">
                <a:effectLst/>
                <a:ea typeface="Times New Roman" panose="02020603050405020304" pitchFamily="18" charset="0"/>
                <a:cs typeface="Arial" panose="020B0604020202020204" pitchFamily="34" charset="0"/>
              </a:rPr>
              <a:t>these sessions focused on the questions designed to help </a:t>
            </a:r>
            <a:r>
              <a:rPr lang="en-US" sz="2600" dirty="0"/>
              <a:t>inform the Delivery Plan and the actions within it. </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US" sz="2600" dirty="0"/>
              <a:t>The analysis of this feedback will be published following the election.</a:t>
            </a:r>
          </a:p>
        </p:txBody>
      </p:sp>
    </p:spTree>
    <p:extLst>
      <p:ext uri="{BB962C8B-B14F-4D97-AF65-F5344CB8AC3E}">
        <p14:creationId xmlns:p14="http://schemas.microsoft.com/office/powerpoint/2010/main" val="2052807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 Engagement</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rmAutofit/>
          </a:bodyPr>
          <a:lstStyle/>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Scottish Refugee Council led on the coordination of lived experience engagement on behalf of New Scots partners, with over 2,000 refugees and people seeking asylum attending the community consultations which ran between November 2023 and February 2024.</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US" sz="2600" dirty="0"/>
              <a:t>Following feedback from refugee leaders, </a:t>
            </a:r>
            <a:r>
              <a:rPr lang="en-GB" sz="2600" dirty="0">
                <a:effectLst/>
                <a:ea typeface="Times New Roman" panose="02020603050405020304" pitchFamily="18" charset="0"/>
                <a:cs typeface="Arial" panose="020B0604020202020204" pitchFamily="34" charset="0"/>
              </a:rPr>
              <a:t>these sessions focused on the questions designed to help </a:t>
            </a:r>
            <a:r>
              <a:rPr lang="en-US" sz="2600" dirty="0"/>
              <a:t>inform the Delivery Plan and the actions within it. </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US" sz="2600" dirty="0"/>
              <a:t>The analysis of this feedback will be published following the election.</a:t>
            </a:r>
          </a:p>
        </p:txBody>
      </p:sp>
    </p:spTree>
    <p:extLst>
      <p:ext uri="{BB962C8B-B14F-4D97-AF65-F5344CB8AC3E}">
        <p14:creationId xmlns:p14="http://schemas.microsoft.com/office/powerpoint/2010/main" val="3116815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rmAutofit/>
          </a:bodyPr>
          <a:lstStyle/>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endParaRPr lang="en-GB" sz="2600" dirty="0"/>
          </a:p>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The third New Scots Refugee Integration Strategy was published on 28 March 2024.</a:t>
            </a:r>
          </a:p>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endParaRPr lang="en-GB" sz="2600" dirty="0"/>
          </a:p>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Partners are working to finalise the Delivery Plan and this is due to publish this summer, following the general election.</a:t>
            </a:r>
            <a:endParaRPr lang="en-US" sz="2600" dirty="0"/>
          </a:p>
        </p:txBody>
      </p:sp>
    </p:spTree>
    <p:extLst>
      <p:ext uri="{BB962C8B-B14F-4D97-AF65-F5344CB8AC3E}">
        <p14:creationId xmlns:p14="http://schemas.microsoft.com/office/powerpoint/2010/main" val="1805271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a:xfrm>
            <a:off x="437322" y="267227"/>
            <a:ext cx="11303573" cy="957978"/>
          </a:xfrm>
        </p:spPr>
        <p:txBody>
          <a:bodyPr>
            <a:normAutofit fontScale="90000"/>
          </a:bodyPr>
          <a:lstStyle/>
          <a:p>
            <a:pPr algn="ctr"/>
            <a:r>
              <a:rPr lang="en-GB" sz="4000" dirty="0">
                <a:solidFill>
                  <a:schemeClr val="tx2">
                    <a:lumMod val="50000"/>
                  </a:schemeClr>
                </a:solidFill>
              </a:rPr>
              <a:t>Key Changes from New Scots 2 to New Scots 3:</a:t>
            </a:r>
            <a:br>
              <a:rPr lang="en-GB" sz="4000" dirty="0">
                <a:solidFill>
                  <a:schemeClr val="tx2">
                    <a:lumMod val="50000"/>
                  </a:schemeClr>
                </a:solidFill>
              </a:rPr>
            </a:br>
            <a:r>
              <a:rPr lang="en-GB" sz="4000" dirty="0">
                <a:solidFill>
                  <a:schemeClr val="tx2">
                    <a:lumMod val="50000"/>
                  </a:schemeClr>
                </a:solidFill>
              </a:rPr>
              <a:t>Vision</a:t>
            </a: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626918"/>
            <a:ext cx="11303574" cy="4275117"/>
          </a:xfrm>
        </p:spPr>
        <p:txBody>
          <a:bodyPr>
            <a:normAutofit/>
          </a:bodyPr>
          <a:lstStyle/>
          <a:p>
            <a:pPr marL="0" lvl="0" indent="0">
              <a:buNone/>
            </a:pPr>
            <a:endParaRPr lang="en-GB" dirty="0">
              <a:effectLst/>
              <a:latin typeface="Times New Roman" panose="02020603050405020304" pitchFamily="18" charset="0"/>
              <a:ea typeface="Times New Roman" panose="02020603050405020304" pitchFamily="18" charset="0"/>
            </a:endParaRPr>
          </a:p>
          <a:p>
            <a:pPr marL="0" lvl="0" indent="0">
              <a:buNone/>
              <a:tabLst>
                <a:tab pos="457200" algn="l"/>
                <a:tab pos="914400" algn="l"/>
                <a:tab pos="1371600" algn="l"/>
                <a:tab pos="1828800" algn="l"/>
                <a:tab pos="2971800" algn="l"/>
                <a:tab pos="3429000" algn="l"/>
                <a:tab pos="5715000" algn="r"/>
              </a:tabLst>
            </a:pPr>
            <a:endParaRPr lang="en-GB" sz="4300" dirty="0"/>
          </a:p>
          <a:p>
            <a:pPr marL="342900" lvl="0" indent="-342900">
              <a:buFont typeface="Symbol" panose="05050102010706020507" pitchFamily="18" charset="2"/>
              <a:buChar char=""/>
            </a:pPr>
            <a:endParaRPr lang="en-GB" sz="2400" dirty="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6B7C9B4E-2C49-3F4F-E1FD-8A58709474B7}"/>
              </a:ext>
            </a:extLst>
          </p:cNvPr>
          <p:cNvGraphicFramePr>
            <a:graphicFrameLocks noGrp="1"/>
          </p:cNvGraphicFramePr>
          <p:nvPr>
            <p:extLst>
              <p:ext uri="{D42A27DB-BD31-4B8C-83A1-F6EECF244321}">
                <p14:modId xmlns:p14="http://schemas.microsoft.com/office/powerpoint/2010/main" val="56503480"/>
              </p:ext>
            </p:extLst>
          </p:nvPr>
        </p:nvGraphicFramePr>
        <p:xfrm>
          <a:off x="1150917" y="2426343"/>
          <a:ext cx="9890166" cy="2005314"/>
        </p:xfrm>
        <a:graphic>
          <a:graphicData uri="http://schemas.openxmlformats.org/drawingml/2006/table">
            <a:tbl>
              <a:tblPr firstRow="1" bandRow="1">
                <a:tableStyleId>{5C22544A-7EE6-4342-B048-85BDC9FD1C3A}</a:tableStyleId>
              </a:tblPr>
              <a:tblGrid>
                <a:gridCol w="4917458">
                  <a:extLst>
                    <a:ext uri="{9D8B030D-6E8A-4147-A177-3AD203B41FA5}">
                      <a16:colId xmlns:a16="http://schemas.microsoft.com/office/drawing/2014/main" val="2343563238"/>
                    </a:ext>
                  </a:extLst>
                </a:gridCol>
                <a:gridCol w="4972708">
                  <a:extLst>
                    <a:ext uri="{9D8B030D-6E8A-4147-A177-3AD203B41FA5}">
                      <a16:colId xmlns:a16="http://schemas.microsoft.com/office/drawing/2014/main" val="2161083364"/>
                    </a:ext>
                  </a:extLst>
                </a:gridCol>
              </a:tblGrid>
              <a:tr h="578608">
                <a:tc>
                  <a:txBody>
                    <a:bodyPr/>
                    <a:lstStyle/>
                    <a:p>
                      <a:r>
                        <a:rPr lang="en-GB" dirty="0"/>
                        <a:t>New Scots 2</a:t>
                      </a:r>
                    </a:p>
                  </a:txBody>
                  <a:tcPr/>
                </a:tc>
                <a:tc>
                  <a:txBody>
                    <a:bodyPr/>
                    <a:lstStyle/>
                    <a:p>
                      <a:r>
                        <a:rPr lang="en-GB" dirty="0"/>
                        <a:t>New Scots 3</a:t>
                      </a:r>
                    </a:p>
                  </a:txBody>
                  <a:tcPr/>
                </a:tc>
                <a:extLst>
                  <a:ext uri="{0D108BD9-81ED-4DB2-BD59-A6C34878D82A}">
                    <a16:rowId xmlns:a16="http://schemas.microsoft.com/office/drawing/2014/main" val="4051204045"/>
                  </a:ext>
                </a:extLst>
              </a:tr>
              <a:tr h="1426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For a welcoming Scotland where refugees and </a:t>
                      </a:r>
                      <a:r>
                        <a:rPr lang="en-GB" sz="1800" b="1" i="0" kern="1200" dirty="0">
                          <a:solidFill>
                            <a:schemeClr val="dk1"/>
                          </a:solidFill>
                          <a:effectLst/>
                          <a:latin typeface="+mn-lt"/>
                          <a:ea typeface="+mn-ea"/>
                          <a:cs typeface="+mn-cs"/>
                        </a:rPr>
                        <a:t>asylum seekers </a:t>
                      </a:r>
                      <a:r>
                        <a:rPr lang="en-GB" sz="1800" b="0" i="0" kern="1200" dirty="0">
                          <a:solidFill>
                            <a:schemeClr val="dk1"/>
                          </a:solidFill>
                          <a:effectLst/>
                          <a:latin typeface="+mn-lt"/>
                          <a:ea typeface="+mn-ea"/>
                          <a:cs typeface="+mn-cs"/>
                        </a:rPr>
                        <a:t>are able to rebuild their lives from the day they arrive.</a:t>
                      </a:r>
                      <a:endParaRPr lang="en-GB" sz="1800" b="0" kern="1200" dirty="0">
                        <a:solidFill>
                          <a:schemeClr val="dk1"/>
                        </a:solidFill>
                        <a:effectLst/>
                        <a:latin typeface="+mn-lt"/>
                        <a:ea typeface="+mn-ea"/>
                        <a:cs typeface="+mn-cs"/>
                      </a:endParaRPr>
                    </a:p>
                  </a:txBody>
                  <a:tcPr/>
                </a:tc>
                <a:tc>
                  <a:txBody>
                    <a:bodyPr/>
                    <a:lstStyle/>
                    <a:p>
                      <a:r>
                        <a:rPr lang="en-GB" sz="1800" b="0" i="0" kern="1200" dirty="0">
                          <a:solidFill>
                            <a:schemeClr val="dk1"/>
                          </a:solidFill>
                          <a:effectLst/>
                          <a:latin typeface="+mn-lt"/>
                          <a:ea typeface="+mn-ea"/>
                          <a:cs typeface="+mn-cs"/>
                        </a:rPr>
                        <a:t>For a welcoming Scotland where refugees and </a:t>
                      </a:r>
                      <a:r>
                        <a:rPr lang="en-GB" sz="1800" b="1" i="0" kern="1200" dirty="0">
                          <a:solidFill>
                            <a:schemeClr val="dk1"/>
                          </a:solidFill>
                          <a:effectLst/>
                          <a:latin typeface="+mn-lt"/>
                          <a:ea typeface="+mn-ea"/>
                          <a:cs typeface="+mn-cs"/>
                        </a:rPr>
                        <a:t>people seeking asylum </a:t>
                      </a:r>
                      <a:r>
                        <a:rPr lang="en-GB" sz="1800" b="0" i="0" kern="1200" dirty="0">
                          <a:solidFill>
                            <a:schemeClr val="dk1"/>
                          </a:solidFill>
                          <a:effectLst/>
                          <a:latin typeface="+mn-lt"/>
                          <a:ea typeface="+mn-ea"/>
                          <a:cs typeface="+mn-cs"/>
                        </a:rPr>
                        <a:t>are able to rebuild their lives from the day they arrive.</a:t>
                      </a:r>
                      <a:endParaRPr lang="en-GB" b="0" i="0" dirty="0"/>
                    </a:p>
                  </a:txBody>
                  <a:tcPr/>
                </a:tc>
                <a:extLst>
                  <a:ext uri="{0D108BD9-81ED-4DB2-BD59-A6C34878D82A}">
                    <a16:rowId xmlns:a16="http://schemas.microsoft.com/office/drawing/2014/main" val="2099508567"/>
                  </a:ext>
                </a:extLst>
              </a:tr>
            </a:tbl>
          </a:graphicData>
        </a:graphic>
      </p:graphicFrame>
    </p:spTree>
    <p:extLst>
      <p:ext uri="{BB962C8B-B14F-4D97-AF65-F5344CB8AC3E}">
        <p14:creationId xmlns:p14="http://schemas.microsoft.com/office/powerpoint/2010/main" val="46808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a:xfrm>
            <a:off x="437322" y="267227"/>
            <a:ext cx="11303573" cy="957978"/>
          </a:xfrm>
        </p:spPr>
        <p:txBody>
          <a:bodyPr>
            <a:normAutofit fontScale="90000"/>
          </a:bodyPr>
          <a:lstStyle/>
          <a:p>
            <a:pPr algn="ctr"/>
            <a:r>
              <a:rPr lang="en-GB" sz="4000" dirty="0">
                <a:solidFill>
                  <a:schemeClr val="tx2">
                    <a:lumMod val="50000"/>
                  </a:schemeClr>
                </a:solidFill>
              </a:rPr>
              <a:t>Key Changes from New Scots 2 to New Scots 3:</a:t>
            </a:r>
            <a:br>
              <a:rPr lang="en-GB" sz="4000" dirty="0">
                <a:solidFill>
                  <a:schemeClr val="tx2">
                    <a:lumMod val="50000"/>
                  </a:schemeClr>
                </a:solidFill>
              </a:rPr>
            </a:br>
            <a:r>
              <a:rPr lang="en-GB" sz="4000" dirty="0">
                <a:solidFill>
                  <a:schemeClr val="tx2">
                    <a:lumMod val="50000"/>
                  </a:schemeClr>
                </a:solidFill>
              </a:rPr>
              <a:t>Principles</a:t>
            </a: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626918"/>
            <a:ext cx="11303574" cy="4275117"/>
          </a:xfrm>
        </p:spPr>
        <p:txBody>
          <a:bodyPr>
            <a:normAutofit/>
          </a:bodyPr>
          <a:lstStyle/>
          <a:p>
            <a:pPr marL="0" lvl="0" indent="0">
              <a:buNone/>
            </a:pPr>
            <a:endParaRPr lang="en-GB" dirty="0">
              <a:effectLst/>
              <a:latin typeface="Times New Roman" panose="02020603050405020304" pitchFamily="18" charset="0"/>
              <a:ea typeface="Times New Roman" panose="02020603050405020304" pitchFamily="18" charset="0"/>
            </a:endParaRPr>
          </a:p>
          <a:p>
            <a:pPr marL="0" lvl="0" indent="0">
              <a:buNone/>
              <a:tabLst>
                <a:tab pos="457200" algn="l"/>
                <a:tab pos="914400" algn="l"/>
                <a:tab pos="1371600" algn="l"/>
                <a:tab pos="1828800" algn="l"/>
                <a:tab pos="2971800" algn="l"/>
                <a:tab pos="3429000" algn="l"/>
                <a:tab pos="5715000" algn="r"/>
              </a:tabLst>
            </a:pPr>
            <a:endParaRPr lang="en-GB" sz="4300" dirty="0"/>
          </a:p>
          <a:p>
            <a:pPr marL="342900" lvl="0" indent="-342900">
              <a:buFont typeface="Symbol" panose="05050102010706020507" pitchFamily="18" charset="2"/>
              <a:buChar char=""/>
            </a:pPr>
            <a:endParaRPr lang="en-GB" sz="2400" dirty="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6B7C9B4E-2C49-3F4F-E1FD-8A58709474B7}"/>
              </a:ext>
            </a:extLst>
          </p:cNvPr>
          <p:cNvGraphicFramePr>
            <a:graphicFrameLocks noGrp="1"/>
          </p:cNvGraphicFramePr>
          <p:nvPr/>
        </p:nvGraphicFramePr>
        <p:xfrm>
          <a:off x="1782619" y="2131060"/>
          <a:ext cx="8128000" cy="28651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343563238"/>
                    </a:ext>
                  </a:extLst>
                </a:gridCol>
                <a:gridCol w="4064000">
                  <a:extLst>
                    <a:ext uri="{9D8B030D-6E8A-4147-A177-3AD203B41FA5}">
                      <a16:colId xmlns:a16="http://schemas.microsoft.com/office/drawing/2014/main" val="2161083364"/>
                    </a:ext>
                  </a:extLst>
                </a:gridCol>
              </a:tblGrid>
              <a:tr h="370840">
                <a:tc>
                  <a:txBody>
                    <a:bodyPr/>
                    <a:lstStyle/>
                    <a:p>
                      <a:r>
                        <a:rPr lang="en-GB" dirty="0"/>
                        <a:t>New Scots 2</a:t>
                      </a:r>
                    </a:p>
                  </a:txBody>
                  <a:tcPr/>
                </a:tc>
                <a:tc>
                  <a:txBody>
                    <a:bodyPr/>
                    <a:lstStyle/>
                    <a:p>
                      <a:r>
                        <a:rPr lang="en-GB" dirty="0"/>
                        <a:t>New Scots 3</a:t>
                      </a:r>
                    </a:p>
                  </a:txBody>
                  <a:tcPr/>
                </a:tc>
                <a:extLst>
                  <a:ext uri="{0D108BD9-81ED-4DB2-BD59-A6C34878D82A}">
                    <a16:rowId xmlns:a16="http://schemas.microsoft.com/office/drawing/2014/main" val="40512040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Integration From Day One</a:t>
                      </a:r>
                    </a:p>
                  </a:txBody>
                  <a:tcPr/>
                </a:tc>
                <a:tc>
                  <a:txBody>
                    <a:bodyPr/>
                    <a:lstStyle/>
                    <a:p>
                      <a:r>
                        <a:rPr lang="en-GB" sz="1800" b="0" kern="1200" dirty="0">
                          <a:solidFill>
                            <a:schemeClr val="dk1"/>
                          </a:solidFill>
                          <a:effectLst/>
                          <a:latin typeface="+mn-lt"/>
                          <a:ea typeface="+mn-ea"/>
                          <a:cs typeface="+mn-cs"/>
                        </a:rPr>
                        <a:t>Integration from day one of arrival</a:t>
                      </a:r>
                      <a:endParaRPr lang="en-GB" b="0" dirty="0"/>
                    </a:p>
                  </a:txBody>
                  <a:tcPr/>
                </a:tc>
                <a:extLst>
                  <a:ext uri="{0D108BD9-81ED-4DB2-BD59-A6C34878D82A}">
                    <a16:rowId xmlns:a16="http://schemas.microsoft.com/office/drawing/2014/main" val="2099508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A Rights Based Approach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kern="1200" dirty="0">
                          <a:solidFill>
                            <a:schemeClr val="dk1"/>
                          </a:solidFill>
                          <a:effectLst/>
                          <a:latin typeface="+mn-lt"/>
                          <a:ea typeface="+mn-ea"/>
                          <a:cs typeface="+mn-cs"/>
                        </a:rPr>
                        <a:t>A rights-based approach</a:t>
                      </a:r>
                    </a:p>
                  </a:txBody>
                  <a:tcPr/>
                </a:tc>
                <a:extLst>
                  <a:ext uri="{0D108BD9-81ED-4DB2-BD59-A6C34878D82A}">
                    <a16:rowId xmlns:a16="http://schemas.microsoft.com/office/drawing/2014/main" val="30342103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effectLst/>
                          <a:latin typeface="+mn-lt"/>
                          <a:ea typeface="+mn-ea"/>
                          <a:cs typeface="+mn-cs"/>
                        </a:rPr>
                        <a:t>Restorative and trauma-informed</a:t>
                      </a:r>
                    </a:p>
                  </a:txBody>
                  <a:tcPr/>
                </a:tc>
                <a:extLst>
                  <a:ext uri="{0D108BD9-81ED-4DB2-BD59-A6C34878D82A}">
                    <a16:rowId xmlns:a16="http://schemas.microsoft.com/office/drawing/2014/main" val="12543306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Refugee Involvement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kern="1200" dirty="0">
                          <a:solidFill>
                            <a:schemeClr val="dk1"/>
                          </a:solidFill>
                          <a:effectLst/>
                          <a:latin typeface="+mn-lt"/>
                          <a:ea typeface="+mn-ea"/>
                          <a:cs typeface="+mn-cs"/>
                        </a:rPr>
                        <a:t>Involvement of people with lived experience of forced displacement</a:t>
                      </a:r>
                    </a:p>
                  </a:txBody>
                  <a:tcPr/>
                </a:tc>
                <a:extLst>
                  <a:ext uri="{0D108BD9-81ED-4DB2-BD59-A6C34878D82A}">
                    <a16:rowId xmlns:a16="http://schemas.microsoft.com/office/drawing/2014/main" val="20714932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Inclusive Communities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kern="1200" dirty="0">
                          <a:solidFill>
                            <a:schemeClr val="dk1"/>
                          </a:solidFill>
                          <a:effectLst/>
                          <a:latin typeface="+mn-lt"/>
                          <a:ea typeface="+mn-ea"/>
                          <a:cs typeface="+mn-cs"/>
                        </a:rPr>
                        <a:t>Inclusive, intercultural communities</a:t>
                      </a:r>
                    </a:p>
                  </a:txBody>
                  <a:tcPr/>
                </a:tc>
                <a:extLst>
                  <a:ext uri="{0D108BD9-81ED-4DB2-BD59-A6C34878D82A}">
                    <a16:rowId xmlns:a16="http://schemas.microsoft.com/office/drawing/2014/main" val="39687319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Partnership and Collaboration</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kern="1200" dirty="0">
                          <a:solidFill>
                            <a:schemeClr val="dk1"/>
                          </a:solidFill>
                          <a:effectLst/>
                          <a:latin typeface="+mn-lt"/>
                          <a:ea typeface="+mn-ea"/>
                          <a:cs typeface="+mn-cs"/>
                        </a:rPr>
                        <a:t>Partnership and collaboration</a:t>
                      </a:r>
                    </a:p>
                  </a:txBody>
                  <a:tcPr/>
                </a:tc>
                <a:extLst>
                  <a:ext uri="{0D108BD9-81ED-4DB2-BD59-A6C34878D82A}">
                    <a16:rowId xmlns:a16="http://schemas.microsoft.com/office/drawing/2014/main" val="2272897136"/>
                  </a:ext>
                </a:extLst>
              </a:tr>
            </a:tbl>
          </a:graphicData>
        </a:graphic>
      </p:graphicFrame>
    </p:spTree>
    <p:extLst>
      <p:ext uri="{BB962C8B-B14F-4D97-AF65-F5344CB8AC3E}">
        <p14:creationId xmlns:p14="http://schemas.microsoft.com/office/powerpoint/2010/main" val="2711572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a:xfrm>
            <a:off x="437322" y="246847"/>
            <a:ext cx="11303573" cy="573377"/>
          </a:xfrm>
        </p:spPr>
        <p:txBody>
          <a:bodyPr>
            <a:normAutofit fontScale="90000"/>
          </a:bodyPr>
          <a:lstStyle/>
          <a:p>
            <a:pPr algn="ctr"/>
            <a:r>
              <a:rPr lang="en-GB" sz="4000" dirty="0">
                <a:solidFill>
                  <a:schemeClr val="tx2">
                    <a:lumMod val="50000"/>
                  </a:schemeClr>
                </a:solidFill>
              </a:rPr>
              <a:t>Key Changes from New Scots 2 to New Scots 3: Outcomes</a:t>
            </a: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626918"/>
            <a:ext cx="11303574" cy="4275117"/>
          </a:xfrm>
        </p:spPr>
        <p:txBody>
          <a:bodyPr>
            <a:normAutofit/>
          </a:bodyPr>
          <a:lstStyle/>
          <a:p>
            <a:pPr marL="0" lvl="0" indent="0">
              <a:buNone/>
              <a:tabLst>
                <a:tab pos="457200" algn="l"/>
                <a:tab pos="914400" algn="l"/>
                <a:tab pos="1371600" algn="l"/>
                <a:tab pos="1828800" algn="l"/>
                <a:tab pos="2971800" algn="l"/>
                <a:tab pos="3429000" algn="l"/>
                <a:tab pos="5715000" algn="r"/>
              </a:tabLst>
            </a:pPr>
            <a:endParaRPr lang="en-GB" sz="4300" dirty="0"/>
          </a:p>
          <a:p>
            <a:pPr marL="342900" lvl="0" indent="-342900">
              <a:buFont typeface="Symbol" panose="05050102010706020507" pitchFamily="18" charset="2"/>
              <a:buChar char=""/>
            </a:pPr>
            <a:endParaRPr lang="en-GB" sz="2400" dirty="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6B7C9B4E-2C49-3F4F-E1FD-8A58709474B7}"/>
              </a:ext>
            </a:extLst>
          </p:cNvPr>
          <p:cNvGraphicFramePr>
            <a:graphicFrameLocks noGrp="1"/>
          </p:cNvGraphicFramePr>
          <p:nvPr>
            <p:extLst>
              <p:ext uri="{D42A27DB-BD31-4B8C-83A1-F6EECF244321}">
                <p14:modId xmlns:p14="http://schemas.microsoft.com/office/powerpoint/2010/main" val="2666052340"/>
              </p:ext>
            </p:extLst>
          </p:nvPr>
        </p:nvGraphicFramePr>
        <p:xfrm>
          <a:off x="210823" y="1491176"/>
          <a:ext cx="11756570" cy="4546600"/>
        </p:xfrm>
        <a:graphic>
          <a:graphicData uri="http://schemas.openxmlformats.org/drawingml/2006/table">
            <a:tbl>
              <a:tblPr firstRow="1" bandRow="1">
                <a:tableStyleId>{5C22544A-7EE6-4342-B048-85BDC9FD1C3A}</a:tableStyleId>
              </a:tblPr>
              <a:tblGrid>
                <a:gridCol w="4831481">
                  <a:extLst>
                    <a:ext uri="{9D8B030D-6E8A-4147-A177-3AD203B41FA5}">
                      <a16:colId xmlns:a16="http://schemas.microsoft.com/office/drawing/2014/main" val="2343563238"/>
                    </a:ext>
                  </a:extLst>
                </a:gridCol>
                <a:gridCol w="6925089">
                  <a:extLst>
                    <a:ext uri="{9D8B030D-6E8A-4147-A177-3AD203B41FA5}">
                      <a16:colId xmlns:a16="http://schemas.microsoft.com/office/drawing/2014/main" val="2161083364"/>
                    </a:ext>
                  </a:extLst>
                </a:gridCol>
              </a:tblGrid>
              <a:tr h="370840">
                <a:tc>
                  <a:txBody>
                    <a:bodyPr/>
                    <a:lstStyle/>
                    <a:p>
                      <a:r>
                        <a:rPr lang="en-GB" sz="1400" dirty="0"/>
                        <a:t>New Scots 2</a:t>
                      </a:r>
                    </a:p>
                  </a:txBody>
                  <a:tcPr/>
                </a:tc>
                <a:tc>
                  <a:txBody>
                    <a:bodyPr/>
                    <a:lstStyle/>
                    <a:p>
                      <a:r>
                        <a:rPr lang="en-GB" sz="1400" dirty="0"/>
                        <a:t>New Scots 3</a:t>
                      </a:r>
                    </a:p>
                  </a:txBody>
                  <a:tcPr/>
                </a:tc>
                <a:extLst>
                  <a:ext uri="{0D108BD9-81ED-4DB2-BD59-A6C34878D82A}">
                    <a16:rowId xmlns:a16="http://schemas.microsoft.com/office/drawing/2014/main" val="40512040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Refugees and asylum seekers live in safe, welcoming and cohesive communities and are able to build diverse relationships and connections.</a:t>
                      </a:r>
                      <a:endParaRPr lang="en-GB" sz="1400" b="0" kern="1200" dirty="0">
                        <a:solidFill>
                          <a:schemeClr val="dk1"/>
                        </a:solidFill>
                        <a:effectLst/>
                        <a:latin typeface="+mn-lt"/>
                        <a:ea typeface="+mn-ea"/>
                        <a:cs typeface="+mn-cs"/>
                      </a:endParaRPr>
                    </a:p>
                  </a:txBody>
                  <a:tcPr/>
                </a:tc>
                <a:tc>
                  <a:txBody>
                    <a:bodyPr/>
                    <a:lstStyle/>
                    <a:p>
                      <a:pPr lvl="0"/>
                      <a:r>
                        <a:rPr lang="en-GB" sz="1400" kern="1200" dirty="0">
                          <a:solidFill>
                            <a:schemeClr val="dk1"/>
                          </a:solidFill>
                          <a:effectLst/>
                          <a:latin typeface="+mn-lt"/>
                          <a:ea typeface="+mn-ea"/>
                          <a:cs typeface="+mn-cs"/>
                        </a:rPr>
                        <a:t>New Scots live in safe, welcoming, inclusive communities, where everyone’s dignity is respected and everyone is able to build diverse relationships and healthy intercultural bonds. </a:t>
                      </a:r>
                    </a:p>
                  </a:txBody>
                  <a:tcPr/>
                </a:tc>
                <a:extLst>
                  <a:ext uri="{0D108BD9-81ED-4DB2-BD59-A6C34878D82A}">
                    <a16:rowId xmlns:a16="http://schemas.microsoft.com/office/drawing/2014/main" val="20995085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Refugees and asylum seekers understand their rights, responsibilities and entitlements and are able to exercise them to pursue full and independent lives.</a:t>
                      </a:r>
                      <a:endParaRPr lang="en-GB" sz="1400" b="0" kern="1200" dirty="0">
                        <a:solidFill>
                          <a:schemeClr val="dk1"/>
                        </a:solidFill>
                        <a:effectLst/>
                        <a:latin typeface="+mn-lt"/>
                        <a:ea typeface="+mn-ea"/>
                        <a:cs typeface="+mn-cs"/>
                      </a:endParaRPr>
                    </a:p>
                  </a:txBody>
                  <a:tcPr/>
                </a:tc>
                <a:tc>
                  <a:txBody>
                    <a:bodyPr/>
                    <a:lstStyle/>
                    <a:p>
                      <a:pPr lvl="0"/>
                      <a:r>
                        <a:rPr lang="en-GB" sz="1400" kern="1200" dirty="0">
                          <a:solidFill>
                            <a:schemeClr val="dk1"/>
                          </a:solidFill>
                          <a:effectLst/>
                          <a:latin typeface="+mn-lt"/>
                          <a:ea typeface="+mn-ea"/>
                          <a:cs typeface="+mn-cs"/>
                        </a:rPr>
                        <a:t>New Scots are able to access well-coordinated services, which recognise and meet their rights and needs. </a:t>
                      </a:r>
                    </a:p>
                  </a:txBody>
                  <a:tcPr/>
                </a:tc>
                <a:extLst>
                  <a:ext uri="{0D108BD9-81ED-4DB2-BD59-A6C34878D82A}">
                    <a16:rowId xmlns:a16="http://schemas.microsoft.com/office/drawing/2014/main" val="3034210304"/>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Refugees and asylum seekers are able to access well-coordinated services, which recognise and meet their rights and needs</a:t>
                      </a:r>
                      <a:endParaRPr lang="en-GB" sz="1400" b="0" kern="1200" dirty="0">
                        <a:solidFill>
                          <a:schemeClr val="dk1"/>
                        </a:solidFill>
                        <a:effectLst/>
                        <a:latin typeface="+mn-lt"/>
                        <a:ea typeface="+mn-ea"/>
                        <a:cs typeface="+mn-cs"/>
                      </a:endParaRPr>
                    </a:p>
                  </a:txBody>
                  <a:tcPr/>
                </a:tc>
                <a:tc>
                  <a:txBody>
                    <a:bodyPr/>
                    <a:lstStyle/>
                    <a:p>
                      <a:pPr lvl="0"/>
                      <a:r>
                        <a:rPr lang="en-GB" sz="1400" kern="1200" dirty="0">
                          <a:solidFill>
                            <a:schemeClr val="dk1"/>
                          </a:solidFill>
                          <a:effectLst/>
                          <a:latin typeface="+mn-lt"/>
                          <a:ea typeface="+mn-ea"/>
                          <a:cs typeface="+mn-cs"/>
                        </a:rPr>
                        <a:t>New Scots understand their rights, responsibilities and entitlements in Scotland and are able to exercise these to pursue full and independent lives. New Scots can pursue their ambitions through education, employment, culture and leisure activities in diverse communities.</a:t>
                      </a:r>
                    </a:p>
                  </a:txBody>
                  <a:tcPr/>
                </a:tc>
                <a:extLst>
                  <a:ext uri="{0D108BD9-81ED-4DB2-BD59-A6C34878D82A}">
                    <a16:rowId xmlns:a16="http://schemas.microsoft.com/office/drawing/2014/main" val="1254330681"/>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200" dirty="0">
                        <a:solidFill>
                          <a:schemeClr val="dk1"/>
                        </a:solidFill>
                        <a:effectLst/>
                        <a:latin typeface="+mn-lt"/>
                        <a:ea typeface="+mn-ea"/>
                        <a:cs typeface="+mn-cs"/>
                      </a:endParaRPr>
                    </a:p>
                  </a:txBody>
                  <a:tcPr/>
                </a:tc>
                <a:tc>
                  <a:txBody>
                    <a:bodyPr/>
                    <a:lstStyle/>
                    <a:p>
                      <a:pPr lvl="0"/>
                      <a:r>
                        <a:rPr lang="en-GB" sz="1400" b="1" kern="1200" dirty="0">
                          <a:solidFill>
                            <a:schemeClr val="dk1"/>
                          </a:solidFill>
                          <a:effectLst/>
                          <a:latin typeface="+mn-lt"/>
                          <a:ea typeface="+mn-ea"/>
                          <a:cs typeface="+mn-cs"/>
                        </a:rPr>
                        <a:t>Communities in Scotland understand integration interculturally and respect the diversity and strengths that New Scots bring.</a:t>
                      </a:r>
                    </a:p>
                  </a:txBody>
                  <a:tcPr/>
                </a:tc>
                <a:extLst>
                  <a:ext uri="{0D108BD9-81ED-4DB2-BD59-A6C34878D82A}">
                    <a16:rowId xmlns:a16="http://schemas.microsoft.com/office/drawing/2014/main" val="2071493298"/>
                  </a:ext>
                </a:extLst>
              </a:tr>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a:solidFill>
                            <a:schemeClr val="dk1"/>
                          </a:solidFill>
                          <a:effectLst/>
                          <a:latin typeface="+mn-lt"/>
                          <a:ea typeface="+mn-ea"/>
                          <a:cs typeface="+mn-cs"/>
                        </a:rPr>
                        <a:t>Policy, strategic planning and legislation, which have an impact on refugees and asylum seekers, are informed by their rights, needs and aspirations.</a:t>
                      </a:r>
                      <a:endParaRPr lang="en-GB" sz="1400" b="0" kern="1200" dirty="0">
                        <a:solidFill>
                          <a:schemeClr val="dk1"/>
                        </a:solidFill>
                        <a:effectLst/>
                        <a:latin typeface="+mn-lt"/>
                        <a:ea typeface="+mn-ea"/>
                        <a:cs typeface="+mn-cs"/>
                      </a:endParaRPr>
                    </a:p>
                  </a:txBody>
                  <a:tcPr>
                    <a:solidFill>
                      <a:srgbClr val="E9F3FA"/>
                    </a:solidFill>
                  </a:tcPr>
                </a:tc>
                <a:tc>
                  <a:txBody>
                    <a:bodyPr/>
                    <a:lstStyle/>
                    <a:p>
                      <a:pPr lvl="0"/>
                      <a:r>
                        <a:rPr lang="en-GB" sz="1400" kern="1200" dirty="0">
                          <a:solidFill>
                            <a:schemeClr val="dk1"/>
                          </a:solidFill>
                          <a:effectLst/>
                          <a:latin typeface="+mn-lt"/>
                          <a:ea typeface="+mn-ea"/>
                          <a:cs typeface="+mn-cs"/>
                        </a:rPr>
                        <a:t>Policy, strategic planning, and legislation, that have an impact on New Scots, are shaped through their participation and informed by their rights, needs and aspirations.</a:t>
                      </a:r>
                    </a:p>
                  </a:txBody>
                  <a:tcPr/>
                </a:tc>
                <a:extLst>
                  <a:ext uri="{0D108BD9-81ED-4DB2-BD59-A6C34878D82A}">
                    <a16:rowId xmlns:a16="http://schemas.microsoft.com/office/drawing/2014/main" val="3968731920"/>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pPr lvl="0"/>
                      <a:r>
                        <a:rPr lang="en-GB" sz="1400" b="1" kern="1200" dirty="0">
                          <a:solidFill>
                            <a:schemeClr val="dk1"/>
                          </a:solidFill>
                          <a:effectLst/>
                          <a:latin typeface="+mn-lt"/>
                          <a:ea typeface="+mn-ea"/>
                          <a:cs typeface="+mn-cs"/>
                        </a:rPr>
                        <a:t>The principles of the New Scots Refugee Integration Strategy guide all future responses to crises that bring forced migrants to Scotland and seek to ensure all such migrants will be treated equitably.</a:t>
                      </a:r>
                    </a:p>
                  </a:txBody>
                  <a:tcPr>
                    <a:solidFill>
                      <a:srgbClr val="E9F3FA"/>
                    </a:solidFill>
                  </a:tcPr>
                </a:tc>
                <a:extLst>
                  <a:ext uri="{0D108BD9-81ED-4DB2-BD59-A6C34878D82A}">
                    <a16:rowId xmlns:a16="http://schemas.microsoft.com/office/drawing/2014/main" val="2272897136"/>
                  </a:ext>
                </a:extLst>
              </a:tr>
            </a:tbl>
          </a:graphicData>
        </a:graphic>
      </p:graphicFrame>
    </p:spTree>
    <p:extLst>
      <p:ext uri="{BB962C8B-B14F-4D97-AF65-F5344CB8AC3E}">
        <p14:creationId xmlns:p14="http://schemas.microsoft.com/office/powerpoint/2010/main" val="196048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Other Key Changes from New Scots 2 to 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626918"/>
            <a:ext cx="11303574" cy="4275117"/>
          </a:xfrm>
        </p:spPr>
        <p:txBody>
          <a:bodyPr>
            <a:normAutofit/>
          </a:bodyPr>
          <a:lstStyle/>
          <a:p>
            <a:pPr marL="342900" lvl="0" indent="-342900">
              <a:buFont typeface="Symbol" panose="05050102010706020507" pitchFamily="18" charset="2"/>
              <a:buChar char=""/>
            </a:pPr>
            <a:r>
              <a:rPr lang="en-US" dirty="0">
                <a:effectLst/>
                <a:latin typeface="Arial" panose="020B0604020202020204" pitchFamily="34" charset="0"/>
                <a:ea typeface="Arial" panose="020B0604020202020204" pitchFamily="34" charset="0"/>
              </a:rPr>
              <a:t>Clarification that New Scots is a strategy for </a:t>
            </a:r>
            <a:r>
              <a:rPr lang="en-US" b="1" dirty="0">
                <a:effectLst/>
                <a:latin typeface="Arial" panose="020B0604020202020204" pitchFamily="34" charset="0"/>
                <a:ea typeface="Arial" panose="020B0604020202020204" pitchFamily="34" charset="0"/>
              </a:rPr>
              <a:t>all forced migrants</a:t>
            </a:r>
            <a:r>
              <a:rPr lang="en-US" dirty="0">
                <a:effectLst/>
                <a:latin typeface="Arial" panose="020B0604020202020204" pitchFamily="34" charset="0"/>
                <a:ea typeface="Arial" panose="020B0604020202020204" pitchFamily="34" charset="0"/>
              </a:rPr>
              <a:t>, not just refugees and people seeking asylum. This includes Hong Kong BN(O) and Ukrainian Displaced Persons. While these groups had not previously been </a:t>
            </a:r>
            <a:r>
              <a:rPr lang="en-US" dirty="0">
                <a:latin typeface="Arial" panose="020B0604020202020204" pitchFamily="34" charset="0"/>
              </a:rPr>
              <a:t>excluded, the wording of the strategy had unintentionally been left open to interpretation.</a:t>
            </a:r>
          </a:p>
          <a:p>
            <a:pPr marL="342900" lvl="0" indent="-342900">
              <a:buFont typeface="Symbol" panose="05050102010706020507" pitchFamily="18" charset="2"/>
              <a:buChar char=""/>
            </a:pPr>
            <a:endParaRPr lang="en-GB" dirty="0">
              <a:latin typeface="Arial" panose="020B0604020202020204" pitchFamily="34" charset="0"/>
            </a:endParaRPr>
          </a:p>
          <a:p>
            <a:pPr marL="342900" lvl="0" indent="-342900">
              <a:buFont typeface="Symbol" panose="05050102010706020507" pitchFamily="18" charset="2"/>
              <a:buChar char=""/>
            </a:pPr>
            <a:r>
              <a:rPr lang="en-US" dirty="0">
                <a:latin typeface="Arial" panose="020B0604020202020204" pitchFamily="34" charset="0"/>
              </a:rPr>
              <a:t>Inclusion of ‘people who are or may become </a:t>
            </a:r>
            <a:r>
              <a:rPr lang="en-US" b="1" dirty="0">
                <a:latin typeface="Arial" panose="020B0604020202020204" pitchFamily="34" charset="0"/>
              </a:rPr>
              <a:t>stateless </a:t>
            </a:r>
            <a:r>
              <a:rPr lang="en-GB" dirty="0">
                <a:latin typeface="Arial" panose="020B0604020202020204" pitchFamily="34" charset="0"/>
              </a:rPr>
              <a:t>and in need of international protection</a:t>
            </a:r>
            <a:r>
              <a:rPr lang="en-US" dirty="0">
                <a:latin typeface="Arial" panose="020B0604020202020204" pitchFamily="34" charset="0"/>
              </a:rPr>
              <a:t>’</a:t>
            </a:r>
          </a:p>
          <a:p>
            <a:pPr marL="342900" lvl="0" indent="-342900">
              <a:buFont typeface="Symbol" panose="05050102010706020507" pitchFamily="18" charset="2"/>
              <a:buChar char=""/>
            </a:pPr>
            <a:endParaRPr lang="en-GB" dirty="0">
              <a:latin typeface="Arial" panose="020B0604020202020204" pitchFamily="34" charset="0"/>
            </a:endParaRPr>
          </a:p>
          <a:p>
            <a:pPr marL="342900" lvl="0" indent="-342900">
              <a:buFont typeface="Symbol" panose="05050102010706020507" pitchFamily="18" charset="2"/>
              <a:buChar char=""/>
            </a:pPr>
            <a:r>
              <a:rPr lang="en-US" dirty="0">
                <a:latin typeface="Arial" panose="020B0604020202020204" pitchFamily="34" charset="0"/>
              </a:rPr>
              <a:t>Integration is </a:t>
            </a:r>
            <a:r>
              <a:rPr lang="en-US" b="1" dirty="0">
                <a:latin typeface="Arial" panose="020B0604020202020204" pitchFamily="34" charset="0"/>
              </a:rPr>
              <a:t>multidirectional</a:t>
            </a:r>
            <a:r>
              <a:rPr lang="en-US" dirty="0">
                <a:latin typeface="Arial" panose="020B0604020202020204" pitchFamily="34" charset="0"/>
              </a:rPr>
              <a:t>, not just two-way, </a:t>
            </a:r>
            <a:r>
              <a:rPr lang="en-US" dirty="0" err="1">
                <a:latin typeface="Arial" panose="020B0604020202020204" pitchFamily="34" charset="0"/>
              </a:rPr>
              <a:t>recognising</a:t>
            </a:r>
            <a:r>
              <a:rPr lang="en-US" dirty="0">
                <a:latin typeface="Arial" panose="020B0604020202020204" pitchFamily="34" charset="0"/>
              </a:rPr>
              <a:t> the wide variety of actors involved.</a:t>
            </a:r>
            <a:endParaRPr lang="en-GB" dirty="0">
              <a:latin typeface="Arial" panose="020B0604020202020204" pitchFamily="34" charset="0"/>
            </a:endParaRPr>
          </a:p>
          <a:p>
            <a:pPr marL="0" lvl="0" indent="0">
              <a:buNone/>
              <a:tabLst>
                <a:tab pos="457200" algn="l"/>
                <a:tab pos="914400" algn="l"/>
                <a:tab pos="1371600" algn="l"/>
                <a:tab pos="1828800" algn="l"/>
                <a:tab pos="2971800" algn="l"/>
                <a:tab pos="3429000" algn="l"/>
                <a:tab pos="5715000" algn="r"/>
              </a:tabLst>
            </a:pPr>
            <a:endParaRPr lang="en-GB" sz="4300" dirty="0"/>
          </a:p>
          <a:p>
            <a:pPr marL="342900" lvl="0" indent="-342900">
              <a:buFont typeface="Symbol" panose="05050102010706020507" pitchFamily="18" charset="2"/>
              <a:buChar char=""/>
            </a:pPr>
            <a:endParaRPr lang="en-GB" sz="2400" dirty="0">
              <a:cs typeface="Times New Roman" panose="02020603050405020304" pitchFamily="18" charset="0"/>
            </a:endParaRPr>
          </a:p>
        </p:txBody>
      </p:sp>
    </p:spTree>
    <p:extLst>
      <p:ext uri="{BB962C8B-B14F-4D97-AF65-F5344CB8AC3E}">
        <p14:creationId xmlns:p14="http://schemas.microsoft.com/office/powerpoint/2010/main" val="3284341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rmAutofit/>
          </a:bodyPr>
          <a:lstStyle/>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The Delivery Plan will outline specific actions partners will take to deliver the New Scots refugee integration strategy and when they will be undertaken.</a:t>
            </a:r>
          </a:p>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The Delivery Plan will cover the period from 2024-2026. It will be reviewed annually to reflect changing context, new actions required and progress. The first review will be undertaken in summer 2025.</a:t>
            </a:r>
          </a:p>
          <a:p>
            <a:pPr>
              <a:lnSpc>
                <a:spcPct val="120000"/>
              </a:lnSpc>
              <a:spcAft>
                <a:spcPts val="1200"/>
              </a:spcAft>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The actions will be organised and aligned to the six outcomes of the Strategy.</a:t>
            </a:r>
          </a:p>
          <a:p>
            <a:pPr lvl="0">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endParaRPr lang="en-US" sz="2600" dirty="0"/>
          </a:p>
        </p:txBody>
      </p:sp>
    </p:spTree>
    <p:extLst>
      <p:ext uri="{BB962C8B-B14F-4D97-AF65-F5344CB8AC3E}">
        <p14:creationId xmlns:p14="http://schemas.microsoft.com/office/powerpoint/2010/main" val="165046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399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6" name="Content Placeholder 2">
            <a:extLst>
              <a:ext uri="{FF2B5EF4-FFF2-40B4-BE49-F238E27FC236}">
                <a16:creationId xmlns:a16="http://schemas.microsoft.com/office/drawing/2014/main" id="{A889BD97-685C-F3EF-4C42-606D56795DB7}"/>
              </a:ext>
            </a:extLst>
          </p:cNvPr>
          <p:cNvSpPr>
            <a:spLocks noGrp="1"/>
          </p:cNvSpPr>
          <p:nvPr>
            <p:ph idx="1"/>
          </p:nvPr>
        </p:nvSpPr>
        <p:spPr>
          <a:xfrm>
            <a:off x="436563" y="1825625"/>
            <a:ext cx="11304587" cy="3879850"/>
          </a:xfrm>
        </p:spPr>
        <p:txBody>
          <a:bodyPr>
            <a:normAutofit/>
          </a:bodyPr>
          <a:lstStyle/>
          <a:p>
            <a:pPr>
              <a:buFont typeface="Arial" panose="020B0604020202020204" pitchFamily="34" charset="0"/>
              <a:buChar char="•"/>
            </a:pPr>
            <a:r>
              <a:rPr lang="en-GB" dirty="0"/>
              <a:t>The New Scots strategy is part of a range of policies, which aim to make Scotland a fair and safe country for everyone.</a:t>
            </a:r>
          </a:p>
          <a:p>
            <a:pPr>
              <a:buFont typeface="Arial" panose="020B0604020202020204" pitchFamily="34" charset="0"/>
              <a:buChar char="•"/>
            </a:pPr>
            <a:endParaRPr lang="en-GB" sz="2400" dirty="0"/>
          </a:p>
          <a:p>
            <a:pPr>
              <a:buFont typeface="Arial" panose="020B0604020202020204" pitchFamily="34" charset="0"/>
              <a:buChar char="•"/>
            </a:pPr>
            <a:r>
              <a:rPr lang="en-GB" dirty="0"/>
              <a:t>The strategy is led in partnership by the Scottish Government, COSLA and the Scottish Refugee Council.</a:t>
            </a:r>
            <a:endParaRPr lang="en-GB" sz="2400" dirty="0"/>
          </a:p>
          <a:p>
            <a:pPr>
              <a:buFont typeface="Arial" panose="020B0604020202020204" pitchFamily="34" charset="0"/>
              <a:buChar char="•"/>
            </a:pPr>
            <a:endParaRPr lang="en-GB" sz="2400" dirty="0"/>
          </a:p>
          <a:p>
            <a:pPr>
              <a:buFont typeface="Arial" panose="020B0604020202020204" pitchFamily="34" charset="0"/>
              <a:buChar char="•"/>
            </a:pPr>
            <a:r>
              <a:rPr lang="en-GB" dirty="0"/>
              <a:t>The strategy helps organisations across Scotland to work together to support refugees, people seeking asylum and communities.</a:t>
            </a:r>
            <a:endParaRPr lang="en-GB" sz="2400" dirty="0"/>
          </a:p>
          <a:p>
            <a:pPr>
              <a:buFont typeface="Arial" panose="020B0604020202020204" pitchFamily="34" charset="0"/>
              <a:buChar char="•"/>
            </a:pPr>
            <a:endParaRPr lang="en-GB" sz="2400" dirty="0"/>
          </a:p>
        </p:txBody>
      </p:sp>
      <p:pic>
        <p:nvPicPr>
          <p:cNvPr id="7" name="Picture 6">
            <a:extLst>
              <a:ext uri="{FF2B5EF4-FFF2-40B4-BE49-F238E27FC236}">
                <a16:creationId xmlns:a16="http://schemas.microsoft.com/office/drawing/2014/main" id="{31C958CE-914F-30C8-9B76-92D77D70D57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322" y="5223439"/>
            <a:ext cx="3302000" cy="598805"/>
          </a:xfrm>
          <a:prstGeom prst="rect">
            <a:avLst/>
          </a:prstGeom>
          <a:noFill/>
          <a:ln>
            <a:noFill/>
          </a:ln>
        </p:spPr>
      </p:pic>
      <p:pic>
        <p:nvPicPr>
          <p:cNvPr id="8" name="Picture 7">
            <a:extLst>
              <a:ext uri="{FF2B5EF4-FFF2-40B4-BE49-F238E27FC236}">
                <a16:creationId xmlns:a16="http://schemas.microsoft.com/office/drawing/2014/main" id="{EAD39B21-C0E3-253E-16C3-DD783C28A5D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7322" y="5223439"/>
            <a:ext cx="3302000" cy="598805"/>
          </a:xfrm>
          <a:prstGeom prst="rect">
            <a:avLst/>
          </a:prstGeom>
          <a:noFill/>
          <a:ln>
            <a:noFill/>
          </a:ln>
        </p:spPr>
      </p:pic>
      <p:pic>
        <p:nvPicPr>
          <p:cNvPr id="9" name="Picture 8">
            <a:extLst>
              <a:ext uri="{FF2B5EF4-FFF2-40B4-BE49-F238E27FC236}">
                <a16:creationId xmlns:a16="http://schemas.microsoft.com/office/drawing/2014/main" id="{C3EE8ED8-A2E6-9AD1-3E39-1AD7C0D23F8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17072" y="4988440"/>
            <a:ext cx="1757856" cy="1068805"/>
          </a:xfrm>
          <a:prstGeom prst="rect">
            <a:avLst/>
          </a:prstGeom>
          <a:noFill/>
        </p:spPr>
      </p:pic>
      <p:pic>
        <p:nvPicPr>
          <p:cNvPr id="10" name="Picture 9">
            <a:extLst>
              <a:ext uri="{FF2B5EF4-FFF2-40B4-BE49-F238E27FC236}">
                <a16:creationId xmlns:a16="http://schemas.microsoft.com/office/drawing/2014/main" id="{9FF2758F-B1C1-AFAC-11C1-FD8E6C5862A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518366" y="4834716"/>
            <a:ext cx="1222529" cy="1222529"/>
          </a:xfrm>
          <a:prstGeom prst="rect">
            <a:avLst/>
          </a:prstGeom>
          <a:noFill/>
          <a:ln>
            <a:noFill/>
          </a:ln>
        </p:spPr>
      </p:pic>
    </p:spTree>
    <p:extLst>
      <p:ext uri="{BB962C8B-B14F-4D97-AF65-F5344CB8AC3E}">
        <p14:creationId xmlns:p14="http://schemas.microsoft.com/office/powerpoint/2010/main" val="209999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825626"/>
            <a:ext cx="11303574" cy="3779528"/>
          </a:xfrm>
        </p:spPr>
        <p:txBody>
          <a:bodyPr>
            <a:normAutofit/>
          </a:bodyPr>
          <a:lstStyle/>
          <a:p>
            <a:pPr lvl="0">
              <a:buFont typeface="Arial" panose="020B0604020202020204" pitchFamily="34" charset="0"/>
              <a:buChar char="•"/>
              <a:tabLst>
                <a:tab pos="457200" algn="l"/>
                <a:tab pos="914400" algn="l"/>
                <a:tab pos="1371600" algn="l"/>
                <a:tab pos="1828800" algn="l"/>
                <a:tab pos="2971800" algn="l"/>
                <a:tab pos="3429000" algn="l"/>
                <a:tab pos="5715000" algn="r"/>
              </a:tabLst>
            </a:pPr>
            <a:r>
              <a:rPr lang="en-GB" dirty="0"/>
              <a:t>The key principle of New Scots distinctive approach is to support refugees and people seeking asylum from ‘day one’ of arrival in Scotland.</a:t>
            </a:r>
          </a:p>
          <a:p>
            <a:pPr marL="0" lvl="0" indent="0">
              <a:buNone/>
              <a:tabLst>
                <a:tab pos="457200" algn="l"/>
                <a:tab pos="914400" algn="l"/>
                <a:tab pos="1371600" algn="l"/>
                <a:tab pos="1828800" algn="l"/>
                <a:tab pos="2971800" algn="l"/>
                <a:tab pos="3429000" algn="l"/>
                <a:tab pos="5715000" algn="r"/>
              </a:tabLst>
            </a:pPr>
            <a:endParaRPr lang="en-GB" dirty="0"/>
          </a:p>
          <a:p>
            <a:pPr lvl="0">
              <a:buFont typeface="Arial" panose="020B0604020202020204" pitchFamily="34" charset="0"/>
              <a:buChar char="•"/>
              <a:tabLst>
                <a:tab pos="457200" algn="l"/>
                <a:tab pos="914400" algn="l"/>
                <a:tab pos="1371600" algn="l"/>
                <a:tab pos="1828800" algn="l"/>
                <a:tab pos="2971800" algn="l"/>
                <a:tab pos="3429000" algn="l"/>
                <a:tab pos="5715000" algn="r"/>
              </a:tabLst>
            </a:pPr>
            <a:r>
              <a:rPr lang="en-GB" dirty="0"/>
              <a:t>Many of the services which are essential to supporting refugees and people seeking </a:t>
            </a:r>
            <a:r>
              <a:rPr lang="en-GB"/>
              <a:t>asylum to settle </a:t>
            </a:r>
            <a:r>
              <a:rPr lang="en-GB" dirty="0"/>
              <a:t>into communities are devolved and are the responsibility of the Scottish Government and Scottish local authorities.</a:t>
            </a:r>
          </a:p>
          <a:p>
            <a:pPr marL="0" lvl="0" indent="0">
              <a:buNone/>
              <a:tabLst>
                <a:tab pos="457200" algn="l"/>
                <a:tab pos="914400" algn="l"/>
                <a:tab pos="1371600" algn="l"/>
                <a:tab pos="1828800" algn="l"/>
                <a:tab pos="2971800" algn="l"/>
                <a:tab pos="3429000" algn="l"/>
                <a:tab pos="5715000" algn="r"/>
              </a:tabLst>
            </a:pPr>
            <a:endParaRPr lang="en-GB" dirty="0"/>
          </a:p>
          <a:p>
            <a:pPr lvl="0">
              <a:buFont typeface="Arial" panose="020B0604020202020204" pitchFamily="34" charset="0"/>
              <a:buChar char="•"/>
              <a:tabLst>
                <a:tab pos="457200" algn="l"/>
                <a:tab pos="914400" algn="l"/>
                <a:tab pos="1371600" algn="l"/>
                <a:tab pos="1828800" algn="l"/>
                <a:tab pos="2971800" algn="l"/>
                <a:tab pos="3429000" algn="l"/>
                <a:tab pos="5715000" algn="r"/>
              </a:tabLst>
            </a:pPr>
            <a:r>
              <a:rPr lang="en-GB" dirty="0"/>
              <a:t>This includes healthcare, education, legal services and housing; but not asylum accommodation or asylum support which is provided by the Home Office.</a:t>
            </a:r>
          </a:p>
          <a:p>
            <a:pPr marL="342900" lvl="0" indent="-342900">
              <a:buFont typeface="Symbol" panose="05050102010706020507" pitchFamily="18" charset="2"/>
              <a:buChar char=""/>
            </a:pPr>
            <a:endParaRPr lang="en-GB" sz="2400" dirty="0">
              <a:cs typeface="Times New Roman" panose="02020603050405020304" pitchFamily="18" charset="0"/>
            </a:endParaRPr>
          </a:p>
        </p:txBody>
      </p:sp>
    </p:spTree>
    <p:extLst>
      <p:ext uri="{BB962C8B-B14F-4D97-AF65-F5344CB8AC3E}">
        <p14:creationId xmlns:p14="http://schemas.microsoft.com/office/powerpoint/2010/main" val="292107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825626"/>
            <a:ext cx="11303574" cy="3779528"/>
          </a:xfrm>
        </p:spPr>
        <p:txBody>
          <a:bodyPr>
            <a:normAutofit/>
          </a:bodyPr>
          <a:lstStyle/>
          <a:p>
            <a:pPr marL="342900" indent="-342900">
              <a:buFont typeface="Symbol" panose="05050102010706020507" pitchFamily="18" charset="2"/>
              <a:buChar char=""/>
            </a:pPr>
            <a:r>
              <a:rPr lang="en-GB" dirty="0">
                <a:cs typeface="Times New Roman" panose="02020603050405020304" pitchFamily="18" charset="0"/>
              </a:rPr>
              <a:t>A range of partners are involved in implementing New Scots. This includes representatives from public services, charities, third sector organisations and community groups.</a:t>
            </a:r>
          </a:p>
          <a:p>
            <a:pPr marL="342900" lvl="0" indent="-342900">
              <a:buFont typeface="Symbol" panose="05050102010706020507" pitchFamily="18" charset="2"/>
              <a:buChar char=""/>
            </a:pPr>
            <a:endParaRPr lang="en-GB" sz="2400" dirty="0">
              <a:cs typeface="Times New Roman" panose="02020603050405020304" pitchFamily="18" charset="0"/>
            </a:endParaRPr>
          </a:p>
          <a:p>
            <a:pPr marL="342900" lvl="0" indent="-342900">
              <a:buFont typeface="Symbol" panose="05050102010706020507" pitchFamily="18" charset="2"/>
              <a:buChar char=""/>
            </a:pPr>
            <a:r>
              <a:rPr lang="en-GB" sz="2400" dirty="0">
                <a:cs typeface="Times New Roman" panose="02020603050405020304" pitchFamily="18" charset="0"/>
              </a:rPr>
              <a:t>The New Scots Core Group </a:t>
            </a:r>
            <a:r>
              <a:rPr lang="en-GB" dirty="0">
                <a:cs typeface="Times New Roman" panose="02020603050405020304" pitchFamily="18" charset="0"/>
              </a:rPr>
              <a:t>has an independent chair. </a:t>
            </a:r>
            <a:r>
              <a:rPr lang="en-GB" sz="2400" dirty="0">
                <a:cs typeface="Times New Roman" panose="02020603050405020304" pitchFamily="18" charset="0"/>
              </a:rPr>
              <a:t>In April 2018, Professor Alison Phipps, UNESCO Chair at the University of Glasgow was appointed as the New Scots Core Group Chair, after Dr Alison Strang stood down.</a:t>
            </a:r>
          </a:p>
          <a:p>
            <a:pPr marL="342900" lvl="0" indent="-342900">
              <a:buFont typeface="Symbol" panose="05050102010706020507" pitchFamily="18" charset="2"/>
              <a:buChar char=""/>
            </a:pPr>
            <a:endParaRPr lang="en-GB" dirty="0">
              <a:cs typeface="Times New Roman" panose="02020603050405020304" pitchFamily="18" charset="0"/>
            </a:endParaRPr>
          </a:p>
          <a:p>
            <a:pPr marL="0" lvl="0" indent="0">
              <a:buNone/>
            </a:pPr>
            <a:endParaRPr lang="en-GB" sz="2400" dirty="0">
              <a:cs typeface="Times New Roman" panose="02020603050405020304" pitchFamily="18" charset="0"/>
            </a:endParaRPr>
          </a:p>
        </p:txBody>
      </p:sp>
    </p:spTree>
    <p:extLst>
      <p:ext uri="{BB962C8B-B14F-4D97-AF65-F5344CB8AC3E}">
        <p14:creationId xmlns:p14="http://schemas.microsoft.com/office/powerpoint/2010/main" val="595803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t>New Scots 1</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825626"/>
            <a:ext cx="11303574" cy="3779528"/>
          </a:xfrm>
        </p:spPr>
        <p:txBody>
          <a:bodyPr/>
          <a:lstStyle/>
          <a:p>
            <a:pPr lvl="0">
              <a:buFont typeface="Arial" panose="020B0604020202020204" pitchFamily="34" charset="0"/>
              <a:buChar char="•"/>
            </a:pPr>
            <a:endParaRPr lang="en-GB" sz="2400" dirty="0"/>
          </a:p>
          <a:p>
            <a:pPr lvl="0">
              <a:buFont typeface="Arial" panose="020B0604020202020204" pitchFamily="34" charset="0"/>
              <a:buChar char="•"/>
            </a:pPr>
            <a:r>
              <a:rPr lang="en-GB" sz="2400" dirty="0"/>
              <a:t>The first strategy: New Scots: Integrating Refugees in Scotland’s Communities was launched in December 2013 and ran to March 2017.</a:t>
            </a:r>
          </a:p>
          <a:p>
            <a:pPr lvl="0">
              <a:buFont typeface="Arial" panose="020B0604020202020204" pitchFamily="34" charset="0"/>
              <a:buChar char="•"/>
            </a:pPr>
            <a:endParaRPr lang="en-GB" sz="2400" dirty="0"/>
          </a:p>
          <a:p>
            <a:pPr lvl="0">
              <a:buFont typeface="Arial" panose="020B0604020202020204" pitchFamily="34" charset="0"/>
              <a:buChar char="•"/>
            </a:pPr>
            <a:r>
              <a:rPr lang="en-GB" sz="2400" dirty="0"/>
              <a:t>New Scots placed Scotland in a strong position to respond to the humanitarian crisis, enabling refugees to quickly be resettled following the announcement of the UK Syrian Refugee Resettlement programme in October 2015.</a:t>
            </a:r>
          </a:p>
        </p:txBody>
      </p:sp>
    </p:spTree>
    <p:extLst>
      <p:ext uri="{BB962C8B-B14F-4D97-AF65-F5344CB8AC3E}">
        <p14:creationId xmlns:p14="http://schemas.microsoft.com/office/powerpoint/2010/main" val="268183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t>New Scots 2</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825626"/>
            <a:ext cx="11303574" cy="3779528"/>
          </a:xfrm>
        </p:spPr>
        <p:txBody>
          <a:bodyPr>
            <a:normAutofit lnSpcReduction="10000"/>
          </a:bodyPr>
          <a:lstStyle/>
          <a:p>
            <a:pPr marL="457200" indent="-457200" algn="l">
              <a:buFont typeface="Arial" panose="020B0604020202020204" pitchFamily="34" charset="0"/>
              <a:buChar char="•"/>
            </a:pPr>
            <a:r>
              <a:rPr lang="en-GB" sz="2400" dirty="0">
                <a:solidFill>
                  <a:schemeClr val="tx1"/>
                </a:solidFill>
              </a:rPr>
              <a:t>The second New Scots strategy was published in January 2018 and ran until the end of 2022.</a:t>
            </a:r>
          </a:p>
          <a:p>
            <a:pPr marL="0" indent="0" algn="l">
              <a:buNone/>
            </a:pPr>
            <a:endParaRPr lang="en-GB" sz="2400" dirty="0">
              <a:solidFill>
                <a:schemeClr val="tx1"/>
              </a:solidFill>
            </a:endParaRPr>
          </a:p>
          <a:p>
            <a:pPr marL="457200" indent="-457200">
              <a:buFont typeface="Arial" panose="020B0604020202020204" pitchFamily="34" charset="0"/>
              <a:buChar char="•"/>
            </a:pPr>
            <a:r>
              <a:rPr lang="en-GB" sz="2400" dirty="0">
                <a:effectLst/>
                <a:ea typeface="Calibri" panose="020F0502020204030204" pitchFamily="34" charset="0"/>
                <a:cs typeface="Times New Roman" panose="02020603050405020304" pitchFamily="18" charset="0"/>
              </a:rPr>
              <a:t>In 2020 the New Scots partnership secured funding from the EU’s Asylum, Migration and Integration Fund to </a:t>
            </a:r>
            <a:r>
              <a:rPr lang="en-GB" sz="2400" b="0" i="0" u="none" strike="noStrike" baseline="0" dirty="0">
                <a:solidFill>
                  <a:srgbClr val="000000"/>
                </a:solidFill>
              </a:rPr>
              <a:t>enhance the implementation of the ‘New Scots’ Strategy (2018-22).</a:t>
            </a:r>
          </a:p>
          <a:p>
            <a:pPr marL="0" indent="0">
              <a:buNone/>
            </a:pPr>
            <a:endParaRPr lang="en-GB" sz="2400" b="0" i="0" u="none" strike="noStrike" baseline="0" dirty="0">
              <a:solidFill>
                <a:srgbClr val="000000"/>
              </a:solidFill>
            </a:endParaRPr>
          </a:p>
          <a:p>
            <a:pPr marL="457200" indent="-457200">
              <a:buFont typeface="Arial" panose="020B0604020202020204" pitchFamily="34" charset="0"/>
              <a:buChar char="•"/>
            </a:pPr>
            <a:r>
              <a:rPr lang="en-GB" dirty="0">
                <a:cs typeface="Times New Roman" panose="02020603050405020304" pitchFamily="18" charset="0"/>
              </a:rPr>
              <a:t>This funding enabled us to invest in research and evaluation to inform the development of the third New Scots Refugee Integration Strategy, ensuring the refreshed strategy is firmly rooted in evidence.</a:t>
            </a:r>
          </a:p>
          <a:p>
            <a:pPr marL="457200" indent="-457200" algn="l">
              <a:buFont typeface="Arial" panose="020B0604020202020204" pitchFamily="34" charset="0"/>
              <a:buChar char="•"/>
            </a:pPr>
            <a:endParaRPr lang="en-GB" sz="2400" dirty="0">
              <a:solidFill>
                <a:schemeClr val="tx1"/>
              </a:solidFill>
            </a:endParaRPr>
          </a:p>
        </p:txBody>
      </p:sp>
    </p:spTree>
    <p:extLst>
      <p:ext uri="{BB962C8B-B14F-4D97-AF65-F5344CB8AC3E}">
        <p14:creationId xmlns:p14="http://schemas.microsoft.com/office/powerpoint/2010/main" val="178094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t>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825626"/>
            <a:ext cx="11303574" cy="4183288"/>
          </a:xfrm>
        </p:spPr>
        <p:txBody>
          <a:bodyPr>
            <a:normAutofit/>
          </a:bodyPr>
          <a:lstStyle/>
          <a:p>
            <a:pPr>
              <a:buFont typeface="Arial" panose="020B0604020202020204" pitchFamily="34" charset="0"/>
              <a:buChar char="•"/>
            </a:pPr>
            <a:r>
              <a:rPr lang="en-GB" sz="2600" dirty="0"/>
              <a:t>Development of the third strategy needed to take account of a landscape that has changed considerably with new legislation on asylum and largescale relocations and resettlement of people from Afghanistan and Ukraine.</a:t>
            </a:r>
          </a:p>
          <a:p>
            <a:pPr>
              <a:buFont typeface="Arial" panose="020B0604020202020204" pitchFamily="34" charset="0"/>
              <a:buChar char="•"/>
            </a:pPr>
            <a:endParaRPr lang="en-GB" dirty="0">
              <a:solidFill>
                <a:srgbClr val="000000"/>
              </a:solidFill>
            </a:endParaRP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In September 2023, partners agreed to publish the third New Scots refugee integration strategy in two parts:</a:t>
            </a:r>
          </a:p>
          <a:p>
            <a:pPr lvl="1">
              <a:lnSpc>
                <a:spcPct val="120000"/>
              </a:lnSpc>
            </a:pPr>
            <a:r>
              <a:rPr lang="en-GB" sz="2600" dirty="0"/>
              <a:t>Overarching Strategy</a:t>
            </a:r>
          </a:p>
          <a:p>
            <a:pPr lvl="1">
              <a:lnSpc>
                <a:spcPct val="120000"/>
              </a:lnSpc>
            </a:pPr>
            <a:r>
              <a:rPr lang="en-GB" sz="2600" dirty="0"/>
              <a:t>Delivery Plan</a:t>
            </a:r>
          </a:p>
        </p:txBody>
      </p:sp>
    </p:spTree>
    <p:extLst>
      <p:ext uri="{BB962C8B-B14F-4D97-AF65-F5344CB8AC3E}">
        <p14:creationId xmlns:p14="http://schemas.microsoft.com/office/powerpoint/2010/main" val="420328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Autofit/>
          </a:bodyPr>
          <a:lstStyle/>
          <a:p>
            <a:pPr marL="0" indent="0">
              <a:lnSpc>
                <a:spcPct val="120000"/>
              </a:lnSpc>
              <a:buNone/>
              <a:tabLst>
                <a:tab pos="457200" algn="l"/>
                <a:tab pos="914400" algn="l"/>
                <a:tab pos="1371600" algn="l"/>
                <a:tab pos="1828800" algn="l"/>
                <a:tab pos="2971800" algn="l"/>
                <a:tab pos="3429000" algn="l"/>
                <a:tab pos="5715000" algn="r"/>
              </a:tabLst>
            </a:pPr>
            <a:endParaRPr lang="en-GB" sz="2600" dirty="0"/>
          </a:p>
          <a:p>
            <a:pPr>
              <a:buFont typeface="Arial" panose="020B0604020202020204" pitchFamily="34" charset="0"/>
              <a:buChar char="•"/>
            </a:pPr>
            <a:r>
              <a:rPr lang="en-GB" sz="2800" dirty="0">
                <a:solidFill>
                  <a:srgbClr val="000000"/>
                </a:solidFill>
              </a:rPr>
              <a:t>New Scots partners are committed to ensuring that the next strategy continues to be shaped by refugees and people seeking asylum, as well as those with expertise supporting them.</a:t>
            </a:r>
          </a:p>
          <a:p>
            <a:pPr>
              <a:buFont typeface="Arial" panose="020B0604020202020204" pitchFamily="34" charset="0"/>
              <a:buChar char="•"/>
            </a:pPr>
            <a:endParaRPr lang="en-GB" sz="2800" dirty="0">
              <a:solidFill>
                <a:srgbClr val="000000"/>
              </a:solidFill>
            </a:endParaRPr>
          </a:p>
          <a:p>
            <a:pPr lvl="0">
              <a:buFont typeface="Arial" panose="020B0604020202020204" pitchFamily="34" charset="0"/>
              <a:buChar char="•"/>
              <a:tabLst>
                <a:tab pos="457200" algn="l"/>
                <a:tab pos="914400" algn="l"/>
                <a:tab pos="1371600" algn="l"/>
                <a:tab pos="1828800" algn="l"/>
                <a:tab pos="2971800" algn="l"/>
                <a:tab pos="3429000" algn="l"/>
                <a:tab pos="5715000" algn="r"/>
                <a:tab pos="457200" algn="l"/>
              </a:tabLst>
            </a:pPr>
            <a:r>
              <a:rPr lang="en-GB" sz="2800" dirty="0">
                <a:solidFill>
                  <a:srgbClr val="000000"/>
                </a:solidFill>
              </a:rPr>
              <a:t>As part of the strategy development, the New Scots partners undertook engagement to enable both of those groups to inform the strategy refresh.</a:t>
            </a:r>
          </a:p>
        </p:txBody>
      </p:sp>
    </p:spTree>
    <p:extLst>
      <p:ext uri="{BB962C8B-B14F-4D97-AF65-F5344CB8AC3E}">
        <p14:creationId xmlns:p14="http://schemas.microsoft.com/office/powerpoint/2010/main" val="306534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0737-DA68-F194-03A4-6B752B71E4DE}"/>
              </a:ext>
            </a:extLst>
          </p:cNvPr>
          <p:cNvSpPr>
            <a:spLocks noGrp="1"/>
          </p:cNvSpPr>
          <p:nvPr>
            <p:ph type="title"/>
          </p:nvPr>
        </p:nvSpPr>
        <p:spPr/>
        <p:txBody>
          <a:bodyPr>
            <a:normAutofit fontScale="90000"/>
          </a:bodyPr>
          <a:lstStyle/>
          <a:p>
            <a:pPr algn="ctr"/>
            <a:r>
              <a:rPr lang="en-GB" sz="4000" dirty="0">
                <a:solidFill>
                  <a:schemeClr val="tx2">
                    <a:lumMod val="50000"/>
                  </a:schemeClr>
                </a:solidFill>
              </a:rPr>
              <a:t>New Scots 3 Engagement</a:t>
            </a:r>
            <a:br>
              <a:rPr lang="en-GB" dirty="0"/>
            </a:br>
            <a:br>
              <a:rPr lang="en-GB" dirty="0"/>
            </a:br>
            <a:br>
              <a:rPr lang="en-GB" sz="2900" dirty="0"/>
            </a:br>
            <a:r>
              <a:rPr lang="en-GB" sz="2900" dirty="0">
                <a:solidFill>
                  <a:schemeClr val="bg1"/>
                </a:solidFill>
              </a:rPr>
              <a:t>Local Governance &amp; Reform Research </a:t>
            </a:r>
            <a:br>
              <a:rPr lang="en-GB" sz="2900" dirty="0">
                <a:solidFill>
                  <a:schemeClr val="bg1"/>
                </a:solidFill>
              </a:rPr>
            </a:br>
            <a:r>
              <a:rPr lang="en-GB" sz="2900" dirty="0">
                <a:solidFill>
                  <a:schemeClr val="bg1"/>
                </a:solidFill>
              </a:rPr>
              <a:t>Scottish Government </a:t>
            </a:r>
            <a:br>
              <a:rPr lang="en-GB" sz="2900" dirty="0">
                <a:solidFill>
                  <a:schemeClr val="bg1"/>
                </a:solidFill>
              </a:rPr>
            </a:br>
            <a:br>
              <a:rPr lang="en-GB" sz="2900" dirty="0">
                <a:solidFill>
                  <a:schemeClr val="bg1"/>
                </a:solidFill>
              </a:rPr>
            </a:br>
            <a:br>
              <a:rPr lang="en-GB" sz="1800" b="0" i="0" u="none" strike="noStrike" dirty="0">
                <a:effectLst/>
                <a:latin typeface="Calibri" panose="020F0502020204030204" pitchFamily="34" charset="0"/>
              </a:rPr>
            </a:br>
            <a:br>
              <a:rPr lang="en-GB" sz="1800" b="0" i="0" u="none" strike="noStrike" dirty="0">
                <a:effectLst/>
                <a:latin typeface="Calibri" panose="020F0502020204030204" pitchFamily="34" charset="0"/>
              </a:rPr>
            </a:br>
            <a:br>
              <a:rPr lang="en-GB" sz="2000" b="0" i="0" u="none" strike="noStrike" dirty="0">
                <a:effectLst/>
              </a:rPr>
            </a:br>
            <a:br>
              <a:rPr lang="en-GB" sz="1800" b="0" i="0" u="none" strike="noStrike" dirty="0">
                <a:effectLst/>
                <a:latin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1617C85D-4B31-8037-E936-6E408D30B3A5}"/>
              </a:ext>
            </a:extLst>
          </p:cNvPr>
          <p:cNvSpPr>
            <a:spLocks noGrp="1"/>
          </p:cNvSpPr>
          <p:nvPr>
            <p:ph idx="1"/>
          </p:nvPr>
        </p:nvSpPr>
        <p:spPr>
          <a:xfrm>
            <a:off x="437322" y="1472540"/>
            <a:ext cx="11303574" cy="4536374"/>
          </a:xfrm>
        </p:spPr>
        <p:txBody>
          <a:bodyPr>
            <a:noAutofit/>
          </a:bodyPr>
          <a:lstStyle/>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t>In November 2023 partners undertook a series of engagement events with </a:t>
            </a:r>
            <a:r>
              <a:rPr lang="en-GB" sz="2600" dirty="0">
                <a:effectLst/>
                <a:ea typeface="Times New Roman" panose="02020603050405020304" pitchFamily="18" charset="0"/>
                <a:cs typeface="Arial" panose="020B0604020202020204" pitchFamily="34" charset="0"/>
              </a:rPr>
              <a:t>sector professionals, refugee leaders and community representatives across Scotland.</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effectLst/>
                <a:ea typeface="Times New Roman" panose="02020603050405020304" pitchFamily="18" charset="0"/>
                <a:cs typeface="Arial" panose="020B0604020202020204" pitchFamily="34" charset="0"/>
              </a:rPr>
              <a:t>Events were held in Edinburgh, Dundee, Aberdeen, Glasgow and online with over 250 people participating. </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effectLst/>
                <a:ea typeface="Times New Roman" panose="02020603050405020304" pitchFamily="18" charset="0"/>
                <a:cs typeface="Arial" panose="020B0604020202020204" pitchFamily="34" charset="0"/>
              </a:rPr>
              <a:t>Th</a:t>
            </a:r>
            <a:r>
              <a:rPr lang="en-GB" sz="2600" dirty="0">
                <a:ea typeface="Times New Roman" panose="02020603050405020304" pitchFamily="18" charset="0"/>
                <a:cs typeface="Arial" panose="020B0604020202020204" pitchFamily="34" charset="0"/>
              </a:rPr>
              <a:t>is</a:t>
            </a:r>
            <a:r>
              <a:rPr lang="en-GB" sz="2600" dirty="0">
                <a:effectLst/>
                <a:ea typeface="Times New Roman" panose="02020603050405020304" pitchFamily="18" charset="0"/>
                <a:cs typeface="Arial" panose="020B0604020202020204" pitchFamily="34" charset="0"/>
              </a:rPr>
              <a:t> information from the engagement fed into the overarching strategy.</a:t>
            </a:r>
          </a:p>
          <a:p>
            <a:pPr>
              <a:lnSpc>
                <a:spcPct val="120000"/>
              </a:lnSpc>
              <a:buFont typeface="Arial" panose="020B0604020202020204" pitchFamily="34" charset="0"/>
              <a:buChar char="•"/>
              <a:tabLst>
                <a:tab pos="457200" algn="l"/>
                <a:tab pos="914400" algn="l"/>
                <a:tab pos="1371600" algn="l"/>
                <a:tab pos="1828800" algn="l"/>
                <a:tab pos="2971800" algn="l"/>
                <a:tab pos="3429000" algn="l"/>
                <a:tab pos="5715000" algn="r"/>
              </a:tabLst>
            </a:pPr>
            <a:r>
              <a:rPr lang="en-GB" sz="2600" dirty="0">
                <a:effectLst/>
                <a:ea typeface="Times New Roman" panose="02020603050405020304" pitchFamily="18" charset="0"/>
                <a:cs typeface="Arial" panose="020B0604020202020204" pitchFamily="34" charset="0"/>
              </a:rPr>
              <a:t> Participants also considered questions that helped to inform the delivery plan.</a:t>
            </a:r>
          </a:p>
        </p:txBody>
      </p:sp>
    </p:spTree>
    <p:extLst>
      <p:ext uri="{BB962C8B-B14F-4D97-AF65-F5344CB8AC3E}">
        <p14:creationId xmlns:p14="http://schemas.microsoft.com/office/powerpoint/2010/main" val="2749103974"/>
      </p:ext>
    </p:extLst>
  </p:cSld>
  <p:clrMapOvr>
    <a:masterClrMapping/>
  </p:clrMapOvr>
</p:sld>
</file>

<file path=ppt/theme/theme1.xml><?xml version="1.0" encoding="utf-8"?>
<a:theme xmlns:a="http://schemas.openxmlformats.org/drawingml/2006/main" name="Office Theme">
  <a:themeElements>
    <a:clrScheme name="New Scots">
      <a:dk1>
        <a:srgbClr val="303519"/>
      </a:dk1>
      <a:lt1>
        <a:srgbClr val="FFFFFF"/>
      </a:lt1>
      <a:dk2>
        <a:srgbClr val="303519"/>
      </a:dk2>
      <a:lt2>
        <a:srgbClr val="FFEBDA"/>
      </a:lt2>
      <a:accent1>
        <a:srgbClr val="48B8E6"/>
      </a:accent1>
      <a:accent2>
        <a:srgbClr val="DAE100"/>
      </a:accent2>
      <a:accent3>
        <a:srgbClr val="FFA1CB"/>
      </a:accent3>
      <a:accent4>
        <a:srgbClr val="F6A04C"/>
      </a:accent4>
      <a:accent5>
        <a:srgbClr val="48B8E6"/>
      </a:accent5>
      <a:accent6>
        <a:srgbClr val="DAE100"/>
      </a:accent6>
      <a:hlink>
        <a:srgbClr val="303519"/>
      </a:hlink>
      <a:folHlink>
        <a:srgbClr val="30351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etadata xmlns="http://www.objective.com/ecm/document/metadata/53D26341A57B383EE0540010E0463CCA" version="1.0.0">
  <systemFields>
    <field name="Objective-Id">
      <value order="0">A47439994</value>
    </field>
    <field name="Objective-Title">
      <value order="0">New Scots - New Scots 3 Development - New Scots Leadership Board presentation on Engagement and Final Draft Strategy - 20 February 2024</value>
    </field>
    <field name="Objective-Description">
      <value order="0"/>
    </field>
    <field name="Objective-CreationStamp">
      <value order="0">2024-02-21T10:27:16Z</value>
    </field>
    <field name="Objective-IsApproved">
      <value order="0">false</value>
    </field>
    <field name="Objective-IsPublished">
      <value order="0">true</value>
    </field>
    <field name="Objective-DatePublished">
      <value order="0">2024-02-21T10:27:21Z</value>
    </field>
    <field name="Objective-ModificationStamp">
      <value order="0">2024-02-21T10:27:26Z</value>
    </field>
    <field name="Objective-Owner">
      <value order="0">Kehoe, Jennifer J (U444210)</value>
    </field>
    <field name="Objective-Path">
      <value order="0">Objective Global Folder:SG File Plan:People, communities and living:Social Issues:Refugees:Advice and policy: Refugees:New Scots: Development of new refugee integration strategy: Part 2: 2023-2028</value>
    </field>
    <field name="Objective-Parent">
      <value order="0">New Scots: Development of new refugee integration strategy: Part 2: 2023-2028</value>
    </field>
    <field name="Objective-State">
      <value order="0">Published</value>
    </field>
    <field name="Objective-VersionId">
      <value order="0">vA71150555</value>
    </field>
    <field name="Objective-Version">
      <value order="0">1.0</value>
    </field>
    <field name="Objective-VersionNumber">
      <value order="0">1</value>
    </field>
    <field name="Objective-VersionComment">
      <value order="0"/>
    </field>
    <field name="Objective-FileNumber">
      <value order="0">POL/37853</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BB635DF2097ED646843708D182CD3D28" ma:contentTypeVersion="13" ma:contentTypeDescription="Create a new document." ma:contentTypeScope="" ma:versionID="dcf4d0a0eeb9bd3421295f65579c7713">
  <xsd:schema xmlns:xsd="http://www.w3.org/2001/XMLSchema" xmlns:xs="http://www.w3.org/2001/XMLSchema" xmlns:p="http://schemas.microsoft.com/office/2006/metadata/properties" xmlns:ns3="d5b51dac-7490-46c4-ab3a-172efbf08b03" xmlns:ns4="ae9acff0-cc34-491a-bece-16e2423b40a1" targetNamespace="http://schemas.microsoft.com/office/2006/metadata/properties" ma:root="true" ma:fieldsID="619b8919035fffe2683ec3ed5109ec7f" ns3:_="" ns4:_="">
    <xsd:import namespace="d5b51dac-7490-46c4-ab3a-172efbf08b03"/>
    <xsd:import namespace="ae9acff0-cc34-491a-bece-16e2423b40a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51dac-7490-46c4-ab3a-172efbf08b0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acff0-cc34-491a-bece-16e2423b40a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DFEC73-5468-44DB-B804-8A50BCBD4881}">
  <ds:schemaRefs>
    <ds:schemaRef ds:uri="http://purl.org/dc/elements/1.1/"/>
    <ds:schemaRef ds:uri="http://schemas.microsoft.com/office/2006/metadata/properties"/>
    <ds:schemaRef ds:uri="http://schemas.microsoft.com/office/infopath/2007/PartnerControls"/>
    <ds:schemaRef ds:uri="ae9acff0-cc34-491a-bece-16e2423b40a1"/>
    <ds:schemaRef ds:uri="http://purl.org/dc/terms/"/>
    <ds:schemaRef ds:uri="http://schemas.microsoft.com/office/2006/documentManagement/types"/>
    <ds:schemaRef ds:uri="d5b51dac-7490-46c4-ab3a-172efbf08b03"/>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customXml/itemProps3.xml><?xml version="1.0" encoding="utf-8"?>
<ds:datastoreItem xmlns:ds="http://schemas.openxmlformats.org/officeDocument/2006/customXml" ds:itemID="{E1531D8E-2000-4FEC-8AEA-748E8E5236D6}">
  <ds:schemaRefs>
    <ds:schemaRef ds:uri="http://schemas.microsoft.com/sharepoint/v3/contenttype/forms"/>
  </ds:schemaRefs>
</ds:datastoreItem>
</file>

<file path=customXml/itemProps4.xml><?xml version="1.0" encoding="utf-8"?>
<ds:datastoreItem xmlns:ds="http://schemas.openxmlformats.org/officeDocument/2006/customXml" ds:itemID="{0757B4D0-065D-4AA4-95BE-7CF19F210C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b51dac-7490-46c4-ab3a-172efbf08b03"/>
    <ds:schemaRef ds:uri="ae9acff0-cc34-491a-bece-16e2423b40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5613</TotalTime>
  <Words>1597</Words>
  <Application>Microsoft Office PowerPoint</Application>
  <PresentationFormat>Widescreen</PresentationFormat>
  <Paragraphs>117</Paragraphs>
  <Slides>18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ABC Monument Grotesk Unlicensed</vt:lpstr>
      <vt:lpstr>Arial</vt:lpstr>
      <vt:lpstr>Calibri</vt:lpstr>
      <vt:lpstr>Courier New</vt:lpstr>
      <vt:lpstr>Symbol</vt:lpstr>
      <vt:lpstr>Times New Roman</vt:lpstr>
      <vt:lpstr>Office Theme</vt:lpstr>
      <vt:lpstr> The Third New Scots Refugee Integration Strategy   Education Scotland: ESOL Network 30 May 2024  </vt:lpstr>
      <vt:lpstr>New Scots 3   Local Governance &amp; Reform Research  Scottish Government       </vt:lpstr>
      <vt:lpstr>New Scots   Local Governance &amp; Reform Research  Scottish Government       </vt:lpstr>
      <vt:lpstr>New Scots   Local Governance &amp; Reform Research  Scottish Government       </vt:lpstr>
      <vt:lpstr>New Scots 1   Local Governance &amp; Reform Research  Scottish Government       </vt:lpstr>
      <vt:lpstr>New Scots 2   Local Governance &amp; Reform Research  Scottish Government       </vt:lpstr>
      <vt:lpstr>New Scots 3   Local Governance &amp; Reform Research  Scottish Government       </vt:lpstr>
      <vt:lpstr>New Scots 3   Local Governance &amp; Reform Research  Scottish Government       </vt:lpstr>
      <vt:lpstr>New Scots 3 Engagement   Local Governance &amp; Reform Research  Scottish Government       </vt:lpstr>
      <vt:lpstr>New Scots 3 Engagement   Local Governance &amp; Reform Research  Scottish Government       </vt:lpstr>
      <vt:lpstr>New Scots 3 Engagement   Local Governance &amp; Reform Research  Scottish Government       </vt:lpstr>
      <vt:lpstr>New Scots 3   Local Governance &amp; Reform Research  Scottish Government       </vt:lpstr>
      <vt:lpstr>Key Changes from New Scots 2 to New Scots 3: Vision</vt:lpstr>
      <vt:lpstr>Key Changes from New Scots 2 to New Scots 3: Principles</vt:lpstr>
      <vt:lpstr>Key Changes from New Scots 2 to New Scots 3: Outcomes</vt:lpstr>
      <vt:lpstr>Other Key Changes from New Scots 2 to New Scots 3   Local Governance &amp; Reform Research  Scottish Government       </vt:lpstr>
      <vt:lpstr>New Scots 3   Local Governance &amp; Reform Research  Scottish Government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Stevenson</dc:creator>
  <cp:lastModifiedBy>Jennifer Kehoe</cp:lastModifiedBy>
  <cp:revision>39</cp:revision>
  <dcterms:created xsi:type="dcterms:W3CDTF">2022-11-07T10:06:46Z</dcterms:created>
  <dcterms:modified xsi:type="dcterms:W3CDTF">2024-05-30T10:32:57Z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0x010100BB635DF2097ED646843708D182CD3D28</vt:lpwstr>
  </property>
  <property fmtid="{D5CDD505-2E9C-101B-9397-08002B2CF9AE}" pid="3" name="Objective-Id">
    <vt:lpwstr>A47439994</vt:lpwstr>
  </property>
  <property fmtid="{D5CDD505-2E9C-101B-9397-08002B2CF9AE}" pid="4" name="Objective-Title">
    <vt:lpwstr>New Scots - New Scots 3 Development - New Scots Leadership Board presentation on Engagement and Final Draft Strategy - 20 February 2024</vt:lpwstr>
  </property>
  <property fmtid="{D5CDD505-2E9C-101B-9397-08002B2CF9AE}" pid="5" name="Objective-Description">
    <vt:lpwstr/>
  </property>
  <property fmtid="{D5CDD505-2E9C-101B-9397-08002B2CF9AE}" pid="6" name="Objective-CreationStamp">
    <vt:filetime>2024-02-21T10:27:16Z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2024-02-21T10:27:21Z</vt:filetime>
  </property>
  <property fmtid="{D5CDD505-2E9C-101B-9397-08002B2CF9AE}" pid="10" name="Objective-ModificationStamp">
    <vt:filetime>2024-02-21T10:27:26Z</vt:filetime>
  </property>
  <property fmtid="{D5CDD505-2E9C-101B-9397-08002B2CF9AE}" pid="11" name="Objective-Owner">
    <vt:lpwstr>Kehoe, Jennifer J (U444210)</vt:lpwstr>
  </property>
  <property fmtid="{D5CDD505-2E9C-101B-9397-08002B2CF9AE}" pid="12" name="Objective-Path">
    <vt:lpwstr>Objective Global Folder:SG File Plan:People, communities and living:Social Issues:Refugees:Advice and policy: Refugees:New Scots: Development of new refugee integration strategy: Part 2: 2023-2028</vt:lpwstr>
  </property>
  <property fmtid="{D5CDD505-2E9C-101B-9397-08002B2CF9AE}" pid="13" name="Objective-Parent">
    <vt:lpwstr>New Scots: Development of new refugee integration strategy: Part 2: 2023-2028</vt:lpwstr>
  </property>
  <property fmtid="{D5CDD505-2E9C-101B-9397-08002B2CF9AE}" pid="14" name="Objective-State">
    <vt:lpwstr>Published</vt:lpwstr>
  </property>
  <property fmtid="{D5CDD505-2E9C-101B-9397-08002B2CF9AE}" pid="15" name="Objective-VersionId">
    <vt:lpwstr>vA71150555</vt:lpwstr>
  </property>
  <property fmtid="{D5CDD505-2E9C-101B-9397-08002B2CF9AE}" pid="16" name="Objective-Version">
    <vt:lpwstr>1.0</vt:lpwstr>
  </property>
  <property fmtid="{D5CDD505-2E9C-101B-9397-08002B2CF9AE}" pid="17" name="Objective-VersionNumber">
    <vt:r8>1</vt:r8>
  </property>
  <property fmtid="{D5CDD505-2E9C-101B-9397-08002B2CF9AE}" pid="18" name="Objective-VersionComment">
    <vt:lpwstr/>
  </property>
  <property fmtid="{D5CDD505-2E9C-101B-9397-08002B2CF9AE}" pid="19" name="Objective-FileNumber">
    <vt:lpwstr>POL/37853</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