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48" r:id="rId6"/>
  </p:sldMasterIdLst>
  <p:notesMasterIdLst>
    <p:notesMasterId r:id="rId20"/>
  </p:notesMasterIdLst>
  <p:handoutMasterIdLst>
    <p:handoutMasterId r:id="rId21"/>
  </p:handoutMasterIdLst>
  <p:sldIdLst>
    <p:sldId id="261" r:id="rId7"/>
    <p:sldId id="269" r:id="rId8"/>
    <p:sldId id="315" r:id="rId9"/>
    <p:sldId id="285" r:id="rId10"/>
    <p:sldId id="270" r:id="rId11"/>
    <p:sldId id="308" r:id="rId12"/>
    <p:sldId id="265" r:id="rId13"/>
    <p:sldId id="272" r:id="rId14"/>
    <p:sldId id="275" r:id="rId15"/>
    <p:sldId id="298" r:id="rId16"/>
    <p:sldId id="299" r:id="rId17"/>
    <p:sldId id="277" r:id="rId18"/>
    <p:sldId id="267"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04D516-6E14-4396-BB01-41C8746920A0}">
          <p14:sldIdLst>
            <p14:sldId id="261"/>
            <p14:sldId id="269"/>
            <p14:sldId id="315"/>
            <p14:sldId id="285"/>
            <p14:sldId id="270"/>
            <p14:sldId id="308"/>
            <p14:sldId id="265"/>
            <p14:sldId id="272"/>
            <p14:sldId id="275"/>
            <p14:sldId id="298"/>
            <p14:sldId id="299"/>
            <p14:sldId id="277"/>
          </p14:sldIdLst>
        </p14:section>
        <p14:section name="Untitled Section" id="{24A63E7A-08E7-45EB-8B12-BA10D77FC472}">
          <p14:sldIdLst>
            <p14:sldId id="2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E20CF-9937-4F7B-938F-D043C7138AC6}" v="10" dt="2023-09-19T09:57:29.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24" autoAdjust="0"/>
  </p:normalViewPr>
  <p:slideViewPr>
    <p:cSldViewPr snapToGrid="0">
      <p:cViewPr varScale="1">
        <p:scale>
          <a:sx n="91" d="100"/>
          <a:sy n="91" d="100"/>
        </p:scale>
        <p:origin x="1314" y="6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onagh Mcgarry" userId="f5700134-e1af-4f4c-9ee4-4021dcbad058" providerId="ADAL" clId="{A80E20CF-9937-4F7B-938F-D043C7138AC6}"/>
    <pc:docChg chg="custSel addSld delSld modSld sldOrd delMainMaster addSection modSection">
      <pc:chgData name="Oonagh Mcgarry" userId="f5700134-e1af-4f4c-9ee4-4021dcbad058" providerId="ADAL" clId="{A80E20CF-9937-4F7B-938F-D043C7138AC6}" dt="2023-09-19T10:03:13.916" v="178" actId="20577"/>
      <pc:docMkLst>
        <pc:docMk/>
      </pc:docMkLst>
      <pc:sldChg chg="modSp mod">
        <pc:chgData name="Oonagh Mcgarry" userId="f5700134-e1af-4f4c-9ee4-4021dcbad058" providerId="ADAL" clId="{A80E20CF-9937-4F7B-938F-D043C7138AC6}" dt="2023-09-19T09:43:54.487" v="0" actId="20577"/>
        <pc:sldMkLst>
          <pc:docMk/>
          <pc:sldMk cId="1093003713" sldId="261"/>
        </pc:sldMkLst>
        <pc:spChg chg="mod">
          <ac:chgData name="Oonagh Mcgarry" userId="f5700134-e1af-4f4c-9ee4-4021dcbad058" providerId="ADAL" clId="{A80E20CF-9937-4F7B-938F-D043C7138AC6}" dt="2023-09-19T09:43:54.487" v="0" actId="20577"/>
          <ac:spMkLst>
            <pc:docMk/>
            <pc:sldMk cId="1093003713" sldId="261"/>
            <ac:spMk id="3" creationId="{0432EF15-7425-4BFC-77B3-2F29377B3657}"/>
          </ac:spMkLst>
        </pc:spChg>
      </pc:sldChg>
      <pc:sldChg chg="modSp mod">
        <pc:chgData name="Oonagh Mcgarry" userId="f5700134-e1af-4f4c-9ee4-4021dcbad058" providerId="ADAL" clId="{A80E20CF-9937-4F7B-938F-D043C7138AC6}" dt="2023-09-19T10:02:36.924" v="176" actId="20577"/>
        <pc:sldMkLst>
          <pc:docMk/>
          <pc:sldMk cId="58757042" sldId="269"/>
        </pc:sldMkLst>
        <pc:spChg chg="mod">
          <ac:chgData name="Oonagh Mcgarry" userId="f5700134-e1af-4f4c-9ee4-4021dcbad058" providerId="ADAL" clId="{A80E20CF-9937-4F7B-938F-D043C7138AC6}" dt="2023-09-19T10:02:36.924" v="176" actId="20577"/>
          <ac:spMkLst>
            <pc:docMk/>
            <pc:sldMk cId="58757042" sldId="269"/>
            <ac:spMk id="3" creationId="{00000000-0000-0000-0000-000000000000}"/>
          </ac:spMkLst>
        </pc:spChg>
      </pc:sldChg>
      <pc:sldChg chg="modSp add del mod modNotesTx">
        <pc:chgData name="Oonagh Mcgarry" userId="f5700134-e1af-4f4c-9ee4-4021dcbad058" providerId="ADAL" clId="{A80E20CF-9937-4F7B-938F-D043C7138AC6}" dt="2023-09-19T10:03:13.916" v="178" actId="20577"/>
        <pc:sldMkLst>
          <pc:docMk/>
          <pc:sldMk cId="872133477" sldId="270"/>
        </pc:sldMkLst>
        <pc:spChg chg="mod">
          <ac:chgData name="Oonagh Mcgarry" userId="f5700134-e1af-4f4c-9ee4-4021dcbad058" providerId="ADAL" clId="{A80E20CF-9937-4F7B-938F-D043C7138AC6}" dt="2023-09-19T09:55:14.814" v="106" actId="27636"/>
          <ac:spMkLst>
            <pc:docMk/>
            <pc:sldMk cId="872133477" sldId="270"/>
            <ac:spMk id="2" creationId="{00000000-0000-0000-0000-000000000000}"/>
          </ac:spMkLst>
        </pc:spChg>
      </pc:sldChg>
      <pc:sldChg chg="delSp modSp mod">
        <pc:chgData name="Oonagh Mcgarry" userId="f5700134-e1af-4f4c-9ee4-4021dcbad058" providerId="ADAL" clId="{A80E20CF-9937-4F7B-938F-D043C7138AC6}" dt="2023-09-19T10:01:05.893" v="172" actId="1076"/>
        <pc:sldMkLst>
          <pc:docMk/>
          <pc:sldMk cId="1359723698" sldId="277"/>
        </pc:sldMkLst>
        <pc:spChg chg="mod">
          <ac:chgData name="Oonagh Mcgarry" userId="f5700134-e1af-4f4c-9ee4-4021dcbad058" providerId="ADAL" clId="{A80E20CF-9937-4F7B-938F-D043C7138AC6}" dt="2023-09-19T10:00:57.475" v="170" actId="20577"/>
          <ac:spMkLst>
            <pc:docMk/>
            <pc:sldMk cId="1359723698" sldId="277"/>
            <ac:spMk id="3" creationId="{00000000-0000-0000-0000-000000000000}"/>
          </ac:spMkLst>
        </pc:spChg>
        <pc:spChg chg="del mod">
          <ac:chgData name="Oonagh Mcgarry" userId="f5700134-e1af-4f4c-9ee4-4021dcbad058" providerId="ADAL" clId="{A80E20CF-9937-4F7B-938F-D043C7138AC6}" dt="2023-09-19T10:00:37.971" v="140" actId="478"/>
          <ac:spMkLst>
            <pc:docMk/>
            <pc:sldMk cId="1359723698" sldId="277"/>
            <ac:spMk id="4" creationId="{ED332BF4-1313-4429-6086-56FF4FE510B7}"/>
          </ac:spMkLst>
        </pc:spChg>
        <pc:picChg chg="mod">
          <ac:chgData name="Oonagh Mcgarry" userId="f5700134-e1af-4f4c-9ee4-4021dcbad058" providerId="ADAL" clId="{A80E20CF-9937-4F7B-938F-D043C7138AC6}" dt="2023-09-19T10:01:05.893" v="172" actId="1076"/>
          <ac:picMkLst>
            <pc:docMk/>
            <pc:sldMk cId="1359723698" sldId="277"/>
            <ac:picMk id="11" creationId="{1C521AA5-49C9-6606-8B51-39108799DB83}"/>
          </ac:picMkLst>
        </pc:picChg>
      </pc:sldChg>
      <pc:sldChg chg="del">
        <pc:chgData name="Oonagh Mcgarry" userId="f5700134-e1af-4f4c-9ee4-4021dcbad058" providerId="ADAL" clId="{A80E20CF-9937-4F7B-938F-D043C7138AC6}" dt="2023-09-19T10:01:41.790" v="174" actId="2696"/>
        <pc:sldMkLst>
          <pc:docMk/>
          <pc:sldMk cId="1240762414" sldId="278"/>
        </pc:sldMkLst>
      </pc:sldChg>
      <pc:sldChg chg="modNotesTx">
        <pc:chgData name="Oonagh Mcgarry" userId="f5700134-e1af-4f4c-9ee4-4021dcbad058" providerId="ADAL" clId="{A80E20CF-9937-4F7B-938F-D043C7138AC6}" dt="2023-09-19T09:56:01.342" v="111" actId="20577"/>
        <pc:sldMkLst>
          <pc:docMk/>
          <pc:sldMk cId="4209760625" sldId="285"/>
        </pc:sldMkLst>
      </pc:sldChg>
      <pc:sldChg chg="del">
        <pc:chgData name="Oonagh Mcgarry" userId="f5700134-e1af-4f4c-9ee4-4021dcbad058" providerId="ADAL" clId="{A80E20CF-9937-4F7B-938F-D043C7138AC6}" dt="2023-09-19T10:03:00.271" v="177" actId="2696"/>
        <pc:sldMkLst>
          <pc:docMk/>
          <pc:sldMk cId="4014746264" sldId="286"/>
        </pc:sldMkLst>
      </pc:sldChg>
      <pc:sldChg chg="del">
        <pc:chgData name="Oonagh Mcgarry" userId="f5700134-e1af-4f4c-9ee4-4021dcbad058" providerId="ADAL" clId="{A80E20CF-9937-4F7B-938F-D043C7138AC6}" dt="2023-09-19T09:55:31.883" v="108" actId="2696"/>
        <pc:sldMkLst>
          <pc:docMk/>
          <pc:sldMk cId="2845979323" sldId="290"/>
        </pc:sldMkLst>
      </pc:sldChg>
      <pc:sldChg chg="del">
        <pc:chgData name="Oonagh Mcgarry" userId="f5700134-e1af-4f4c-9ee4-4021dcbad058" providerId="ADAL" clId="{A80E20CF-9937-4F7B-938F-D043C7138AC6}" dt="2023-09-19T09:58:20.027" v="130" actId="2696"/>
        <pc:sldMkLst>
          <pc:docMk/>
          <pc:sldMk cId="1789959956" sldId="292"/>
        </pc:sldMkLst>
      </pc:sldChg>
      <pc:sldChg chg="del">
        <pc:chgData name="Oonagh Mcgarry" userId="f5700134-e1af-4f4c-9ee4-4021dcbad058" providerId="ADAL" clId="{A80E20CF-9937-4F7B-938F-D043C7138AC6}" dt="2023-09-19T09:58:25.515" v="131" actId="2696"/>
        <pc:sldMkLst>
          <pc:docMk/>
          <pc:sldMk cId="3302646148" sldId="294"/>
        </pc:sldMkLst>
      </pc:sldChg>
      <pc:sldChg chg="del">
        <pc:chgData name="Oonagh Mcgarry" userId="f5700134-e1af-4f4c-9ee4-4021dcbad058" providerId="ADAL" clId="{A80E20CF-9937-4F7B-938F-D043C7138AC6}" dt="2023-09-19T09:58:28.809" v="132" actId="2696"/>
        <pc:sldMkLst>
          <pc:docMk/>
          <pc:sldMk cId="3508478933" sldId="296"/>
        </pc:sldMkLst>
      </pc:sldChg>
      <pc:sldChg chg="del">
        <pc:chgData name="Oonagh Mcgarry" userId="f5700134-e1af-4f4c-9ee4-4021dcbad058" providerId="ADAL" clId="{A80E20CF-9937-4F7B-938F-D043C7138AC6}" dt="2023-09-19T09:58:33.841" v="133" actId="2696"/>
        <pc:sldMkLst>
          <pc:docMk/>
          <pc:sldMk cId="2131330997" sldId="297"/>
        </pc:sldMkLst>
      </pc:sldChg>
      <pc:sldChg chg="del">
        <pc:chgData name="Oonagh Mcgarry" userId="f5700134-e1af-4f4c-9ee4-4021dcbad058" providerId="ADAL" clId="{A80E20CF-9937-4F7B-938F-D043C7138AC6}" dt="2023-09-19T09:57:18.108" v="117" actId="2696"/>
        <pc:sldMkLst>
          <pc:docMk/>
          <pc:sldMk cId="1118281245" sldId="300"/>
        </pc:sldMkLst>
      </pc:sldChg>
      <pc:sldChg chg="new del">
        <pc:chgData name="Oonagh Mcgarry" userId="f5700134-e1af-4f4c-9ee4-4021dcbad058" providerId="ADAL" clId="{A80E20CF-9937-4F7B-938F-D043C7138AC6}" dt="2023-09-19T09:49:42.954" v="8" actId="2696"/>
        <pc:sldMkLst>
          <pc:docMk/>
          <pc:sldMk cId="1800486861" sldId="301"/>
        </pc:sldMkLst>
      </pc:sldChg>
      <pc:sldChg chg="addSp modSp add mod setBg modNotesTx">
        <pc:chgData name="Oonagh Mcgarry" userId="f5700134-e1af-4f4c-9ee4-4021dcbad058" providerId="ADAL" clId="{A80E20CF-9937-4F7B-938F-D043C7138AC6}" dt="2023-09-19T09:57:57.361" v="129" actId="20577"/>
        <pc:sldMkLst>
          <pc:docMk/>
          <pc:sldMk cId="1310044107" sldId="308"/>
        </pc:sldMkLst>
        <pc:spChg chg="mod">
          <ac:chgData name="Oonagh Mcgarry" userId="f5700134-e1af-4f4c-9ee4-4021dcbad058" providerId="ADAL" clId="{A80E20CF-9937-4F7B-938F-D043C7138AC6}" dt="2023-09-19T09:57:33.390" v="120" actId="26606"/>
          <ac:spMkLst>
            <pc:docMk/>
            <pc:sldMk cId="1310044107" sldId="308"/>
            <ac:spMk id="2" creationId="{00000000-0000-0000-0000-000000000000}"/>
          </ac:spMkLst>
        </pc:spChg>
        <pc:spChg chg="mod ord">
          <ac:chgData name="Oonagh Mcgarry" userId="f5700134-e1af-4f4c-9ee4-4021dcbad058" providerId="ADAL" clId="{A80E20CF-9937-4F7B-938F-D043C7138AC6}" dt="2023-09-19T09:57:33.390" v="120" actId="26606"/>
          <ac:spMkLst>
            <pc:docMk/>
            <pc:sldMk cId="1310044107" sldId="308"/>
            <ac:spMk id="3" creationId="{00000000-0000-0000-0000-000000000000}"/>
          </ac:spMkLst>
        </pc:spChg>
        <pc:spChg chg="add">
          <ac:chgData name="Oonagh Mcgarry" userId="f5700134-e1af-4f4c-9ee4-4021dcbad058" providerId="ADAL" clId="{A80E20CF-9937-4F7B-938F-D043C7138AC6}" dt="2023-09-19T09:57:33.390" v="120" actId="26606"/>
          <ac:spMkLst>
            <pc:docMk/>
            <pc:sldMk cId="1310044107" sldId="308"/>
            <ac:spMk id="10" creationId="{72D05657-94EE-4B2D-BC1B-A1D065063658}"/>
          </ac:spMkLst>
        </pc:spChg>
        <pc:spChg chg="add">
          <ac:chgData name="Oonagh Mcgarry" userId="f5700134-e1af-4f4c-9ee4-4021dcbad058" providerId="ADAL" clId="{A80E20CF-9937-4F7B-938F-D043C7138AC6}" dt="2023-09-19T09:57:33.390" v="120" actId="26606"/>
          <ac:spMkLst>
            <pc:docMk/>
            <pc:sldMk cId="1310044107" sldId="308"/>
            <ac:spMk id="12" creationId="{7586665A-47B3-4AEE-BC94-15D89FF706B3}"/>
          </ac:spMkLst>
        </pc:spChg>
        <pc:picChg chg="mod">
          <ac:chgData name="Oonagh Mcgarry" userId="f5700134-e1af-4f4c-9ee4-4021dcbad058" providerId="ADAL" clId="{A80E20CF-9937-4F7B-938F-D043C7138AC6}" dt="2023-09-19T09:57:51.285" v="122" actId="1076"/>
          <ac:picMkLst>
            <pc:docMk/>
            <pc:sldMk cId="1310044107" sldId="308"/>
            <ac:picMk id="4" creationId="{8BD1F8A9-E291-50AE-EA4A-CD14A6AA44E4}"/>
          </ac:picMkLst>
        </pc:picChg>
        <pc:picChg chg="add mod">
          <ac:chgData name="Oonagh Mcgarry" userId="f5700134-e1af-4f4c-9ee4-4021dcbad058" providerId="ADAL" clId="{A80E20CF-9937-4F7B-938F-D043C7138AC6}" dt="2023-09-19T09:57:52.597" v="123" actId="1076"/>
          <ac:picMkLst>
            <pc:docMk/>
            <pc:sldMk cId="1310044107" sldId="308"/>
            <ac:picMk id="5" creationId="{ECD1AD31-5FA6-4C9D-0E6D-F55EBFC2CCE5}"/>
          </ac:picMkLst>
        </pc:picChg>
      </pc:sldChg>
      <pc:sldChg chg="modSp add mod ord modNotesTx">
        <pc:chgData name="Oonagh Mcgarry" userId="f5700134-e1af-4f4c-9ee4-4021dcbad058" providerId="ADAL" clId="{A80E20CF-9937-4F7B-938F-D043C7138AC6}" dt="2023-09-19T09:51:59.726" v="101" actId="113"/>
        <pc:sldMkLst>
          <pc:docMk/>
          <pc:sldMk cId="1726143483" sldId="315"/>
        </pc:sldMkLst>
        <pc:spChg chg="mod">
          <ac:chgData name="Oonagh Mcgarry" userId="f5700134-e1af-4f4c-9ee4-4021dcbad058" providerId="ADAL" clId="{A80E20CF-9937-4F7B-938F-D043C7138AC6}" dt="2023-09-19T09:51:59.726" v="101" actId="113"/>
          <ac:spMkLst>
            <pc:docMk/>
            <pc:sldMk cId="1726143483" sldId="315"/>
            <ac:spMk id="3" creationId="{00000000-0000-0000-0000-000000000000}"/>
          </ac:spMkLst>
        </pc:spChg>
      </pc:sldChg>
      <pc:sldChg chg="new del">
        <pc:chgData name="Oonagh Mcgarry" userId="f5700134-e1af-4f4c-9ee4-4021dcbad058" providerId="ADAL" clId="{A80E20CF-9937-4F7B-938F-D043C7138AC6}" dt="2023-09-19T09:55:19.980" v="107" actId="2696"/>
        <pc:sldMkLst>
          <pc:docMk/>
          <pc:sldMk cId="242165733" sldId="316"/>
        </pc:sldMkLst>
      </pc:sldChg>
      <pc:sldChg chg="new del">
        <pc:chgData name="Oonagh Mcgarry" userId="f5700134-e1af-4f4c-9ee4-4021dcbad058" providerId="ADAL" clId="{A80E20CF-9937-4F7B-938F-D043C7138AC6}" dt="2023-09-19T09:57:14.613" v="116" actId="2696"/>
        <pc:sldMkLst>
          <pc:docMk/>
          <pc:sldMk cId="3456400943" sldId="316"/>
        </pc:sldMkLst>
      </pc:sldChg>
      <pc:sldMasterChg chg="del delSldLayout">
        <pc:chgData name="Oonagh Mcgarry" userId="f5700134-e1af-4f4c-9ee4-4021dcbad058" providerId="ADAL" clId="{A80E20CF-9937-4F7B-938F-D043C7138AC6}" dt="2023-09-19T09:58:25.515" v="131" actId="2696"/>
        <pc:sldMasterMkLst>
          <pc:docMk/>
          <pc:sldMasterMk cId="2182082313" sldId="2147483660"/>
        </pc:sldMasterMkLst>
        <pc:sldLayoutChg chg="del">
          <pc:chgData name="Oonagh Mcgarry" userId="f5700134-e1af-4f4c-9ee4-4021dcbad058" providerId="ADAL" clId="{A80E20CF-9937-4F7B-938F-D043C7138AC6}" dt="2023-09-19T09:58:25.515" v="131" actId="2696"/>
          <pc:sldLayoutMkLst>
            <pc:docMk/>
            <pc:sldMasterMk cId="2182082313" sldId="2147483660"/>
            <pc:sldLayoutMk cId="3887007162" sldId="2147483661"/>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2730382283" sldId="2147483662"/>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3112035653" sldId="2147483663"/>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1712504578" sldId="2147483664"/>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559338221" sldId="2147483665"/>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3731271819" sldId="2147483666"/>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381569883" sldId="2147483667"/>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1347820136" sldId="2147483668"/>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3182332430" sldId="2147483669"/>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179786678" sldId="2147483670"/>
          </pc:sldLayoutMkLst>
        </pc:sldLayoutChg>
        <pc:sldLayoutChg chg="del">
          <pc:chgData name="Oonagh Mcgarry" userId="f5700134-e1af-4f4c-9ee4-4021dcbad058" providerId="ADAL" clId="{A80E20CF-9937-4F7B-938F-D043C7138AC6}" dt="2023-09-19T09:58:25.515" v="131" actId="2696"/>
          <pc:sldLayoutMkLst>
            <pc:docMk/>
            <pc:sldMasterMk cId="2182082313" sldId="2147483660"/>
            <pc:sldLayoutMk cId="193171203"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19/09/2023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19/09/2023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nationalperformance.gov.sco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Written case study is also available</a:t>
            </a:r>
          </a:p>
          <a:p>
            <a:r>
              <a:rPr lang="en-GB" dirty="0" err="1"/>
              <a:t>Youtube</a:t>
            </a:r>
            <a:r>
              <a:rPr lang="en-GB" dirty="0"/>
              <a:t> ( 4 sections, just over 5 mins in total)</a:t>
            </a:r>
          </a:p>
          <a:p>
            <a:r>
              <a:rPr lang="en-GB" dirty="0"/>
              <a:t>Covers: participation, familiarising workers with QI Frameworks, embedding QA processes across the whole organisation</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3480658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Written case study is also available</a:t>
            </a:r>
          </a:p>
          <a:p>
            <a:r>
              <a:rPr lang="en-GB" dirty="0" err="1"/>
              <a:t>Youtube</a:t>
            </a:r>
            <a:r>
              <a:rPr lang="en-GB" dirty="0"/>
              <a:t> ( 4 sections, just over 9 mins in total)</a:t>
            </a:r>
          </a:p>
          <a:p>
            <a:r>
              <a:rPr lang="en-GB" dirty="0"/>
              <a:t>Covers: adult literacies provision; gathering evidence from stats and policies; using challenge questions for surveys and conversation starters; interviews with learners and tutors; learners identifying multiple barriers and suggesting improvements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31713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Resources available on CLD </a:t>
            </a:r>
            <a:r>
              <a:rPr lang="en-GB" dirty="0" err="1"/>
              <a:t>Wakelet</a:t>
            </a:r>
            <a:endParaRPr lang="en-GB" dirty="0">
              <a:cs typeface="Calibri"/>
            </a:endParaRPr>
          </a:p>
          <a:p>
            <a:r>
              <a:rPr lang="en-GB" dirty="0">
                <a:cs typeface="Calibri"/>
              </a:rPr>
              <a:t>Website: new ES site in development. We're making sure the resources meet all the standards required for the new site. We'll promote the new pages as soon as they are ready to go.</a:t>
            </a:r>
          </a:p>
          <a:p>
            <a:r>
              <a:rPr lang="en-GB" dirty="0"/>
              <a:t>Offer of ES support to sites wishing to use the resources in the next 6 months</a:t>
            </a:r>
          </a:p>
          <a:p>
            <a:endParaRPr lang="en-GB" dirty="0">
              <a:cs typeface="Calibri"/>
            </a:endParaRPr>
          </a:p>
          <a:p>
            <a:r>
              <a:rPr lang="en-GB" b="1" dirty="0">
                <a:cs typeface="Calibri"/>
              </a:rPr>
              <a:t>Questions for CLD Leads: What would help you to use these resources? Is there any particular Professional Learning or support that you would find helpful?</a:t>
            </a:r>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87846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425129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Invite people to put answers in the chat. Could do this as a waterfall exercise. </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29262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Calibri" panose="020F0502020204030204" pitchFamily="34" charset="0"/>
              </a:rPr>
              <a:t>Education Scotland is proud to launch this important toolkit for the CLD sector, which has been co-produced with CLD managers and practitioners</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Education Scotland has been focusing on improving gender balance in education for some time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Gender  equality is goal five of  the </a:t>
            </a:r>
            <a:r>
              <a:rPr lang="en-GB" sz="1800" u="sng" dirty="0">
                <a:solidFill>
                  <a:srgbClr val="0563C1"/>
                </a:solidFill>
                <a:effectLst/>
                <a:latin typeface="Arial" panose="020B0604020202020204" pitchFamily="34" charset="0"/>
                <a:ea typeface="Calibri" panose="020F0502020204030204" pitchFamily="34" charset="0"/>
                <a:hlinkClick r:id="rId3"/>
              </a:rPr>
              <a:t>United Nations Sustainable Development Goals</a:t>
            </a: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It underpins all Outcomes in the Scottish Government’s </a:t>
            </a:r>
            <a:r>
              <a:rPr lang="en-GB" sz="1800" u="sng" dirty="0">
                <a:solidFill>
                  <a:srgbClr val="0563C1"/>
                </a:solidFill>
                <a:effectLst/>
                <a:latin typeface="Arial" panose="020B0604020202020204" pitchFamily="34" charset="0"/>
                <a:ea typeface="Calibri" panose="020F0502020204030204" pitchFamily="34" charset="0"/>
                <a:hlinkClick r:id="rId4"/>
              </a:rPr>
              <a:t>National Performance Framework</a:t>
            </a:r>
            <a:r>
              <a:rPr lang="en-GB" sz="1800" dirty="0">
                <a:effectLst/>
                <a:latin typeface="Arial" panose="020B0604020202020204" pitchFamily="34" charset="0"/>
                <a:ea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National Improvement Framework:</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Improving gender balance in ELC workforce</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Gender Equality Taskforce in Education and Learning</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Support for schools to address gender based violence and sexual harassment.</a:t>
            </a: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STEM Strategy</a:t>
            </a:r>
          </a:p>
          <a:p>
            <a:endParaRPr lang="en-GB" sz="1800" dirty="0">
              <a:effectLst/>
              <a:latin typeface="Calibri" panose="020F0502020204030204" pitchFamily="34" charset="0"/>
              <a:ea typeface="Calibri" panose="020F0502020204030204" pitchFamily="34" charset="0"/>
            </a:endParaRPr>
          </a:p>
          <a:p>
            <a:r>
              <a:rPr lang="en-GB" sz="1800" dirty="0">
                <a:effectLst/>
                <a:latin typeface="Arial"/>
                <a:ea typeface="Times New Roman" panose="02020603050405020304" pitchFamily="18" charset="0"/>
                <a:cs typeface="Arial"/>
              </a:rPr>
              <a:t>Gender equality is important now more than ever with the rise in misogyny on social media,</a:t>
            </a:r>
            <a:r>
              <a:rPr lang="en-GB" sz="1800" dirty="0">
                <a:latin typeface="Arial"/>
                <a:ea typeface="Times New Roman" panose="02020603050405020304" pitchFamily="18" charset="0"/>
                <a:cs typeface="Arial"/>
              </a:rPr>
              <a:t> </a:t>
            </a:r>
            <a:r>
              <a:rPr lang="en-GB" sz="1800" dirty="0">
                <a:effectLst/>
                <a:latin typeface="Arial"/>
                <a:ea typeface="Times New Roman" panose="02020603050405020304" pitchFamily="18" charset="0"/>
                <a:cs typeface="Arial"/>
              </a:rPr>
              <a:t> uncovering of misogyny in a number of front facing public services etc.</a:t>
            </a:r>
          </a:p>
          <a:p>
            <a:pPr marL="457200"/>
            <a:r>
              <a:rPr lang="en-GB" sz="1800" dirty="0">
                <a:effectLst/>
                <a:latin typeface="Arial"/>
                <a:ea typeface="Times New Roman" panose="02020603050405020304" pitchFamily="18" charset="0"/>
                <a:cs typeface="Arial"/>
              </a:rPr>
              <a:t>CLD practitioners are already working to improve gender balance. </a:t>
            </a:r>
            <a:r>
              <a:rPr lang="en-GB" sz="1800" dirty="0" err="1">
                <a:effectLst/>
                <a:latin typeface="Arial"/>
                <a:ea typeface="Times New Roman" panose="02020603050405020304" pitchFamily="18" charset="0"/>
                <a:cs typeface="Arial"/>
              </a:rPr>
              <a:t>Eg</a:t>
            </a:r>
            <a:r>
              <a:rPr lang="en-GB" sz="1800" dirty="0">
                <a:effectLst/>
                <a:latin typeface="Arial"/>
                <a:ea typeface="Times New Roman" panose="02020603050405020304" pitchFamily="18" charset="0"/>
                <a:cs typeface="Arial"/>
              </a:rPr>
              <a:t> Considering gender issues in community needs assessments; encouraging community learners of all ages to question gender stereotypes; discussing gender-based violence with young men in youth work settings.</a:t>
            </a:r>
          </a:p>
          <a:p>
            <a:pPr marL="457200"/>
            <a:r>
              <a:rPr lang="en-GB" sz="1800" dirty="0">
                <a:effectLst/>
                <a:latin typeface="Arial"/>
                <a:ea typeface="Times New Roman" panose="02020603050405020304" pitchFamily="18" charset="0"/>
                <a:cs typeface="Arial"/>
              </a:rPr>
              <a:t>Are we doing enough?</a:t>
            </a:r>
          </a:p>
          <a:p>
            <a:pPr marL="457200"/>
            <a:r>
              <a:rPr lang="en-GB" sz="1800" dirty="0">
                <a:effectLst/>
                <a:latin typeface="Arial"/>
                <a:ea typeface="Times New Roman" panose="02020603050405020304" pitchFamily="18" charset="0"/>
                <a:cs typeface="Arial"/>
              </a:rPr>
              <a:t>The most recent study of the CLD workforce in 2018 revealed a workforce composed of 75% women, and a gender pay gap for practitioners which appears to be at least in part linked to the fact that males are more likely to be in management roles.</a:t>
            </a:r>
            <a:r>
              <a:rPr lang="en-GB" sz="1800" dirty="0">
                <a:latin typeface="Arial"/>
                <a:ea typeface="Times New Roman" panose="02020603050405020304" pitchFamily="18" charset="0"/>
                <a:cs typeface="Arial"/>
              </a:rPr>
              <a:t> </a:t>
            </a:r>
            <a:endParaRPr lang="en-GB" sz="1800" dirty="0">
              <a:effectLst/>
              <a:latin typeface="Arial" panose="020B0604020202020204" pitchFamily="34" charset="0"/>
              <a:ea typeface="Times New Roman" panose="02020603050405020304" pitchFamily="18" charset="0"/>
              <a:cs typeface="Arial"/>
            </a:endParaRPr>
          </a:p>
          <a:p>
            <a:r>
              <a:rPr lang="en-GB" sz="1800" dirty="0">
                <a:cs typeface="Calibri"/>
              </a:rPr>
              <a:t>Our ambition is that these resources will support the CLD sector to use a gender-based lens to look carefully at current practice: to recognise and enhance what is working well and to identify and work on where practice could be improved.</a:t>
            </a:r>
            <a:endParaRPr lang="en-GB" sz="1800" dirty="0"/>
          </a:p>
          <a:p>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23863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cs typeface="Calibri"/>
              </a:rPr>
              <a:t>Gender inequality exists in Scotland: </a:t>
            </a:r>
          </a:p>
          <a:p>
            <a:pPr marL="171450" indent="-171450">
              <a:buFont typeface="Arial" panose="020B0604020202020204" pitchFamily="34" charset="0"/>
              <a:buChar char="•"/>
            </a:pPr>
            <a:r>
              <a:rPr lang="en-GB" dirty="0" err="1">
                <a:cs typeface="Calibri"/>
              </a:rPr>
              <a:t>SQA</a:t>
            </a:r>
            <a:r>
              <a:rPr lang="en-GB" dirty="0">
                <a:cs typeface="Calibri"/>
              </a:rPr>
              <a:t> data shows that entries for Highers in 2022 follow gender stereotypes – far more young men choosing computing and young women choosing childcare.</a:t>
            </a:r>
          </a:p>
          <a:p>
            <a:pPr marL="171450" indent="-171450">
              <a:buFont typeface="Arial" panose="020B0604020202020204" pitchFamily="34" charset="0"/>
              <a:buChar char="•"/>
            </a:pPr>
            <a:r>
              <a:rPr lang="en-GB" dirty="0">
                <a:cs typeface="Calibri"/>
              </a:rPr>
              <a:t>Statistics across many domains show that life outcomes can vary by gender. We’ve included some information about income, health and crime </a:t>
            </a:r>
          </a:p>
          <a:p>
            <a:endParaRPr lang="en-GB" dirty="0">
              <a:cs typeface="Calibri"/>
            </a:endParaRPr>
          </a:p>
          <a:p>
            <a:r>
              <a:rPr lang="en-GB" dirty="0">
                <a:cs typeface="Calibri"/>
              </a:rPr>
              <a:t>Gender equality underpins all 11 of the outcomes in the Scottish Government’s National Performance Framework</a:t>
            </a:r>
          </a:p>
          <a:p>
            <a:endParaRPr lang="en-GB" dirty="0">
              <a:cs typeface="Calibri"/>
            </a:endParaRPr>
          </a:p>
          <a:p>
            <a:r>
              <a:rPr lang="en-GB" dirty="0">
                <a:cs typeface="Calibri"/>
              </a:rPr>
              <a:t>Gender equality is goal 5 of the United Nations Sustainable Development Goals. The aim is to achieve gender equality and empower all women and girls. Currently “ the world is not on track to achieve gender equality by 2030”.</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91818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cs typeface="Calibri"/>
            </a:endParaRPr>
          </a:p>
          <a:p>
            <a:r>
              <a:rPr lang="en-GB" dirty="0">
                <a:cs typeface="Calibri"/>
              </a:rPr>
              <a:t>As members of the CLD profession we agree to abide by a set of values and observe our code of ethics. Inclusion and equity are at the heart of CLD practice.</a:t>
            </a:r>
          </a:p>
          <a:p>
            <a:r>
              <a:rPr lang="en-GB" dirty="0">
                <a:cs typeface="Calibri"/>
              </a:rPr>
              <a:t>Our Quality Improvement Framework has a Quality Indicator devoted entirely to improving equality, diversity and inclusion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45227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cs typeface="Calibri"/>
              </a:rPr>
              <a:t>Julie’s introduction You tube clip: 22:15 – 24:37</a:t>
            </a:r>
          </a:p>
          <a:p>
            <a:endParaRPr lang="en-GB" dirty="0">
              <a:cs typeface="Calibri"/>
            </a:endParaRPr>
          </a:p>
          <a:p>
            <a:pPr algn="l" rtl="0" fontAlgn="base"/>
            <a:r>
              <a:rPr lang="en-GB" b="0" i="0" u="none" strike="noStrike" dirty="0">
                <a:solidFill>
                  <a:srgbClr val="000000"/>
                </a:solidFill>
                <a:effectLst/>
                <a:latin typeface="Calibri" panose="020F0502020204030204" pitchFamily="34" charset="0"/>
              </a:rPr>
              <a:t>Or use notes:</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The Data Guide is designed to be used alongside the Self-evaluation Framework to support CLD providers to use data to better understand how gender balance looks in their provision. It contains general guidance on using data: why data is important, how to gather and analyse it and things to watch out for when using data.</a:t>
            </a:r>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Split into 4 sections: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Participation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Personal learning and achievement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Health and wellbeing</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Workforce and volunteer development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GB" b="0" i="0" u="none" strike="noStrike" dirty="0">
                <a:solidFill>
                  <a:srgbClr val="000000"/>
                </a:solidFill>
                <a:effectLst/>
                <a:latin typeface="Calibri" panose="020F0502020204030204" pitchFamily="34" charset="0"/>
              </a:rPr>
              <a:t>For each section: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Examples of data disaggregated by gender, relevant to CLD</a:t>
            </a:r>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Pointers to data that CLD providers could gather and how they might use it</a:t>
            </a:r>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Reflective questions</a:t>
            </a:r>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Finishes with a reference section</a:t>
            </a:r>
            <a:endParaRPr lang="en-US" b="0" i="0" dirty="0">
              <a:solidFill>
                <a:srgbClr val="444444"/>
              </a:solidFill>
              <a:effectLst/>
              <a:latin typeface="Calibri" panose="020F0502020204030204" pitchFamily="34" charset="0"/>
            </a:endParaRPr>
          </a:p>
          <a:p>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1" dirty="0">
                <a:ea typeface="Calibri"/>
                <a:cs typeface="Calibri"/>
              </a:rPr>
              <a:t>Introduction: </a:t>
            </a:r>
            <a:r>
              <a:rPr lang="en-GB" dirty="0">
                <a:ea typeface="Calibri"/>
                <a:cs typeface="Calibri"/>
              </a:rPr>
              <a:t>we acknowledge that the framework is a long document. We believe that the underlying causes of gender imbalance are deeply rooted and worthy of careful consideration.</a:t>
            </a:r>
            <a:endParaRPr lang="en-GB" dirty="0">
              <a:cs typeface="Calibri"/>
            </a:endParaRPr>
          </a:p>
          <a:p>
            <a:r>
              <a:rPr lang="en-GB" dirty="0">
                <a:ea typeface="Calibri"/>
                <a:cs typeface="Calibri"/>
              </a:rPr>
              <a:t>We have gathered together some research and statistics to give background to the framework. We encourage CLD providers to take the time to consider how unconscious bias, gender stereotypes, patriarchy impact on how we see the world and our local communities. We ask you to consider the impact of online pornography and role models available through social media. Take time to understand </a:t>
            </a:r>
            <a:r>
              <a:rPr lang="en-GB" dirty="0"/>
              <a:t>the complex and cumulative way in which multiple forms of discrimination (such as racism, sexism and classism) combine, overlap or </a:t>
            </a:r>
            <a:r>
              <a:rPr lang="en-GB" b="1" dirty="0"/>
              <a:t>intersect</a:t>
            </a:r>
            <a:r>
              <a:rPr lang="en-GB" dirty="0"/>
              <a:t>, especially in the experiences of marginalised individuals or groups.</a:t>
            </a:r>
            <a:endParaRPr lang="en-GB" dirty="0">
              <a:ea typeface="Calibri"/>
              <a:cs typeface="Calibri"/>
            </a:endParaRPr>
          </a:p>
          <a:p>
            <a:r>
              <a:rPr lang="en-GB" dirty="0">
                <a:ea typeface="Calibri"/>
                <a:cs typeface="Calibri"/>
              </a:rPr>
              <a:t>The introduction also goes on to explain how to use the Framework. We strongly advise taking one small step at a time, rather than trying to use the whole document from start to finish</a:t>
            </a:r>
          </a:p>
          <a:p>
            <a:endParaRPr lang="en-GB" dirty="0">
              <a:ea typeface="Calibri"/>
              <a:cs typeface="Calibri"/>
            </a:endParaRPr>
          </a:p>
          <a:p>
            <a:r>
              <a:rPr lang="en-GB" b="1" dirty="0">
                <a:ea typeface="Calibri"/>
                <a:cs typeface="Calibri"/>
              </a:rPr>
              <a:t>The Framework: </a:t>
            </a:r>
          </a:p>
          <a:p>
            <a:r>
              <a:rPr lang="en-GB" b="1" dirty="0">
                <a:ea typeface="Calibri"/>
                <a:cs typeface="Calibri"/>
              </a:rPr>
              <a:t>P10 Leadership and direction: QI 5.1 Vision, culture and direction</a:t>
            </a:r>
          </a:p>
          <a:p>
            <a:r>
              <a:rPr lang="en-GB" dirty="0">
                <a:ea typeface="Calibri"/>
                <a:cs typeface="Calibri"/>
              </a:rPr>
              <a:t>QI description is straight from HGIO</a:t>
            </a:r>
          </a:p>
          <a:p>
            <a:r>
              <a:rPr lang="en-GB" dirty="0">
                <a:ea typeface="Calibri"/>
                <a:cs typeface="Calibri"/>
              </a:rPr>
              <a:t>Relevant illustrations of highly effective practice selected from HGIO</a:t>
            </a:r>
          </a:p>
          <a:p>
            <a:r>
              <a:rPr lang="en-GB" dirty="0">
                <a:ea typeface="Calibri"/>
                <a:cs typeface="Calibri"/>
              </a:rPr>
              <a:t>Through consultation with practitioners and managers we quickly discovered that we needed to take a gender-based lens to these illustrations to promote challenge and deeper thinking</a:t>
            </a:r>
          </a:p>
          <a:p>
            <a:r>
              <a:rPr lang="en-GB" b="1" dirty="0">
                <a:ea typeface="Calibri"/>
                <a:cs typeface="Calibri"/>
              </a:rPr>
              <a:t>P15 Challenge questions</a:t>
            </a:r>
          </a:p>
          <a:p>
            <a:r>
              <a:rPr lang="en-GB" dirty="0">
                <a:ea typeface="Calibri"/>
                <a:cs typeface="Calibri"/>
              </a:rPr>
              <a:t>The illustrations are followed by a set of challenge questions, designed to help CLD providers make judgements about how their service is addressing gender balance.</a:t>
            </a:r>
          </a:p>
          <a:p>
            <a:r>
              <a:rPr lang="en-GB" dirty="0">
                <a:ea typeface="Calibri"/>
                <a:cs typeface="Calibri"/>
              </a:rPr>
              <a:t>Caution: there are a lot of illustrations, and a lot of challenge questions. We advise you to start small, choose a QI that seems relevant, current and important and focus only on two or three challenge questions to help you gather evidence </a:t>
            </a:r>
          </a:p>
          <a:p>
            <a:endParaRPr lang="en-GB" dirty="0">
              <a:ea typeface="Calibri"/>
              <a:cs typeface="Calibri"/>
            </a:endParaRPr>
          </a:p>
          <a:p>
            <a:r>
              <a:rPr lang="en-GB" dirty="0">
                <a:ea typeface="Calibri"/>
                <a:cs typeface="Calibri"/>
              </a:rPr>
              <a:t>You are invited to make a judgement about whether your service is at the exploring, adopting or embedding phase. We've developed an evidence tracker where you can list or store the evidence you've gathered to help you make that judgement.</a:t>
            </a:r>
            <a:endParaRPr lang="en-GB" dirty="0"/>
          </a:p>
          <a:p>
            <a:endParaRPr lang="en-GB" dirty="0">
              <a:ea typeface="Calibri"/>
              <a:cs typeface="Calibri"/>
            </a:endParaRPr>
          </a:p>
          <a:p>
            <a:r>
              <a:rPr lang="en-GB" b="1" dirty="0"/>
              <a:t>HGIOCLD:</a:t>
            </a:r>
            <a:endParaRPr lang="en-US" dirty="0"/>
          </a:p>
          <a:p>
            <a:r>
              <a:rPr lang="en-GB" dirty="0"/>
              <a:t>The Framework uses the elements shown and QIs directly from HGIOCLD?4: Leadership and direction, Performance and outcomes and management and delivery.</a:t>
            </a:r>
            <a:endParaRPr lang="en-GB" dirty="0">
              <a:cs typeface="Calibri"/>
            </a:endParaRPr>
          </a:p>
          <a:p>
            <a:endParaRPr lang="en-GB" b="1" dirty="0">
              <a:ea typeface="Calibri"/>
              <a:cs typeface="Calibri"/>
            </a:endParaRPr>
          </a:p>
          <a:p>
            <a:r>
              <a:rPr lang="en-GB" b="1" dirty="0">
                <a:ea typeface="Calibri"/>
                <a:cs typeface="Calibri"/>
              </a:rPr>
              <a:t>There is a bibliography for further reading and links to other resources</a:t>
            </a: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998329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Written case study is also available</a:t>
            </a:r>
          </a:p>
          <a:p>
            <a:r>
              <a:rPr lang="en-GB" dirty="0" err="1"/>
              <a:t>Youtube</a:t>
            </a:r>
            <a:r>
              <a:rPr lang="en-GB" dirty="0"/>
              <a:t> ( 4 sections, just over 6 mins in total)</a:t>
            </a:r>
          </a:p>
          <a:p>
            <a:r>
              <a:rPr lang="en-GB" dirty="0"/>
              <a:t>Covers: participation (including gender and SIMD); referrals from schools; embedding </a:t>
            </a:r>
            <a:r>
              <a:rPr lang="en-GB" dirty="0" err="1"/>
              <a:t>UNCRC</a:t>
            </a:r>
            <a:r>
              <a:rPr lang="en-GB" dirty="0"/>
              <a:t>; QA systems across the team and roll out to other teams; Equality Impact Assessments roll out; workforce</a:t>
            </a:r>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366017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err="1">
                <a:solidFill>
                  <a:schemeClr val="bg1">
                    <a:lumMod val="50000"/>
                  </a:schemeClr>
                </a:solidFill>
                <a:latin typeface="+mn-lt"/>
              </a:rPr>
              <a:t>IGBE</a:t>
            </a:r>
            <a:r>
              <a:rPr lang="en-GB" sz="1200">
                <a:solidFill>
                  <a:schemeClr val="bg1">
                    <a:lumMod val="50000"/>
                  </a:schemeClr>
                </a:solidFill>
                <a:latin typeface="+mn-lt"/>
              </a:rPr>
              <a:t> and CLD</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30A4-C35E-009E-4A8E-BC6E3077BC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4B80632-4E71-C823-0030-C2B713FB5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1F85A4E-8845-9375-478A-2D32E782E519}"/>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5" name="Footer Placeholder 4">
            <a:extLst>
              <a:ext uri="{FF2B5EF4-FFF2-40B4-BE49-F238E27FC236}">
                <a16:creationId xmlns:a16="http://schemas.microsoft.com/office/drawing/2014/main" id="{59995CE2-7DAC-8ECA-FB72-384DAA237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ECE379-3BC1-FDA5-3C98-C43109E70E3E}"/>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141654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19FF-1978-9D6B-39E3-4233A05A00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EEECFB3-FCE0-6AB3-32EF-704D2E5EBD4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AACCA6-69D0-D757-0FB8-80AADC063133}"/>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5" name="Footer Placeholder 4">
            <a:extLst>
              <a:ext uri="{FF2B5EF4-FFF2-40B4-BE49-F238E27FC236}">
                <a16:creationId xmlns:a16="http://schemas.microsoft.com/office/drawing/2014/main" id="{37A9F6C9-36EC-E426-5E6E-AD4296277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FE3F6-A6E5-8266-C886-8D65ABDB82BD}"/>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416452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944E-7F03-AC18-DCD9-37CB432F506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5C26C78-4AFE-8DF6-CEFD-79493D448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5A777D-0852-4E75-E225-A6BC9AF4707A}"/>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5" name="Footer Placeholder 4">
            <a:extLst>
              <a:ext uri="{FF2B5EF4-FFF2-40B4-BE49-F238E27FC236}">
                <a16:creationId xmlns:a16="http://schemas.microsoft.com/office/drawing/2014/main" id="{4126FED0-3470-2257-4C9B-854232082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F4E76-1264-931D-F13C-19D832642017}"/>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262342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18B8-C0BB-FB07-8AD6-8A93154018D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7D0098-7602-4897-2A4A-20C95C4A6D7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4B9EF4D-8651-74DA-7FAB-7CD6B9D4814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047FFEA-CC10-0E16-CD1D-7A528D1C01AB}"/>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6" name="Footer Placeholder 5">
            <a:extLst>
              <a:ext uri="{FF2B5EF4-FFF2-40B4-BE49-F238E27FC236}">
                <a16:creationId xmlns:a16="http://schemas.microsoft.com/office/drawing/2014/main" id="{D3E302A7-4520-B5B1-24E1-E663E607B4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502487-7A39-533B-91FB-5CD19EA7FC51}"/>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210313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AC69-21B5-CD00-B5D9-D2BA90E2349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ABC2B84-D695-2BB1-95DA-5FA4D8AB5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415227B-83C2-2748-E67D-59F8D71902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365F2B2-D07E-B893-858C-4B4670E55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155D60-7763-C6F4-6222-F0BE4C1010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9CCFD46-65F3-5730-8836-4598626E6DC4}"/>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8" name="Footer Placeholder 7">
            <a:extLst>
              <a:ext uri="{FF2B5EF4-FFF2-40B4-BE49-F238E27FC236}">
                <a16:creationId xmlns:a16="http://schemas.microsoft.com/office/drawing/2014/main" id="{8E121DA7-B651-3D98-A67B-CB852DF7D2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29B310-49E3-C1FC-20C1-66B131E0711E}"/>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853787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7EEC-6F42-F1E2-2259-12F3EABD861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4D7244-6852-FEF9-8A18-DBA1FC145B61}"/>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4" name="Footer Placeholder 3">
            <a:extLst>
              <a:ext uri="{FF2B5EF4-FFF2-40B4-BE49-F238E27FC236}">
                <a16:creationId xmlns:a16="http://schemas.microsoft.com/office/drawing/2014/main" id="{4D0D5C9E-A6AF-C2ED-78C7-A1757605FD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528010-ACE5-1774-88FD-5C63C7CB681C}"/>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2355542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D3A02-C454-67F2-EB69-EB6175143199}"/>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3" name="Footer Placeholder 2">
            <a:extLst>
              <a:ext uri="{FF2B5EF4-FFF2-40B4-BE49-F238E27FC236}">
                <a16:creationId xmlns:a16="http://schemas.microsoft.com/office/drawing/2014/main" id="{5849C3B7-6164-ECB5-6472-D41CFECEF6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691AB8-6FB7-AA57-7B06-DAA4B41B6506}"/>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191885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6A8A-36AF-D3B7-2FC7-43EC5A52A4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F91C896-798C-E893-5E17-01738FF080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BC36C68-D366-EA88-8082-0501CE6C1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165402-B63A-A4CC-23A3-C764D10D6DC9}"/>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6" name="Footer Placeholder 5">
            <a:extLst>
              <a:ext uri="{FF2B5EF4-FFF2-40B4-BE49-F238E27FC236}">
                <a16:creationId xmlns:a16="http://schemas.microsoft.com/office/drawing/2014/main" id="{AA3CEEAD-8A27-39C6-2ABB-EB5A31ED53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2995A0-40BC-5409-C43B-48B7845867EC}"/>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3038489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5CAD-54A8-AE32-6C87-CD6EB15B69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C71C0AB-20AA-CFB7-6AFC-50CFAEBDF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E69E39-DF56-B88E-C298-5048F28D0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3C437C-336A-0EB4-D73E-5863FE986BB2}"/>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6" name="Footer Placeholder 5">
            <a:extLst>
              <a:ext uri="{FF2B5EF4-FFF2-40B4-BE49-F238E27FC236}">
                <a16:creationId xmlns:a16="http://schemas.microsoft.com/office/drawing/2014/main" id="{31BAB678-257E-3A9E-0055-668A165482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236FB2-CE03-D7CE-597F-590B2E7DA302}"/>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215465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7FEE-F301-9834-0EBF-385B83FA73D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98C7558-63EB-47E3-79A3-BF85A98D35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E02C4A-C566-1EE1-5287-654CDE4015E4}"/>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5" name="Footer Placeholder 4">
            <a:extLst>
              <a:ext uri="{FF2B5EF4-FFF2-40B4-BE49-F238E27FC236}">
                <a16:creationId xmlns:a16="http://schemas.microsoft.com/office/drawing/2014/main" id="{F1589D58-A412-3C76-CFA7-351931DBE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AA6B16-7B86-91C2-6780-3610CEAF690A}"/>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2665121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100517-6524-EE65-5216-8EFB5A6CC48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2170BDA-C0FE-F3E2-4C42-00CE6AB18B4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0373CAF-BC24-EC73-BD25-6C218437CE63}"/>
              </a:ext>
            </a:extLst>
          </p:cNvPr>
          <p:cNvSpPr>
            <a:spLocks noGrp="1"/>
          </p:cNvSpPr>
          <p:nvPr>
            <p:ph type="dt" sz="half" idx="10"/>
          </p:nvPr>
        </p:nvSpPr>
        <p:spPr/>
        <p:txBody>
          <a:bodyPr/>
          <a:lstStyle/>
          <a:p>
            <a:fld id="{9E21AAF8-255F-4FAB-A7D6-C15180C39440}" type="datetimeFigureOut">
              <a:rPr lang="en-GB" smtClean="0"/>
              <a:t>19/09/2023</a:t>
            </a:fld>
            <a:endParaRPr lang="en-GB"/>
          </a:p>
        </p:txBody>
      </p:sp>
      <p:sp>
        <p:nvSpPr>
          <p:cNvPr id="5" name="Footer Placeholder 4">
            <a:extLst>
              <a:ext uri="{FF2B5EF4-FFF2-40B4-BE49-F238E27FC236}">
                <a16:creationId xmlns:a16="http://schemas.microsoft.com/office/drawing/2014/main" id="{A6452116-1A33-2FFB-5864-750C58CDD4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48703-4A9C-F059-83DE-AF9CA29C5120}"/>
              </a:ext>
            </a:extLst>
          </p:cNvPr>
          <p:cNvSpPr>
            <a:spLocks noGrp="1"/>
          </p:cNvSpPr>
          <p:nvPr>
            <p:ph type="sldNum" sz="quarter" idx="12"/>
          </p:nvPr>
        </p:nvSpPr>
        <p:spPr/>
        <p:txBody>
          <a:bodyPr/>
          <a:lstStyle/>
          <a:p>
            <a:fld id="{3463DACD-B2B3-4BE7-8F4A-00F83ADBD9D6}" type="slidenum">
              <a:rPr lang="en-GB" smtClean="0"/>
              <a:t>‹#›</a:t>
            </a:fld>
            <a:endParaRPr lang="en-GB"/>
          </a:p>
        </p:txBody>
      </p:sp>
    </p:spTree>
    <p:extLst>
      <p:ext uri="{BB962C8B-B14F-4D97-AF65-F5344CB8AC3E}">
        <p14:creationId xmlns:p14="http://schemas.microsoft.com/office/powerpoint/2010/main" val="159899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err="1">
                <a:solidFill>
                  <a:schemeClr val="bg1">
                    <a:lumMod val="50000"/>
                  </a:schemeClr>
                </a:solidFill>
                <a:latin typeface="+mn-lt"/>
              </a:rPr>
              <a:t>IGBE</a:t>
            </a:r>
            <a:r>
              <a:rPr lang="en-GB" sz="1200">
                <a:solidFill>
                  <a:schemeClr val="bg1">
                    <a:lumMod val="50000"/>
                  </a:schemeClr>
                </a:solidFill>
                <a:latin typeface="+mn-lt"/>
              </a:rPr>
              <a:t> and CLD</a:t>
            </a: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7756E-F79C-E1C5-598B-B39AE5B8A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5B05F1B-232D-C061-EF7C-F88ACAC7E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2D6BB0-A63D-3E43-73CC-23926D8AD8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1AAF8-255F-4FAB-A7D6-C15180C39440}" type="datetimeFigureOut">
              <a:rPr lang="en-GB" smtClean="0"/>
              <a:t>19/09/2023</a:t>
            </a:fld>
            <a:endParaRPr lang="en-GB"/>
          </a:p>
        </p:txBody>
      </p:sp>
      <p:sp>
        <p:nvSpPr>
          <p:cNvPr id="5" name="Footer Placeholder 4">
            <a:extLst>
              <a:ext uri="{FF2B5EF4-FFF2-40B4-BE49-F238E27FC236}">
                <a16:creationId xmlns:a16="http://schemas.microsoft.com/office/drawing/2014/main" id="{073FC9DA-9EA4-40BA-FAAA-FE39E0378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DCD713-31A8-C877-A8E8-49D71759E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3DACD-B2B3-4BE7-8F4A-00F83ADBD9D6}" type="slidenum">
              <a:rPr lang="en-GB" smtClean="0"/>
              <a:t>‹#›</a:t>
            </a:fld>
            <a:endParaRPr lang="en-GB"/>
          </a:p>
        </p:txBody>
      </p:sp>
    </p:spTree>
    <p:extLst>
      <p:ext uri="{BB962C8B-B14F-4D97-AF65-F5344CB8AC3E}">
        <p14:creationId xmlns:p14="http://schemas.microsoft.com/office/powerpoint/2010/main" val="120846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oqksiU2CFe8?feature=oembed" TargetMode="Externa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ideo" Target="https://www.youtube.com/embed/2NZ2dKNRhvI?feature=oembed" TargetMode="Externa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education.gov.scot/resources/improving-gender-balance-and-equalities-in-community-learning-and-development/"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hyperlink" Target="mailto:oonagh.mcgarry@educationscotland.gov.scot" TargetMode="External"/><Relationship Id="rId4" Type="http://schemas.openxmlformats.org/officeDocument/2006/relationships/hyperlink" Target="https://wakelet.com/wake/lCSPcK4sFK6JaluryYjOH" TargetMode="Externa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o2HugR30Dr4?feature=oembed"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www.youtube.com/embed/lMNofneilNI?feature=oembed" TargetMode="Externa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532" y="2289451"/>
            <a:ext cx="10633257" cy="646331"/>
          </a:xfrm>
          <a:prstGeom prst="rect">
            <a:avLst/>
          </a:prstGeom>
        </p:spPr>
        <p:txBody>
          <a:bodyPr wrap="square">
            <a:spAutoFit/>
          </a:bodyPr>
          <a:lstStyle/>
          <a:p>
            <a:r>
              <a:rPr lang="en-GB" sz="3600" dirty="0">
                <a:solidFill>
                  <a:srgbClr val="00ABB5"/>
                </a:solidFill>
              </a:rPr>
              <a:t>Improving Gender Balance and Equalities and CLD</a:t>
            </a:r>
            <a:endParaRPr lang="en-US" sz="3600" dirty="0"/>
          </a:p>
        </p:txBody>
      </p:sp>
      <p:pic>
        <p:nvPicPr>
          <p:cNvPr id="12" name="Picture 11"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6" name="Picture 5"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5"/>
            <a:ext cx="12209384" cy="3105485"/>
          </a:xfrm>
          <a:prstGeom prst="rect">
            <a:avLst/>
          </a:prstGeom>
        </p:spPr>
      </p:pic>
      <p:sp>
        <p:nvSpPr>
          <p:cNvPr id="9"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Arial Bold"/>
              </a:rPr>
              <a:t>For Scotland's learners, with Scotland's educators</a:t>
            </a:r>
            <a:endParaRPr lang="en-GB" sz="1200">
              <a:solidFill>
                <a:srgbClr val="595959"/>
              </a:solidFill>
              <a:effectLst/>
              <a:latin typeface="Arial Bold"/>
              <a:ea typeface="ＭＳ 明朝"/>
              <a:cs typeface="Arial Bold"/>
            </a:endParaRPr>
          </a:p>
        </p:txBody>
      </p:sp>
      <p:sp>
        <p:nvSpPr>
          <p:cNvPr id="3" name="TextBox 2">
            <a:extLst>
              <a:ext uri="{FF2B5EF4-FFF2-40B4-BE49-F238E27FC236}">
                <a16:creationId xmlns:a16="http://schemas.microsoft.com/office/drawing/2014/main" id="{0432EF15-7425-4BFC-77B3-2F29377B3657}"/>
              </a:ext>
            </a:extLst>
          </p:cNvPr>
          <p:cNvSpPr txBox="1"/>
          <p:nvPr/>
        </p:nvSpPr>
        <p:spPr>
          <a:xfrm>
            <a:off x="658157" y="3108462"/>
            <a:ext cx="8874726" cy="584775"/>
          </a:xfrm>
          <a:prstGeom prst="rect">
            <a:avLst/>
          </a:prstGeom>
          <a:noFill/>
        </p:spPr>
        <p:txBody>
          <a:bodyPr wrap="square">
            <a:spAutoFit/>
          </a:bodyPr>
          <a:lstStyle/>
          <a:p>
            <a:r>
              <a:rPr lang="en-GB" sz="3200" dirty="0"/>
              <a:t>Introduction to new toolkit</a:t>
            </a:r>
          </a:p>
        </p:txBody>
      </p:sp>
    </p:spTree>
    <p:extLst>
      <p:ext uri="{BB962C8B-B14F-4D97-AF65-F5344CB8AC3E}">
        <p14:creationId xmlns:p14="http://schemas.microsoft.com/office/powerpoint/2010/main" val="109300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solidFill>
                  <a:srgbClr val="00ABB5"/>
                </a:solidFill>
              </a:rPr>
              <a:t>Piloting the resources: LGBT Youth Scotland</a:t>
            </a:r>
          </a:p>
        </p:txBody>
      </p:sp>
      <p:pic>
        <p:nvPicPr>
          <p:cNvPr id="4" name="Picture 4" descr="Text&#10;&#10;Description automatically generated">
            <a:extLst>
              <a:ext uri="{FF2B5EF4-FFF2-40B4-BE49-F238E27FC236}">
                <a16:creationId xmlns:a16="http://schemas.microsoft.com/office/drawing/2014/main" id="{6A78C4FE-E7DA-65A5-7E07-6E00E3EB3F73}"/>
              </a:ext>
            </a:extLst>
          </p:cNvPr>
          <p:cNvPicPr>
            <a:picLocks noGrp="1" noChangeAspect="1"/>
          </p:cNvPicPr>
          <p:nvPr>
            <p:ph idx="1"/>
          </p:nvPr>
        </p:nvPicPr>
        <p:blipFill>
          <a:blip r:embed="rId4"/>
          <a:stretch>
            <a:fillRect/>
          </a:stretch>
        </p:blipFill>
        <p:spPr>
          <a:xfrm>
            <a:off x="5661025" y="2899569"/>
            <a:ext cx="1238250" cy="714375"/>
          </a:xfrm>
        </p:spPr>
      </p:pic>
      <p:pic>
        <p:nvPicPr>
          <p:cNvPr id="6" name="Picture 5"/>
          <p:cNvPicPr>
            <a:picLocks noChangeAspect="1"/>
          </p:cNvPicPr>
          <p:nvPr/>
        </p:nvPicPr>
        <p:blipFill>
          <a:blip r:embed="rId5"/>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3" name="Online Media 2" title="IGBE CLD LGBT">
            <a:hlinkClick r:id="" action="ppaction://media"/>
            <a:extLst>
              <a:ext uri="{FF2B5EF4-FFF2-40B4-BE49-F238E27FC236}">
                <a16:creationId xmlns:a16="http://schemas.microsoft.com/office/drawing/2014/main" id="{E513E14B-C078-3156-F2F0-2C05F0011383}"/>
              </a:ext>
            </a:extLst>
          </p:cNvPr>
          <p:cNvPicPr>
            <a:picLocks noRot="1" noChangeAspect="1"/>
          </p:cNvPicPr>
          <p:nvPr>
            <a:videoFile r:link="rId1"/>
          </p:nvPr>
        </p:nvPicPr>
        <p:blipFill>
          <a:blip r:embed="rId7"/>
          <a:stretch>
            <a:fillRect/>
          </a:stretch>
        </p:blipFill>
        <p:spPr>
          <a:xfrm>
            <a:off x="0" y="1308169"/>
            <a:ext cx="12192000" cy="5549831"/>
          </a:xfrm>
          <a:prstGeom prst="rect">
            <a:avLst/>
          </a:prstGeom>
        </p:spPr>
      </p:pic>
    </p:spTree>
    <p:extLst>
      <p:ext uri="{BB962C8B-B14F-4D97-AF65-F5344CB8AC3E}">
        <p14:creationId xmlns:p14="http://schemas.microsoft.com/office/powerpoint/2010/main" val="320977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solidFill>
                  <a:srgbClr val="00ABB5"/>
                </a:solidFill>
              </a:rPr>
              <a:t>Piloting the resources: City of Edinburgh Council</a:t>
            </a:r>
            <a:br>
              <a:rPr lang="en-GB" dirty="0">
                <a:solidFill>
                  <a:srgbClr val="00ABB5"/>
                </a:solidFill>
              </a:rPr>
            </a:br>
            <a:endParaRPr lang="en-GB" dirty="0">
              <a:solidFill>
                <a:srgbClr val="00ABB5"/>
              </a:solidFill>
            </a:endParaRPr>
          </a:p>
        </p:txBody>
      </p:sp>
      <p:pic>
        <p:nvPicPr>
          <p:cNvPr id="4" name="Picture 4" descr="Text&#10;&#10;Description automatically generated">
            <a:extLst>
              <a:ext uri="{FF2B5EF4-FFF2-40B4-BE49-F238E27FC236}">
                <a16:creationId xmlns:a16="http://schemas.microsoft.com/office/drawing/2014/main" id="{6A78C4FE-E7DA-65A5-7E07-6E00E3EB3F73}"/>
              </a:ext>
            </a:extLst>
          </p:cNvPr>
          <p:cNvPicPr>
            <a:picLocks noGrp="1" noChangeAspect="1"/>
          </p:cNvPicPr>
          <p:nvPr>
            <p:ph idx="1"/>
          </p:nvPr>
        </p:nvPicPr>
        <p:blipFill>
          <a:blip r:embed="rId4"/>
          <a:stretch>
            <a:fillRect/>
          </a:stretch>
        </p:blipFill>
        <p:spPr>
          <a:xfrm>
            <a:off x="5661025" y="2899569"/>
            <a:ext cx="1238250" cy="714375"/>
          </a:xfrm>
        </p:spPr>
      </p:pic>
      <p:pic>
        <p:nvPicPr>
          <p:cNvPr id="6" name="Picture 5"/>
          <p:cNvPicPr>
            <a:picLocks noChangeAspect="1"/>
          </p:cNvPicPr>
          <p:nvPr/>
        </p:nvPicPr>
        <p:blipFill>
          <a:blip r:embed="rId5"/>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0" name="Online Media 9" title="IGBE CLD Edinburgh">
            <a:hlinkClick r:id="" action="ppaction://media"/>
            <a:extLst>
              <a:ext uri="{FF2B5EF4-FFF2-40B4-BE49-F238E27FC236}">
                <a16:creationId xmlns:a16="http://schemas.microsoft.com/office/drawing/2014/main" id="{FF8871B9-7016-658A-7569-C273C303F916}"/>
              </a:ext>
            </a:extLst>
          </p:cNvPr>
          <p:cNvPicPr>
            <a:picLocks noRot="1" noChangeAspect="1"/>
          </p:cNvPicPr>
          <p:nvPr>
            <a:videoFile r:link="rId1"/>
          </p:nvPr>
        </p:nvPicPr>
        <p:blipFill>
          <a:blip r:embed="rId7"/>
          <a:stretch>
            <a:fillRect/>
          </a:stretch>
        </p:blipFill>
        <p:spPr>
          <a:xfrm>
            <a:off x="0" y="1000217"/>
            <a:ext cx="12118428" cy="5857783"/>
          </a:xfrm>
          <a:prstGeom prst="rect">
            <a:avLst/>
          </a:prstGeom>
        </p:spPr>
      </p:pic>
    </p:spTree>
    <p:extLst>
      <p:ext uri="{BB962C8B-B14F-4D97-AF65-F5344CB8AC3E}">
        <p14:creationId xmlns:p14="http://schemas.microsoft.com/office/powerpoint/2010/main" val="30183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Further information and support</a:t>
            </a:r>
            <a:endParaRPr lang="en-GB" dirty="0">
              <a:solidFill>
                <a:srgbClr val="FF0000"/>
              </a:solidFill>
            </a:endParaRPr>
          </a:p>
        </p:txBody>
      </p:sp>
      <p:sp>
        <p:nvSpPr>
          <p:cNvPr id="3" name="Content Placeholder 2"/>
          <p:cNvSpPr>
            <a:spLocks noGrp="1"/>
          </p:cNvSpPr>
          <p:nvPr>
            <p:ph idx="1"/>
          </p:nvPr>
        </p:nvSpPr>
        <p:spPr>
          <a:xfrm>
            <a:off x="1019510" y="1507437"/>
            <a:ext cx="10521292" cy="3498739"/>
          </a:xfrm>
        </p:spPr>
        <p:txBody>
          <a:bodyPr/>
          <a:lstStyle/>
          <a:p>
            <a:pPr marL="342900" indent="-342900">
              <a:buClr>
                <a:srgbClr val="00ABB5"/>
              </a:buClr>
              <a:buFont typeface="Arial" panose="020B0604020202020204" pitchFamily="34" charset="0"/>
              <a:buChar char="•"/>
            </a:pPr>
            <a:r>
              <a:rPr lang="en-GB" dirty="0">
                <a:hlinkClick r:id="rId3"/>
              </a:rPr>
              <a:t>Improving Gender Balance and Equalities in Community Learning and Development | Resources | Education Scotland</a:t>
            </a:r>
            <a:endParaRPr lang="en-GB" dirty="0">
              <a:hlinkClick r:id="rId4"/>
            </a:endParaRPr>
          </a:p>
          <a:p>
            <a:pPr marL="342900" indent="-342900">
              <a:buClr>
                <a:srgbClr val="00ABB5"/>
              </a:buClr>
              <a:buFont typeface="Arial" panose="020B0604020202020204" pitchFamily="34" charset="0"/>
              <a:buChar char="•"/>
            </a:pPr>
            <a:r>
              <a:rPr lang="en-GB" dirty="0">
                <a:hlinkClick r:id="rId4"/>
              </a:rPr>
              <a:t>Improving Gender Balance and Equalities in CLD – </a:t>
            </a:r>
            <a:r>
              <a:rPr lang="en-GB" dirty="0" err="1">
                <a:hlinkClick r:id="rId4"/>
              </a:rPr>
              <a:t>Wakelet</a:t>
            </a:r>
            <a:endParaRPr lang="en-GB" dirty="0"/>
          </a:p>
          <a:p>
            <a:pPr marL="342900" indent="-342900">
              <a:buClr>
                <a:srgbClr val="00ABB5"/>
              </a:buClr>
              <a:buFont typeface="Arial" panose="020B0604020202020204" pitchFamily="34" charset="0"/>
              <a:buChar char="•"/>
            </a:pPr>
            <a:r>
              <a:rPr lang="en-GB" b="1" dirty="0"/>
              <a:t>Professional learning (Winter Learning Festival)</a:t>
            </a:r>
          </a:p>
          <a:p>
            <a:pPr marL="342900" indent="-342900">
              <a:buClr>
                <a:srgbClr val="00ABB5"/>
              </a:buClr>
              <a:buFont typeface="Arial" panose="020B0604020202020204" pitchFamily="34" charset="0"/>
              <a:buChar char="•"/>
            </a:pPr>
            <a:r>
              <a:rPr lang="en-GB" b="1" dirty="0"/>
              <a:t>Support from Education Scotland – contact </a:t>
            </a:r>
            <a:r>
              <a:rPr lang="en-GB" b="1" dirty="0" err="1">
                <a:hlinkClick r:id="rId5"/>
              </a:rPr>
              <a:t>oonagh.mcgarry@educationscotland.gov.scot</a:t>
            </a:r>
            <a:r>
              <a:rPr lang="en-GB" b="1" dirty="0"/>
              <a:t> </a:t>
            </a:r>
          </a:p>
        </p:txBody>
      </p:sp>
      <p:pic>
        <p:nvPicPr>
          <p:cNvPr id="6" name="Picture 5"/>
          <p:cNvPicPr>
            <a:picLocks noChangeAspect="1"/>
          </p:cNvPicPr>
          <p:nvPr/>
        </p:nvPicPr>
        <p:blipFill>
          <a:blip r:embed="rId6"/>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4" descr="A picture containing icon&#10;&#10;Description automatically generated">
            <a:extLst>
              <a:ext uri="{FF2B5EF4-FFF2-40B4-BE49-F238E27FC236}">
                <a16:creationId xmlns:a16="http://schemas.microsoft.com/office/drawing/2014/main" id="{648A03F4-5486-B0BD-5B25-8AE24804A2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0310" y="3362937"/>
            <a:ext cx="2673487" cy="2197213"/>
          </a:xfrm>
          <a:prstGeom prst="rect">
            <a:avLst/>
          </a:prstGeom>
        </p:spPr>
      </p:pic>
      <p:pic>
        <p:nvPicPr>
          <p:cNvPr id="11" name="Picture 6" descr="Diagram&#10;&#10;Description automatically generated">
            <a:extLst>
              <a:ext uri="{FF2B5EF4-FFF2-40B4-BE49-F238E27FC236}">
                <a16:creationId xmlns:a16="http://schemas.microsoft.com/office/drawing/2014/main" id="{1C521AA5-49C9-6606-8B51-39108799DB83}"/>
              </a:ext>
            </a:extLst>
          </p:cNvPr>
          <p:cNvPicPr>
            <a:picLocks noChangeAspect="1"/>
          </p:cNvPicPr>
          <p:nvPr/>
        </p:nvPicPr>
        <p:blipFill>
          <a:blip r:embed="rId9"/>
          <a:stretch>
            <a:fillRect/>
          </a:stretch>
        </p:blipFill>
        <p:spPr>
          <a:xfrm>
            <a:off x="0" y="3909630"/>
            <a:ext cx="3051952" cy="2981770"/>
          </a:xfrm>
          <a:prstGeom prst="rect">
            <a:avLst/>
          </a:prstGeom>
        </p:spPr>
      </p:pic>
    </p:spTree>
    <p:extLst>
      <p:ext uri="{BB962C8B-B14F-4D97-AF65-F5344CB8AC3E}">
        <p14:creationId xmlns:p14="http://schemas.microsoft.com/office/powerpoint/2010/main" val="135972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a:t>Education Scotland</a:t>
            </a:r>
          </a:p>
          <a:p>
            <a:r>
              <a:rPr lang="en-US" sz="1400" err="1"/>
              <a:t>Denholm</a:t>
            </a:r>
            <a:r>
              <a:rPr lang="en-US" sz="1400"/>
              <a:t> House</a:t>
            </a:r>
            <a:endParaRPr lang="en-GB" sz="1400"/>
          </a:p>
          <a:p>
            <a:r>
              <a:rPr lang="en-US" sz="1400" err="1"/>
              <a:t>Almondvale</a:t>
            </a:r>
            <a:r>
              <a:rPr lang="en-US" sz="1400"/>
              <a:t> Business Park</a:t>
            </a:r>
            <a:endParaRPr lang="en-GB" sz="1400"/>
          </a:p>
          <a:p>
            <a:r>
              <a:rPr lang="en-US" sz="1400" err="1"/>
              <a:t>Almondvale</a:t>
            </a:r>
            <a:r>
              <a:rPr lang="en-US" sz="1400"/>
              <a:t> Way</a:t>
            </a:r>
            <a:endParaRPr lang="en-GB" sz="1400"/>
          </a:p>
          <a:p>
            <a:r>
              <a:rPr lang="en-US" sz="1400"/>
              <a:t>Livingston EH54 6GA</a:t>
            </a:r>
            <a:endParaRPr lang="en-GB" sz="1400"/>
          </a:p>
          <a:p>
            <a:endParaRPr lang="en-GB" sz="1400"/>
          </a:p>
          <a:p>
            <a:r>
              <a:rPr lang="en-US" sz="1400" b="1"/>
              <a:t>T   </a:t>
            </a:r>
            <a:r>
              <a:rPr lang="en-US" sz="1400"/>
              <a:t>+44 (0)131 244 5000</a:t>
            </a:r>
            <a:endParaRPr lang="en-GB" sz="1400"/>
          </a:p>
          <a:p>
            <a:r>
              <a:rPr lang="en-US" sz="1400" b="1"/>
              <a:t>E   </a:t>
            </a:r>
            <a:r>
              <a:rPr lang="en-US" sz="1400"/>
              <a:t>enquiries@educationscotland.gsi.gov.uk</a:t>
            </a:r>
            <a:endParaRPr lang="en-GB" sz="1400"/>
          </a:p>
          <a:p>
            <a:r>
              <a:rPr lang="en-US" sz="1400"/>
              <a:t> </a:t>
            </a:r>
            <a:endParaRPr lang="en-GB" sz="140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8" name="Picture 7"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5"/>
            <a:ext cx="12209384" cy="3105485"/>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18868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solidFill>
                  <a:srgbClr val="00ABB5"/>
                </a:solidFill>
              </a:rPr>
              <a:t>Improving Gender Balance and Equalities and CLD</a:t>
            </a:r>
          </a:p>
        </p:txBody>
      </p:sp>
      <p:sp>
        <p:nvSpPr>
          <p:cNvPr id="3" name="Content Placeholder 2"/>
          <p:cNvSpPr>
            <a:spLocks noGrp="1"/>
          </p:cNvSpPr>
          <p:nvPr>
            <p:ph idx="1"/>
          </p:nvPr>
        </p:nvSpPr>
        <p:spPr>
          <a:xfrm>
            <a:off x="1019510" y="1507437"/>
            <a:ext cx="10521292" cy="3498739"/>
          </a:xfrm>
        </p:spPr>
        <p:txBody>
          <a:bodyPr/>
          <a:lstStyle/>
          <a:p>
            <a:pPr>
              <a:buClr>
                <a:srgbClr val="00ABB5"/>
              </a:buClr>
            </a:pPr>
            <a:endParaRPr lang="en-GB" b="1" dirty="0"/>
          </a:p>
          <a:p>
            <a:pPr marL="342900" indent="-342900">
              <a:buClr>
                <a:srgbClr val="00ABB5"/>
              </a:buClr>
              <a:buFont typeface="Arial" panose="020B0604020202020204" pitchFamily="34" charset="0"/>
              <a:buChar char="•"/>
            </a:pPr>
            <a:r>
              <a:rPr lang="en-GB" b="1" dirty="0"/>
              <a:t>Why gender equality is important in education in Scotland today</a:t>
            </a:r>
          </a:p>
          <a:p>
            <a:pPr marL="342900" indent="-342900">
              <a:buClr>
                <a:srgbClr val="00ABB5"/>
              </a:buClr>
              <a:buFont typeface="Arial" panose="020B0604020202020204" pitchFamily="34" charset="0"/>
              <a:buChar char="•"/>
            </a:pPr>
            <a:r>
              <a:rPr lang="en-GB" b="1" dirty="0"/>
              <a:t>Introduction to the new resources</a:t>
            </a:r>
          </a:p>
          <a:p>
            <a:pPr marL="342900" indent="-342900">
              <a:buClr>
                <a:srgbClr val="00ABB5"/>
              </a:buClr>
              <a:buFont typeface="Arial" panose="020B0604020202020204" pitchFamily="34" charset="0"/>
              <a:buChar char="•"/>
            </a:pPr>
            <a:r>
              <a:rPr lang="en-GB" b="1" dirty="0"/>
              <a:t>How the resources have been used in pilot sites</a:t>
            </a:r>
          </a:p>
          <a:p>
            <a:pPr marL="342900" indent="-342900">
              <a:buClr>
                <a:srgbClr val="00ABB5"/>
              </a:buClr>
              <a:buFont typeface="Arial" panose="020B0604020202020204" pitchFamily="34" charset="0"/>
              <a:buChar char="•"/>
            </a:pPr>
            <a:r>
              <a:rPr lang="en-GB" b="1" dirty="0"/>
              <a:t>What support is available to use the resources</a:t>
            </a:r>
          </a:p>
        </p:txBody>
      </p:sp>
      <p:pic>
        <p:nvPicPr>
          <p:cNvPr id="6" name="Picture 5" descr="A picture containing diagram&#10;&#10;Description automatically generated">
            <a:extLst>
              <a:ext uri="{FF2B5EF4-FFF2-40B4-BE49-F238E27FC236}">
                <a16:creationId xmlns:a16="http://schemas.microsoft.com/office/drawing/2014/main" id="{ADAA82DF-BA24-3FCF-A882-01DA1F1A5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98" y="4401842"/>
            <a:ext cx="1680927" cy="1607204"/>
          </a:xfrm>
          <a:prstGeom prst="rect">
            <a:avLst/>
          </a:prstGeom>
        </p:spPr>
      </p:pic>
      <p:pic>
        <p:nvPicPr>
          <p:cNvPr id="4" name="Picture 3" descr="Diagram&#10;&#10;Description automatically generated">
            <a:extLst>
              <a:ext uri="{FF2B5EF4-FFF2-40B4-BE49-F238E27FC236}">
                <a16:creationId xmlns:a16="http://schemas.microsoft.com/office/drawing/2014/main" id="{338EA164-733F-3CAC-F6FD-720CD6167487}"/>
              </a:ext>
            </a:extLst>
          </p:cNvPr>
          <p:cNvPicPr>
            <a:picLocks noChangeAspect="1"/>
          </p:cNvPicPr>
          <p:nvPr/>
        </p:nvPicPr>
        <p:blipFill>
          <a:blip r:embed="rId4"/>
          <a:stretch>
            <a:fillRect/>
          </a:stretch>
        </p:blipFill>
        <p:spPr>
          <a:xfrm>
            <a:off x="8423453" y="2791442"/>
            <a:ext cx="3485661" cy="3401576"/>
          </a:xfrm>
          <a:prstGeom prst="rect">
            <a:avLst/>
          </a:prstGeom>
        </p:spPr>
      </p:pic>
    </p:spTree>
    <p:extLst>
      <p:ext uri="{BB962C8B-B14F-4D97-AF65-F5344CB8AC3E}">
        <p14:creationId xmlns:p14="http://schemas.microsoft.com/office/powerpoint/2010/main" val="5875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246" y="724381"/>
            <a:ext cx="11049507" cy="782320"/>
          </a:xfrm>
        </p:spPr>
        <p:txBody>
          <a:bodyPr/>
          <a:lstStyle/>
          <a:p>
            <a:pPr>
              <a:buClr>
                <a:srgbClr val="00ABB5"/>
              </a:buClr>
            </a:pPr>
            <a:br>
              <a:rPr lang="en-GB" sz="3200" b="1" dirty="0"/>
            </a:br>
            <a:r>
              <a:rPr lang="en-GB" sz="3200" b="1" dirty="0"/>
              <a:t>What does gender balance look like in your services?</a:t>
            </a:r>
            <a:br>
              <a:rPr lang="en-GB" sz="3200" b="1" dirty="0"/>
            </a:br>
            <a:br>
              <a:rPr lang="en-GB" sz="3200" b="1" dirty="0"/>
            </a:br>
            <a:endParaRPr lang="en-GB" dirty="0">
              <a:solidFill>
                <a:srgbClr val="00ABB5"/>
              </a:solidFill>
            </a:endParaRPr>
          </a:p>
        </p:txBody>
      </p:sp>
      <p:sp>
        <p:nvSpPr>
          <p:cNvPr id="3" name="Content Placeholder 2"/>
          <p:cNvSpPr>
            <a:spLocks noGrp="1"/>
          </p:cNvSpPr>
          <p:nvPr>
            <p:ph idx="1"/>
          </p:nvPr>
        </p:nvSpPr>
        <p:spPr>
          <a:xfrm>
            <a:off x="571246" y="1531443"/>
            <a:ext cx="10521292" cy="3498739"/>
          </a:xfrm>
        </p:spPr>
        <p:txBody>
          <a:bodyPr/>
          <a:lstStyle/>
          <a:p>
            <a:pPr>
              <a:buClr>
                <a:srgbClr val="00ABB5"/>
              </a:buClr>
            </a:pPr>
            <a:r>
              <a:rPr lang="en-GB" sz="3200" dirty="0"/>
              <a:t>Consider an area of your CLD practice. This may be one ESOL group, a programme of learning, a project, an ESOL service. </a:t>
            </a:r>
          </a:p>
          <a:p>
            <a:pPr>
              <a:buClr>
                <a:srgbClr val="00ABB5"/>
              </a:buClr>
            </a:pPr>
            <a:r>
              <a:rPr lang="en-GB" sz="3200" b="1" dirty="0"/>
              <a:t>What data do you currently gather</a:t>
            </a:r>
            <a:r>
              <a:rPr lang="en-GB" sz="3200" dirty="0"/>
              <a:t>, if any, that tells you what gender equality looks like in this practice?</a:t>
            </a:r>
          </a:p>
          <a:p>
            <a:pPr>
              <a:buClr>
                <a:srgbClr val="00ABB5"/>
              </a:buClr>
            </a:pPr>
            <a:r>
              <a:rPr lang="en-GB" sz="3200" b="1" dirty="0"/>
              <a:t>And what does this data tell you?</a:t>
            </a:r>
          </a:p>
        </p:txBody>
      </p:sp>
      <p:pic>
        <p:nvPicPr>
          <p:cNvPr id="4" name="Picture 3" descr="A picture containing diagram&#10;&#10;Description automatically generated">
            <a:extLst>
              <a:ext uri="{FF2B5EF4-FFF2-40B4-BE49-F238E27FC236}">
                <a16:creationId xmlns:a16="http://schemas.microsoft.com/office/drawing/2014/main" id="{8D640F47-347B-ACDF-1ADD-9ED3E05FD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905" y="5129502"/>
            <a:ext cx="1593433" cy="1523547"/>
          </a:xfrm>
          <a:prstGeom prst="rect">
            <a:avLst/>
          </a:prstGeom>
        </p:spPr>
      </p:pic>
    </p:spTree>
    <p:extLst>
      <p:ext uri="{BB962C8B-B14F-4D97-AF65-F5344CB8AC3E}">
        <p14:creationId xmlns:p14="http://schemas.microsoft.com/office/powerpoint/2010/main" val="172614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solidFill>
                  <a:srgbClr val="00ABB5"/>
                </a:solidFill>
              </a:rPr>
              <a:t>Improving Gender Balance and Equalities and CLD</a:t>
            </a: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a:t>The resources have been developed by a wide stakeholder working group:</a:t>
            </a:r>
          </a:p>
          <a:p>
            <a:pPr>
              <a:buClr>
                <a:srgbClr val="00ABB5"/>
              </a:buClr>
            </a:pPr>
            <a:r>
              <a:rPr lang="en-GB"/>
              <a:t>CLD services: South Ayrshire, City of Edinburgh, Dundee</a:t>
            </a:r>
          </a:p>
          <a:p>
            <a:pPr>
              <a:buClr>
                <a:srgbClr val="00ABB5"/>
              </a:buClr>
            </a:pPr>
            <a:r>
              <a:rPr lang="en-GB"/>
              <a:t>Third Sector: Fathers Network Scotland, LGBT Youth Scotland, Community Development Association Scotland</a:t>
            </a:r>
          </a:p>
          <a:p>
            <a:pPr>
              <a:buClr>
                <a:srgbClr val="00ABB5"/>
              </a:buClr>
            </a:pPr>
            <a:r>
              <a:rPr lang="en-GB"/>
              <a:t>Education Scotland representatives</a:t>
            </a:r>
          </a:p>
          <a:p>
            <a:pPr>
              <a:buClr>
                <a:srgbClr val="00ABB5"/>
              </a:buClr>
            </a:pPr>
            <a:endParaRPr lang="en-GB"/>
          </a:p>
          <a:p>
            <a:pPr>
              <a:buClr>
                <a:srgbClr val="00ABB5"/>
              </a:buClr>
            </a:pPr>
            <a:r>
              <a:rPr lang="en-GB" b="1"/>
              <a:t>Piloted by</a:t>
            </a:r>
            <a:r>
              <a:rPr lang="en-GB"/>
              <a:t>: Aberdeen City, S Ayrshire, City of Edinburgh, LGBT Youth Scotland, Learning Link Scotland</a:t>
            </a:r>
          </a:p>
        </p:txBody>
      </p:sp>
      <p:pic>
        <p:nvPicPr>
          <p:cNvPr id="6" name="Picture 5" descr="A picture containing diagram&#10;&#10;Description automatically generated">
            <a:extLst>
              <a:ext uri="{FF2B5EF4-FFF2-40B4-BE49-F238E27FC236}">
                <a16:creationId xmlns:a16="http://schemas.microsoft.com/office/drawing/2014/main" id="{ADAA82DF-BA24-3FCF-A882-01DA1F1A5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423" y="4639967"/>
            <a:ext cx="1680927" cy="1607204"/>
          </a:xfrm>
          <a:prstGeom prst="rect">
            <a:avLst/>
          </a:prstGeom>
        </p:spPr>
      </p:pic>
    </p:spTree>
    <p:extLst>
      <p:ext uri="{BB962C8B-B14F-4D97-AF65-F5344CB8AC3E}">
        <p14:creationId xmlns:p14="http://schemas.microsoft.com/office/powerpoint/2010/main" val="420976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wrap="square" anchor="ctr">
            <a:normAutofit fontScale="90000"/>
          </a:bodyPr>
          <a:lstStyle/>
          <a:p>
            <a:pPr>
              <a:buClr>
                <a:srgbClr val="00ABB5"/>
              </a:buClr>
            </a:pPr>
            <a:r>
              <a:rPr lang="en-GB"/>
              <a:t>Why an </a:t>
            </a:r>
            <a:r>
              <a:rPr lang="en-GB" err="1"/>
              <a:t>IGBE</a:t>
            </a:r>
            <a:r>
              <a:rPr lang="en-GB"/>
              <a:t> and CLD Resource?</a:t>
            </a:r>
            <a:br>
              <a:rPr lang="en-GB" b="1"/>
            </a:br>
            <a:endParaRPr lang="en-GB"/>
          </a:p>
        </p:txBody>
      </p:sp>
      <p:sp>
        <p:nvSpPr>
          <p:cNvPr id="9" name="Text Placeholder 2">
            <a:extLst>
              <a:ext uri="{FF2B5EF4-FFF2-40B4-BE49-F238E27FC236}">
                <a16:creationId xmlns:a16="http://schemas.microsoft.com/office/drawing/2014/main" id="{ED63FFA1-A715-E907-2F12-385A7530A555}"/>
              </a:ext>
            </a:extLst>
          </p:cNvPr>
          <p:cNvSpPr>
            <a:spLocks noGrp="1"/>
          </p:cNvSpPr>
          <p:nvPr>
            <p:ph type="body" idx="1"/>
          </p:nvPr>
        </p:nvSpPr>
        <p:spPr>
          <a:xfrm>
            <a:off x="483476" y="1181538"/>
            <a:ext cx="5386917" cy="472199"/>
          </a:xfrm>
        </p:spPr>
        <p:txBody>
          <a:bodyPr/>
          <a:lstStyle/>
          <a:p>
            <a:r>
              <a:rPr lang="en-US" dirty="0"/>
              <a:t>Higher Entries 2022</a:t>
            </a:r>
          </a:p>
        </p:txBody>
      </p:sp>
      <p:pic>
        <p:nvPicPr>
          <p:cNvPr id="4" name="Picture 3">
            <a:extLst>
              <a:ext uri="{FF2B5EF4-FFF2-40B4-BE49-F238E27FC236}">
                <a16:creationId xmlns:a16="http://schemas.microsoft.com/office/drawing/2014/main" id="{EB2F6E7F-68EE-451F-2B5A-DCE13BCEE980}"/>
              </a:ext>
            </a:extLst>
          </p:cNvPr>
          <p:cNvPicPr>
            <a:picLocks noChangeAspect="1"/>
          </p:cNvPicPr>
          <p:nvPr/>
        </p:nvPicPr>
        <p:blipFill>
          <a:blip r:embed="rId3"/>
          <a:srcRect t="617" r="707"/>
          <a:stretch>
            <a:fillRect/>
          </a:stretch>
        </p:blipFill>
        <p:spPr>
          <a:xfrm>
            <a:off x="147146" y="1722413"/>
            <a:ext cx="6201102" cy="4499711"/>
          </a:xfrm>
          <a:prstGeom prst="rect">
            <a:avLst/>
          </a:prstGeom>
          <a:noFill/>
        </p:spPr>
      </p:pic>
      <p:sp>
        <p:nvSpPr>
          <p:cNvPr id="11" name="Text Placeholder 4">
            <a:extLst>
              <a:ext uri="{FF2B5EF4-FFF2-40B4-BE49-F238E27FC236}">
                <a16:creationId xmlns:a16="http://schemas.microsoft.com/office/drawing/2014/main" id="{853597E2-27B0-D5CE-43E6-12F467496EA1}"/>
              </a:ext>
            </a:extLst>
          </p:cNvPr>
          <p:cNvSpPr>
            <a:spLocks noGrp="1"/>
          </p:cNvSpPr>
          <p:nvPr>
            <p:ph type="body" sz="quarter" idx="3"/>
          </p:nvPr>
        </p:nvSpPr>
        <p:spPr>
          <a:xfrm>
            <a:off x="6662807" y="1639614"/>
            <a:ext cx="5194228" cy="4582510"/>
          </a:xfrm>
        </p:spPr>
        <p:txBody>
          <a:bodyPr anchor="t"/>
          <a:lstStyle/>
          <a:p>
            <a:pPr marL="342900" indent="-342900">
              <a:buFont typeface="Arial" panose="020B0604020202020204" pitchFamily="34" charset="0"/>
              <a:buChar char="•"/>
            </a:pPr>
            <a:r>
              <a:rPr lang="en-US" sz="2000" b="0" dirty="0"/>
              <a:t>86% of Social Security Scotland clients self-identify as women (2021)</a:t>
            </a:r>
          </a:p>
          <a:p>
            <a:endParaRPr lang="en-US" sz="2000" b="0" dirty="0"/>
          </a:p>
          <a:p>
            <a:pPr marL="342900" indent="-342900">
              <a:buFont typeface="Arial" panose="020B0604020202020204" pitchFamily="34" charset="0"/>
              <a:buChar char="•"/>
            </a:pPr>
            <a:r>
              <a:rPr lang="en-GB" sz="2000" b="0" dirty="0"/>
              <a:t>Just under three quarters of all suicides in Scotland are men and almost half (46%) were aged 35-54 (2021)</a:t>
            </a:r>
            <a:endParaRPr lang="en-US" sz="2000" b="0" dirty="0"/>
          </a:p>
          <a:p>
            <a:endParaRPr lang="en-US" sz="2000" b="0" dirty="0"/>
          </a:p>
          <a:p>
            <a:pPr marL="342900" indent="-342900">
              <a:buFont typeface="Arial" panose="020B0604020202020204" pitchFamily="34" charset="0"/>
              <a:buChar char="•"/>
            </a:pPr>
            <a:r>
              <a:rPr lang="en-US" sz="2000" b="0" dirty="0"/>
              <a:t>80% of domestic abuse incidents recorded by the police involve a female victim and a male accused (2021)</a:t>
            </a:r>
          </a:p>
          <a:p>
            <a:endParaRPr lang="en-US" sz="2000" b="0" dirty="0"/>
          </a:p>
          <a:p>
            <a:pPr marL="342900" indent="-342900">
              <a:buFont typeface="Arial" panose="020B0604020202020204" pitchFamily="34" charset="0"/>
              <a:buChar char="•"/>
            </a:pPr>
            <a:r>
              <a:rPr lang="en-US" sz="2000" b="0" dirty="0"/>
              <a:t>75% of victims of homicide are male (2017)</a:t>
            </a:r>
          </a:p>
        </p:txBody>
      </p:sp>
      <p:pic>
        <p:nvPicPr>
          <p:cNvPr id="6" name="Picture 5" descr="A picture containing diagram&#10;&#10;Description automatically generated">
            <a:extLst>
              <a:ext uri="{FF2B5EF4-FFF2-40B4-BE49-F238E27FC236}">
                <a16:creationId xmlns:a16="http://schemas.microsoft.com/office/drawing/2014/main" id="{1B6BC98C-25CD-21A8-EEDA-1EE9DD675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602" y="116067"/>
            <a:ext cx="1593433" cy="1523547"/>
          </a:xfrm>
          <a:prstGeom prst="rect">
            <a:avLst/>
          </a:prstGeom>
        </p:spPr>
      </p:pic>
    </p:spTree>
    <p:extLst>
      <p:ext uri="{BB962C8B-B14F-4D97-AF65-F5344CB8AC3E}">
        <p14:creationId xmlns:p14="http://schemas.microsoft.com/office/powerpoint/2010/main" val="87213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p:cNvSpPr>
            <a:spLocks noGrp="1"/>
          </p:cNvSpPr>
          <p:nvPr>
            <p:ph type="title"/>
          </p:nvPr>
        </p:nvSpPr>
        <p:spPr>
          <a:xfrm>
            <a:off x="4184542" y="486184"/>
            <a:ext cx="7363990" cy="1325563"/>
          </a:xfrm>
        </p:spPr>
        <p:txBody>
          <a:bodyPr>
            <a:normAutofit/>
          </a:bodyPr>
          <a:lstStyle/>
          <a:p>
            <a:pPr>
              <a:buClr>
                <a:srgbClr val="00ABB5"/>
              </a:buClr>
            </a:pPr>
            <a:r>
              <a:rPr lang="en-GB" sz="4100"/>
              <a:t>Why an </a:t>
            </a:r>
            <a:r>
              <a:rPr lang="en-GB" sz="4100" err="1"/>
              <a:t>IGBE</a:t>
            </a:r>
            <a:r>
              <a:rPr lang="en-GB" sz="4100"/>
              <a:t> and CLD Resource?</a:t>
            </a:r>
            <a:br>
              <a:rPr lang="en-GB" sz="4100" b="1"/>
            </a:br>
            <a:endParaRPr lang="en-GB" sz="4100"/>
          </a:p>
        </p:txBody>
      </p:sp>
      <p:pic>
        <p:nvPicPr>
          <p:cNvPr id="4" name="Picture 3" descr="A picture containing diagram&#10;&#10;Description automatically generated">
            <a:extLst>
              <a:ext uri="{FF2B5EF4-FFF2-40B4-BE49-F238E27FC236}">
                <a16:creationId xmlns:a16="http://schemas.microsoft.com/office/drawing/2014/main" id="{8BD1F8A9-E291-50AE-EA4A-CD14A6AA44E4}"/>
              </a:ext>
            </a:extLst>
          </p:cNvPr>
          <p:cNvPicPr>
            <a:picLocks noChangeAspect="1"/>
          </p:cNvPicPr>
          <p:nvPr/>
        </p:nvPicPr>
        <p:blipFill rotWithShape="1">
          <a:blip r:embed="rId3">
            <a:extLst>
              <a:ext uri="{28A0092B-C50C-407E-A947-70E740481C1C}">
                <a14:useLocalDpi xmlns:a14="http://schemas.microsoft.com/office/drawing/2010/main" val="0"/>
              </a:ext>
            </a:extLst>
          </a:blip>
          <a:srcRect l="187" r="4199"/>
          <a:stretch/>
        </p:blipFill>
        <p:spPr>
          <a:xfrm>
            <a:off x="865305" y="668647"/>
            <a:ext cx="1898915" cy="1898915"/>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6" descr="Diagram&#10;&#10;Description automatically generated">
            <a:extLst>
              <a:ext uri="{FF2B5EF4-FFF2-40B4-BE49-F238E27FC236}">
                <a16:creationId xmlns:a16="http://schemas.microsoft.com/office/drawing/2014/main" id="{ECD1AD31-5FA6-4C9D-0E6D-F55EBFC2CCE5}"/>
              </a:ext>
            </a:extLst>
          </p:cNvPr>
          <p:cNvPicPr>
            <a:picLocks noChangeAspect="1"/>
          </p:cNvPicPr>
          <p:nvPr/>
        </p:nvPicPr>
        <p:blipFill rotWithShape="1">
          <a:blip r:embed="rId4"/>
          <a:srcRect r="2247" b="-3"/>
          <a:stretch/>
        </p:blipFill>
        <p:spPr>
          <a:xfrm>
            <a:off x="355663" y="3179304"/>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p:cNvSpPr>
            <a:spLocks noGrp="1"/>
          </p:cNvSpPr>
          <p:nvPr>
            <p:ph idx="1"/>
          </p:nvPr>
        </p:nvSpPr>
        <p:spPr>
          <a:xfrm>
            <a:off x="4184542" y="1946684"/>
            <a:ext cx="7363990" cy="4351338"/>
          </a:xfrm>
        </p:spPr>
        <p:txBody>
          <a:bodyPr>
            <a:normAutofit/>
          </a:bodyPr>
          <a:lstStyle/>
          <a:p>
            <a:pPr>
              <a:buClr>
                <a:srgbClr val="00ABB5"/>
              </a:buClr>
            </a:pPr>
            <a:r>
              <a:rPr lang="en-GB" sz="1800" b="1"/>
              <a:t>CLD Professional Standards</a:t>
            </a:r>
          </a:p>
          <a:p>
            <a:pPr>
              <a:buClr>
                <a:srgbClr val="00ABB5"/>
              </a:buClr>
            </a:pPr>
            <a:r>
              <a:rPr lang="en-GB" sz="1800" b="1"/>
              <a:t>Values:</a:t>
            </a:r>
          </a:p>
          <a:p>
            <a:pPr>
              <a:buClr>
                <a:srgbClr val="00ABB5"/>
              </a:buClr>
            </a:pPr>
            <a:r>
              <a:rPr lang="en-GB" sz="1800" i="0">
                <a:effectLst/>
              </a:rPr>
              <a:t>Inclusion – valuing equality of both opportunity and outcome, and challenging discriminatory practice</a:t>
            </a:r>
          </a:p>
          <a:p>
            <a:pPr>
              <a:buClr>
                <a:srgbClr val="00ABB5"/>
              </a:buClr>
            </a:pPr>
            <a:r>
              <a:rPr lang="en-GB" sz="1800" b="1"/>
              <a:t>Code of ethics:</a:t>
            </a:r>
          </a:p>
          <a:p>
            <a:pPr>
              <a:buClr>
                <a:srgbClr val="00ABB5"/>
              </a:buClr>
            </a:pPr>
            <a:r>
              <a:rPr lang="en-GB" sz="1800"/>
              <a:t>Equity - Our work promotes equality of opportunity and outcome. Our practice is equitable and inclusive</a:t>
            </a:r>
          </a:p>
          <a:p>
            <a:pPr>
              <a:buClr>
                <a:srgbClr val="00ABB5"/>
              </a:buClr>
            </a:pPr>
            <a:endParaRPr lang="en-GB" sz="1800"/>
          </a:p>
          <a:p>
            <a:pPr>
              <a:buClr>
                <a:srgbClr val="00ABB5"/>
              </a:buClr>
            </a:pPr>
            <a:r>
              <a:rPr lang="en-GB" sz="1800" b="1" err="1"/>
              <a:t>HGIOCLD</a:t>
            </a:r>
            <a:endParaRPr lang="en-GB" sz="1800" b="1"/>
          </a:p>
          <a:p>
            <a:pPr>
              <a:buClr>
                <a:srgbClr val="00ABB5"/>
              </a:buClr>
            </a:pPr>
            <a:r>
              <a:rPr lang="en-GB" sz="1800" b="1"/>
              <a:t>QI 1.2 Improvements in equality, diversity and inclusion</a:t>
            </a:r>
          </a:p>
          <a:p>
            <a:pPr>
              <a:buClr>
                <a:srgbClr val="00ABB5"/>
              </a:buClr>
            </a:pPr>
            <a:r>
              <a:rPr lang="en-GB" sz="1800"/>
              <a:t>Ensuring access and inclusion by reducing barriers and inequalities and promoting an equitable culture</a:t>
            </a:r>
          </a:p>
        </p:txBody>
      </p:sp>
    </p:spTree>
    <p:extLst>
      <p:ext uri="{BB962C8B-B14F-4D97-AF65-F5344CB8AC3E}">
        <p14:creationId xmlns:p14="http://schemas.microsoft.com/office/powerpoint/2010/main" val="131004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The </a:t>
            </a:r>
            <a:r>
              <a:rPr lang="en-GB"/>
              <a:t>Data Guide</a:t>
            </a:r>
            <a:endParaRPr lang="en-GB" dirty="0">
              <a:solidFill>
                <a:srgbClr val="FF0000"/>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endParaRPr lang="en-GB" b="1" dirty="0">
              <a:cs typeface="Arial"/>
            </a:endParaRPr>
          </a:p>
          <a:p>
            <a:pPr>
              <a:buClr>
                <a:srgbClr val="00ABB5"/>
              </a:buClr>
            </a:pPr>
            <a:endParaRPr lang="en-GB" b="1"/>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9" descr="A picture containing text, electronics&#10;&#10;Description automatically generated">
            <a:extLst>
              <a:ext uri="{FF2B5EF4-FFF2-40B4-BE49-F238E27FC236}">
                <a16:creationId xmlns:a16="http://schemas.microsoft.com/office/drawing/2014/main" id="{D2804E81-4F30-2300-ED0C-F3CEE0C3949F}"/>
              </a:ext>
            </a:extLst>
          </p:cNvPr>
          <p:cNvPicPr>
            <a:picLocks noChangeAspect="1"/>
          </p:cNvPicPr>
          <p:nvPr/>
        </p:nvPicPr>
        <p:blipFill>
          <a:blip r:embed="rId6"/>
          <a:stretch>
            <a:fillRect/>
          </a:stretch>
        </p:blipFill>
        <p:spPr>
          <a:xfrm>
            <a:off x="611554" y="1553000"/>
            <a:ext cx="3964353" cy="4474925"/>
          </a:xfrm>
          <a:prstGeom prst="rect">
            <a:avLst/>
          </a:prstGeom>
        </p:spPr>
      </p:pic>
      <p:pic>
        <p:nvPicPr>
          <p:cNvPr id="4" name="Online Media 3" title="CLD IGBE launch">
            <a:hlinkClick r:id="" action="ppaction://media"/>
            <a:extLst>
              <a:ext uri="{FF2B5EF4-FFF2-40B4-BE49-F238E27FC236}">
                <a16:creationId xmlns:a16="http://schemas.microsoft.com/office/drawing/2014/main" id="{9A3DE2EF-7FA5-FBD8-1A20-1F176DFD4AFC}"/>
              </a:ext>
            </a:extLst>
          </p:cNvPr>
          <p:cNvPicPr>
            <a:picLocks noRot="1" noChangeAspect="1"/>
          </p:cNvPicPr>
          <p:nvPr>
            <a:videoFile r:link="rId1"/>
          </p:nvPr>
        </p:nvPicPr>
        <p:blipFill>
          <a:blip r:embed="rId7"/>
          <a:stretch>
            <a:fillRect/>
          </a:stretch>
        </p:blipFill>
        <p:spPr>
          <a:xfrm>
            <a:off x="5097517" y="998030"/>
            <a:ext cx="6672304" cy="4796824"/>
          </a:xfrm>
          <a:prstGeom prst="rect">
            <a:avLst/>
          </a:prstGeom>
        </p:spPr>
      </p:pic>
    </p:spTree>
    <p:extLst>
      <p:ext uri="{BB962C8B-B14F-4D97-AF65-F5344CB8AC3E}">
        <p14:creationId xmlns:p14="http://schemas.microsoft.com/office/powerpoint/2010/main" val="225791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a:t>The Self-evaluation Framework</a:t>
            </a:r>
            <a:endParaRPr lang="en-GB">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endParaRPr lang="en-GB" b="1" dirty="0">
              <a:cs typeface="Arial"/>
            </a:endParaRPr>
          </a:p>
          <a:p>
            <a:pPr>
              <a:buClr>
                <a:srgbClr val="00ABB5"/>
              </a:buClr>
            </a:pPr>
            <a:endParaRPr lang="en-GB" b="1"/>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4" name="Picture 4" descr="Chart, bubble chart&#10;&#10;Description automatically generated">
            <a:extLst>
              <a:ext uri="{FF2B5EF4-FFF2-40B4-BE49-F238E27FC236}">
                <a16:creationId xmlns:a16="http://schemas.microsoft.com/office/drawing/2014/main" id="{671BA132-4365-25A2-0D59-62FA710D0F57}"/>
              </a:ext>
            </a:extLst>
          </p:cNvPr>
          <p:cNvPicPr>
            <a:picLocks noChangeAspect="1"/>
          </p:cNvPicPr>
          <p:nvPr/>
        </p:nvPicPr>
        <p:blipFill>
          <a:blip r:embed="rId5"/>
          <a:stretch>
            <a:fillRect/>
          </a:stretch>
        </p:blipFill>
        <p:spPr>
          <a:xfrm>
            <a:off x="4724400" y="2664925"/>
            <a:ext cx="2743200" cy="1528149"/>
          </a:xfrm>
          <a:prstGeom prst="rect">
            <a:avLst/>
          </a:prstGeom>
        </p:spPr>
      </p:pic>
      <p:pic>
        <p:nvPicPr>
          <p:cNvPr id="5" name="Picture 9" descr="Chart, bubble chart&#10;&#10;Description automatically generated">
            <a:extLst>
              <a:ext uri="{FF2B5EF4-FFF2-40B4-BE49-F238E27FC236}">
                <a16:creationId xmlns:a16="http://schemas.microsoft.com/office/drawing/2014/main" id="{75583186-1A2F-4046-2F66-CB989A766CB6}"/>
              </a:ext>
            </a:extLst>
          </p:cNvPr>
          <p:cNvPicPr>
            <a:picLocks noChangeAspect="1"/>
          </p:cNvPicPr>
          <p:nvPr/>
        </p:nvPicPr>
        <p:blipFill>
          <a:blip r:embed="rId5"/>
          <a:stretch>
            <a:fillRect/>
          </a:stretch>
        </p:blipFill>
        <p:spPr>
          <a:xfrm>
            <a:off x="738554" y="-50920"/>
            <a:ext cx="9532814" cy="5308840"/>
          </a:xfrm>
          <a:prstGeom prst="rect">
            <a:avLst/>
          </a:prstGeom>
        </p:spPr>
      </p:pic>
    </p:spTree>
    <p:extLst>
      <p:ext uri="{BB962C8B-B14F-4D97-AF65-F5344CB8AC3E}">
        <p14:creationId xmlns:p14="http://schemas.microsoft.com/office/powerpoint/2010/main" val="254151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solidFill>
                  <a:srgbClr val="00ABB5"/>
                </a:solidFill>
              </a:rPr>
              <a:t>Piloting the resources: </a:t>
            </a:r>
            <a:r>
              <a:rPr lang="en-GB" dirty="0"/>
              <a:t>Youth Work in </a:t>
            </a:r>
            <a:r>
              <a:rPr lang="en-GB" dirty="0">
                <a:solidFill>
                  <a:srgbClr val="00ABB5"/>
                </a:solidFill>
              </a:rPr>
              <a:t>South Ayrshire</a:t>
            </a:r>
          </a:p>
        </p:txBody>
      </p:sp>
      <p:pic>
        <p:nvPicPr>
          <p:cNvPr id="4" name="Picture 4" descr="Text&#10;&#10;Description automatically generated">
            <a:extLst>
              <a:ext uri="{FF2B5EF4-FFF2-40B4-BE49-F238E27FC236}">
                <a16:creationId xmlns:a16="http://schemas.microsoft.com/office/drawing/2014/main" id="{6A78C4FE-E7DA-65A5-7E07-6E00E3EB3F73}"/>
              </a:ext>
            </a:extLst>
          </p:cNvPr>
          <p:cNvPicPr>
            <a:picLocks noGrp="1" noChangeAspect="1"/>
          </p:cNvPicPr>
          <p:nvPr>
            <p:ph idx="1"/>
          </p:nvPr>
        </p:nvPicPr>
        <p:blipFill>
          <a:blip r:embed="rId4"/>
          <a:stretch>
            <a:fillRect/>
          </a:stretch>
        </p:blipFill>
        <p:spPr>
          <a:xfrm>
            <a:off x="5661025" y="2899569"/>
            <a:ext cx="1238250" cy="714375"/>
          </a:xfrm>
        </p:spPr>
      </p:pic>
      <p:pic>
        <p:nvPicPr>
          <p:cNvPr id="6" name="Picture 5"/>
          <p:cNvPicPr>
            <a:picLocks noChangeAspect="1"/>
          </p:cNvPicPr>
          <p:nvPr/>
        </p:nvPicPr>
        <p:blipFill>
          <a:blip r:embed="rId5"/>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Online Media 4" title="IGBE CLD Ayr">
            <a:hlinkClick r:id="" action="ppaction://media"/>
            <a:extLst>
              <a:ext uri="{FF2B5EF4-FFF2-40B4-BE49-F238E27FC236}">
                <a16:creationId xmlns:a16="http://schemas.microsoft.com/office/drawing/2014/main" id="{BB087C0B-473A-4967-A512-9DE699A9EAFF}"/>
              </a:ext>
            </a:extLst>
          </p:cNvPr>
          <p:cNvPicPr>
            <a:picLocks noRot="1" noChangeAspect="1"/>
          </p:cNvPicPr>
          <p:nvPr>
            <a:videoFile r:link="rId1"/>
          </p:nvPr>
        </p:nvPicPr>
        <p:blipFill>
          <a:blip r:embed="rId7"/>
          <a:stretch>
            <a:fillRect/>
          </a:stretch>
        </p:blipFill>
        <p:spPr>
          <a:xfrm>
            <a:off x="-17384" y="1187468"/>
            <a:ext cx="12209384" cy="5670532"/>
          </a:xfrm>
          <a:prstGeom prst="rect">
            <a:avLst/>
          </a:prstGeom>
        </p:spPr>
      </p:pic>
    </p:spTree>
    <p:extLst>
      <p:ext uri="{BB962C8B-B14F-4D97-AF65-F5344CB8AC3E}">
        <p14:creationId xmlns:p14="http://schemas.microsoft.com/office/powerpoint/2010/main" val="20382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66218767289B4590EF867AE7EF9B03" ma:contentTypeVersion="4" ma:contentTypeDescription="Create a new document." ma:contentTypeScope="" ma:versionID="63fecc3bfabfc8b3de949154403990e7">
  <xsd:schema xmlns:xsd="http://www.w3.org/2001/XMLSchema" xmlns:xs="http://www.w3.org/2001/XMLSchema" xmlns:p="http://schemas.microsoft.com/office/2006/metadata/properties" xmlns:ns2="130090b4-a39c-4398-a076-c27a7a402463" targetNamespace="http://schemas.microsoft.com/office/2006/metadata/properties" ma:root="true" ma:fieldsID="f8fdd6e59defd547b328a50a5513b83c" ns2:_="">
    <xsd:import namespace="130090b4-a39c-4398-a076-c27a7a4024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090b4-a39c-4398-a076-c27a7a402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D63A15-0E16-47B6-9EE4-A198F5D39258}">
  <ds:schemaRefs>
    <ds:schemaRef ds:uri="130090b4-a39c-4398-a076-c27a7a4024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4.xml><?xml version="1.0" encoding="utf-8"?>
<ds:datastoreItem xmlns:ds="http://schemas.openxmlformats.org/officeDocument/2006/customXml" ds:itemID="{D7967039-C71A-4B84-9858-0728C216CC08}">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 PP Template</Template>
  <TotalTime>299</TotalTime>
  <Words>1710</Words>
  <Application>Microsoft Office PowerPoint</Application>
  <PresentationFormat>Widescreen</PresentationFormat>
  <Paragraphs>158</Paragraphs>
  <Slides>13</Slides>
  <Notes>13</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Bold</vt:lpstr>
      <vt:lpstr>Calibri</vt:lpstr>
      <vt:lpstr>Calibri Light</vt:lpstr>
      <vt:lpstr>Lucida Grande</vt:lpstr>
      <vt:lpstr>Symbol</vt:lpstr>
      <vt:lpstr>Wingdings</vt:lpstr>
      <vt:lpstr>Powerpoint_template</vt:lpstr>
      <vt:lpstr>Office Theme</vt:lpstr>
      <vt:lpstr>PowerPoint Presentation</vt:lpstr>
      <vt:lpstr>Improving Gender Balance and Equalities and CLD</vt:lpstr>
      <vt:lpstr> What does gender balance look like in your services?  </vt:lpstr>
      <vt:lpstr>Improving Gender Balance and Equalities and CLD</vt:lpstr>
      <vt:lpstr>Why an IGBE and CLD Resource? </vt:lpstr>
      <vt:lpstr>Why an IGBE and CLD Resource? </vt:lpstr>
      <vt:lpstr>The Data Guide</vt:lpstr>
      <vt:lpstr>The Self-evaluation Framework</vt:lpstr>
      <vt:lpstr>Piloting the resources: Youth Work in South Ayrshire</vt:lpstr>
      <vt:lpstr>Piloting the resources: LGBT Youth Scotland</vt:lpstr>
      <vt:lpstr>Piloting the resources: City of Edinburgh Council </vt:lpstr>
      <vt:lpstr>Further information and support</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Epsworth S (Susan)</dc:creator>
  <cp:lastModifiedBy>Oonagh Mcgarry</cp:lastModifiedBy>
  <cp:revision>349</cp:revision>
  <cp:lastPrinted>2014-02-19T15:05:01Z</cp:lastPrinted>
  <dcterms:created xsi:type="dcterms:W3CDTF">2019-05-27T11:42:59Z</dcterms:created>
  <dcterms:modified xsi:type="dcterms:W3CDTF">2023-09-19T10:03:18Z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0x0101009666218767289B4590EF867AE7EF9B03</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