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2" r:id="rId5"/>
    <p:sldId id="259" r:id="rId6"/>
    <p:sldId id="260" r:id="rId7"/>
    <p:sldId id="263" r:id="rId8"/>
    <p:sldId id="266" r:id="rId9"/>
    <p:sldId id="278" r:id="rId10"/>
    <p:sldId id="283" r:id="rId11"/>
    <p:sldId id="282" r:id="rId12"/>
    <p:sldId id="256" r:id="rId13"/>
    <p:sldId id="257" r:id="rId14"/>
    <p:sldId id="258" r:id="rId15"/>
    <p:sldId id="28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A1A4"/>
    <a:srgbClr val="23C9CD"/>
    <a:srgbClr val="7030A0"/>
    <a:srgbClr val="8C3FC5"/>
    <a:srgbClr val="CDAC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6052" autoAdjust="0"/>
  </p:normalViewPr>
  <p:slideViewPr>
    <p:cSldViewPr snapToGrid="0">
      <p:cViewPr varScale="1">
        <p:scale>
          <a:sx n="64" d="100"/>
          <a:sy n="64" d="100"/>
        </p:scale>
        <p:origin x="235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C002E5-6078-4340-8B7E-B8F4B3017B0E}" type="datetimeFigureOut">
              <a:rPr lang="en-GB" smtClean="0"/>
              <a:t>14/03/2023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3AAA2C-3AE2-4D09-8525-B0089DAA92FA}" type="slidenum">
              <a:rPr lang="en-GB" smtClean="0"/>
              <a:t>‹#›</a:t>
            </a:fld>
            <a:endParaRPr lang="en-GB"/>
          </a:p>
        </p:txBody>
      </p:sp>
    </p:spTree>
    <p:extLst>
      <p:ext uri="{BB962C8B-B14F-4D97-AF65-F5344CB8AC3E}">
        <p14:creationId xmlns:p14="http://schemas.microsoft.com/office/powerpoint/2010/main" val="1174247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ldstandardscouncil.org.uk/registration/"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cldstandardscouncil.org.uk/the-standards-council/council-reports/policy-responses-and-commentary/"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A43AAA2C-3AE2-4D09-8525-B0089DAA92FA}" type="slidenum">
              <a:rPr lang="en-GB" smtClean="0"/>
              <a:t>1</a:t>
            </a:fld>
            <a:endParaRPr lang="en-GB"/>
          </a:p>
        </p:txBody>
      </p:sp>
    </p:spTree>
    <p:extLst>
      <p:ext uri="{BB962C8B-B14F-4D97-AF65-F5344CB8AC3E}">
        <p14:creationId xmlns:p14="http://schemas.microsoft.com/office/powerpoint/2010/main" val="2601418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GB" dirty="0"/>
              <a:t>Scotland</a:t>
            </a:r>
          </a:p>
          <a:p>
            <a:pPr marL="228600" indent="-228600">
              <a:buFont typeface="+mj-lt"/>
              <a:buAutoNum type="arabicPeriod"/>
            </a:pPr>
            <a:r>
              <a:rPr lang="en-GB" dirty="0"/>
              <a:t>UK</a:t>
            </a:r>
          </a:p>
          <a:p>
            <a:pPr marL="228600" indent="-228600">
              <a:buFont typeface="+mj-lt"/>
              <a:buAutoNum type="arabicPeriod"/>
            </a:pPr>
            <a:r>
              <a:rPr lang="en-GB" dirty="0"/>
              <a:t>Europe</a:t>
            </a:r>
          </a:p>
          <a:p>
            <a:pPr marL="228600" indent="-228600">
              <a:buFont typeface="+mj-lt"/>
              <a:buAutoNum type="arabicPeriod"/>
            </a:pPr>
            <a:r>
              <a:rPr lang="en-GB" b="1" dirty="0"/>
              <a:t>World</a:t>
            </a:r>
          </a:p>
          <a:p>
            <a:pPr marL="228600" indent="-228600">
              <a:buFont typeface="+mj-lt"/>
              <a:buAutoNum type="arabicPeriod"/>
            </a:pPr>
            <a:r>
              <a:rPr lang="en-GB" dirty="0"/>
              <a:t>Universe</a:t>
            </a:r>
          </a:p>
        </p:txBody>
      </p:sp>
      <p:sp>
        <p:nvSpPr>
          <p:cNvPr id="4" name="Slide Number Placeholder 3"/>
          <p:cNvSpPr>
            <a:spLocks noGrp="1"/>
          </p:cNvSpPr>
          <p:nvPr>
            <p:ph type="sldNum" sz="quarter" idx="5"/>
          </p:nvPr>
        </p:nvSpPr>
        <p:spPr/>
        <p:txBody>
          <a:bodyPr/>
          <a:lstStyle/>
          <a:p>
            <a:fld id="{A43AAA2C-3AE2-4D09-8525-B0089DAA92FA}" type="slidenum">
              <a:rPr lang="en-GB" smtClean="0"/>
              <a:t>2</a:t>
            </a:fld>
            <a:endParaRPr lang="en-GB"/>
          </a:p>
        </p:txBody>
      </p:sp>
    </p:spTree>
    <p:extLst>
      <p:ext uri="{BB962C8B-B14F-4D97-AF65-F5344CB8AC3E}">
        <p14:creationId xmlns:p14="http://schemas.microsoft.com/office/powerpoint/2010/main" val="2627559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Show website after slide and pause for questions?</a:t>
            </a:r>
          </a:p>
        </p:txBody>
      </p:sp>
      <p:sp>
        <p:nvSpPr>
          <p:cNvPr id="4" name="Slide Number Placeholder 3"/>
          <p:cNvSpPr>
            <a:spLocks noGrp="1"/>
          </p:cNvSpPr>
          <p:nvPr>
            <p:ph type="sldNum" sz="quarter" idx="5"/>
          </p:nvPr>
        </p:nvSpPr>
        <p:spPr/>
        <p:txBody>
          <a:bodyPr/>
          <a:lstStyle/>
          <a:p>
            <a:fld id="{A43AAA2C-3AE2-4D09-8525-B0089DAA92FA}" type="slidenum">
              <a:rPr lang="en-GB" smtClean="0"/>
              <a:t>4</a:t>
            </a:fld>
            <a:endParaRPr lang="en-GB"/>
          </a:p>
        </p:txBody>
      </p:sp>
    </p:spTree>
    <p:extLst>
      <p:ext uri="{BB962C8B-B14F-4D97-AF65-F5344CB8AC3E}">
        <p14:creationId xmlns:p14="http://schemas.microsoft.com/office/powerpoint/2010/main" val="476369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0" indent="0">
              <a:buNone/>
            </a:pPr>
            <a:endParaRPr lang="en-GB" sz="1400" b="0" dirty="0"/>
          </a:p>
        </p:txBody>
      </p:sp>
      <p:sp>
        <p:nvSpPr>
          <p:cNvPr id="4" name="Slide Number Placeholder 3"/>
          <p:cNvSpPr>
            <a:spLocks noGrp="1"/>
          </p:cNvSpPr>
          <p:nvPr>
            <p:ph type="sldNum" sz="quarter" idx="10"/>
          </p:nvPr>
        </p:nvSpPr>
        <p:spPr/>
        <p:txBody>
          <a:bodyPr/>
          <a:lstStyle/>
          <a:p>
            <a:fld id="{73C06EC2-8571-4830-82FA-3AE9B607C9F1}" type="slidenum">
              <a:rPr lang="en-GB" smtClean="0"/>
              <a:t>5</a:t>
            </a:fld>
            <a:endParaRPr lang="en-GB"/>
          </a:p>
        </p:txBody>
      </p:sp>
    </p:spTree>
    <p:extLst>
      <p:ext uri="{BB962C8B-B14F-4D97-AF65-F5344CB8AC3E}">
        <p14:creationId xmlns:p14="http://schemas.microsoft.com/office/powerpoint/2010/main" val="1873646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Registration | CLD Standards Council for Scotland</a:t>
            </a:r>
            <a:endParaRPr lang="en-US" dirty="0"/>
          </a:p>
          <a:p>
            <a:endParaRPr lang="en-US" dirty="0"/>
          </a:p>
          <a:p>
            <a:r>
              <a:rPr lang="en-US" dirty="0"/>
              <a:t>You, your staff, your volunteers?</a:t>
            </a:r>
          </a:p>
          <a:p>
            <a:r>
              <a:rPr lang="en-US" dirty="0"/>
              <a:t>Play the registration video from website</a:t>
            </a:r>
          </a:p>
          <a:p>
            <a:endParaRPr lang="en-US" dirty="0"/>
          </a:p>
        </p:txBody>
      </p:sp>
      <p:sp>
        <p:nvSpPr>
          <p:cNvPr id="4" name="Slide Number Placeholder 3"/>
          <p:cNvSpPr>
            <a:spLocks noGrp="1"/>
          </p:cNvSpPr>
          <p:nvPr>
            <p:ph type="sldNum" sz="quarter" idx="5"/>
          </p:nvPr>
        </p:nvSpPr>
        <p:spPr/>
        <p:txBody>
          <a:bodyPr/>
          <a:lstStyle/>
          <a:p>
            <a:fld id="{A43AAA2C-3AE2-4D09-8525-B0089DAA92FA}" type="slidenum">
              <a:rPr lang="en-GB" smtClean="0"/>
              <a:t>6</a:t>
            </a:fld>
            <a:endParaRPr lang="en-GB"/>
          </a:p>
        </p:txBody>
      </p:sp>
    </p:spTree>
    <p:extLst>
      <p:ext uri="{BB962C8B-B14F-4D97-AF65-F5344CB8AC3E}">
        <p14:creationId xmlns:p14="http://schemas.microsoft.com/office/powerpoint/2010/main" val="1608074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pPr marL="342900" indent="-342900">
              <a:buAutoNum type="arabicPeriod"/>
            </a:pPr>
            <a:r>
              <a:rPr lang="en-GB" dirty="0">
                <a:hlinkClick r:id="rId3"/>
              </a:rPr>
              <a:t>Policy Responses and Commentary | CLD Standards Council for Scotland</a:t>
            </a:r>
            <a:endParaRPr lang="en-GB" sz="1400" b="0" dirty="0"/>
          </a:p>
        </p:txBody>
      </p:sp>
      <p:sp>
        <p:nvSpPr>
          <p:cNvPr id="4" name="Slide Number Placeholder 3"/>
          <p:cNvSpPr>
            <a:spLocks noGrp="1"/>
          </p:cNvSpPr>
          <p:nvPr>
            <p:ph type="sldNum" sz="quarter" idx="10"/>
          </p:nvPr>
        </p:nvSpPr>
        <p:spPr/>
        <p:txBody>
          <a:bodyPr/>
          <a:lstStyle/>
          <a:p>
            <a:fld id="{73C06EC2-8571-4830-82FA-3AE9B607C9F1}" type="slidenum">
              <a:rPr lang="en-GB" smtClean="0"/>
              <a:t>7</a:t>
            </a:fld>
            <a:endParaRPr lang="en-GB"/>
          </a:p>
        </p:txBody>
      </p:sp>
    </p:spTree>
    <p:extLst>
      <p:ext uri="{BB962C8B-B14F-4D97-AF65-F5344CB8AC3E}">
        <p14:creationId xmlns:p14="http://schemas.microsoft.com/office/powerpoint/2010/main" val="3440558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Where can you see yourself and the people you work with in this list?</a:t>
            </a:r>
          </a:p>
          <a:p>
            <a:r>
              <a:rPr lang="en-GB" dirty="0"/>
              <a:t>Do all paid and volunteer practitioners know they are part of the CLD sector? </a:t>
            </a:r>
          </a:p>
          <a:p>
            <a:r>
              <a:rPr lang="en-GB" dirty="0"/>
              <a:t>Do the learners and communities they engage with know they are engaging with CLD?</a:t>
            </a:r>
          </a:p>
          <a:p>
            <a:r>
              <a:rPr lang="en-GB" dirty="0"/>
              <a:t>What would be the benefit of this?</a:t>
            </a:r>
          </a:p>
          <a:p>
            <a:endParaRPr lang="en-GB" dirty="0"/>
          </a:p>
          <a:p>
            <a:endParaRPr lang="en-GB" dirty="0"/>
          </a:p>
        </p:txBody>
      </p:sp>
      <p:sp>
        <p:nvSpPr>
          <p:cNvPr id="4" name="Slide Number Placeholder 3"/>
          <p:cNvSpPr>
            <a:spLocks noGrp="1"/>
          </p:cNvSpPr>
          <p:nvPr>
            <p:ph type="sldNum" sz="quarter" idx="5"/>
          </p:nvPr>
        </p:nvSpPr>
        <p:spPr/>
        <p:txBody>
          <a:bodyPr/>
          <a:lstStyle/>
          <a:p>
            <a:fld id="{A43AAA2C-3AE2-4D09-8525-B0089DAA92FA}" type="slidenum">
              <a:rPr lang="en-GB" smtClean="0"/>
              <a:t>8</a:t>
            </a:fld>
            <a:endParaRPr lang="en-GB"/>
          </a:p>
        </p:txBody>
      </p:sp>
    </p:spTree>
    <p:extLst>
      <p:ext uri="{BB962C8B-B14F-4D97-AF65-F5344CB8AC3E}">
        <p14:creationId xmlns:p14="http://schemas.microsoft.com/office/powerpoint/2010/main" val="3874427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43AAA2C-3AE2-4D09-8525-B0089DAA92FA}" type="slidenum">
              <a:rPr lang="en-GB" smtClean="0"/>
              <a:t>11</a:t>
            </a:fld>
            <a:endParaRPr lang="en-GB"/>
          </a:p>
        </p:txBody>
      </p:sp>
    </p:spTree>
    <p:extLst>
      <p:ext uri="{BB962C8B-B14F-4D97-AF65-F5344CB8AC3E}">
        <p14:creationId xmlns:p14="http://schemas.microsoft.com/office/powerpoint/2010/main" val="3693236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43AAA2C-3AE2-4D09-8525-B0089DAA92FA}" type="slidenum">
              <a:rPr lang="en-GB" smtClean="0"/>
              <a:t>12</a:t>
            </a:fld>
            <a:endParaRPr lang="en-GB"/>
          </a:p>
        </p:txBody>
      </p:sp>
    </p:spTree>
    <p:extLst>
      <p:ext uri="{BB962C8B-B14F-4D97-AF65-F5344CB8AC3E}">
        <p14:creationId xmlns:p14="http://schemas.microsoft.com/office/powerpoint/2010/main" val="33339318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9D90F-EE75-39FA-4BED-047821676A2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F27C3DE6-21EF-4B17-141B-8270B301D5DB}"/>
              </a:ext>
            </a:extLst>
          </p:cNvPr>
          <p:cNvSpPr>
            <a:spLocks noGrp="1"/>
          </p:cNvSpPr>
          <p:nvPr>
            <p:ph type="subTitle" idx="1"/>
          </p:nvPr>
        </p:nvSpPr>
        <p:spPr>
          <a:xfrm>
            <a:off x="1524000" y="3602038"/>
            <a:ext cx="9144000" cy="1655762"/>
          </a:xfrm>
        </p:spPr>
        <p:txBody>
          <a:bodyPr/>
          <a:lstStyle>
            <a:lvl1pPr marL="0" indent="0" algn="ctr">
              <a:buNone/>
              <a:defRPr sz="2400" b="1">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1DB57C4A-705C-0161-D783-88128DA1DC2B}"/>
              </a:ext>
            </a:extLst>
          </p:cNvPr>
          <p:cNvSpPr>
            <a:spLocks noGrp="1"/>
          </p:cNvSpPr>
          <p:nvPr>
            <p:ph type="dt" sz="half" idx="10"/>
          </p:nvPr>
        </p:nvSpPr>
        <p:spPr/>
        <p:txBody>
          <a:bodyPr/>
          <a:lstStyle/>
          <a:p>
            <a:fld id="{E4F404E3-FE6D-4F4F-8EE2-6FD7B8D0F3BA}" type="datetimeFigureOut">
              <a:rPr lang="en-GB" smtClean="0"/>
              <a:t>14/03/2023</a:t>
            </a:fld>
            <a:endParaRPr lang="en-GB"/>
          </a:p>
        </p:txBody>
      </p:sp>
      <p:sp>
        <p:nvSpPr>
          <p:cNvPr id="5" name="Footer Placeholder 4">
            <a:extLst>
              <a:ext uri="{FF2B5EF4-FFF2-40B4-BE49-F238E27FC236}">
                <a16:creationId xmlns:a16="http://schemas.microsoft.com/office/drawing/2014/main" id="{5D6B796E-D3E7-0E11-12CB-5BEBE97223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72F0B5-5E45-436D-4847-5C3714732415}"/>
              </a:ext>
            </a:extLst>
          </p:cNvPr>
          <p:cNvSpPr>
            <a:spLocks noGrp="1"/>
          </p:cNvSpPr>
          <p:nvPr>
            <p:ph type="sldNum" sz="quarter" idx="12"/>
          </p:nvPr>
        </p:nvSpPr>
        <p:spPr/>
        <p:txBody>
          <a:bodyPr/>
          <a:lstStyle/>
          <a:p>
            <a:fld id="{9AF02A9F-26F7-4A79-9A05-181C3A8B325D}" type="slidenum">
              <a:rPr lang="en-GB" smtClean="0"/>
              <a:t>‹#›</a:t>
            </a:fld>
            <a:endParaRPr lang="en-GB"/>
          </a:p>
        </p:txBody>
      </p:sp>
      <p:sp>
        <p:nvSpPr>
          <p:cNvPr id="8" name="Rectangle 7">
            <a:extLst>
              <a:ext uri="{FF2B5EF4-FFF2-40B4-BE49-F238E27FC236}">
                <a16:creationId xmlns:a16="http://schemas.microsoft.com/office/drawing/2014/main" id="{66A7161E-C0C1-C6FF-AD94-C832834C780C}"/>
              </a:ext>
            </a:extLst>
          </p:cNvPr>
          <p:cNvSpPr/>
          <p:nvPr userDrawn="1"/>
        </p:nvSpPr>
        <p:spPr>
          <a:xfrm>
            <a:off x="0" y="4004841"/>
            <a:ext cx="12192000" cy="2853158"/>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a:t> </a:t>
            </a:r>
          </a:p>
        </p:txBody>
      </p:sp>
      <p:pic>
        <p:nvPicPr>
          <p:cNvPr id="9" name="Picture 8">
            <a:extLst>
              <a:ext uri="{FF2B5EF4-FFF2-40B4-BE49-F238E27FC236}">
                <a16:creationId xmlns:a16="http://schemas.microsoft.com/office/drawing/2014/main" id="{F2E987EC-5B42-436B-F868-543F52F00F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37321" y="316163"/>
            <a:ext cx="5517358" cy="1307599"/>
          </a:xfrm>
          <a:prstGeom prst="rect">
            <a:avLst/>
          </a:prstGeom>
        </p:spPr>
      </p:pic>
    </p:spTree>
    <p:extLst>
      <p:ext uri="{BB962C8B-B14F-4D97-AF65-F5344CB8AC3E}">
        <p14:creationId xmlns:p14="http://schemas.microsoft.com/office/powerpoint/2010/main" val="3167815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7C8A8-2C75-2D87-46FF-6E3929823300}"/>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29CB7F22-C909-2069-FB64-E3E0413F562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7AFAF9B-1025-80B0-4930-813F63903178}"/>
              </a:ext>
            </a:extLst>
          </p:cNvPr>
          <p:cNvSpPr>
            <a:spLocks noGrp="1"/>
          </p:cNvSpPr>
          <p:nvPr>
            <p:ph type="dt" sz="half" idx="10"/>
          </p:nvPr>
        </p:nvSpPr>
        <p:spPr/>
        <p:txBody>
          <a:bodyPr/>
          <a:lstStyle/>
          <a:p>
            <a:fld id="{E4F404E3-FE6D-4F4F-8EE2-6FD7B8D0F3BA}" type="datetimeFigureOut">
              <a:rPr lang="en-GB" smtClean="0"/>
              <a:t>14/03/2023</a:t>
            </a:fld>
            <a:endParaRPr lang="en-GB"/>
          </a:p>
        </p:txBody>
      </p:sp>
      <p:sp>
        <p:nvSpPr>
          <p:cNvPr id="5" name="Footer Placeholder 4">
            <a:extLst>
              <a:ext uri="{FF2B5EF4-FFF2-40B4-BE49-F238E27FC236}">
                <a16:creationId xmlns:a16="http://schemas.microsoft.com/office/drawing/2014/main" id="{DE163A17-824E-A9F3-9BD1-1E468ED339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4C3D98-68EC-CD19-2186-706967FAA734}"/>
              </a:ext>
            </a:extLst>
          </p:cNvPr>
          <p:cNvSpPr>
            <a:spLocks noGrp="1"/>
          </p:cNvSpPr>
          <p:nvPr>
            <p:ph type="sldNum" sz="quarter" idx="12"/>
          </p:nvPr>
        </p:nvSpPr>
        <p:spPr/>
        <p:txBody>
          <a:bodyPr/>
          <a:lstStyle/>
          <a:p>
            <a:fld id="{9AF02A9F-26F7-4A79-9A05-181C3A8B325D}" type="slidenum">
              <a:rPr lang="en-GB" smtClean="0"/>
              <a:t>‹#›</a:t>
            </a:fld>
            <a:endParaRPr lang="en-GB"/>
          </a:p>
        </p:txBody>
      </p:sp>
      <p:sp>
        <p:nvSpPr>
          <p:cNvPr id="7" name="Rectangle 6">
            <a:extLst>
              <a:ext uri="{FF2B5EF4-FFF2-40B4-BE49-F238E27FC236}">
                <a16:creationId xmlns:a16="http://schemas.microsoft.com/office/drawing/2014/main" id="{228EF4C9-68B4-6C25-A1E4-B472D5A5EBF5}"/>
              </a:ext>
            </a:extLst>
          </p:cNvPr>
          <p:cNvSpPr/>
          <p:nvPr userDrawn="1"/>
        </p:nvSpPr>
        <p:spPr>
          <a:xfrm>
            <a:off x="937549" y="1336662"/>
            <a:ext cx="9800789" cy="45719"/>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a:t> </a:t>
            </a:r>
          </a:p>
        </p:txBody>
      </p:sp>
      <p:pic>
        <p:nvPicPr>
          <p:cNvPr id="8" name="Picture 7" descr="CLD_Colour_Logo.png">
            <a:extLst>
              <a:ext uri="{FF2B5EF4-FFF2-40B4-BE49-F238E27FC236}">
                <a16:creationId xmlns:a16="http://schemas.microsoft.com/office/drawing/2014/main" id="{71C5F3CE-61EA-D202-7AE0-7629A0AC42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6415" y="293131"/>
            <a:ext cx="1014770" cy="961867"/>
          </a:xfrm>
          <a:prstGeom prst="rect">
            <a:avLst/>
          </a:prstGeom>
        </p:spPr>
      </p:pic>
    </p:spTree>
    <p:extLst>
      <p:ext uri="{BB962C8B-B14F-4D97-AF65-F5344CB8AC3E}">
        <p14:creationId xmlns:p14="http://schemas.microsoft.com/office/powerpoint/2010/main" val="646960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BC6866-132D-8668-F97B-8D57814CDD0E}"/>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0A14EFEF-7D74-70D1-14C0-1D61FDC4A10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0EF703B-D4EA-AE82-3A32-5863D0DC8668}"/>
              </a:ext>
            </a:extLst>
          </p:cNvPr>
          <p:cNvSpPr>
            <a:spLocks noGrp="1"/>
          </p:cNvSpPr>
          <p:nvPr>
            <p:ph type="dt" sz="half" idx="10"/>
          </p:nvPr>
        </p:nvSpPr>
        <p:spPr/>
        <p:txBody>
          <a:bodyPr/>
          <a:lstStyle/>
          <a:p>
            <a:fld id="{E4F404E3-FE6D-4F4F-8EE2-6FD7B8D0F3BA}" type="datetimeFigureOut">
              <a:rPr lang="en-GB" smtClean="0"/>
              <a:t>14/03/2023</a:t>
            </a:fld>
            <a:endParaRPr lang="en-GB"/>
          </a:p>
        </p:txBody>
      </p:sp>
      <p:sp>
        <p:nvSpPr>
          <p:cNvPr id="5" name="Footer Placeholder 4">
            <a:extLst>
              <a:ext uri="{FF2B5EF4-FFF2-40B4-BE49-F238E27FC236}">
                <a16:creationId xmlns:a16="http://schemas.microsoft.com/office/drawing/2014/main" id="{AD18C2B0-5960-AA5F-9197-57CF4F2DC4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C5FE55-E2DA-63C5-4601-FBB973D34277}"/>
              </a:ext>
            </a:extLst>
          </p:cNvPr>
          <p:cNvSpPr>
            <a:spLocks noGrp="1"/>
          </p:cNvSpPr>
          <p:nvPr>
            <p:ph type="sldNum" sz="quarter" idx="12"/>
          </p:nvPr>
        </p:nvSpPr>
        <p:spPr/>
        <p:txBody>
          <a:bodyPr/>
          <a:lstStyle/>
          <a:p>
            <a:fld id="{9AF02A9F-26F7-4A79-9A05-181C3A8B325D}" type="slidenum">
              <a:rPr lang="en-GB" smtClean="0"/>
              <a:t>‹#›</a:t>
            </a:fld>
            <a:endParaRPr lang="en-GB"/>
          </a:p>
        </p:txBody>
      </p:sp>
    </p:spTree>
    <p:extLst>
      <p:ext uri="{BB962C8B-B14F-4D97-AF65-F5344CB8AC3E}">
        <p14:creationId xmlns:p14="http://schemas.microsoft.com/office/powerpoint/2010/main" val="793710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6E485-263E-7FD6-974A-48D850A7D07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589F96F0-C592-BB8E-0E14-87E27B5944CF}"/>
              </a:ext>
            </a:extLst>
          </p:cNvPr>
          <p:cNvSpPr>
            <a:spLocks noGrp="1"/>
          </p:cNvSpPr>
          <p:nvPr>
            <p:ph idx="1"/>
          </p:nvPr>
        </p:nvSpPr>
        <p:spPr>
          <a:xfrm>
            <a:off x="838200" y="1690688"/>
            <a:ext cx="10515600" cy="435133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A23E642-45DE-A368-3C3C-E83B51FF79F3}"/>
              </a:ext>
            </a:extLst>
          </p:cNvPr>
          <p:cNvSpPr>
            <a:spLocks noGrp="1"/>
          </p:cNvSpPr>
          <p:nvPr>
            <p:ph type="dt" sz="half" idx="10"/>
          </p:nvPr>
        </p:nvSpPr>
        <p:spPr/>
        <p:txBody>
          <a:bodyPr/>
          <a:lstStyle/>
          <a:p>
            <a:fld id="{E4F404E3-FE6D-4F4F-8EE2-6FD7B8D0F3BA}" type="datetimeFigureOut">
              <a:rPr lang="en-GB" smtClean="0"/>
              <a:t>14/03/2023</a:t>
            </a:fld>
            <a:endParaRPr lang="en-GB"/>
          </a:p>
        </p:txBody>
      </p:sp>
      <p:sp>
        <p:nvSpPr>
          <p:cNvPr id="5" name="Footer Placeholder 4">
            <a:extLst>
              <a:ext uri="{FF2B5EF4-FFF2-40B4-BE49-F238E27FC236}">
                <a16:creationId xmlns:a16="http://schemas.microsoft.com/office/drawing/2014/main" id="{27BB2520-4391-D86A-DCE5-4F14866C5A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69D8C9-A5AE-FF2A-DDC0-999BB7E35781}"/>
              </a:ext>
            </a:extLst>
          </p:cNvPr>
          <p:cNvSpPr>
            <a:spLocks noGrp="1"/>
          </p:cNvSpPr>
          <p:nvPr>
            <p:ph type="sldNum" sz="quarter" idx="12"/>
          </p:nvPr>
        </p:nvSpPr>
        <p:spPr/>
        <p:txBody>
          <a:bodyPr/>
          <a:lstStyle/>
          <a:p>
            <a:fld id="{9AF02A9F-26F7-4A79-9A05-181C3A8B325D}" type="slidenum">
              <a:rPr lang="en-GB" smtClean="0"/>
              <a:t>‹#›</a:t>
            </a:fld>
            <a:endParaRPr lang="en-GB"/>
          </a:p>
        </p:txBody>
      </p:sp>
      <p:sp>
        <p:nvSpPr>
          <p:cNvPr id="8" name="Rectangle 7">
            <a:extLst>
              <a:ext uri="{FF2B5EF4-FFF2-40B4-BE49-F238E27FC236}">
                <a16:creationId xmlns:a16="http://schemas.microsoft.com/office/drawing/2014/main" id="{BA3A94BE-C050-7974-09C5-8420E305ABE4}"/>
              </a:ext>
            </a:extLst>
          </p:cNvPr>
          <p:cNvSpPr/>
          <p:nvPr userDrawn="1"/>
        </p:nvSpPr>
        <p:spPr>
          <a:xfrm>
            <a:off x="937549" y="1336662"/>
            <a:ext cx="9800789" cy="45719"/>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a:t> </a:t>
            </a:r>
          </a:p>
        </p:txBody>
      </p:sp>
      <p:pic>
        <p:nvPicPr>
          <p:cNvPr id="9" name="Picture 8" descr="CLD_Colour_Logo.png">
            <a:extLst>
              <a:ext uri="{FF2B5EF4-FFF2-40B4-BE49-F238E27FC236}">
                <a16:creationId xmlns:a16="http://schemas.microsoft.com/office/drawing/2014/main" id="{CD7855AA-FE16-7522-444C-54167538C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6415" y="293131"/>
            <a:ext cx="1014770" cy="961867"/>
          </a:xfrm>
          <a:prstGeom prst="rect">
            <a:avLst/>
          </a:prstGeom>
        </p:spPr>
      </p:pic>
    </p:spTree>
    <p:extLst>
      <p:ext uri="{BB962C8B-B14F-4D97-AF65-F5344CB8AC3E}">
        <p14:creationId xmlns:p14="http://schemas.microsoft.com/office/powerpoint/2010/main" val="601452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84D42-F1B5-F4C0-FD75-390B4579457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B4E68930-D717-8814-82DE-0158BEA5ADAC}"/>
              </a:ext>
            </a:extLst>
          </p:cNvPr>
          <p:cNvSpPr>
            <a:spLocks noGrp="1"/>
          </p:cNvSpPr>
          <p:nvPr>
            <p:ph type="body" idx="1"/>
          </p:nvPr>
        </p:nvSpPr>
        <p:spPr>
          <a:xfrm>
            <a:off x="831850" y="4589463"/>
            <a:ext cx="10515600" cy="1500187"/>
          </a:xfrm>
        </p:spPr>
        <p:txBody>
          <a:bodyPr/>
          <a:lstStyle>
            <a:lvl1pPr marL="0" indent="0">
              <a:buNone/>
              <a:defRPr sz="24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048E834-932E-19B2-1AD4-2A393260BD12}"/>
              </a:ext>
            </a:extLst>
          </p:cNvPr>
          <p:cNvSpPr>
            <a:spLocks noGrp="1"/>
          </p:cNvSpPr>
          <p:nvPr>
            <p:ph type="dt" sz="half" idx="10"/>
          </p:nvPr>
        </p:nvSpPr>
        <p:spPr/>
        <p:txBody>
          <a:bodyPr/>
          <a:lstStyle/>
          <a:p>
            <a:fld id="{E4F404E3-FE6D-4F4F-8EE2-6FD7B8D0F3BA}" type="datetimeFigureOut">
              <a:rPr lang="en-GB" smtClean="0"/>
              <a:t>14/03/2023</a:t>
            </a:fld>
            <a:endParaRPr lang="en-GB"/>
          </a:p>
        </p:txBody>
      </p:sp>
      <p:sp>
        <p:nvSpPr>
          <p:cNvPr id="5" name="Footer Placeholder 4">
            <a:extLst>
              <a:ext uri="{FF2B5EF4-FFF2-40B4-BE49-F238E27FC236}">
                <a16:creationId xmlns:a16="http://schemas.microsoft.com/office/drawing/2014/main" id="{05393A84-0C5C-3527-EC88-6082FEA5AF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4DABBB-A9F7-68B8-E15D-5AD1B9E141D1}"/>
              </a:ext>
            </a:extLst>
          </p:cNvPr>
          <p:cNvSpPr>
            <a:spLocks noGrp="1"/>
          </p:cNvSpPr>
          <p:nvPr>
            <p:ph type="sldNum" sz="quarter" idx="12"/>
          </p:nvPr>
        </p:nvSpPr>
        <p:spPr/>
        <p:txBody>
          <a:bodyPr/>
          <a:lstStyle/>
          <a:p>
            <a:fld id="{9AF02A9F-26F7-4A79-9A05-181C3A8B325D}" type="slidenum">
              <a:rPr lang="en-GB" smtClean="0"/>
              <a:t>‹#›</a:t>
            </a:fld>
            <a:endParaRPr lang="en-GB"/>
          </a:p>
        </p:txBody>
      </p:sp>
      <p:sp>
        <p:nvSpPr>
          <p:cNvPr id="7" name="Rectangle 6">
            <a:extLst>
              <a:ext uri="{FF2B5EF4-FFF2-40B4-BE49-F238E27FC236}">
                <a16:creationId xmlns:a16="http://schemas.microsoft.com/office/drawing/2014/main" id="{95967267-7C51-801B-3457-DA60C2F5D017}"/>
              </a:ext>
            </a:extLst>
          </p:cNvPr>
          <p:cNvSpPr/>
          <p:nvPr userDrawn="1"/>
        </p:nvSpPr>
        <p:spPr>
          <a:xfrm>
            <a:off x="0" y="4919242"/>
            <a:ext cx="12192000" cy="1938758"/>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a:t> </a:t>
            </a:r>
          </a:p>
        </p:txBody>
      </p:sp>
      <p:pic>
        <p:nvPicPr>
          <p:cNvPr id="8" name="Picture 7" descr="CLD_Colour_Logo.png">
            <a:extLst>
              <a:ext uri="{FF2B5EF4-FFF2-40B4-BE49-F238E27FC236}">
                <a16:creationId xmlns:a16="http://schemas.microsoft.com/office/drawing/2014/main" id="{373145F0-ECB9-FA57-2A1A-7124F684F18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6415" y="293131"/>
            <a:ext cx="1014770" cy="961867"/>
          </a:xfrm>
          <a:prstGeom prst="rect">
            <a:avLst/>
          </a:prstGeom>
        </p:spPr>
      </p:pic>
    </p:spTree>
    <p:extLst>
      <p:ext uri="{BB962C8B-B14F-4D97-AF65-F5344CB8AC3E}">
        <p14:creationId xmlns:p14="http://schemas.microsoft.com/office/powerpoint/2010/main" val="6383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7B6A9-5E2E-9613-14C7-E86862029061}"/>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C1DF089-AD5A-D920-C375-3F89AE679B3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2B6D836B-CC72-5EEA-178D-7AE1999332A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376DCE28-84C7-1CB9-0DE8-121CAD5AEBC8}"/>
              </a:ext>
            </a:extLst>
          </p:cNvPr>
          <p:cNvSpPr>
            <a:spLocks noGrp="1"/>
          </p:cNvSpPr>
          <p:nvPr>
            <p:ph type="dt" sz="half" idx="10"/>
          </p:nvPr>
        </p:nvSpPr>
        <p:spPr/>
        <p:txBody>
          <a:bodyPr/>
          <a:lstStyle/>
          <a:p>
            <a:fld id="{E4F404E3-FE6D-4F4F-8EE2-6FD7B8D0F3BA}" type="datetimeFigureOut">
              <a:rPr lang="en-GB" smtClean="0"/>
              <a:t>14/03/2023</a:t>
            </a:fld>
            <a:endParaRPr lang="en-GB"/>
          </a:p>
        </p:txBody>
      </p:sp>
      <p:sp>
        <p:nvSpPr>
          <p:cNvPr id="6" name="Footer Placeholder 5">
            <a:extLst>
              <a:ext uri="{FF2B5EF4-FFF2-40B4-BE49-F238E27FC236}">
                <a16:creationId xmlns:a16="http://schemas.microsoft.com/office/drawing/2014/main" id="{5BAEED37-DE27-7934-0628-F3414ED92B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4AC993-50A2-994B-2C35-0F0E39E98A1B}"/>
              </a:ext>
            </a:extLst>
          </p:cNvPr>
          <p:cNvSpPr>
            <a:spLocks noGrp="1"/>
          </p:cNvSpPr>
          <p:nvPr>
            <p:ph type="sldNum" sz="quarter" idx="12"/>
          </p:nvPr>
        </p:nvSpPr>
        <p:spPr/>
        <p:txBody>
          <a:bodyPr/>
          <a:lstStyle/>
          <a:p>
            <a:fld id="{9AF02A9F-26F7-4A79-9A05-181C3A8B325D}" type="slidenum">
              <a:rPr lang="en-GB" smtClean="0"/>
              <a:t>‹#›</a:t>
            </a:fld>
            <a:endParaRPr lang="en-GB"/>
          </a:p>
        </p:txBody>
      </p:sp>
      <p:sp>
        <p:nvSpPr>
          <p:cNvPr id="8" name="Rectangle 7">
            <a:extLst>
              <a:ext uri="{FF2B5EF4-FFF2-40B4-BE49-F238E27FC236}">
                <a16:creationId xmlns:a16="http://schemas.microsoft.com/office/drawing/2014/main" id="{C666E045-22A4-2991-A88B-BE1D2F35B3F5}"/>
              </a:ext>
            </a:extLst>
          </p:cNvPr>
          <p:cNvSpPr/>
          <p:nvPr userDrawn="1"/>
        </p:nvSpPr>
        <p:spPr>
          <a:xfrm>
            <a:off x="937549" y="1336662"/>
            <a:ext cx="9800789" cy="45719"/>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a:t> </a:t>
            </a:r>
          </a:p>
        </p:txBody>
      </p:sp>
      <p:pic>
        <p:nvPicPr>
          <p:cNvPr id="9" name="Picture 8" descr="CLD_Colour_Logo.png">
            <a:extLst>
              <a:ext uri="{FF2B5EF4-FFF2-40B4-BE49-F238E27FC236}">
                <a16:creationId xmlns:a16="http://schemas.microsoft.com/office/drawing/2014/main" id="{789A6353-ABC5-7179-AE06-D7EB6E636E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6415" y="293131"/>
            <a:ext cx="1014770" cy="961867"/>
          </a:xfrm>
          <a:prstGeom prst="rect">
            <a:avLst/>
          </a:prstGeom>
        </p:spPr>
      </p:pic>
    </p:spTree>
    <p:extLst>
      <p:ext uri="{BB962C8B-B14F-4D97-AF65-F5344CB8AC3E}">
        <p14:creationId xmlns:p14="http://schemas.microsoft.com/office/powerpoint/2010/main" val="3163358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EDDA-A837-8BA1-7867-096901FE3151}"/>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B89CD662-0A3C-2339-FAE6-F32786F9A3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0B78ABD-09B8-5549-A505-AAC20EEDF5E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30BD9D58-C215-6ACC-A306-A5BDB108A1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2A5C798-F1C6-75E9-C5B4-A9E8142D3BA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290241C7-A3C3-66B8-53A1-3FF6C7B9ABE2}"/>
              </a:ext>
            </a:extLst>
          </p:cNvPr>
          <p:cNvSpPr>
            <a:spLocks noGrp="1"/>
          </p:cNvSpPr>
          <p:nvPr>
            <p:ph type="dt" sz="half" idx="10"/>
          </p:nvPr>
        </p:nvSpPr>
        <p:spPr/>
        <p:txBody>
          <a:bodyPr/>
          <a:lstStyle/>
          <a:p>
            <a:fld id="{E4F404E3-FE6D-4F4F-8EE2-6FD7B8D0F3BA}" type="datetimeFigureOut">
              <a:rPr lang="en-GB" smtClean="0"/>
              <a:t>14/03/2023</a:t>
            </a:fld>
            <a:endParaRPr lang="en-GB"/>
          </a:p>
        </p:txBody>
      </p:sp>
      <p:sp>
        <p:nvSpPr>
          <p:cNvPr id="8" name="Footer Placeholder 7">
            <a:extLst>
              <a:ext uri="{FF2B5EF4-FFF2-40B4-BE49-F238E27FC236}">
                <a16:creationId xmlns:a16="http://schemas.microsoft.com/office/drawing/2014/main" id="{44356F6B-03D1-8AD9-50DC-F65B87A4D42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A18271C-A913-234A-8679-4432A637C4D8}"/>
              </a:ext>
            </a:extLst>
          </p:cNvPr>
          <p:cNvSpPr>
            <a:spLocks noGrp="1"/>
          </p:cNvSpPr>
          <p:nvPr>
            <p:ph type="sldNum" sz="quarter" idx="12"/>
          </p:nvPr>
        </p:nvSpPr>
        <p:spPr/>
        <p:txBody>
          <a:bodyPr/>
          <a:lstStyle/>
          <a:p>
            <a:fld id="{9AF02A9F-26F7-4A79-9A05-181C3A8B325D}" type="slidenum">
              <a:rPr lang="en-GB" smtClean="0"/>
              <a:t>‹#›</a:t>
            </a:fld>
            <a:endParaRPr lang="en-GB"/>
          </a:p>
        </p:txBody>
      </p:sp>
      <p:sp>
        <p:nvSpPr>
          <p:cNvPr id="10" name="Rectangle 9">
            <a:extLst>
              <a:ext uri="{FF2B5EF4-FFF2-40B4-BE49-F238E27FC236}">
                <a16:creationId xmlns:a16="http://schemas.microsoft.com/office/drawing/2014/main" id="{ADA2FDDA-A22E-DE8E-3B0E-B472BAB4B0B4}"/>
              </a:ext>
            </a:extLst>
          </p:cNvPr>
          <p:cNvSpPr/>
          <p:nvPr userDrawn="1"/>
        </p:nvSpPr>
        <p:spPr>
          <a:xfrm>
            <a:off x="937549" y="1336662"/>
            <a:ext cx="9800789" cy="45719"/>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a:t> </a:t>
            </a:r>
          </a:p>
        </p:txBody>
      </p:sp>
      <p:pic>
        <p:nvPicPr>
          <p:cNvPr id="11" name="Picture 10" descr="CLD_Colour_Logo.png">
            <a:extLst>
              <a:ext uri="{FF2B5EF4-FFF2-40B4-BE49-F238E27FC236}">
                <a16:creationId xmlns:a16="http://schemas.microsoft.com/office/drawing/2014/main" id="{AB7D1B72-95DD-B8A3-F79F-CAC3180E737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6415" y="293131"/>
            <a:ext cx="1014770" cy="961867"/>
          </a:xfrm>
          <a:prstGeom prst="rect">
            <a:avLst/>
          </a:prstGeom>
        </p:spPr>
      </p:pic>
    </p:spTree>
    <p:extLst>
      <p:ext uri="{BB962C8B-B14F-4D97-AF65-F5344CB8AC3E}">
        <p14:creationId xmlns:p14="http://schemas.microsoft.com/office/powerpoint/2010/main" val="1742976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60AF9-7C46-190E-12E9-87D174790EC0}"/>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24E0FC65-9730-9778-6C20-0DFB4C1A9ED5}"/>
              </a:ext>
            </a:extLst>
          </p:cNvPr>
          <p:cNvSpPr>
            <a:spLocks noGrp="1"/>
          </p:cNvSpPr>
          <p:nvPr>
            <p:ph type="dt" sz="half" idx="10"/>
          </p:nvPr>
        </p:nvSpPr>
        <p:spPr/>
        <p:txBody>
          <a:bodyPr/>
          <a:lstStyle/>
          <a:p>
            <a:fld id="{E4F404E3-FE6D-4F4F-8EE2-6FD7B8D0F3BA}" type="datetimeFigureOut">
              <a:rPr lang="en-GB" smtClean="0"/>
              <a:t>14/03/2023</a:t>
            </a:fld>
            <a:endParaRPr lang="en-GB"/>
          </a:p>
        </p:txBody>
      </p:sp>
      <p:sp>
        <p:nvSpPr>
          <p:cNvPr id="4" name="Footer Placeholder 3">
            <a:extLst>
              <a:ext uri="{FF2B5EF4-FFF2-40B4-BE49-F238E27FC236}">
                <a16:creationId xmlns:a16="http://schemas.microsoft.com/office/drawing/2014/main" id="{B8F1F196-26EE-9938-803A-27402C396BC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7D4C1C9-1566-A2CE-E353-5681B6EB6477}"/>
              </a:ext>
            </a:extLst>
          </p:cNvPr>
          <p:cNvSpPr>
            <a:spLocks noGrp="1"/>
          </p:cNvSpPr>
          <p:nvPr>
            <p:ph type="sldNum" sz="quarter" idx="12"/>
          </p:nvPr>
        </p:nvSpPr>
        <p:spPr/>
        <p:txBody>
          <a:bodyPr/>
          <a:lstStyle/>
          <a:p>
            <a:fld id="{9AF02A9F-26F7-4A79-9A05-181C3A8B325D}" type="slidenum">
              <a:rPr lang="en-GB" smtClean="0"/>
              <a:t>‹#›</a:t>
            </a:fld>
            <a:endParaRPr lang="en-GB"/>
          </a:p>
        </p:txBody>
      </p:sp>
      <p:sp>
        <p:nvSpPr>
          <p:cNvPr id="6" name="Rectangle 5">
            <a:extLst>
              <a:ext uri="{FF2B5EF4-FFF2-40B4-BE49-F238E27FC236}">
                <a16:creationId xmlns:a16="http://schemas.microsoft.com/office/drawing/2014/main" id="{E8B8F8F5-F9DD-2664-64D0-CE0392E24EE1}"/>
              </a:ext>
            </a:extLst>
          </p:cNvPr>
          <p:cNvSpPr/>
          <p:nvPr userDrawn="1"/>
        </p:nvSpPr>
        <p:spPr>
          <a:xfrm>
            <a:off x="937549" y="1336662"/>
            <a:ext cx="9800789" cy="45719"/>
          </a:xfrm>
          <a:prstGeom prst="rect">
            <a:avLst/>
          </a:prstGeom>
          <a:solidFill>
            <a:srgbClr val="41C6CD"/>
          </a:soli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a:t> </a:t>
            </a:r>
          </a:p>
        </p:txBody>
      </p:sp>
      <p:pic>
        <p:nvPicPr>
          <p:cNvPr id="7" name="Picture 6" descr="CLD_Colour_Logo.png">
            <a:extLst>
              <a:ext uri="{FF2B5EF4-FFF2-40B4-BE49-F238E27FC236}">
                <a16:creationId xmlns:a16="http://schemas.microsoft.com/office/drawing/2014/main" id="{95B6CB76-DBD1-5D9F-6195-0B7B6E93E16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6415" y="293131"/>
            <a:ext cx="1014770" cy="961867"/>
          </a:xfrm>
          <a:prstGeom prst="rect">
            <a:avLst/>
          </a:prstGeom>
        </p:spPr>
      </p:pic>
    </p:spTree>
    <p:extLst>
      <p:ext uri="{BB962C8B-B14F-4D97-AF65-F5344CB8AC3E}">
        <p14:creationId xmlns:p14="http://schemas.microsoft.com/office/powerpoint/2010/main" val="585019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9DD32E-F3A1-C755-50BA-E5ED545EFF15}"/>
              </a:ext>
            </a:extLst>
          </p:cNvPr>
          <p:cNvSpPr>
            <a:spLocks noGrp="1"/>
          </p:cNvSpPr>
          <p:nvPr>
            <p:ph type="dt" sz="half" idx="10"/>
          </p:nvPr>
        </p:nvSpPr>
        <p:spPr/>
        <p:txBody>
          <a:bodyPr/>
          <a:lstStyle/>
          <a:p>
            <a:fld id="{E4F404E3-FE6D-4F4F-8EE2-6FD7B8D0F3BA}" type="datetimeFigureOut">
              <a:rPr lang="en-GB" smtClean="0"/>
              <a:t>14/03/2023</a:t>
            </a:fld>
            <a:endParaRPr lang="en-GB"/>
          </a:p>
        </p:txBody>
      </p:sp>
      <p:sp>
        <p:nvSpPr>
          <p:cNvPr id="3" name="Footer Placeholder 2">
            <a:extLst>
              <a:ext uri="{FF2B5EF4-FFF2-40B4-BE49-F238E27FC236}">
                <a16:creationId xmlns:a16="http://schemas.microsoft.com/office/drawing/2014/main" id="{8F75C5B2-99E6-048C-A1EE-E3B451CF228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AEEEE92-471F-03FF-216C-8AB6B6F88D32}"/>
              </a:ext>
            </a:extLst>
          </p:cNvPr>
          <p:cNvSpPr>
            <a:spLocks noGrp="1"/>
          </p:cNvSpPr>
          <p:nvPr>
            <p:ph type="sldNum" sz="quarter" idx="12"/>
          </p:nvPr>
        </p:nvSpPr>
        <p:spPr/>
        <p:txBody>
          <a:bodyPr/>
          <a:lstStyle/>
          <a:p>
            <a:fld id="{9AF02A9F-26F7-4A79-9A05-181C3A8B325D}" type="slidenum">
              <a:rPr lang="en-GB" smtClean="0"/>
              <a:t>‹#›</a:t>
            </a:fld>
            <a:endParaRPr lang="en-GB"/>
          </a:p>
        </p:txBody>
      </p:sp>
      <p:pic>
        <p:nvPicPr>
          <p:cNvPr id="5" name="Picture 4" descr="CLD_Colour_Logo.png">
            <a:extLst>
              <a:ext uri="{FF2B5EF4-FFF2-40B4-BE49-F238E27FC236}">
                <a16:creationId xmlns:a16="http://schemas.microsoft.com/office/drawing/2014/main" id="{F3923980-219C-8CD0-4F4F-94ABE2BBC6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6415" y="293131"/>
            <a:ext cx="1014770" cy="961867"/>
          </a:xfrm>
          <a:prstGeom prst="rect">
            <a:avLst/>
          </a:prstGeom>
        </p:spPr>
      </p:pic>
    </p:spTree>
    <p:extLst>
      <p:ext uri="{BB962C8B-B14F-4D97-AF65-F5344CB8AC3E}">
        <p14:creationId xmlns:p14="http://schemas.microsoft.com/office/powerpoint/2010/main" val="2353945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603D9-1BC2-A474-8986-08AD7E15329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7CF804A1-3436-D03E-2332-539DC98971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C9AF51B4-18B5-807A-74D4-D034571066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0766148-797A-5102-0F24-BF80159DF75D}"/>
              </a:ext>
            </a:extLst>
          </p:cNvPr>
          <p:cNvSpPr>
            <a:spLocks noGrp="1"/>
          </p:cNvSpPr>
          <p:nvPr>
            <p:ph type="dt" sz="half" idx="10"/>
          </p:nvPr>
        </p:nvSpPr>
        <p:spPr/>
        <p:txBody>
          <a:bodyPr/>
          <a:lstStyle/>
          <a:p>
            <a:fld id="{E4F404E3-FE6D-4F4F-8EE2-6FD7B8D0F3BA}" type="datetimeFigureOut">
              <a:rPr lang="en-GB" smtClean="0"/>
              <a:t>14/03/2023</a:t>
            </a:fld>
            <a:endParaRPr lang="en-GB"/>
          </a:p>
        </p:txBody>
      </p:sp>
      <p:sp>
        <p:nvSpPr>
          <p:cNvPr id="6" name="Footer Placeholder 5">
            <a:extLst>
              <a:ext uri="{FF2B5EF4-FFF2-40B4-BE49-F238E27FC236}">
                <a16:creationId xmlns:a16="http://schemas.microsoft.com/office/drawing/2014/main" id="{FFF3E3E8-BBDE-15FE-1188-ACB8C62B621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93F206F-4759-E8FF-1073-DDD03F1780BE}"/>
              </a:ext>
            </a:extLst>
          </p:cNvPr>
          <p:cNvSpPr>
            <a:spLocks noGrp="1"/>
          </p:cNvSpPr>
          <p:nvPr>
            <p:ph type="sldNum" sz="quarter" idx="12"/>
          </p:nvPr>
        </p:nvSpPr>
        <p:spPr/>
        <p:txBody>
          <a:bodyPr/>
          <a:lstStyle/>
          <a:p>
            <a:fld id="{9AF02A9F-26F7-4A79-9A05-181C3A8B325D}" type="slidenum">
              <a:rPr lang="en-GB" smtClean="0"/>
              <a:t>‹#›</a:t>
            </a:fld>
            <a:endParaRPr lang="en-GB"/>
          </a:p>
        </p:txBody>
      </p:sp>
      <p:pic>
        <p:nvPicPr>
          <p:cNvPr id="8" name="Picture 7" descr="CLD_Colour_Logo.png">
            <a:extLst>
              <a:ext uri="{FF2B5EF4-FFF2-40B4-BE49-F238E27FC236}">
                <a16:creationId xmlns:a16="http://schemas.microsoft.com/office/drawing/2014/main" id="{4B2B78F3-ED14-4B53-9FC2-E1BDD09B0A3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6415" y="293131"/>
            <a:ext cx="1014770" cy="961867"/>
          </a:xfrm>
          <a:prstGeom prst="rect">
            <a:avLst/>
          </a:prstGeom>
        </p:spPr>
      </p:pic>
    </p:spTree>
    <p:extLst>
      <p:ext uri="{BB962C8B-B14F-4D97-AF65-F5344CB8AC3E}">
        <p14:creationId xmlns:p14="http://schemas.microsoft.com/office/powerpoint/2010/main" val="996782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838E6-AE83-0DF9-3E55-580EEB2A25E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CB0A1068-1193-85C2-A81A-81BC37D8C4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261EF38-CCCD-0A38-352B-45C9F60466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5700F34-51DF-490C-AC66-CCF4CA2CD76E}"/>
              </a:ext>
            </a:extLst>
          </p:cNvPr>
          <p:cNvSpPr>
            <a:spLocks noGrp="1"/>
          </p:cNvSpPr>
          <p:nvPr>
            <p:ph type="dt" sz="half" idx="10"/>
          </p:nvPr>
        </p:nvSpPr>
        <p:spPr/>
        <p:txBody>
          <a:bodyPr/>
          <a:lstStyle/>
          <a:p>
            <a:fld id="{E4F404E3-FE6D-4F4F-8EE2-6FD7B8D0F3BA}" type="datetimeFigureOut">
              <a:rPr lang="en-GB" smtClean="0"/>
              <a:t>14/03/2023</a:t>
            </a:fld>
            <a:endParaRPr lang="en-GB"/>
          </a:p>
        </p:txBody>
      </p:sp>
      <p:sp>
        <p:nvSpPr>
          <p:cNvPr id="6" name="Footer Placeholder 5">
            <a:extLst>
              <a:ext uri="{FF2B5EF4-FFF2-40B4-BE49-F238E27FC236}">
                <a16:creationId xmlns:a16="http://schemas.microsoft.com/office/drawing/2014/main" id="{E3C3D1F9-6B4A-9D82-D895-40AFF1C97A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3BE858-A416-08D8-46F5-E630454CCCD3}"/>
              </a:ext>
            </a:extLst>
          </p:cNvPr>
          <p:cNvSpPr>
            <a:spLocks noGrp="1"/>
          </p:cNvSpPr>
          <p:nvPr>
            <p:ph type="sldNum" sz="quarter" idx="12"/>
          </p:nvPr>
        </p:nvSpPr>
        <p:spPr/>
        <p:txBody>
          <a:bodyPr/>
          <a:lstStyle/>
          <a:p>
            <a:fld id="{9AF02A9F-26F7-4A79-9A05-181C3A8B325D}" type="slidenum">
              <a:rPr lang="en-GB" smtClean="0"/>
              <a:t>‹#›</a:t>
            </a:fld>
            <a:endParaRPr lang="en-GB"/>
          </a:p>
        </p:txBody>
      </p:sp>
      <p:pic>
        <p:nvPicPr>
          <p:cNvPr id="8" name="Picture 7" descr="CLD_Colour_Logo.png">
            <a:extLst>
              <a:ext uri="{FF2B5EF4-FFF2-40B4-BE49-F238E27FC236}">
                <a16:creationId xmlns:a16="http://schemas.microsoft.com/office/drawing/2014/main" id="{85D92A0F-329B-086A-6D44-0626DB498D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46415" y="293131"/>
            <a:ext cx="1014770" cy="961867"/>
          </a:xfrm>
          <a:prstGeom prst="rect">
            <a:avLst/>
          </a:prstGeom>
        </p:spPr>
      </p:pic>
    </p:spTree>
    <p:extLst>
      <p:ext uri="{BB962C8B-B14F-4D97-AF65-F5344CB8AC3E}">
        <p14:creationId xmlns:p14="http://schemas.microsoft.com/office/powerpoint/2010/main" val="1623150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19DDE6-BF9B-85A5-D53A-129D7C6C0B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1B463D2-898B-8F13-EF9C-5101E10BCE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EAA5105-4B06-169E-9E47-18C3BE45DA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E4F404E3-FE6D-4F4F-8EE2-6FD7B8D0F3BA}" type="datetimeFigureOut">
              <a:rPr lang="en-GB" smtClean="0"/>
              <a:pPr/>
              <a:t>14/03/2023</a:t>
            </a:fld>
            <a:endParaRPr lang="en-GB"/>
          </a:p>
        </p:txBody>
      </p:sp>
      <p:sp>
        <p:nvSpPr>
          <p:cNvPr id="5" name="Footer Placeholder 4">
            <a:extLst>
              <a:ext uri="{FF2B5EF4-FFF2-40B4-BE49-F238E27FC236}">
                <a16:creationId xmlns:a16="http://schemas.microsoft.com/office/drawing/2014/main" id="{16337672-4215-D0CE-70CA-053A539EA2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GB"/>
          </a:p>
        </p:txBody>
      </p:sp>
      <p:sp>
        <p:nvSpPr>
          <p:cNvPr id="6" name="Slide Number Placeholder 5">
            <a:extLst>
              <a:ext uri="{FF2B5EF4-FFF2-40B4-BE49-F238E27FC236}">
                <a16:creationId xmlns:a16="http://schemas.microsoft.com/office/drawing/2014/main" id="{922E8609-C99A-4988-0B85-AA3403CA9A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9AF02A9F-26F7-4A79-9A05-181C3A8B325D}" type="slidenum">
              <a:rPr lang="en-GB" smtClean="0"/>
              <a:pPr/>
              <a:t>‹#›</a:t>
            </a:fld>
            <a:endParaRPr lang="en-GB"/>
          </a:p>
        </p:txBody>
      </p:sp>
      <p:sp>
        <p:nvSpPr>
          <p:cNvPr id="9" name="Rectangle 8">
            <a:extLst>
              <a:ext uri="{FF2B5EF4-FFF2-40B4-BE49-F238E27FC236}">
                <a16:creationId xmlns:a16="http://schemas.microsoft.com/office/drawing/2014/main" id="{899D0C04-1AEF-96F7-5250-D45B4FC7C89D}"/>
              </a:ext>
            </a:extLst>
          </p:cNvPr>
          <p:cNvSpPr/>
          <p:nvPr userDrawn="1"/>
        </p:nvSpPr>
        <p:spPr>
          <a:xfrm>
            <a:off x="0" y="6433456"/>
            <a:ext cx="12192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a:t> </a:t>
            </a:r>
          </a:p>
        </p:txBody>
      </p:sp>
    </p:spTree>
    <p:extLst>
      <p:ext uri="{BB962C8B-B14F-4D97-AF65-F5344CB8AC3E}">
        <p14:creationId xmlns:p14="http://schemas.microsoft.com/office/powerpoint/2010/main" val="1420353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7030A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contact@cldstandardscouncil.org.uk"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legislation.gov.uk/ssi/2013/175/introduction/mad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cldstandardscouncil.org.uk/registratio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EA192-5DA0-0E52-EA3B-C01F22FEDA38}"/>
              </a:ext>
            </a:extLst>
          </p:cNvPr>
          <p:cNvSpPr>
            <a:spLocks noGrp="1"/>
          </p:cNvSpPr>
          <p:nvPr>
            <p:ph type="ctrTitle"/>
          </p:nvPr>
        </p:nvSpPr>
        <p:spPr>
          <a:xfrm>
            <a:off x="1" y="1595838"/>
            <a:ext cx="12192000" cy="2387600"/>
          </a:xfrm>
        </p:spPr>
        <p:txBody>
          <a:bodyPr>
            <a:normAutofit/>
          </a:bodyPr>
          <a:lstStyle/>
          <a:p>
            <a:r>
              <a:rPr lang="en-GB" sz="4800" dirty="0"/>
              <a:t>Community Learning &amp; Development</a:t>
            </a:r>
            <a:br>
              <a:rPr lang="en-GB" sz="4800" dirty="0"/>
            </a:br>
            <a:r>
              <a:rPr lang="en-GB" sz="3200" dirty="0">
                <a:solidFill>
                  <a:schemeClr val="bg1"/>
                </a:solidFill>
              </a:rPr>
              <a:t>….</a:t>
            </a:r>
            <a:br>
              <a:rPr lang="en-GB" sz="4800" dirty="0"/>
            </a:br>
            <a:r>
              <a:rPr lang="en-GB" sz="4800" i="1" dirty="0"/>
              <a:t>It’s all CLD to me!</a:t>
            </a:r>
          </a:p>
        </p:txBody>
      </p:sp>
      <p:sp>
        <p:nvSpPr>
          <p:cNvPr id="3" name="Subtitle 2">
            <a:extLst>
              <a:ext uri="{FF2B5EF4-FFF2-40B4-BE49-F238E27FC236}">
                <a16:creationId xmlns:a16="http://schemas.microsoft.com/office/drawing/2014/main" id="{A39CB87F-3FD7-7041-FBF9-15027F38C1EB}"/>
              </a:ext>
            </a:extLst>
          </p:cNvPr>
          <p:cNvSpPr>
            <a:spLocks noGrp="1"/>
          </p:cNvSpPr>
          <p:nvPr>
            <p:ph type="subTitle" idx="1"/>
          </p:nvPr>
        </p:nvSpPr>
        <p:spPr>
          <a:xfrm>
            <a:off x="1524000" y="4924811"/>
            <a:ext cx="9144000" cy="1655762"/>
          </a:xfrm>
        </p:spPr>
        <p:txBody>
          <a:bodyPr>
            <a:normAutofit/>
          </a:bodyPr>
          <a:lstStyle/>
          <a:p>
            <a:r>
              <a:rPr lang="en-GB" dirty="0"/>
              <a:t>Vikki Carpenter</a:t>
            </a:r>
          </a:p>
          <a:p>
            <a:r>
              <a:rPr lang="en-GB" sz="1400" i="1" dirty="0"/>
              <a:t>CLD Standards Council Development Officer </a:t>
            </a:r>
          </a:p>
          <a:p>
            <a:r>
              <a:rPr lang="en-GB" i="1" dirty="0"/>
              <a:t>Tuesday, 14 March 2023</a:t>
            </a:r>
          </a:p>
          <a:p>
            <a:r>
              <a:rPr lang="en-GB" b="0" i="1" dirty="0"/>
              <a:t>Online – ESOL Network Meeting</a:t>
            </a:r>
          </a:p>
        </p:txBody>
      </p:sp>
    </p:spTree>
    <p:extLst>
      <p:ext uri="{BB962C8B-B14F-4D97-AF65-F5344CB8AC3E}">
        <p14:creationId xmlns:p14="http://schemas.microsoft.com/office/powerpoint/2010/main" val="2829834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70D5C-E55D-3FD6-2982-A62D2E982152}"/>
              </a:ext>
            </a:extLst>
          </p:cNvPr>
          <p:cNvSpPr>
            <a:spLocks noGrp="1"/>
          </p:cNvSpPr>
          <p:nvPr>
            <p:ph type="title"/>
          </p:nvPr>
        </p:nvSpPr>
        <p:spPr/>
        <p:txBody>
          <a:bodyPr>
            <a:normAutofit/>
          </a:bodyPr>
          <a:lstStyle/>
          <a:p>
            <a:r>
              <a:rPr lang="en-GB" sz="4000" dirty="0"/>
              <a:t>PL as part of membership</a:t>
            </a:r>
          </a:p>
        </p:txBody>
      </p:sp>
      <p:sp>
        <p:nvSpPr>
          <p:cNvPr id="3" name="Content Placeholder 2">
            <a:extLst>
              <a:ext uri="{FF2B5EF4-FFF2-40B4-BE49-F238E27FC236}">
                <a16:creationId xmlns:a16="http://schemas.microsoft.com/office/drawing/2014/main" id="{6B0E5FAF-6669-A0A3-A01E-E18AB912C9A9}"/>
              </a:ext>
            </a:extLst>
          </p:cNvPr>
          <p:cNvSpPr>
            <a:spLocks noGrp="1"/>
          </p:cNvSpPr>
          <p:nvPr>
            <p:ph idx="1"/>
          </p:nvPr>
        </p:nvSpPr>
        <p:spPr/>
        <p:txBody>
          <a:bodyPr>
            <a:normAutofit/>
          </a:bodyPr>
          <a:lstStyle/>
          <a:p>
            <a:r>
              <a:rPr lang="en-GB" dirty="0">
                <a:latin typeface="+mn-lt"/>
              </a:rPr>
              <a:t>Members are expected to commit to 1 pro-rata working week of </a:t>
            </a:r>
            <a:r>
              <a:rPr lang="en-GB" dirty="0" err="1">
                <a:latin typeface="+mn-lt"/>
              </a:rPr>
              <a:t>CPD</a:t>
            </a:r>
            <a:r>
              <a:rPr lang="en-GB" dirty="0">
                <a:latin typeface="+mn-lt"/>
              </a:rPr>
              <a:t> per year</a:t>
            </a:r>
          </a:p>
          <a:p>
            <a:pPr lvl="1"/>
            <a:r>
              <a:rPr lang="en-GB" dirty="0">
                <a:latin typeface="+mn-lt"/>
              </a:rPr>
              <a:t>If you work 35 hours a week in CLD, you’re expected to commit to a minimum of 35 hours per year of </a:t>
            </a:r>
            <a:r>
              <a:rPr lang="en-GB" dirty="0" err="1">
                <a:latin typeface="+mn-lt"/>
              </a:rPr>
              <a:t>CPD</a:t>
            </a:r>
            <a:r>
              <a:rPr lang="en-GB" dirty="0">
                <a:latin typeface="+mn-lt"/>
              </a:rPr>
              <a:t>; and if you volunteer 2 hours per week, you’re expected to commit to a minimum of 2 hours per year </a:t>
            </a:r>
            <a:r>
              <a:rPr lang="en-GB" dirty="0" err="1">
                <a:latin typeface="+mn-lt"/>
              </a:rPr>
              <a:t>CPD</a:t>
            </a:r>
            <a:endParaRPr lang="en-GB" dirty="0">
              <a:latin typeface="+mn-lt"/>
            </a:endParaRPr>
          </a:p>
          <a:p>
            <a:r>
              <a:rPr lang="en-GB" dirty="0">
                <a:latin typeface="+mn-lt"/>
              </a:rPr>
              <a:t>PL isn’t all about hours – it’s about difference made to practice. </a:t>
            </a:r>
          </a:p>
          <a:p>
            <a:r>
              <a:rPr lang="en-GB" dirty="0">
                <a:latin typeface="+mn-lt"/>
              </a:rPr>
              <a:t>Line managers or someone with a CLD background should oversee PL; </a:t>
            </a:r>
            <a:r>
              <a:rPr lang="en-GB" dirty="0" err="1">
                <a:latin typeface="+mn-lt"/>
              </a:rPr>
              <a:t>CLDSC</a:t>
            </a:r>
            <a:r>
              <a:rPr lang="en-GB" dirty="0">
                <a:latin typeface="+mn-lt"/>
              </a:rPr>
              <a:t> can provide someone if you don’t have anyone – a professional learning verifier</a:t>
            </a:r>
          </a:p>
          <a:p>
            <a:r>
              <a:rPr lang="en-GB" dirty="0">
                <a:latin typeface="+mn-lt"/>
              </a:rPr>
              <a:t>See ‘Supporting PL together’ in useful links on i-develop</a:t>
            </a:r>
          </a:p>
          <a:p>
            <a:endParaRPr lang="en-GB" dirty="0"/>
          </a:p>
        </p:txBody>
      </p:sp>
    </p:spTree>
    <p:extLst>
      <p:ext uri="{BB962C8B-B14F-4D97-AF65-F5344CB8AC3E}">
        <p14:creationId xmlns:p14="http://schemas.microsoft.com/office/powerpoint/2010/main" val="3475415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DC349-FB2C-F966-DFF5-6013076C190B}"/>
              </a:ext>
            </a:extLst>
          </p:cNvPr>
          <p:cNvSpPr>
            <a:spLocks noGrp="1"/>
          </p:cNvSpPr>
          <p:nvPr>
            <p:ph type="title"/>
          </p:nvPr>
        </p:nvSpPr>
        <p:spPr/>
        <p:txBody>
          <a:bodyPr>
            <a:normAutofit/>
          </a:bodyPr>
          <a:lstStyle/>
          <a:p>
            <a:r>
              <a:rPr lang="en-GB" sz="4000" dirty="0">
                <a:latin typeface="Arial"/>
                <a:cs typeface="Arial"/>
              </a:rPr>
              <a:t>Professional Learning offers</a:t>
            </a:r>
          </a:p>
        </p:txBody>
      </p:sp>
      <p:sp>
        <p:nvSpPr>
          <p:cNvPr id="9" name="TextBox 8">
            <a:extLst>
              <a:ext uri="{FF2B5EF4-FFF2-40B4-BE49-F238E27FC236}">
                <a16:creationId xmlns:a16="http://schemas.microsoft.com/office/drawing/2014/main" id="{BFEE9513-FAB4-1CC4-8209-8BD0D3A75454}"/>
              </a:ext>
            </a:extLst>
          </p:cNvPr>
          <p:cNvSpPr txBox="1"/>
          <p:nvPr/>
        </p:nvSpPr>
        <p:spPr>
          <a:xfrm>
            <a:off x="636740" y="1649259"/>
            <a:ext cx="6189945" cy="252376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800" b="1" u="sng" kern="1200">
                <a:latin typeface="Calibri"/>
                <a:ea typeface="+mn-ea"/>
                <a:cs typeface="+mn-cs"/>
              </a:rPr>
              <a:t>General</a:t>
            </a:r>
            <a:r>
              <a:rPr lang="en-GB" sz="2800" b="1" u="sng">
                <a:latin typeface="Calibri"/>
              </a:rPr>
              <a:t> </a:t>
            </a:r>
            <a:endParaRPr lang="en-GB" sz="2800" b="1" u="sng" kern="1200">
              <a:solidFill>
                <a:schemeClr val="tx1"/>
              </a:solidFill>
              <a:latin typeface="Calibri"/>
              <a:ea typeface="+mn-ea"/>
              <a:cs typeface="+mn-cs"/>
            </a:endParaRPr>
          </a:p>
          <a:p>
            <a:pPr algn="l" rtl="0"/>
            <a:endParaRPr lang="en-GB" sz="2600" kern="1200">
              <a:latin typeface="Calibri"/>
              <a:cs typeface="Calibri"/>
            </a:endParaRPr>
          </a:p>
          <a:p>
            <a:pPr algn="l" rtl="0"/>
            <a:r>
              <a:rPr lang="en-GB" sz="2600" kern="1200">
                <a:latin typeface="Calibri"/>
                <a:ea typeface="+mn-ea"/>
                <a:cs typeface="+mn-cs"/>
              </a:rPr>
              <a:t>Leading CLD – Ed Scot &amp; CLD</a:t>
            </a:r>
            <a:endParaRPr lang="en-GB" sz="2600" kern="1200">
              <a:latin typeface="Calibri"/>
              <a:cs typeface="Calibri"/>
            </a:endParaRPr>
          </a:p>
          <a:p>
            <a:pPr algn="l" rtl="0"/>
            <a:r>
              <a:rPr lang="en-GB" sz="2600" kern="1200">
                <a:latin typeface="Calibri"/>
                <a:ea typeface="+mn-ea"/>
                <a:cs typeface="+mn-cs"/>
              </a:rPr>
              <a:t>Educator Leadership Programme – Ed Scot</a:t>
            </a:r>
            <a:endParaRPr lang="en-GB" sz="2600" kern="1200">
              <a:latin typeface="Calibri"/>
              <a:cs typeface="Calibri"/>
            </a:endParaRPr>
          </a:p>
          <a:p>
            <a:pPr algn="l" rtl="0"/>
            <a:r>
              <a:rPr lang="en-GB" sz="2600" kern="1200">
                <a:latin typeface="Calibri"/>
                <a:ea typeface="+mn-ea"/>
                <a:cs typeface="+mn-cs"/>
              </a:rPr>
              <a:t>Supporting Workforce Wellbeing – Ed Scot</a:t>
            </a:r>
            <a:endParaRPr lang="en-GB" sz="2600" kern="1200">
              <a:latin typeface="Calibri"/>
              <a:cs typeface="Calibri"/>
            </a:endParaRPr>
          </a:p>
          <a:p>
            <a:pPr algn="l" rtl="0"/>
            <a:r>
              <a:rPr lang="en-GB" sz="2600" kern="1200">
                <a:latin typeface="Calibri"/>
                <a:ea typeface="+mn-ea"/>
                <a:cs typeface="+mn-cs"/>
              </a:rPr>
              <a:t>Building Racial Literacy – Ed Scot</a:t>
            </a:r>
            <a:endParaRPr lang="en-GB"/>
          </a:p>
        </p:txBody>
      </p:sp>
      <p:pic>
        <p:nvPicPr>
          <p:cNvPr id="10" name="Picture 10" descr="A picture containing text, clipart&#10;&#10;Description automatically generated">
            <a:extLst>
              <a:ext uri="{FF2B5EF4-FFF2-40B4-BE49-F238E27FC236}">
                <a16:creationId xmlns:a16="http://schemas.microsoft.com/office/drawing/2014/main" id="{CDE56B42-7D46-8C80-6D8F-862B1DDB5005}"/>
              </a:ext>
            </a:extLst>
          </p:cNvPr>
          <p:cNvPicPr>
            <a:picLocks noChangeAspect="1"/>
          </p:cNvPicPr>
          <p:nvPr/>
        </p:nvPicPr>
        <p:blipFill>
          <a:blip r:embed="rId3"/>
          <a:stretch>
            <a:fillRect/>
          </a:stretch>
        </p:blipFill>
        <p:spPr>
          <a:xfrm>
            <a:off x="968806" y="5379212"/>
            <a:ext cx="10254388" cy="1113663"/>
          </a:xfrm>
          <a:prstGeom prst="rect">
            <a:avLst/>
          </a:prstGeom>
        </p:spPr>
      </p:pic>
      <p:sp>
        <p:nvSpPr>
          <p:cNvPr id="12" name="TextBox 11">
            <a:extLst>
              <a:ext uri="{FF2B5EF4-FFF2-40B4-BE49-F238E27FC236}">
                <a16:creationId xmlns:a16="http://schemas.microsoft.com/office/drawing/2014/main" id="{2A2F9B4D-38CE-6BB9-6717-5C79232FBA98}"/>
              </a:ext>
            </a:extLst>
          </p:cNvPr>
          <p:cNvSpPr txBox="1"/>
          <p:nvPr/>
        </p:nvSpPr>
        <p:spPr>
          <a:xfrm>
            <a:off x="6965174" y="1755586"/>
            <a:ext cx="5149385" cy="31085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rtl="0"/>
            <a:r>
              <a:rPr lang="en-GB" sz="2800" b="1" u="sng" kern="1200" dirty="0">
                <a:latin typeface="Calibri"/>
                <a:ea typeface="+mn-ea"/>
                <a:cs typeface="+mn-cs"/>
              </a:rPr>
              <a:t>CLDSC Members</a:t>
            </a:r>
          </a:p>
          <a:p>
            <a:r>
              <a:rPr lang="en-GB" sz="2400" kern="1200" dirty="0">
                <a:latin typeface="Calibri"/>
                <a:ea typeface="+mn-ea"/>
                <a:cs typeface="+mn-cs"/>
              </a:rPr>
              <a:t>Professional Induction</a:t>
            </a:r>
            <a:r>
              <a:rPr lang="en-GB" sz="2400" dirty="0">
                <a:latin typeface="Calibri"/>
              </a:rPr>
              <a:t> </a:t>
            </a:r>
            <a:endParaRPr lang="en-GB" sz="2400" kern="1200" dirty="0">
              <a:latin typeface="Calibri"/>
              <a:cs typeface="Calibri"/>
            </a:endParaRPr>
          </a:p>
          <a:p>
            <a:pPr algn="l" rtl="0"/>
            <a:r>
              <a:rPr lang="en-GB" sz="2400" kern="1200" dirty="0">
                <a:latin typeface="Calibri"/>
                <a:ea typeface="+mn-ea"/>
                <a:cs typeface="+mn-cs"/>
              </a:rPr>
              <a:t>Member Meet-ups</a:t>
            </a:r>
            <a:endParaRPr lang="en-GB" sz="2400" kern="1200" dirty="0">
              <a:latin typeface="Calibri"/>
              <a:cs typeface="Calibri"/>
            </a:endParaRPr>
          </a:p>
          <a:p>
            <a:r>
              <a:rPr lang="en-GB" sz="2400" dirty="0">
                <a:latin typeface="Calibri"/>
                <a:cs typeface="Calibri"/>
              </a:rPr>
              <a:t>Equality, Diversity &amp; Inclusion Members Forum</a:t>
            </a:r>
            <a:endParaRPr lang="en-GB" sz="2400" kern="1200" dirty="0">
              <a:latin typeface="Calibri"/>
              <a:cs typeface="Calibri"/>
            </a:endParaRPr>
          </a:p>
          <a:p>
            <a:pPr algn="l" rtl="0"/>
            <a:r>
              <a:rPr lang="en-GB" sz="2400" kern="1200" dirty="0">
                <a:latin typeface="Calibri"/>
                <a:ea typeface="+mn-ea"/>
                <a:cs typeface="+mn-cs"/>
              </a:rPr>
              <a:t>Approval Panel </a:t>
            </a:r>
            <a:endParaRPr lang="en-GB" sz="2400" kern="1200" dirty="0">
              <a:latin typeface="Calibri"/>
              <a:cs typeface="Calibri"/>
            </a:endParaRPr>
          </a:p>
          <a:p>
            <a:pPr algn="l" rtl="0"/>
            <a:r>
              <a:rPr lang="en-GB" sz="2400" kern="1200" dirty="0">
                <a:latin typeface="Calibri"/>
                <a:ea typeface="+mn-ea"/>
                <a:cs typeface="+mn-cs"/>
              </a:rPr>
              <a:t>National Occupational Standards</a:t>
            </a:r>
            <a:endParaRPr lang="en-GB" sz="2400" kern="1200" dirty="0">
              <a:latin typeface="Calibri"/>
              <a:cs typeface="Calibri"/>
            </a:endParaRPr>
          </a:p>
          <a:p>
            <a:pPr algn="l" rtl="0"/>
            <a:r>
              <a:rPr lang="en-GB" sz="2400" kern="1200" dirty="0">
                <a:latin typeface="Calibri"/>
                <a:ea typeface="+mn-ea"/>
                <a:cs typeface="+mn-cs"/>
              </a:rPr>
              <a:t>MA Youth Work Survey</a:t>
            </a:r>
            <a:endParaRPr lang="en-GB" sz="2400" dirty="0">
              <a:cs typeface="Calibri"/>
            </a:endParaRPr>
          </a:p>
        </p:txBody>
      </p:sp>
    </p:spTree>
    <p:extLst>
      <p:ext uri="{BB962C8B-B14F-4D97-AF65-F5344CB8AC3E}">
        <p14:creationId xmlns:p14="http://schemas.microsoft.com/office/powerpoint/2010/main" val="3160172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840163C-B341-EEB8-907C-954FB2A4B341}"/>
              </a:ext>
            </a:extLst>
          </p:cNvPr>
          <p:cNvSpPr txBox="1"/>
          <p:nvPr/>
        </p:nvSpPr>
        <p:spPr>
          <a:xfrm>
            <a:off x="3996395" y="2278425"/>
            <a:ext cx="4199209"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ea typeface="+mn-lt"/>
                <a:cs typeface="+mn-lt"/>
              </a:rPr>
              <a:t>CLD Standards Council Scotland</a:t>
            </a:r>
            <a:r>
              <a:rPr lang="en-GB" dirty="0">
                <a:ea typeface="+mn-lt"/>
                <a:cs typeface="+mn-lt"/>
              </a:rPr>
              <a:t> </a:t>
            </a:r>
            <a:endParaRPr lang="en-US" dirty="0">
              <a:ea typeface="+mn-lt"/>
              <a:cs typeface="+mn-lt"/>
            </a:endParaRPr>
          </a:p>
          <a:p>
            <a:pPr algn="ctr"/>
            <a:r>
              <a:rPr lang="en-GB" dirty="0">
                <a:ea typeface="+mn-lt"/>
                <a:cs typeface="+mn-lt"/>
              </a:rPr>
              <a:t>The Optima </a:t>
            </a:r>
          </a:p>
          <a:p>
            <a:pPr algn="ctr"/>
            <a:r>
              <a:rPr lang="en-GB" dirty="0">
                <a:ea typeface="+mn-lt"/>
                <a:cs typeface="+mn-lt"/>
              </a:rPr>
              <a:t>58 </a:t>
            </a:r>
            <a:r>
              <a:rPr lang="en-GB" dirty="0" err="1">
                <a:ea typeface="+mn-lt"/>
                <a:cs typeface="+mn-lt"/>
              </a:rPr>
              <a:t>Robertston</a:t>
            </a:r>
            <a:r>
              <a:rPr lang="en-GB" dirty="0">
                <a:ea typeface="+mn-lt"/>
                <a:cs typeface="+mn-lt"/>
              </a:rPr>
              <a:t> Street </a:t>
            </a:r>
          </a:p>
          <a:p>
            <a:pPr algn="ctr"/>
            <a:r>
              <a:rPr lang="en-GB" dirty="0">
                <a:ea typeface="+mn-lt"/>
                <a:cs typeface="+mn-lt"/>
              </a:rPr>
              <a:t>Glasgow </a:t>
            </a:r>
            <a:r>
              <a:rPr lang="en-GB" dirty="0" err="1">
                <a:ea typeface="+mn-lt"/>
                <a:cs typeface="+mn-lt"/>
              </a:rPr>
              <a:t>G2</a:t>
            </a:r>
            <a:r>
              <a:rPr lang="en-GB" dirty="0">
                <a:ea typeface="+mn-lt"/>
                <a:cs typeface="+mn-lt"/>
              </a:rPr>
              <a:t> </a:t>
            </a:r>
            <a:r>
              <a:rPr lang="en-GB" dirty="0" err="1">
                <a:ea typeface="+mn-lt"/>
                <a:cs typeface="+mn-lt"/>
              </a:rPr>
              <a:t>8DU</a:t>
            </a:r>
            <a:r>
              <a:rPr lang="en-GB" dirty="0">
                <a:ea typeface="+mn-lt"/>
                <a:cs typeface="+mn-lt"/>
              </a:rPr>
              <a:t> </a:t>
            </a:r>
          </a:p>
          <a:p>
            <a:pPr algn="ctr"/>
            <a:r>
              <a:rPr lang="en-GB" b="1" dirty="0">
                <a:ea typeface="+mn-lt"/>
                <a:cs typeface="+mn-lt"/>
              </a:rPr>
              <a:t>T   0131 244 3444</a:t>
            </a:r>
            <a:br>
              <a:rPr lang="en-GB" b="1" dirty="0">
                <a:ea typeface="+mn-lt"/>
                <a:cs typeface="+mn-lt"/>
              </a:rPr>
            </a:br>
            <a:r>
              <a:rPr lang="en-GB" b="1" dirty="0">
                <a:ea typeface="+mn-lt"/>
                <a:cs typeface="+mn-lt"/>
              </a:rPr>
              <a:t> E  </a:t>
            </a:r>
            <a:r>
              <a:rPr lang="en-GB" dirty="0">
                <a:ea typeface="+mn-lt"/>
                <a:cs typeface="+mn-lt"/>
                <a:hlinkClick r:id="rId3"/>
              </a:rPr>
              <a:t>contact@cldstandardscouncil.org.uk</a:t>
            </a:r>
            <a:endParaRPr lang="en-GB" dirty="0">
              <a:ea typeface="+mn-lt"/>
              <a:cs typeface="+mn-lt"/>
            </a:endParaRPr>
          </a:p>
          <a:p>
            <a:pPr algn="l"/>
            <a:endParaRPr lang="en-GB" dirty="0">
              <a:cs typeface="Calibri"/>
            </a:endParaRPr>
          </a:p>
        </p:txBody>
      </p:sp>
    </p:spTree>
    <p:extLst>
      <p:ext uri="{BB962C8B-B14F-4D97-AF65-F5344CB8AC3E}">
        <p14:creationId xmlns:p14="http://schemas.microsoft.com/office/powerpoint/2010/main" val="2549990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13577-4859-029C-F51E-EDA8053936C2}"/>
              </a:ext>
            </a:extLst>
          </p:cNvPr>
          <p:cNvSpPr>
            <a:spLocks noGrp="1"/>
          </p:cNvSpPr>
          <p:nvPr>
            <p:ph type="title"/>
          </p:nvPr>
        </p:nvSpPr>
        <p:spPr/>
        <p:txBody>
          <a:bodyPr>
            <a:normAutofit/>
          </a:bodyPr>
          <a:lstStyle/>
          <a:p>
            <a:r>
              <a:rPr lang="en-GB" sz="4000" dirty="0"/>
              <a:t>CLD Standards Council – who are we?</a:t>
            </a:r>
          </a:p>
        </p:txBody>
      </p:sp>
      <p:sp>
        <p:nvSpPr>
          <p:cNvPr id="3" name="Content Placeholder 2">
            <a:extLst>
              <a:ext uri="{FF2B5EF4-FFF2-40B4-BE49-F238E27FC236}">
                <a16:creationId xmlns:a16="http://schemas.microsoft.com/office/drawing/2014/main" id="{708E9E13-FFDE-D322-7ABF-6D35C22BF4FA}"/>
              </a:ext>
            </a:extLst>
          </p:cNvPr>
          <p:cNvSpPr>
            <a:spLocks noGrp="1"/>
          </p:cNvSpPr>
          <p:nvPr>
            <p:ph idx="1"/>
          </p:nvPr>
        </p:nvSpPr>
        <p:spPr>
          <a:xfrm>
            <a:off x="838200" y="1552576"/>
            <a:ext cx="11049000" cy="4351338"/>
          </a:xfrm>
        </p:spPr>
        <p:txBody>
          <a:bodyPr>
            <a:normAutofit/>
          </a:bodyPr>
          <a:lstStyle/>
          <a:p>
            <a:pPr marL="285750" indent="-285750">
              <a:buFont typeface="Arial" panose="020B0604020202020204" pitchFamily="34" charset="0"/>
              <a:buChar char="•"/>
            </a:pPr>
            <a:r>
              <a:rPr lang="en-GB" dirty="0">
                <a:latin typeface="+mn-lt"/>
              </a:rPr>
              <a:t>Established in December 2008 by Scottish Ministers</a:t>
            </a:r>
          </a:p>
          <a:p>
            <a:pPr marL="0" indent="0">
              <a:buNone/>
            </a:pPr>
            <a:endParaRPr lang="en-GB" sz="1050" dirty="0">
              <a:latin typeface="+mn-lt"/>
            </a:endParaRPr>
          </a:p>
          <a:p>
            <a:pPr marL="285750" indent="-285750">
              <a:buFont typeface="Arial" panose="020B0604020202020204" pitchFamily="34" charset="0"/>
              <a:buChar char="•"/>
            </a:pPr>
            <a:r>
              <a:rPr lang="en-GB" dirty="0">
                <a:latin typeface="+mn-lt"/>
              </a:rPr>
              <a:t>Only professional body for CLD ?</a:t>
            </a:r>
          </a:p>
          <a:p>
            <a:pPr marL="0" indent="0">
              <a:buNone/>
            </a:pPr>
            <a:endParaRPr lang="en-GB" sz="1000" dirty="0">
              <a:latin typeface="+mn-lt"/>
            </a:endParaRPr>
          </a:p>
          <a:p>
            <a:pPr marL="285750" indent="-285750">
              <a:buFont typeface="Arial" panose="020B0604020202020204" pitchFamily="34" charset="0"/>
              <a:buChar char="•"/>
            </a:pPr>
            <a:r>
              <a:rPr lang="en-GB" dirty="0">
                <a:latin typeface="+mn-lt"/>
              </a:rPr>
              <a:t>Represent CLD practitioners (staff and/or volunteers) who work in: adult learning (including literacies &amp; numeracies and ESOL); community development; English for Speakers of Other Languages (ESOL); and youth work</a:t>
            </a:r>
          </a:p>
          <a:p>
            <a:pPr marL="0" indent="0">
              <a:buNone/>
            </a:pPr>
            <a:endParaRPr lang="en-GB" sz="1000" dirty="0">
              <a:latin typeface="+mn-lt"/>
            </a:endParaRPr>
          </a:p>
          <a:p>
            <a:pPr marL="285750" indent="-285750">
              <a:buFont typeface="Arial" panose="020B0604020202020204" pitchFamily="34" charset="0"/>
              <a:buChar char="•"/>
            </a:pPr>
            <a:r>
              <a:rPr lang="en-GB" dirty="0">
                <a:latin typeface="+mn-lt"/>
              </a:rPr>
              <a:t>Chair is appointed by Scottish Ministers. Our current chair is Alan Sherry OBE</a:t>
            </a:r>
          </a:p>
          <a:p>
            <a:endParaRPr lang="en-GB" dirty="0"/>
          </a:p>
        </p:txBody>
      </p:sp>
    </p:spTree>
    <p:extLst>
      <p:ext uri="{BB962C8B-B14F-4D97-AF65-F5344CB8AC3E}">
        <p14:creationId xmlns:p14="http://schemas.microsoft.com/office/powerpoint/2010/main" val="2955495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13577-4859-029C-F51E-EDA8053936C2}"/>
              </a:ext>
            </a:extLst>
          </p:cNvPr>
          <p:cNvSpPr>
            <a:spLocks noGrp="1"/>
          </p:cNvSpPr>
          <p:nvPr>
            <p:ph type="title"/>
          </p:nvPr>
        </p:nvSpPr>
        <p:spPr/>
        <p:txBody>
          <a:bodyPr>
            <a:normAutofit/>
          </a:bodyPr>
          <a:lstStyle/>
          <a:p>
            <a:r>
              <a:rPr lang="en-GB" sz="4000" dirty="0"/>
              <a:t>CLD Standards Council – who are we?</a:t>
            </a:r>
          </a:p>
        </p:txBody>
      </p:sp>
      <p:sp>
        <p:nvSpPr>
          <p:cNvPr id="3" name="Content Placeholder 2">
            <a:extLst>
              <a:ext uri="{FF2B5EF4-FFF2-40B4-BE49-F238E27FC236}">
                <a16:creationId xmlns:a16="http://schemas.microsoft.com/office/drawing/2014/main" id="{708E9E13-FFDE-D322-7ABF-6D35C22BF4FA}"/>
              </a:ext>
            </a:extLst>
          </p:cNvPr>
          <p:cNvSpPr>
            <a:spLocks noGrp="1"/>
          </p:cNvSpPr>
          <p:nvPr>
            <p:ph idx="1"/>
          </p:nvPr>
        </p:nvSpPr>
        <p:spPr/>
        <p:txBody>
          <a:bodyPr/>
          <a:lstStyle/>
          <a:p>
            <a:r>
              <a:rPr lang="en-GB" dirty="0">
                <a:latin typeface="+mn-lt"/>
              </a:rPr>
              <a:t>The </a:t>
            </a:r>
            <a:r>
              <a:rPr lang="en-GB" dirty="0" err="1">
                <a:latin typeface="+mn-lt"/>
              </a:rPr>
              <a:t>CLDSC’s</a:t>
            </a:r>
            <a:r>
              <a:rPr lang="en-GB" b="1" dirty="0">
                <a:solidFill>
                  <a:srgbClr val="7030A0"/>
                </a:solidFill>
                <a:latin typeface="+mn-lt"/>
              </a:rPr>
              <a:t> vision</a:t>
            </a:r>
            <a:r>
              <a:rPr lang="en-GB" dirty="0">
                <a:latin typeface="+mn-lt"/>
              </a:rPr>
              <a:t> is that the communities and people of Scotland are served by CLD practitioners that are recognised as competent, confident and committed to equality, empowerment and life-wide learning for all</a:t>
            </a:r>
          </a:p>
          <a:p>
            <a:endParaRPr lang="en-GB" dirty="0">
              <a:latin typeface="+mn-lt"/>
            </a:endParaRPr>
          </a:p>
          <a:p>
            <a:r>
              <a:rPr lang="en-GB" dirty="0">
                <a:latin typeface="+mn-lt"/>
              </a:rPr>
              <a:t>The </a:t>
            </a:r>
            <a:r>
              <a:rPr lang="en-GB" dirty="0" err="1">
                <a:latin typeface="+mn-lt"/>
              </a:rPr>
              <a:t>CLDSC’s</a:t>
            </a:r>
            <a:r>
              <a:rPr lang="en-GB" b="1" dirty="0">
                <a:solidFill>
                  <a:srgbClr val="7030A0"/>
                </a:solidFill>
                <a:latin typeface="+mn-lt"/>
              </a:rPr>
              <a:t> mission</a:t>
            </a:r>
            <a:r>
              <a:rPr lang="en-GB" dirty="0">
                <a:latin typeface="+mn-lt"/>
              </a:rPr>
              <a:t> is to drive high standards of professional practice in the CLD sector by the approval of professional learning, the registration of practitioners and the enabling of professional development, working with our members to be a voice for the profession</a:t>
            </a:r>
          </a:p>
          <a:p>
            <a:endParaRPr lang="en-GB" dirty="0"/>
          </a:p>
          <a:p>
            <a:pPr marL="285750" indent="-28575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1511780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A7BE8-2CFE-35AD-0F83-41F743CA5E33}"/>
              </a:ext>
            </a:extLst>
          </p:cNvPr>
          <p:cNvSpPr>
            <a:spLocks noGrp="1"/>
          </p:cNvSpPr>
          <p:nvPr>
            <p:ph type="title"/>
          </p:nvPr>
        </p:nvSpPr>
        <p:spPr/>
        <p:txBody>
          <a:bodyPr>
            <a:normAutofit/>
          </a:bodyPr>
          <a:lstStyle/>
          <a:p>
            <a:r>
              <a:rPr lang="en-GB" sz="4000" dirty="0"/>
              <a:t>CLD Standards Council – who are we?</a:t>
            </a:r>
          </a:p>
        </p:txBody>
      </p:sp>
      <p:sp>
        <p:nvSpPr>
          <p:cNvPr id="3" name="Content Placeholder 2">
            <a:extLst>
              <a:ext uri="{FF2B5EF4-FFF2-40B4-BE49-F238E27FC236}">
                <a16:creationId xmlns:a16="http://schemas.microsoft.com/office/drawing/2014/main" id="{4E114FE1-748B-7011-9429-6DF00ED4F2A6}"/>
              </a:ext>
            </a:extLst>
          </p:cNvPr>
          <p:cNvSpPr>
            <a:spLocks noGrp="1"/>
          </p:cNvSpPr>
          <p:nvPr>
            <p:ph idx="1"/>
          </p:nvPr>
        </p:nvSpPr>
        <p:spPr>
          <a:xfrm>
            <a:off x="683580" y="1600262"/>
            <a:ext cx="11310152" cy="4763568"/>
          </a:xfrm>
        </p:spPr>
        <p:txBody>
          <a:bodyPr vert="horz" lIns="91440" tIns="45720" rIns="91440" bIns="45720" rtlCol="0" anchor="t">
            <a:normAutofit/>
          </a:bodyPr>
          <a:lstStyle/>
          <a:p>
            <a:r>
              <a:rPr lang="en-GB" dirty="0">
                <a:latin typeface="+mn-lt"/>
                <a:cs typeface="Arial"/>
              </a:rPr>
              <a:t>Our 5 </a:t>
            </a:r>
            <a:r>
              <a:rPr lang="en-GB" b="1" dirty="0">
                <a:solidFill>
                  <a:srgbClr val="7030A0"/>
                </a:solidFill>
                <a:latin typeface="+mn-lt"/>
                <a:cs typeface="Arial"/>
              </a:rPr>
              <a:t>strategic priorities </a:t>
            </a:r>
            <a:r>
              <a:rPr lang="en-GB" dirty="0">
                <a:latin typeface="+mn-lt"/>
                <a:cs typeface="Arial"/>
              </a:rPr>
              <a:t>are to:</a:t>
            </a:r>
          </a:p>
          <a:p>
            <a:pPr lvl="1"/>
            <a:r>
              <a:rPr lang="en-GB" sz="2800" dirty="0">
                <a:latin typeface="+mn-lt"/>
                <a:cs typeface="Arial"/>
              </a:rPr>
              <a:t>Deliver, maintain and further develop a professional </a:t>
            </a:r>
            <a:r>
              <a:rPr lang="en-GB" sz="2800" b="1" dirty="0">
                <a:solidFill>
                  <a:srgbClr val="8C3FC5"/>
                </a:solidFill>
                <a:latin typeface="+mn-lt"/>
                <a:cs typeface="Arial"/>
              </a:rPr>
              <a:t>approvals</a:t>
            </a:r>
            <a:r>
              <a:rPr lang="en-GB" sz="2800" dirty="0">
                <a:latin typeface="+mn-lt"/>
                <a:cs typeface="Arial"/>
              </a:rPr>
              <a:t> structure for qualifications, courses and development opportunities for everyone involved in CLD</a:t>
            </a:r>
          </a:p>
          <a:p>
            <a:pPr lvl="1"/>
            <a:r>
              <a:rPr lang="en-GB" sz="2800" dirty="0">
                <a:latin typeface="+mn-lt"/>
                <a:cs typeface="Arial"/>
              </a:rPr>
              <a:t>Maintain and develop the </a:t>
            </a:r>
            <a:r>
              <a:rPr lang="en-GB" sz="2800" b="1" dirty="0">
                <a:solidFill>
                  <a:srgbClr val="8C3FC5"/>
                </a:solidFill>
                <a:latin typeface="+mn-lt"/>
                <a:cs typeface="Arial"/>
              </a:rPr>
              <a:t>registration</a:t>
            </a:r>
            <a:r>
              <a:rPr lang="en-GB" sz="2800" dirty="0">
                <a:latin typeface="+mn-lt"/>
                <a:cs typeface="Arial"/>
              </a:rPr>
              <a:t> system and establish members’ services for practitioners delivering and active in CLD</a:t>
            </a:r>
          </a:p>
          <a:p>
            <a:pPr lvl="1"/>
            <a:r>
              <a:rPr lang="en-GB" sz="2800" dirty="0">
                <a:latin typeface="+mn-lt"/>
                <a:cs typeface="Arial"/>
              </a:rPr>
              <a:t>Maintain and develop models of </a:t>
            </a:r>
            <a:r>
              <a:rPr lang="en-GB" sz="2800" b="1" dirty="0">
                <a:solidFill>
                  <a:srgbClr val="8C3FC5"/>
                </a:solidFill>
                <a:latin typeface="+mn-lt"/>
                <a:cs typeface="Arial"/>
              </a:rPr>
              <a:t>professional learning </a:t>
            </a:r>
            <a:r>
              <a:rPr lang="en-GB" sz="2800" dirty="0">
                <a:latin typeface="+mn-lt"/>
                <a:cs typeface="Arial"/>
              </a:rPr>
              <a:t>and training opportunities for CLD practitioners</a:t>
            </a:r>
          </a:p>
          <a:p>
            <a:pPr lvl="1"/>
            <a:r>
              <a:rPr lang="en-GB" sz="2800" dirty="0">
                <a:latin typeface="+mn-lt"/>
                <a:cs typeface="Arial"/>
              </a:rPr>
              <a:t>Improve and develop our organisational capability; and</a:t>
            </a:r>
          </a:p>
          <a:p>
            <a:pPr lvl="1"/>
            <a:r>
              <a:rPr lang="en-GB" sz="2800" dirty="0">
                <a:latin typeface="+mn-lt"/>
                <a:cs typeface="Arial"/>
              </a:rPr>
              <a:t>Lead and contribute to relevant CLD policy and workforce information services</a:t>
            </a:r>
            <a:endParaRPr lang="en-GB" dirty="0"/>
          </a:p>
          <a:p>
            <a:pPr lvl="1"/>
            <a:endParaRPr lang="en-GB" dirty="0"/>
          </a:p>
          <a:p>
            <a:pPr lvl="1"/>
            <a:endParaRPr lang="en-GB" dirty="0"/>
          </a:p>
          <a:p>
            <a:pPr lvl="1"/>
            <a:endParaRPr lang="en-GB" dirty="0"/>
          </a:p>
          <a:p>
            <a:pPr lvl="1"/>
            <a:endParaRPr lang="en-GB" dirty="0"/>
          </a:p>
          <a:p>
            <a:pPr lvl="1"/>
            <a:endParaRPr lang="en-GB" dirty="0"/>
          </a:p>
          <a:p>
            <a:pPr lvl="1"/>
            <a:endParaRPr lang="en-GB" dirty="0"/>
          </a:p>
        </p:txBody>
      </p:sp>
    </p:spTree>
    <p:extLst>
      <p:ext uri="{BB962C8B-B14F-4D97-AF65-F5344CB8AC3E}">
        <p14:creationId xmlns:p14="http://schemas.microsoft.com/office/powerpoint/2010/main" val="3937421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24000" y="6433458"/>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a:solidFill>
                  <a:prstClr val="white"/>
                </a:solidFill>
              </a:rPr>
              <a:t> </a:t>
            </a:r>
          </a:p>
        </p:txBody>
      </p:sp>
      <p:sp>
        <p:nvSpPr>
          <p:cNvPr id="4" name="Title 3"/>
          <p:cNvSpPr>
            <a:spLocks noGrp="1"/>
          </p:cNvSpPr>
          <p:nvPr>
            <p:ph type="title"/>
          </p:nvPr>
        </p:nvSpPr>
        <p:spPr>
          <a:xfrm>
            <a:off x="961969" y="273848"/>
            <a:ext cx="8229600" cy="1143000"/>
          </a:xfrm>
        </p:spPr>
        <p:txBody>
          <a:bodyPr>
            <a:normAutofit/>
          </a:bodyPr>
          <a:lstStyle/>
          <a:p>
            <a:pPr algn="l"/>
            <a:r>
              <a:rPr lang="en-GB" sz="3200" b="1" dirty="0">
                <a:solidFill>
                  <a:srgbClr val="7030A0"/>
                </a:solidFill>
                <a:latin typeface="Arial" panose="020B0604020202020204" pitchFamily="34" charset="0"/>
                <a:cs typeface="Arial" panose="020B0604020202020204" pitchFamily="34" charset="0"/>
              </a:rPr>
              <a:t>CLD in Scotland</a:t>
            </a:r>
          </a:p>
        </p:txBody>
      </p:sp>
      <p:sp>
        <p:nvSpPr>
          <p:cNvPr id="5" name="Content Placeholder 4"/>
          <p:cNvSpPr>
            <a:spLocks noGrp="1"/>
          </p:cNvSpPr>
          <p:nvPr>
            <p:ph idx="1"/>
          </p:nvPr>
        </p:nvSpPr>
        <p:spPr>
          <a:xfrm>
            <a:off x="884664" y="1390214"/>
            <a:ext cx="6229569" cy="5193937"/>
          </a:xfrm>
        </p:spPr>
        <p:txBody>
          <a:bodyPr vert="horz" lIns="91440" tIns="45720" rIns="91440" bIns="45720" rtlCol="0" anchor="t">
            <a:noAutofit/>
          </a:bodyPr>
          <a:lstStyle/>
          <a:p>
            <a:pPr marL="0" indent="0">
              <a:buNone/>
            </a:pPr>
            <a:r>
              <a:rPr lang="en-GB" sz="1800" b="1" dirty="0">
                <a:latin typeface="+mn-lt"/>
                <a:cs typeface="Arial"/>
              </a:rPr>
              <a:t>Ministerial Support / Portfolio</a:t>
            </a:r>
          </a:p>
          <a:p>
            <a:r>
              <a:rPr lang="en-GB" sz="1800" dirty="0">
                <a:latin typeface="+mn-lt"/>
                <a:cs typeface="Arial"/>
              </a:rPr>
              <a:t>Mr Jamie Hepburn MSP, Minister for HE, FE, Youth Employment &amp; Training</a:t>
            </a:r>
          </a:p>
          <a:p>
            <a:r>
              <a:rPr lang="en-GB" sz="1800" dirty="0">
                <a:latin typeface="+mn-lt"/>
                <a:cs typeface="Arial"/>
              </a:rPr>
              <a:t>Tom Arthur MSP, Minister for Public Finance, Planning and Community Wealth</a:t>
            </a:r>
          </a:p>
          <a:p>
            <a:pPr marL="0" indent="0">
              <a:buNone/>
            </a:pPr>
            <a:r>
              <a:rPr lang="en-GB" sz="1800" b="1" dirty="0">
                <a:latin typeface="+mn-lt"/>
                <a:cs typeface="Arial"/>
              </a:rPr>
              <a:t>Legislation</a:t>
            </a:r>
            <a:r>
              <a:rPr lang="en-GB" sz="1800" dirty="0">
                <a:latin typeface="+mn-lt"/>
                <a:cs typeface="Arial"/>
              </a:rPr>
              <a:t> </a:t>
            </a:r>
          </a:p>
          <a:p>
            <a:pPr marL="0" indent="0">
              <a:buNone/>
            </a:pPr>
            <a:r>
              <a:rPr lang="en-GB" sz="1800" dirty="0">
                <a:latin typeface="+mn-lt"/>
                <a:cs typeface="Arial"/>
              </a:rPr>
              <a:t>Education Scotland Act 1980 </a:t>
            </a:r>
            <a:endParaRPr lang="en-GB" sz="1800" dirty="0">
              <a:latin typeface="+mn-lt"/>
              <a:cs typeface="Arial" panose="020B0604020202020204" pitchFamily="34" charset="0"/>
            </a:endParaRPr>
          </a:p>
          <a:p>
            <a:pPr lvl="1"/>
            <a:r>
              <a:rPr lang="en-GB" sz="1800" dirty="0">
                <a:latin typeface="+mn-lt"/>
                <a:cs typeface="Arial"/>
                <a:hlinkClick r:id="rId3"/>
              </a:rPr>
              <a:t>The Requirements for Community Learning and Development (Scotland) Regulations 2013</a:t>
            </a:r>
            <a:r>
              <a:rPr lang="en-GB" sz="1800" dirty="0">
                <a:latin typeface="+mn-lt"/>
                <a:cs typeface="Arial"/>
              </a:rPr>
              <a:t> </a:t>
            </a:r>
          </a:p>
          <a:p>
            <a:pPr lvl="1"/>
            <a:r>
              <a:rPr lang="en-GB" sz="1800" dirty="0">
                <a:latin typeface="+mn-lt"/>
                <a:cs typeface="Arial"/>
              </a:rPr>
              <a:t>Community Empowerment Act 2015</a:t>
            </a:r>
          </a:p>
          <a:p>
            <a:pPr lvl="1"/>
            <a:r>
              <a:rPr lang="en-GB" sz="1800" dirty="0">
                <a:latin typeface="+mn-lt"/>
                <a:cs typeface="Arial"/>
              </a:rPr>
              <a:t>Community Planning Partnerships 2001</a:t>
            </a:r>
          </a:p>
          <a:p>
            <a:pPr marL="0" indent="0">
              <a:buNone/>
            </a:pPr>
            <a:r>
              <a:rPr lang="en-GB" sz="1800" b="1" dirty="0">
                <a:latin typeface="+mn-lt"/>
                <a:cs typeface="Arial"/>
              </a:rPr>
              <a:t>Policy</a:t>
            </a:r>
          </a:p>
          <a:p>
            <a:pPr lvl="1"/>
            <a:r>
              <a:rPr lang="en-GB" sz="1800" dirty="0">
                <a:latin typeface="+mn-lt"/>
                <a:cs typeface="Arial"/>
              </a:rPr>
              <a:t>Adult Learning Strategy</a:t>
            </a:r>
          </a:p>
          <a:p>
            <a:pPr lvl="1"/>
            <a:r>
              <a:rPr lang="en-GB" sz="1800" dirty="0">
                <a:latin typeface="+mn-lt"/>
                <a:cs typeface="Arial"/>
              </a:rPr>
              <a:t>Youth Work Strategy</a:t>
            </a:r>
          </a:p>
          <a:p>
            <a:pPr lvl="1"/>
            <a:r>
              <a:rPr lang="en-GB" sz="1800" dirty="0">
                <a:latin typeface="+mn-lt"/>
                <a:cs typeface="Arial"/>
              </a:rPr>
              <a:t>Fairer Work Policy / Volunteer Strategy</a:t>
            </a:r>
          </a:p>
          <a:p>
            <a:pPr lvl="1"/>
            <a:r>
              <a:rPr lang="en-GB" sz="1800" dirty="0">
                <a:latin typeface="+mn-lt"/>
                <a:cs typeface="Arial"/>
              </a:rPr>
              <a:t>Achieving a sustainable future: regeneration strategy</a:t>
            </a:r>
          </a:p>
          <a:p>
            <a:pPr marL="457200" lvl="1" indent="0">
              <a:buNone/>
            </a:pPr>
            <a:endParaRPr lang="en-GB" sz="1800" dirty="0">
              <a:latin typeface="+mn-lt"/>
              <a:cs typeface="Arial"/>
            </a:endParaRPr>
          </a:p>
        </p:txBody>
      </p:sp>
      <p:sp>
        <p:nvSpPr>
          <p:cNvPr id="2" name="TextBox 1">
            <a:extLst>
              <a:ext uri="{FF2B5EF4-FFF2-40B4-BE49-F238E27FC236}">
                <a16:creationId xmlns:a16="http://schemas.microsoft.com/office/drawing/2014/main" id="{02225F4A-4914-F286-31CB-2F99861EF120}"/>
              </a:ext>
            </a:extLst>
          </p:cNvPr>
          <p:cNvSpPr txBox="1"/>
          <p:nvPr/>
        </p:nvSpPr>
        <p:spPr>
          <a:xfrm>
            <a:off x="7657170" y="1505414"/>
            <a:ext cx="3949390" cy="52542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indent="0">
              <a:buNone/>
            </a:pPr>
            <a:r>
              <a:rPr lang="en-GB" sz="1800" b="1" dirty="0">
                <a:latin typeface="+mn-lt"/>
                <a:cs typeface="Arial"/>
              </a:rPr>
              <a:t>Inspection Model</a:t>
            </a:r>
          </a:p>
          <a:p>
            <a:pPr marL="742950" lvl="1" indent="-285750">
              <a:buFont typeface="Arial" panose="020B0604020202020204" pitchFamily="34" charset="0"/>
              <a:buChar char="•"/>
            </a:pPr>
            <a:r>
              <a:rPr lang="en-GB" sz="1800" dirty="0">
                <a:latin typeface="+mn-lt"/>
                <a:cs typeface="Arial"/>
              </a:rPr>
              <a:t>How Good is Our CLD 4?</a:t>
            </a:r>
            <a:endParaRPr lang="en-GB" sz="1800" b="1" dirty="0">
              <a:latin typeface="+mn-lt"/>
              <a:cs typeface="Arial"/>
            </a:endParaRPr>
          </a:p>
          <a:p>
            <a:pPr>
              <a:lnSpc>
                <a:spcPct val="90000"/>
              </a:lnSpc>
              <a:spcBef>
                <a:spcPts val="1000"/>
              </a:spcBef>
            </a:pPr>
            <a:r>
              <a:rPr lang="en-GB" b="1" dirty="0">
                <a:cs typeface="Arial"/>
              </a:rPr>
              <a:t>Education Scotland</a:t>
            </a:r>
            <a:endParaRPr lang="en-US" dirty="0">
              <a:ea typeface="+mn-lt"/>
              <a:cs typeface="+mn-lt"/>
            </a:endParaRPr>
          </a:p>
          <a:p>
            <a:pPr marL="742950" lvl="1" indent="-285750">
              <a:lnSpc>
                <a:spcPct val="90000"/>
              </a:lnSpc>
              <a:spcBef>
                <a:spcPts val="500"/>
              </a:spcBef>
              <a:buFont typeface="Arial"/>
              <a:buChar char="•"/>
            </a:pPr>
            <a:r>
              <a:rPr lang="en-GB" dirty="0">
                <a:cs typeface="Arial"/>
              </a:rPr>
              <a:t>Improvement and Quality Management</a:t>
            </a:r>
            <a:endParaRPr lang="en-US" dirty="0">
              <a:ea typeface="+mn-lt"/>
              <a:cs typeface="+mn-lt"/>
            </a:endParaRPr>
          </a:p>
          <a:p>
            <a:pPr>
              <a:lnSpc>
                <a:spcPct val="90000"/>
              </a:lnSpc>
              <a:spcBef>
                <a:spcPts val="1000"/>
              </a:spcBef>
            </a:pPr>
            <a:r>
              <a:rPr lang="en-GB" b="1" dirty="0">
                <a:cs typeface="Arial"/>
              </a:rPr>
              <a:t>Workforce Standards and Training</a:t>
            </a:r>
            <a:endParaRPr lang="en-GB" dirty="0">
              <a:ea typeface="+mn-lt"/>
              <a:cs typeface="+mn-lt"/>
            </a:endParaRPr>
          </a:p>
          <a:p>
            <a:pPr marL="742950" lvl="1" indent="-285750">
              <a:lnSpc>
                <a:spcPct val="90000"/>
              </a:lnSpc>
              <a:spcBef>
                <a:spcPts val="500"/>
              </a:spcBef>
              <a:buFont typeface="Arial"/>
              <a:buChar char="•"/>
            </a:pPr>
            <a:r>
              <a:rPr lang="en-GB" dirty="0">
                <a:cs typeface="Arial"/>
              </a:rPr>
              <a:t>National Occupational Standards</a:t>
            </a:r>
            <a:endParaRPr lang="en-US" dirty="0">
              <a:ea typeface="+mn-lt"/>
              <a:cs typeface="+mn-lt"/>
            </a:endParaRPr>
          </a:p>
          <a:p>
            <a:pPr marL="742950" lvl="1" indent="-285750">
              <a:lnSpc>
                <a:spcPct val="90000"/>
              </a:lnSpc>
              <a:spcBef>
                <a:spcPts val="500"/>
              </a:spcBef>
              <a:buFont typeface="Arial"/>
              <a:buChar char="•"/>
            </a:pPr>
            <a:r>
              <a:rPr lang="en-GB" dirty="0">
                <a:cs typeface="Arial"/>
              </a:rPr>
              <a:t>Modern Apprenticeships</a:t>
            </a:r>
            <a:endParaRPr lang="en-US" dirty="0">
              <a:ea typeface="+mn-lt"/>
              <a:cs typeface="+mn-lt"/>
            </a:endParaRPr>
          </a:p>
          <a:p>
            <a:pPr marL="742950" lvl="1" indent="-285750">
              <a:lnSpc>
                <a:spcPct val="90000"/>
              </a:lnSpc>
              <a:spcBef>
                <a:spcPts val="500"/>
              </a:spcBef>
              <a:buFont typeface="Arial"/>
              <a:buChar char="•"/>
            </a:pPr>
            <a:r>
              <a:rPr lang="en-GB" dirty="0">
                <a:cs typeface="Arial"/>
              </a:rPr>
              <a:t>FE Programmes</a:t>
            </a:r>
            <a:endParaRPr lang="en-US" dirty="0">
              <a:ea typeface="+mn-lt"/>
              <a:cs typeface="+mn-lt"/>
            </a:endParaRPr>
          </a:p>
          <a:p>
            <a:pPr marL="742950" lvl="1" indent="-285750">
              <a:lnSpc>
                <a:spcPct val="90000"/>
              </a:lnSpc>
              <a:spcBef>
                <a:spcPts val="500"/>
              </a:spcBef>
              <a:buFont typeface="Arial"/>
              <a:buChar char="•"/>
            </a:pPr>
            <a:r>
              <a:rPr lang="en-GB" dirty="0">
                <a:cs typeface="Arial"/>
              </a:rPr>
              <a:t>HE Under and Post Grad </a:t>
            </a:r>
            <a:endParaRPr lang="en-GB" dirty="0">
              <a:ea typeface="+mn-lt"/>
              <a:cs typeface="+mn-lt"/>
            </a:endParaRPr>
          </a:p>
          <a:p>
            <a:pPr>
              <a:lnSpc>
                <a:spcPct val="90000"/>
              </a:lnSpc>
              <a:spcBef>
                <a:spcPts val="1000"/>
              </a:spcBef>
            </a:pPr>
            <a:r>
              <a:rPr lang="en-GB" b="1" dirty="0">
                <a:cs typeface="Arial"/>
              </a:rPr>
              <a:t>CLD Standards Council</a:t>
            </a:r>
            <a:endParaRPr lang="en-US" dirty="0">
              <a:ea typeface="+mn-lt"/>
              <a:cs typeface="+mn-lt"/>
            </a:endParaRPr>
          </a:p>
          <a:p>
            <a:pPr marL="285750" indent="-285750">
              <a:lnSpc>
                <a:spcPct val="90000"/>
              </a:lnSpc>
              <a:spcBef>
                <a:spcPts val="1000"/>
              </a:spcBef>
              <a:buFont typeface="Arial"/>
              <a:buChar char="•"/>
            </a:pPr>
            <a:r>
              <a:rPr lang="en-GB" b="1" dirty="0">
                <a:cs typeface="Arial"/>
              </a:rPr>
              <a:t>Funding</a:t>
            </a:r>
            <a:endParaRPr lang="en-US" dirty="0">
              <a:ea typeface="+mn-lt"/>
              <a:cs typeface="+mn-lt"/>
            </a:endParaRPr>
          </a:p>
          <a:p>
            <a:pPr marL="285750" indent="-285750">
              <a:lnSpc>
                <a:spcPct val="90000"/>
              </a:lnSpc>
              <a:spcBef>
                <a:spcPts val="1000"/>
              </a:spcBef>
              <a:buFont typeface="Arial"/>
              <a:buChar char="•"/>
            </a:pPr>
            <a:r>
              <a:rPr lang="en-GB" b="1" dirty="0">
                <a:cs typeface="Arial"/>
              </a:rPr>
              <a:t>International Recognition </a:t>
            </a:r>
            <a:r>
              <a:rPr lang="en-GB" dirty="0">
                <a:cs typeface="Arial"/>
              </a:rPr>
              <a:t>– OECD</a:t>
            </a:r>
            <a:endParaRPr lang="en-US" dirty="0">
              <a:ea typeface="+mn-lt"/>
              <a:cs typeface="+mn-lt"/>
            </a:endParaRPr>
          </a:p>
          <a:p>
            <a:pPr marL="285750" indent="-285750">
              <a:lnSpc>
                <a:spcPct val="90000"/>
              </a:lnSpc>
              <a:spcBef>
                <a:spcPts val="1000"/>
              </a:spcBef>
              <a:buFont typeface="Arial"/>
              <a:buChar char="•"/>
            </a:pPr>
            <a:r>
              <a:rPr lang="en-GB" b="1" dirty="0">
                <a:cs typeface="Arial"/>
              </a:rPr>
              <a:t>Research</a:t>
            </a:r>
            <a:endParaRPr lang="en-US" dirty="0">
              <a:ea typeface="+mn-lt"/>
              <a:cs typeface="+mn-lt"/>
            </a:endParaRPr>
          </a:p>
          <a:p>
            <a:pPr algn="l"/>
            <a:endParaRPr lang="en-GB" dirty="0">
              <a:cs typeface="Calibri"/>
            </a:endParaRPr>
          </a:p>
        </p:txBody>
      </p:sp>
    </p:spTree>
    <p:extLst>
      <p:ext uri="{BB962C8B-B14F-4D97-AF65-F5344CB8AC3E}">
        <p14:creationId xmlns:p14="http://schemas.microsoft.com/office/powerpoint/2010/main" val="1149028026"/>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4D0DA-50CA-ECB2-9988-BF713E91C4E2}"/>
              </a:ext>
            </a:extLst>
          </p:cNvPr>
          <p:cNvSpPr>
            <a:spLocks noGrp="1"/>
          </p:cNvSpPr>
          <p:nvPr>
            <p:ph type="title"/>
          </p:nvPr>
        </p:nvSpPr>
        <p:spPr/>
        <p:txBody>
          <a:bodyPr>
            <a:normAutofit/>
          </a:bodyPr>
          <a:lstStyle/>
          <a:p>
            <a:r>
              <a:rPr lang="en-GB" sz="4000" dirty="0">
                <a:latin typeface="Arial"/>
                <a:cs typeface="Arial"/>
              </a:rPr>
              <a:t>Are you a member?</a:t>
            </a:r>
            <a:endParaRPr lang="en-GB" sz="4000" dirty="0"/>
          </a:p>
        </p:txBody>
      </p:sp>
      <p:sp>
        <p:nvSpPr>
          <p:cNvPr id="3" name="Content Placeholder 2">
            <a:extLst>
              <a:ext uri="{FF2B5EF4-FFF2-40B4-BE49-F238E27FC236}">
                <a16:creationId xmlns:a16="http://schemas.microsoft.com/office/drawing/2014/main" id="{4FCA16CC-0EA6-E8C3-ABF6-953B6B8116E8}"/>
              </a:ext>
            </a:extLst>
          </p:cNvPr>
          <p:cNvSpPr>
            <a:spLocks noGrp="1"/>
          </p:cNvSpPr>
          <p:nvPr>
            <p:ph idx="1"/>
          </p:nvPr>
        </p:nvSpPr>
        <p:spPr>
          <a:xfrm>
            <a:off x="838200" y="2258859"/>
            <a:ext cx="10515600" cy="2543961"/>
          </a:xfrm>
        </p:spPr>
        <p:txBody>
          <a:bodyPr vert="horz" lIns="91440" tIns="45720" rIns="91440" bIns="45720" rtlCol="0" anchor="t">
            <a:normAutofit/>
          </a:bodyPr>
          <a:lstStyle/>
          <a:p>
            <a:r>
              <a:rPr lang="en-GB" dirty="0">
                <a:latin typeface="Arial"/>
                <a:cs typeface="Arial"/>
              </a:rPr>
              <a:t>Register via I-develop </a:t>
            </a:r>
          </a:p>
          <a:p>
            <a:endParaRPr lang="en-GB" dirty="0">
              <a:latin typeface="Arial"/>
              <a:cs typeface="Arial"/>
            </a:endParaRPr>
          </a:p>
          <a:p>
            <a:r>
              <a:rPr lang="en-GB" dirty="0">
                <a:hlinkClick r:id="rId3"/>
              </a:rPr>
              <a:t>Registration | CLD Standards Council for Scotland</a:t>
            </a:r>
            <a:endParaRPr lang="en-GB" dirty="0"/>
          </a:p>
        </p:txBody>
      </p:sp>
    </p:spTree>
    <p:extLst>
      <p:ext uri="{BB962C8B-B14F-4D97-AF65-F5344CB8AC3E}">
        <p14:creationId xmlns:p14="http://schemas.microsoft.com/office/powerpoint/2010/main" val="1352556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24000" y="6433458"/>
            <a:ext cx="9144000" cy="424543"/>
          </a:xfrm>
          <a:prstGeom prst="rect">
            <a:avLst/>
          </a:prstGeom>
          <a:gradFill>
            <a:gsLst>
              <a:gs pos="0">
                <a:srgbClr val="8488C4"/>
              </a:gs>
              <a:gs pos="23000">
                <a:srgbClr val="D4DEFF"/>
              </a:gs>
              <a:gs pos="98000">
                <a:schemeClr val="bg1"/>
              </a:gs>
              <a:gs pos="45000">
                <a:srgbClr val="41C6CD">
                  <a:alpha val="47000"/>
                </a:srgbClr>
              </a:gs>
            </a:gsLst>
            <a:lin ang="16200000" scaled="0"/>
          </a:gradFill>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a:solidFill>
                  <a:prstClr val="white"/>
                </a:solidFill>
              </a:rPr>
              <a:t> </a:t>
            </a:r>
          </a:p>
        </p:txBody>
      </p:sp>
      <p:sp>
        <p:nvSpPr>
          <p:cNvPr id="4" name="Title 3"/>
          <p:cNvSpPr>
            <a:spLocks noGrp="1"/>
          </p:cNvSpPr>
          <p:nvPr>
            <p:ph type="title"/>
          </p:nvPr>
        </p:nvSpPr>
        <p:spPr>
          <a:xfrm>
            <a:off x="838200" y="229330"/>
            <a:ext cx="10515600" cy="1325563"/>
          </a:xfrm>
        </p:spPr>
        <p:txBody>
          <a:bodyPr>
            <a:normAutofit/>
          </a:bodyPr>
          <a:lstStyle/>
          <a:p>
            <a:pPr algn="l"/>
            <a:r>
              <a:rPr lang="en-GB" sz="4000" dirty="0">
                <a:latin typeface="Arial"/>
                <a:cs typeface="Arial"/>
              </a:rPr>
              <a:t>MEMBERSHIP Key Features / Benefits</a:t>
            </a:r>
          </a:p>
        </p:txBody>
      </p:sp>
      <p:pic>
        <p:nvPicPr>
          <p:cNvPr id="10" name="Picture 9"/>
          <p:cNvPicPr>
            <a:picLocks noChangeAspect="1"/>
          </p:cNvPicPr>
          <p:nvPr/>
        </p:nvPicPr>
        <p:blipFill>
          <a:blip r:embed="rId3"/>
          <a:stretch>
            <a:fillRect/>
          </a:stretch>
        </p:blipFill>
        <p:spPr>
          <a:xfrm>
            <a:off x="9774181" y="4971213"/>
            <a:ext cx="2382402" cy="1784502"/>
          </a:xfrm>
          <a:prstGeom prst="rect">
            <a:avLst/>
          </a:prstGeom>
        </p:spPr>
      </p:pic>
      <p:sp>
        <p:nvSpPr>
          <p:cNvPr id="3" name="Content Placeholder 1">
            <a:extLst>
              <a:ext uri="{FF2B5EF4-FFF2-40B4-BE49-F238E27FC236}">
                <a16:creationId xmlns:a16="http://schemas.microsoft.com/office/drawing/2014/main" id="{C593B61B-20E1-7AA4-F6E2-2BA0482A4163}"/>
              </a:ext>
            </a:extLst>
          </p:cNvPr>
          <p:cNvSpPr txBox="1">
            <a:spLocks/>
          </p:cNvSpPr>
          <p:nvPr/>
        </p:nvSpPr>
        <p:spPr>
          <a:xfrm>
            <a:off x="198327" y="1554893"/>
            <a:ext cx="6742119" cy="5007336"/>
          </a:xfrm>
          <a:prstGeom prst="rect">
            <a:avLst/>
          </a:prstGeom>
        </p:spPr>
        <p:txBody>
          <a:bodyPr vert="horz" lIns="91440" tIns="45720" rIns="91440" bIns="45720" rtlCol="0">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6000" b="1" dirty="0">
                <a:solidFill>
                  <a:srgbClr val="1CA1A4"/>
                </a:solidFill>
                <a:latin typeface="+mn-lt"/>
              </a:rPr>
              <a:t>Building CLD identity</a:t>
            </a:r>
          </a:p>
          <a:p>
            <a:r>
              <a:rPr lang="en-GB" sz="6000" b="1" dirty="0">
                <a:solidFill>
                  <a:srgbClr val="1CA1A4"/>
                </a:solidFill>
                <a:latin typeface="+mn-lt"/>
              </a:rPr>
              <a:t>Membership / Peer Led Organisation</a:t>
            </a:r>
          </a:p>
          <a:p>
            <a:r>
              <a:rPr lang="en-GB" sz="6000" b="1" dirty="0">
                <a:solidFill>
                  <a:srgbClr val="1CA1A4"/>
                </a:solidFill>
                <a:latin typeface="+mn-lt"/>
              </a:rPr>
              <a:t>Nearly 3000 members in Scotland to network and get peer support from</a:t>
            </a:r>
          </a:p>
          <a:p>
            <a:r>
              <a:rPr lang="en-GB" sz="6000" b="1" dirty="0">
                <a:solidFill>
                  <a:srgbClr val="1CA1A4"/>
                </a:solidFill>
                <a:latin typeface="+mn-lt"/>
              </a:rPr>
              <a:t>Free!</a:t>
            </a:r>
          </a:p>
          <a:p>
            <a:r>
              <a:rPr lang="en-GB" sz="6000" b="1" dirty="0">
                <a:solidFill>
                  <a:srgbClr val="1CA1A4"/>
                </a:solidFill>
                <a:latin typeface="+mn-lt"/>
              </a:rPr>
              <a:t>Public Register of Practitioners</a:t>
            </a:r>
          </a:p>
          <a:p>
            <a:endParaRPr lang="en-GB" sz="3600" dirty="0"/>
          </a:p>
          <a:p>
            <a:pPr>
              <a:defRPr/>
            </a:pPr>
            <a:r>
              <a:rPr lang="en-GB" sz="6000" b="1" dirty="0">
                <a:solidFill>
                  <a:srgbClr val="7030A0"/>
                </a:solidFill>
                <a:latin typeface="+mn-lt"/>
              </a:rPr>
              <a:t>Policy Influence – Consultation Response and Representations</a:t>
            </a:r>
          </a:p>
          <a:p>
            <a:pPr>
              <a:defRPr/>
            </a:pPr>
            <a:r>
              <a:rPr lang="en-GB" sz="6000" b="1" dirty="0">
                <a:solidFill>
                  <a:srgbClr val="7030A0"/>
                </a:solidFill>
                <a:latin typeface="+mn-lt"/>
              </a:rPr>
              <a:t>Fitness to Practise</a:t>
            </a:r>
          </a:p>
          <a:p>
            <a:pPr>
              <a:defRPr/>
            </a:pPr>
            <a:r>
              <a:rPr lang="en-GB" sz="6000" b="1" dirty="0">
                <a:solidFill>
                  <a:srgbClr val="7030A0"/>
                </a:solidFill>
                <a:latin typeface="+mn-lt"/>
              </a:rPr>
              <a:t>Support to CLD Professional Learning Networks</a:t>
            </a:r>
          </a:p>
          <a:p>
            <a:pPr>
              <a:defRPr/>
            </a:pPr>
            <a:r>
              <a:rPr lang="en-GB" sz="6000" b="1" dirty="0">
                <a:solidFill>
                  <a:srgbClr val="7030A0"/>
                </a:solidFill>
                <a:latin typeface="+mn-lt"/>
              </a:rPr>
              <a:t>Workforce Planning Support  - Digital, Employer Professional Recognition </a:t>
            </a:r>
          </a:p>
          <a:p>
            <a:pPr>
              <a:defRPr/>
            </a:pPr>
            <a:r>
              <a:rPr lang="en-GB" sz="6000" b="1" dirty="0">
                <a:solidFill>
                  <a:srgbClr val="7030A0"/>
                </a:solidFill>
                <a:latin typeface="+mn-lt"/>
              </a:rPr>
              <a:t>International Recognition / Research</a:t>
            </a:r>
          </a:p>
          <a:p>
            <a:pPr marL="0" indent="0">
              <a:buFont typeface="Arial" panose="020B0604020202020204" pitchFamily="34" charset="0"/>
              <a:buNone/>
            </a:pPr>
            <a:endParaRPr lang="en-GB" sz="5200" dirty="0"/>
          </a:p>
          <a:p>
            <a:pPr marL="0" indent="0">
              <a:buFont typeface="Arial" panose="020B0604020202020204" pitchFamily="34" charset="0"/>
              <a:buNone/>
            </a:pPr>
            <a:endParaRPr lang="en-GB" dirty="0"/>
          </a:p>
        </p:txBody>
      </p:sp>
      <p:sp>
        <p:nvSpPr>
          <p:cNvPr id="2" name="TextBox 1">
            <a:extLst>
              <a:ext uri="{FF2B5EF4-FFF2-40B4-BE49-F238E27FC236}">
                <a16:creationId xmlns:a16="http://schemas.microsoft.com/office/drawing/2014/main" id="{17C69ADE-379C-1297-5D45-5777B4CFE87E}"/>
              </a:ext>
            </a:extLst>
          </p:cNvPr>
          <p:cNvSpPr txBox="1"/>
          <p:nvPr/>
        </p:nvSpPr>
        <p:spPr>
          <a:xfrm>
            <a:off x="6987398" y="1554893"/>
            <a:ext cx="5006275" cy="3785652"/>
          </a:xfrm>
          <a:prstGeom prst="rect">
            <a:avLst/>
          </a:prstGeom>
          <a:noFill/>
        </p:spPr>
        <p:txBody>
          <a:bodyPr wrap="square" rtlCol="0">
            <a:spAutoFit/>
          </a:bodyPr>
          <a:lstStyle/>
          <a:p>
            <a:pPr marL="285750" indent="-285750">
              <a:buFont typeface="Arial" panose="020B0604020202020204" pitchFamily="34" charset="0"/>
              <a:buChar char="•"/>
            </a:pPr>
            <a:r>
              <a:rPr lang="en-GB" sz="2400" b="1" dirty="0"/>
              <a:t>I-develop (online learning platform)</a:t>
            </a:r>
          </a:p>
          <a:p>
            <a:pPr marL="285750" indent="-285750">
              <a:buFont typeface="Arial" panose="020B0604020202020204" pitchFamily="34" charset="0"/>
              <a:buChar char="•"/>
            </a:pPr>
            <a:r>
              <a:rPr lang="en-GB" sz="2400" b="1" dirty="0"/>
              <a:t>Free Members’ Conference and Events</a:t>
            </a:r>
          </a:p>
          <a:p>
            <a:pPr marL="285750" indent="-285750">
              <a:buFont typeface="Arial" panose="020B0604020202020204" pitchFamily="34" charset="0"/>
              <a:buChar char="•"/>
            </a:pPr>
            <a:r>
              <a:rPr lang="en-GB" sz="2400" b="1" dirty="0"/>
              <a:t>Buddy / Mentoring</a:t>
            </a:r>
          </a:p>
          <a:p>
            <a:pPr marL="285750" indent="-285750">
              <a:buFont typeface="Arial" panose="020B0604020202020204" pitchFamily="34" charset="0"/>
              <a:buChar char="•"/>
            </a:pPr>
            <a:r>
              <a:rPr lang="en-GB" sz="2400" b="1" dirty="0"/>
              <a:t>Induction Programme</a:t>
            </a:r>
          </a:p>
          <a:p>
            <a:pPr marL="285750" indent="-285750">
              <a:buFont typeface="Arial" panose="020B0604020202020204" pitchFamily="34" charset="0"/>
              <a:buChar char="•"/>
            </a:pPr>
            <a:r>
              <a:rPr lang="en-GB" sz="2400" b="1" dirty="0"/>
              <a:t>Newsletters</a:t>
            </a:r>
          </a:p>
          <a:p>
            <a:pPr marL="285750" indent="-285750">
              <a:buFont typeface="Arial" panose="020B0604020202020204" pitchFamily="34" charset="0"/>
              <a:buChar char="•"/>
            </a:pPr>
            <a:r>
              <a:rPr lang="en-GB" sz="2400" b="1" dirty="0"/>
              <a:t>Equality, Diversity and Inclusion Members Forum</a:t>
            </a:r>
          </a:p>
          <a:p>
            <a:pPr marL="285750" indent="-285750">
              <a:buFont typeface="Arial" panose="020B0604020202020204" pitchFamily="34" charset="0"/>
              <a:buChar char="•"/>
            </a:pPr>
            <a:r>
              <a:rPr lang="en-GB" sz="2400" b="1" dirty="0"/>
              <a:t>Monthly Member Meet Ups</a:t>
            </a:r>
          </a:p>
          <a:p>
            <a:pPr marL="285750" indent="-285750">
              <a:buFont typeface="Arial" panose="020B0604020202020204" pitchFamily="34" charset="0"/>
              <a:buChar char="•"/>
            </a:pPr>
            <a:r>
              <a:rPr lang="en-GB" sz="2400" b="1" dirty="0"/>
              <a:t>Have Your Say Sessions</a:t>
            </a:r>
          </a:p>
        </p:txBody>
      </p:sp>
    </p:spTree>
    <p:extLst>
      <p:ext uri="{BB962C8B-B14F-4D97-AF65-F5344CB8AC3E}">
        <p14:creationId xmlns:p14="http://schemas.microsoft.com/office/powerpoint/2010/main" val="176403917"/>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3ED99-870E-D411-7F02-7D8C0163A511}"/>
              </a:ext>
            </a:extLst>
          </p:cNvPr>
          <p:cNvSpPr>
            <a:spLocks noGrp="1"/>
          </p:cNvSpPr>
          <p:nvPr>
            <p:ph type="title"/>
          </p:nvPr>
        </p:nvSpPr>
        <p:spPr/>
        <p:txBody>
          <a:bodyPr>
            <a:normAutofit/>
          </a:bodyPr>
          <a:lstStyle/>
          <a:p>
            <a:r>
              <a:rPr lang="en-GB" sz="4000" b="1" dirty="0">
                <a:solidFill>
                  <a:srgbClr val="7030A0"/>
                </a:solidFill>
                <a:latin typeface="+mn-lt"/>
                <a:ea typeface="+mn-ea"/>
                <a:cs typeface="+mn-cs"/>
              </a:rPr>
              <a:t>CLD Practitioners can be found….</a:t>
            </a:r>
            <a:endParaRPr lang="en-GB" sz="4000" dirty="0"/>
          </a:p>
        </p:txBody>
      </p:sp>
      <p:sp>
        <p:nvSpPr>
          <p:cNvPr id="4" name="Content Placeholder 1">
            <a:extLst>
              <a:ext uri="{FF2B5EF4-FFF2-40B4-BE49-F238E27FC236}">
                <a16:creationId xmlns:a16="http://schemas.microsoft.com/office/drawing/2014/main" id="{93288B55-11DF-A3FE-5610-4933F7F77F99}"/>
              </a:ext>
            </a:extLst>
          </p:cNvPr>
          <p:cNvSpPr>
            <a:spLocks noGrp="1"/>
          </p:cNvSpPr>
          <p:nvPr>
            <p:ph idx="1"/>
          </p:nvPr>
        </p:nvSpPr>
        <p:spPr>
          <a:xfrm>
            <a:off x="838199" y="1477108"/>
            <a:ext cx="10858081" cy="5015767"/>
          </a:xfrm>
        </p:spPr>
        <p:txBody>
          <a:bodyPr>
            <a:normAutofit fontScale="92500" lnSpcReduction="20000"/>
          </a:bodyPr>
          <a:lstStyle/>
          <a:p>
            <a:pPr marL="0" indent="0">
              <a:buNone/>
            </a:pPr>
            <a:endParaRPr lang="en-GB" sz="1600" dirty="0"/>
          </a:p>
          <a:p>
            <a:r>
              <a:rPr lang="en-GB" b="1" dirty="0">
                <a:latin typeface="+mn-lt"/>
              </a:rPr>
              <a:t>Community Development </a:t>
            </a:r>
            <a:r>
              <a:rPr lang="en-GB" dirty="0">
                <a:latin typeface="+mn-lt"/>
              </a:rPr>
              <a:t>(building the capacity of communities to meet their own needs, engaging with and influencing decision makers such as PB, Social Enterprise, Community Resilience)</a:t>
            </a:r>
          </a:p>
          <a:p>
            <a:r>
              <a:rPr lang="en-GB" b="1" dirty="0">
                <a:latin typeface="+mn-lt"/>
              </a:rPr>
              <a:t>Youth Work, Family Learning: </a:t>
            </a:r>
            <a:r>
              <a:rPr lang="en-GB" dirty="0">
                <a:latin typeface="+mn-lt"/>
              </a:rPr>
              <a:t>Early intervention work with children, young people and families</a:t>
            </a:r>
          </a:p>
          <a:p>
            <a:r>
              <a:rPr lang="en-GB" b="1" dirty="0">
                <a:latin typeface="+mn-lt"/>
              </a:rPr>
              <a:t>Community-based Adult Learning</a:t>
            </a:r>
            <a:r>
              <a:rPr lang="en-GB" dirty="0">
                <a:latin typeface="+mn-lt"/>
              </a:rPr>
              <a:t>, including adult literacies and English for speakers of other languages (ESOL)</a:t>
            </a:r>
          </a:p>
          <a:p>
            <a:r>
              <a:rPr lang="en-GB" b="1" dirty="0">
                <a:latin typeface="+mn-lt"/>
              </a:rPr>
              <a:t>Learning for vulnerable and disadvantaged groups </a:t>
            </a:r>
            <a:r>
              <a:rPr lang="en-GB" dirty="0">
                <a:latin typeface="+mn-lt"/>
              </a:rPr>
              <a:t>in the community, for example, people with disabilities, care leavers or offenders</a:t>
            </a:r>
          </a:p>
          <a:p>
            <a:r>
              <a:rPr lang="en-GB" b="1" dirty="0">
                <a:latin typeface="+mn-lt"/>
              </a:rPr>
              <a:t>Working with individuals and communities </a:t>
            </a:r>
            <a:r>
              <a:rPr lang="en-GB" dirty="0">
                <a:latin typeface="+mn-lt"/>
              </a:rPr>
              <a:t>to improve their health and wellbeing</a:t>
            </a:r>
          </a:p>
          <a:p>
            <a:r>
              <a:rPr lang="en-GB" b="1" dirty="0">
                <a:latin typeface="+mn-lt"/>
              </a:rPr>
              <a:t>Volunteers</a:t>
            </a:r>
            <a:r>
              <a:rPr lang="en-GB" dirty="0">
                <a:latin typeface="+mn-lt"/>
              </a:rPr>
              <a:t> development, individual and community support</a:t>
            </a:r>
          </a:p>
          <a:p>
            <a:r>
              <a:rPr lang="en-GB" b="1" dirty="0">
                <a:latin typeface="+mn-lt"/>
              </a:rPr>
              <a:t>Development</a:t>
            </a:r>
            <a:r>
              <a:rPr lang="en-GB" dirty="0">
                <a:latin typeface="+mn-lt"/>
              </a:rPr>
              <a:t>: Learning support and guidance in the community</a:t>
            </a:r>
          </a:p>
          <a:p>
            <a:endParaRPr lang="en-GB" dirty="0"/>
          </a:p>
        </p:txBody>
      </p:sp>
    </p:spTree>
    <p:extLst>
      <p:ext uri="{BB962C8B-B14F-4D97-AF65-F5344CB8AC3E}">
        <p14:creationId xmlns:p14="http://schemas.microsoft.com/office/powerpoint/2010/main" val="9742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9A73087-DE0F-CA35-F1DE-979CC8E8E151}"/>
              </a:ext>
            </a:extLst>
          </p:cNvPr>
          <p:cNvSpPr>
            <a:spLocks noGrp="1"/>
          </p:cNvSpPr>
          <p:nvPr>
            <p:ph type="title"/>
          </p:nvPr>
        </p:nvSpPr>
        <p:spPr/>
        <p:txBody>
          <a:bodyPr>
            <a:normAutofit/>
          </a:bodyPr>
          <a:lstStyle/>
          <a:p>
            <a:r>
              <a:rPr lang="en-GB" sz="4000" dirty="0"/>
              <a:t>Professional learning</a:t>
            </a:r>
          </a:p>
        </p:txBody>
      </p:sp>
      <p:sp>
        <p:nvSpPr>
          <p:cNvPr id="5" name="Content Placeholder 4">
            <a:extLst>
              <a:ext uri="{FF2B5EF4-FFF2-40B4-BE49-F238E27FC236}">
                <a16:creationId xmlns:a16="http://schemas.microsoft.com/office/drawing/2014/main" id="{3F5184DF-799C-E1E6-34C7-59B21F46423E}"/>
              </a:ext>
            </a:extLst>
          </p:cNvPr>
          <p:cNvSpPr>
            <a:spLocks noGrp="1"/>
          </p:cNvSpPr>
          <p:nvPr>
            <p:ph idx="1"/>
          </p:nvPr>
        </p:nvSpPr>
        <p:spPr>
          <a:xfrm>
            <a:off x="838200" y="1690688"/>
            <a:ext cx="10515600" cy="4700064"/>
          </a:xfrm>
        </p:spPr>
        <p:txBody>
          <a:bodyPr vert="horz" lIns="91440" tIns="45720" rIns="91440" bIns="45720" rtlCol="0" anchor="t">
            <a:normAutofit/>
          </a:bodyPr>
          <a:lstStyle/>
          <a:p>
            <a:r>
              <a:rPr lang="en-GB" dirty="0" err="1">
                <a:latin typeface="+mn-lt"/>
                <a:cs typeface="Arial"/>
              </a:rPr>
              <a:t>CLDSC</a:t>
            </a:r>
            <a:r>
              <a:rPr lang="en-GB" dirty="0">
                <a:latin typeface="+mn-lt"/>
                <a:cs typeface="Arial"/>
              </a:rPr>
              <a:t> recognises that PL is key to being a competent CLD practitioner</a:t>
            </a:r>
          </a:p>
          <a:p>
            <a:r>
              <a:rPr lang="en-GB" dirty="0">
                <a:latin typeface="+mn-lt"/>
              </a:rPr>
              <a:t>PL is about keeping your professional knowledge up to date through regular peer-to-peer interaction, training and sharing of knowledge </a:t>
            </a:r>
          </a:p>
          <a:p>
            <a:r>
              <a:rPr lang="en-GB" dirty="0">
                <a:latin typeface="+mn-lt"/>
              </a:rPr>
              <a:t>It is important because it:</a:t>
            </a:r>
          </a:p>
          <a:p>
            <a:pPr lvl="1"/>
            <a:r>
              <a:rPr lang="en-GB" dirty="0">
                <a:latin typeface="+mn-lt"/>
              </a:rPr>
              <a:t>enhances the quality and impact of CLD practice;</a:t>
            </a:r>
          </a:p>
          <a:p>
            <a:pPr lvl="1"/>
            <a:r>
              <a:rPr lang="en-GB" dirty="0">
                <a:latin typeface="+mn-lt"/>
              </a:rPr>
              <a:t>focuses learning; </a:t>
            </a:r>
          </a:p>
          <a:p>
            <a:pPr lvl="1"/>
            <a:r>
              <a:rPr lang="en-GB" dirty="0">
                <a:latin typeface="+mn-lt"/>
              </a:rPr>
              <a:t>provides opportunities for reflection; and</a:t>
            </a:r>
          </a:p>
          <a:p>
            <a:pPr lvl="1"/>
            <a:r>
              <a:rPr lang="en-GB" dirty="0">
                <a:latin typeface="+mn-lt"/>
              </a:rPr>
              <a:t>provides the opportunity to collect evidence. </a:t>
            </a:r>
          </a:p>
          <a:p>
            <a:r>
              <a:rPr lang="en-GB" dirty="0">
                <a:latin typeface="+mn-lt"/>
                <a:cs typeface="Arial"/>
              </a:rPr>
              <a:t>PL is important as part of </a:t>
            </a:r>
            <a:r>
              <a:rPr lang="en-GB" dirty="0" err="1">
                <a:latin typeface="+mn-lt"/>
                <a:cs typeface="Arial"/>
              </a:rPr>
              <a:t>CLDSC</a:t>
            </a:r>
            <a:r>
              <a:rPr lang="en-GB" dirty="0">
                <a:latin typeface="+mn-lt"/>
                <a:cs typeface="Arial"/>
              </a:rPr>
              <a:t> membership because it helps to ensure that CLD is delivered to a high standard</a:t>
            </a:r>
          </a:p>
          <a:p>
            <a:endParaRPr lang="en-GB" dirty="0"/>
          </a:p>
          <a:p>
            <a:pPr lvl="1"/>
            <a:endParaRPr lang="en-GB" dirty="0"/>
          </a:p>
          <a:p>
            <a:endParaRPr lang="en-GB" dirty="0"/>
          </a:p>
        </p:txBody>
      </p:sp>
    </p:spTree>
    <p:extLst>
      <p:ext uri="{BB962C8B-B14F-4D97-AF65-F5344CB8AC3E}">
        <p14:creationId xmlns:p14="http://schemas.microsoft.com/office/powerpoint/2010/main" val="568112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d06fdf3a-6b56-4ca8-a42f-a1c67bce0961" xsi:nil="true"/>
    <lcf76f155ced4ddcb4097134ff3c332f xmlns="196d7855-786e-4548-81c8-7692307be23d">
      <Terms xmlns="http://schemas.microsoft.com/office/infopath/2007/PartnerControls"/>
    </lcf76f155ced4ddcb4097134ff3c332f>
    <DeletionDate xmlns="196d7855-786e-4548-81c8-7692307be23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4FCA92813C7DA4A926F7DD683064C36" ma:contentTypeVersion="11" ma:contentTypeDescription="Create a new document." ma:contentTypeScope="" ma:versionID="6a18fa4e3fc8b80fbc156f386d7ecd9e">
  <xsd:schema xmlns:xsd="http://www.w3.org/2001/XMLSchema" xmlns:xs="http://www.w3.org/2001/XMLSchema" xmlns:p="http://schemas.microsoft.com/office/2006/metadata/properties" xmlns:ns2="196d7855-786e-4548-81c8-7692307be23d" xmlns:ns3="d06fdf3a-6b56-4ca8-a42f-a1c67bce0961" targetNamespace="http://schemas.microsoft.com/office/2006/metadata/properties" ma:root="true" ma:fieldsID="705018e22ab93563ed64d2ebc16feae0" ns2:_="" ns3:_="">
    <xsd:import namespace="196d7855-786e-4548-81c8-7692307be23d"/>
    <xsd:import namespace="d06fdf3a-6b56-4ca8-a42f-a1c67bce096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Dele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6d7855-786e-4548-81c8-7692307be2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94d5e3d-88e3-4c55-b684-1c81dd55b717"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DeletionDate" ma:index="18" nillable="true" ma:displayName="Deletion Date" ma:description="Delete this file after 3 years" ma:format="DateOnly" ma:internalName="Deletion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06fdf3a-6b56-4ca8-a42f-a1c67bce096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cad7874e-f9c1-4da6-a92a-d5c33bdfdf8c}" ma:internalName="TaxCatchAll" ma:showField="CatchAllData" ma:web="d06fdf3a-6b56-4ca8-a42f-a1c67bce09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83D574-D707-4E72-A475-542AE8A08260}">
  <ds:schemaRefs>
    <ds:schemaRef ds:uri="http://schemas.microsoft.com/sharepoint/v3/contenttype/forms"/>
  </ds:schemaRefs>
</ds:datastoreItem>
</file>

<file path=customXml/itemProps2.xml><?xml version="1.0" encoding="utf-8"?>
<ds:datastoreItem xmlns:ds="http://schemas.openxmlformats.org/officeDocument/2006/customXml" ds:itemID="{D60A6899-BB2C-4969-B1C2-9E296FD8F070}">
  <ds:schemaRefs>
    <ds:schemaRef ds:uri="196d7855-786e-4548-81c8-7692307be23d"/>
    <ds:schemaRef ds:uri="d06fdf3a-6b56-4ca8-a42f-a1c67bce0961"/>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971F0B9-4E94-4487-8AE1-F95AA02EA58C}">
  <ds:schemaRefs>
    <ds:schemaRef ds:uri="196d7855-786e-4548-81c8-7692307be23d"/>
    <ds:schemaRef ds:uri="d06fdf3a-6b56-4ca8-a42f-a1c67bce096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131</TotalTime>
  <Words>1010</Words>
  <Application>Microsoft Office PowerPoint</Application>
  <PresentationFormat>Widescreen</PresentationFormat>
  <Paragraphs>150</Paragraphs>
  <Slides>12</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Community Learning &amp; Development …. It’s all CLD to me!</vt:lpstr>
      <vt:lpstr>CLD Standards Council – who are we?</vt:lpstr>
      <vt:lpstr>CLD Standards Council – who are we?</vt:lpstr>
      <vt:lpstr>CLD Standards Council – who are we?</vt:lpstr>
      <vt:lpstr>CLD in Scotland</vt:lpstr>
      <vt:lpstr>Are you a member?</vt:lpstr>
      <vt:lpstr>MEMBERSHIP Key Features / Benefits</vt:lpstr>
      <vt:lpstr>CLD Practitioners can be found….</vt:lpstr>
      <vt:lpstr>Professional learning</vt:lpstr>
      <vt:lpstr>PL as part of membership</vt:lpstr>
      <vt:lpstr>Professional Learning offers</vt:lpstr>
      <vt:lpstr>PowerPoint Presentation</vt:lpstr>
    </vt:vector>
  </TitlesOfParts>
  <Company>Scottish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learning</dc:title>
  <dc:creator>Robbie Crow</dc:creator>
  <cp:lastModifiedBy>Vikki Carpenter</cp:lastModifiedBy>
  <cp:revision>81</cp:revision>
  <dcterms:created xsi:type="dcterms:W3CDTF">2023-02-22T12:58:07Z</dcterms:created>
  <dcterms:modified xsi:type="dcterms:W3CDTF">2023-03-14T09:17:34Z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0x01010014FCA92813C7DA4A926F7DD683064C36</vt:lpwstr>
  </property>
  <property fmtid="{D5CDD505-2E9C-101B-9397-08002B2CF9AE}" pid="3" name="MediaServiceImageTags">
    <vt:lpwstr/>
  </property>
</Properties>
</file>