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handoutMasterIdLst>
    <p:handoutMasterId r:id="rId44"/>
  </p:handoutMasterIdLst>
  <p:sldIdLst>
    <p:sldId id="256" r:id="rId2"/>
    <p:sldId id="257" r:id="rId3"/>
    <p:sldId id="262" r:id="rId4"/>
    <p:sldId id="267" r:id="rId5"/>
    <p:sldId id="261" r:id="rId6"/>
    <p:sldId id="269" r:id="rId7"/>
    <p:sldId id="263" r:id="rId8"/>
    <p:sldId id="270" r:id="rId9"/>
    <p:sldId id="264" r:id="rId10"/>
    <p:sldId id="266" r:id="rId11"/>
    <p:sldId id="302" r:id="rId12"/>
    <p:sldId id="303" r:id="rId13"/>
    <p:sldId id="304" r:id="rId14"/>
    <p:sldId id="306" r:id="rId15"/>
    <p:sldId id="259" r:id="rId16"/>
    <p:sldId id="260" r:id="rId17"/>
    <p:sldId id="271" r:id="rId18"/>
    <p:sldId id="286" r:id="rId19"/>
    <p:sldId id="292" r:id="rId20"/>
    <p:sldId id="287" r:id="rId21"/>
    <p:sldId id="290" r:id="rId22"/>
    <p:sldId id="289" r:id="rId23"/>
    <p:sldId id="288" r:id="rId24"/>
    <p:sldId id="291" r:id="rId25"/>
    <p:sldId id="293" r:id="rId26"/>
    <p:sldId id="275" r:id="rId27"/>
    <p:sldId id="295" r:id="rId28"/>
    <p:sldId id="296" r:id="rId29"/>
    <p:sldId id="297" r:id="rId30"/>
    <p:sldId id="294" r:id="rId31"/>
    <p:sldId id="298" r:id="rId32"/>
    <p:sldId id="299" r:id="rId33"/>
    <p:sldId id="276" r:id="rId34"/>
    <p:sldId id="273" r:id="rId35"/>
    <p:sldId id="279" r:id="rId36"/>
    <p:sldId id="281" r:id="rId37"/>
    <p:sldId id="280" r:id="rId38"/>
    <p:sldId id="283" r:id="rId39"/>
    <p:sldId id="285" r:id="rId40"/>
    <p:sldId id="274" r:id="rId41"/>
    <p:sldId id="278" r:id="rId42"/>
    <p:sldId id="30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C21ED96-55E7-447E-8F8F-8B370022730D}">
          <p14:sldIdLst>
            <p14:sldId id="256"/>
            <p14:sldId id="257"/>
            <p14:sldId id="262"/>
            <p14:sldId id="267"/>
            <p14:sldId id="261"/>
            <p14:sldId id="269"/>
            <p14:sldId id="263"/>
            <p14:sldId id="270"/>
            <p14:sldId id="264"/>
            <p14:sldId id="266"/>
            <p14:sldId id="302"/>
            <p14:sldId id="303"/>
            <p14:sldId id="304"/>
            <p14:sldId id="306"/>
            <p14:sldId id="259"/>
          </p14:sldIdLst>
        </p14:section>
        <p14:section name="Untitled Section" id="{FEE0B54B-AA67-437E-8D68-91B829ED6172}">
          <p14:sldIdLst>
            <p14:sldId id="260"/>
            <p14:sldId id="271"/>
            <p14:sldId id="286"/>
            <p14:sldId id="292"/>
            <p14:sldId id="287"/>
            <p14:sldId id="290"/>
            <p14:sldId id="289"/>
            <p14:sldId id="288"/>
            <p14:sldId id="291"/>
            <p14:sldId id="293"/>
            <p14:sldId id="275"/>
            <p14:sldId id="295"/>
            <p14:sldId id="296"/>
            <p14:sldId id="297"/>
            <p14:sldId id="294"/>
            <p14:sldId id="298"/>
            <p14:sldId id="299"/>
            <p14:sldId id="276"/>
            <p14:sldId id="273"/>
            <p14:sldId id="279"/>
            <p14:sldId id="281"/>
            <p14:sldId id="280"/>
            <p14:sldId id="283"/>
            <p14:sldId id="285"/>
            <p14:sldId id="274"/>
            <p14:sldId id="278"/>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7A0AB4-E08F-427F-9491-467987A5B662}" type="datetimeFigureOut">
              <a:rPr lang="en-GB" smtClean="0"/>
              <a:t>01/11/2022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1FFFD9-193E-473D-B2C1-55D7F41E91B1}" type="slidenum">
              <a:rPr lang="en-GB" smtClean="0"/>
              <a:t>‹#›</a:t>
            </a:fld>
            <a:endParaRPr lang="en-GB"/>
          </a:p>
        </p:txBody>
      </p:sp>
    </p:spTree>
    <p:extLst>
      <p:ext uri="{BB962C8B-B14F-4D97-AF65-F5344CB8AC3E}">
        <p14:creationId xmlns:p14="http://schemas.microsoft.com/office/powerpoint/2010/main" val="23122700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DAAFBD1-B28E-460C-8939-F35E4C805D77}" type="datetimeFigureOut">
              <a:rPr lang="en-GB" smtClean="0"/>
              <a:t>01/11/2022</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1D4882B-0E79-474E-9D15-839D2E66769D}" type="slidenum">
              <a:rPr lang="en-GB" smtClean="0"/>
              <a:t>‹#›</a:t>
            </a:fld>
            <a:endParaRPr lang="en-GB"/>
          </a:p>
        </p:txBody>
      </p:sp>
    </p:spTree>
    <p:extLst>
      <p:ext uri="{BB962C8B-B14F-4D97-AF65-F5344CB8AC3E}">
        <p14:creationId xmlns:p14="http://schemas.microsoft.com/office/powerpoint/2010/main" val="90183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DAAFBD1-B28E-460C-8939-F35E4C805D77}" type="datetimeFigureOut">
              <a:rPr lang="en-GB" smtClean="0"/>
              <a:t>01/11/2022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1D4882B-0E79-474E-9D15-839D2E66769D}" type="slidenum">
              <a:rPr lang="en-GB" smtClean="0"/>
              <a:t>‹#›</a:t>
            </a:fld>
            <a:endParaRPr lang="en-GB"/>
          </a:p>
        </p:txBody>
      </p:sp>
    </p:spTree>
    <p:extLst>
      <p:ext uri="{BB962C8B-B14F-4D97-AF65-F5344CB8AC3E}">
        <p14:creationId xmlns:p14="http://schemas.microsoft.com/office/powerpoint/2010/main" val="151446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DAAFBD1-B28E-460C-8939-F35E4C805D77}"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D4882B-0E79-474E-9D15-839D2E66769D}" type="slidenum">
              <a:rPr lang="en-GB" smtClean="0"/>
              <a:t>‹#›</a:t>
            </a:fld>
            <a:endParaRPr lang="en-GB"/>
          </a:p>
        </p:txBody>
      </p:sp>
    </p:spTree>
    <p:extLst>
      <p:ext uri="{BB962C8B-B14F-4D97-AF65-F5344CB8AC3E}">
        <p14:creationId xmlns:p14="http://schemas.microsoft.com/office/powerpoint/2010/main" val="306742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7DAAFBD1-B28E-460C-8939-F35E4C805D77}"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D4882B-0E79-474E-9D15-839D2E66769D}" type="slidenum">
              <a:rPr lang="en-GB" smtClean="0"/>
              <a:t>‹#›</a:t>
            </a:fld>
            <a:endParaRPr lang="en-GB"/>
          </a:p>
        </p:txBody>
      </p:sp>
    </p:spTree>
    <p:extLst>
      <p:ext uri="{BB962C8B-B14F-4D97-AF65-F5344CB8AC3E}">
        <p14:creationId xmlns:p14="http://schemas.microsoft.com/office/powerpoint/2010/main" val="1785940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AAFBD1-B28E-460C-8939-F35E4C805D77}"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D4882B-0E79-474E-9D15-839D2E66769D}" type="slidenum">
              <a:rPr lang="en-GB" smtClean="0"/>
              <a:t>‹#›</a:t>
            </a:fld>
            <a:endParaRPr lang="en-GB"/>
          </a:p>
        </p:txBody>
      </p:sp>
    </p:spTree>
    <p:extLst>
      <p:ext uri="{BB962C8B-B14F-4D97-AF65-F5344CB8AC3E}">
        <p14:creationId xmlns:p14="http://schemas.microsoft.com/office/powerpoint/2010/main" val="194307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DAAFBD1-B28E-460C-8939-F35E4C805D77}" type="datetimeFigureOut">
              <a:rPr lang="en-GB" smtClean="0"/>
              <a:t>01/11/2022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D4882B-0E79-474E-9D15-839D2E66769D}" type="slidenum">
              <a:rPr lang="en-GB" smtClean="0"/>
              <a:t>‹#›</a:t>
            </a:fld>
            <a:endParaRPr lang="en-GB"/>
          </a:p>
        </p:txBody>
      </p:sp>
    </p:spTree>
    <p:extLst>
      <p:ext uri="{BB962C8B-B14F-4D97-AF65-F5344CB8AC3E}">
        <p14:creationId xmlns:p14="http://schemas.microsoft.com/office/powerpoint/2010/main" val="2870580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DAAFBD1-B28E-460C-8939-F35E4C805D77}" type="datetimeFigureOut">
              <a:rPr lang="en-GB" smtClean="0"/>
              <a:t>01/11/2022</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91D4882B-0E79-474E-9D15-839D2E66769D}" type="slidenum">
              <a:rPr lang="en-GB" smtClean="0"/>
              <a:t>‹#›</a:t>
            </a:fld>
            <a:endParaRPr lang="en-GB"/>
          </a:p>
        </p:txBody>
      </p:sp>
    </p:spTree>
    <p:extLst>
      <p:ext uri="{BB962C8B-B14F-4D97-AF65-F5344CB8AC3E}">
        <p14:creationId xmlns:p14="http://schemas.microsoft.com/office/powerpoint/2010/main" val="2403005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DAAFBD1-B28E-460C-8939-F35E4C805D77}"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4882B-0E79-474E-9D15-839D2E66769D}" type="slidenum">
              <a:rPr lang="en-GB" smtClean="0"/>
              <a:t>‹#›</a:t>
            </a:fld>
            <a:endParaRPr lang="en-GB"/>
          </a:p>
        </p:txBody>
      </p:sp>
    </p:spTree>
    <p:extLst>
      <p:ext uri="{BB962C8B-B14F-4D97-AF65-F5344CB8AC3E}">
        <p14:creationId xmlns:p14="http://schemas.microsoft.com/office/powerpoint/2010/main" val="3247927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DAAFBD1-B28E-460C-8939-F35E4C805D77}"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D4882B-0E79-474E-9D15-839D2E66769D}" type="slidenum">
              <a:rPr lang="en-GB" smtClean="0"/>
              <a:t>‹#›</a:t>
            </a:fld>
            <a:endParaRPr lang="en-GB"/>
          </a:p>
        </p:txBody>
      </p:sp>
    </p:spTree>
    <p:extLst>
      <p:ext uri="{BB962C8B-B14F-4D97-AF65-F5344CB8AC3E}">
        <p14:creationId xmlns:p14="http://schemas.microsoft.com/office/powerpoint/2010/main" val="286101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AAFBD1-B28E-460C-8939-F35E4C805D77}"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D4882B-0E79-474E-9D15-839D2E66769D}" type="slidenum">
              <a:rPr lang="en-GB" smtClean="0"/>
              <a:t>‹#›</a:t>
            </a:fld>
            <a:endParaRPr lang="en-GB"/>
          </a:p>
        </p:txBody>
      </p:sp>
    </p:spTree>
    <p:extLst>
      <p:ext uri="{BB962C8B-B14F-4D97-AF65-F5344CB8AC3E}">
        <p14:creationId xmlns:p14="http://schemas.microsoft.com/office/powerpoint/2010/main" val="410606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AAFBD1-B28E-460C-8939-F35E4C805D77}"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D4882B-0E79-474E-9D15-839D2E66769D}" type="slidenum">
              <a:rPr lang="en-GB" smtClean="0"/>
              <a:t>‹#›</a:t>
            </a:fld>
            <a:endParaRPr lang="en-GB"/>
          </a:p>
        </p:txBody>
      </p:sp>
    </p:spTree>
    <p:extLst>
      <p:ext uri="{BB962C8B-B14F-4D97-AF65-F5344CB8AC3E}">
        <p14:creationId xmlns:p14="http://schemas.microsoft.com/office/powerpoint/2010/main" val="77767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AAFBD1-B28E-460C-8939-F35E4C805D77}" type="datetimeFigureOut">
              <a:rPr lang="en-GB" smtClean="0"/>
              <a:t>01/11/2022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D4882B-0E79-474E-9D15-839D2E66769D}" type="slidenum">
              <a:rPr lang="en-GB" smtClean="0"/>
              <a:t>‹#›</a:t>
            </a:fld>
            <a:endParaRPr lang="en-GB"/>
          </a:p>
        </p:txBody>
      </p:sp>
    </p:spTree>
    <p:extLst>
      <p:ext uri="{BB962C8B-B14F-4D97-AF65-F5344CB8AC3E}">
        <p14:creationId xmlns:p14="http://schemas.microsoft.com/office/powerpoint/2010/main" val="342041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AAFBD1-B28E-460C-8939-F35E4C805D77}" type="datetimeFigureOut">
              <a:rPr lang="en-GB" smtClean="0"/>
              <a:t>01/11/2022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D4882B-0E79-474E-9D15-839D2E66769D}" type="slidenum">
              <a:rPr lang="en-GB" smtClean="0"/>
              <a:t>‹#›</a:t>
            </a:fld>
            <a:endParaRPr lang="en-GB"/>
          </a:p>
        </p:txBody>
      </p:sp>
    </p:spTree>
    <p:extLst>
      <p:ext uri="{BB962C8B-B14F-4D97-AF65-F5344CB8AC3E}">
        <p14:creationId xmlns:p14="http://schemas.microsoft.com/office/powerpoint/2010/main" val="2064499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AAFBD1-B28E-460C-8939-F35E4C805D77}" type="datetimeFigureOut">
              <a:rPr lang="en-GB" smtClean="0"/>
              <a:t>01/11/2022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D4882B-0E79-474E-9D15-839D2E66769D}" type="slidenum">
              <a:rPr lang="en-GB" smtClean="0"/>
              <a:t>‹#›</a:t>
            </a:fld>
            <a:endParaRPr lang="en-GB"/>
          </a:p>
        </p:txBody>
      </p:sp>
    </p:spTree>
    <p:extLst>
      <p:ext uri="{BB962C8B-B14F-4D97-AF65-F5344CB8AC3E}">
        <p14:creationId xmlns:p14="http://schemas.microsoft.com/office/powerpoint/2010/main" val="1598687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AFBD1-B28E-460C-8939-F35E4C805D77}" type="datetimeFigureOut">
              <a:rPr lang="en-GB" smtClean="0"/>
              <a:t>01/11/2022</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1D4882B-0E79-474E-9D15-839D2E66769D}" type="slidenum">
              <a:rPr lang="en-GB" smtClean="0"/>
              <a:t>‹#›</a:t>
            </a:fld>
            <a:endParaRPr lang="en-GB"/>
          </a:p>
        </p:txBody>
      </p:sp>
    </p:spTree>
    <p:extLst>
      <p:ext uri="{BB962C8B-B14F-4D97-AF65-F5344CB8AC3E}">
        <p14:creationId xmlns:p14="http://schemas.microsoft.com/office/powerpoint/2010/main" val="120852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DAAFBD1-B28E-460C-8939-F35E4C805D77}" type="datetimeFigureOut">
              <a:rPr lang="en-GB" smtClean="0"/>
              <a:t>01/11/2022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1D4882B-0E79-474E-9D15-839D2E66769D}" type="slidenum">
              <a:rPr lang="en-GB" smtClean="0"/>
              <a:t>‹#›</a:t>
            </a:fld>
            <a:endParaRPr lang="en-GB"/>
          </a:p>
        </p:txBody>
      </p:sp>
    </p:spTree>
    <p:extLst>
      <p:ext uri="{BB962C8B-B14F-4D97-AF65-F5344CB8AC3E}">
        <p14:creationId xmlns:p14="http://schemas.microsoft.com/office/powerpoint/2010/main" val="856180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DAAFBD1-B28E-460C-8939-F35E4C805D77}" type="datetimeFigureOut">
              <a:rPr lang="en-GB" smtClean="0"/>
              <a:t>01/11/2022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1D4882B-0E79-474E-9D15-839D2E66769D}" type="slidenum">
              <a:rPr lang="en-GB" smtClean="0"/>
              <a:t>‹#›</a:t>
            </a:fld>
            <a:endParaRPr lang="en-GB"/>
          </a:p>
        </p:txBody>
      </p:sp>
    </p:spTree>
    <p:extLst>
      <p:ext uri="{BB962C8B-B14F-4D97-AF65-F5344CB8AC3E}">
        <p14:creationId xmlns:p14="http://schemas.microsoft.com/office/powerpoint/2010/main" val="2220617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DAAFBD1-B28E-460C-8939-F35E4C805D77}" type="datetimeFigureOut">
              <a:rPr lang="en-GB" smtClean="0"/>
              <a:t>01/11/2022</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1D4882B-0E79-474E-9D15-839D2E66769D}" type="slidenum">
              <a:rPr lang="en-GB" smtClean="0"/>
              <a:t>‹#›</a:t>
            </a:fld>
            <a:endParaRPr lang="en-GB"/>
          </a:p>
        </p:txBody>
      </p:sp>
    </p:spTree>
    <p:extLst>
      <p:ext uri="{BB962C8B-B14F-4D97-AF65-F5344CB8AC3E}">
        <p14:creationId xmlns:p14="http://schemas.microsoft.com/office/powerpoint/2010/main" val="825381492"/>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v.scot/publications/consultation-scottish-government-commitments-gaelic-scots-scottish-languages-bill/"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564023"/>
            <a:ext cx="8825658" cy="2677648"/>
          </a:xfrm>
        </p:spPr>
        <p:txBody>
          <a:bodyPr/>
          <a:lstStyle/>
          <a:p>
            <a:r>
              <a:rPr lang="en-GB" dirty="0" smtClean="0"/>
              <a:t>A Brief Introduction to </a:t>
            </a:r>
            <a:r>
              <a:rPr lang="en-GB" dirty="0" err="1" smtClean="0"/>
              <a:t>Gàidhlig</a:t>
            </a:r>
            <a:endParaRPr lang="en-GB" dirty="0"/>
          </a:p>
        </p:txBody>
      </p:sp>
      <p:sp>
        <p:nvSpPr>
          <p:cNvPr id="3" name="Subtitle 2"/>
          <p:cNvSpPr>
            <a:spLocks noGrp="1"/>
          </p:cNvSpPr>
          <p:nvPr>
            <p:ph type="subTitle" idx="1"/>
          </p:nvPr>
        </p:nvSpPr>
        <p:spPr>
          <a:xfrm>
            <a:off x="1154955" y="4454107"/>
            <a:ext cx="8825658" cy="861420"/>
          </a:xfrm>
        </p:spPr>
        <p:txBody>
          <a:bodyPr>
            <a:normAutofit fontScale="92500" lnSpcReduction="20000"/>
          </a:bodyPr>
          <a:lstStyle/>
          <a:p>
            <a:r>
              <a:rPr lang="en-GB" dirty="0" smtClean="0"/>
              <a:t>Mira Byrne </a:t>
            </a:r>
          </a:p>
          <a:p>
            <a:r>
              <a:rPr lang="en-GB" dirty="0" smtClean="0"/>
              <a:t>Gaelic Development Officer</a:t>
            </a:r>
            <a:br>
              <a:rPr lang="en-GB" dirty="0" smtClean="0"/>
            </a:br>
            <a:r>
              <a:rPr lang="en-GB" dirty="0" err="1" smtClean="0"/>
              <a:t>Comhairle</a:t>
            </a:r>
            <a:r>
              <a:rPr lang="en-GB" dirty="0" smtClean="0"/>
              <a:t> nan Eilean </a:t>
            </a:r>
            <a:r>
              <a:rPr lang="en-GB" dirty="0" err="1" smtClean="0"/>
              <a:t>Siar</a:t>
            </a:r>
            <a:r>
              <a:rPr lang="en-GB" dirty="0" smtClean="0"/>
              <a:t> | e-Sgoil</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6435" y="5386646"/>
            <a:ext cx="2112906" cy="872287"/>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735" y="5257112"/>
            <a:ext cx="1170991" cy="1170991"/>
          </a:xfrm>
          <a:prstGeom prst="rect">
            <a:avLst/>
          </a:prstGeom>
        </p:spPr>
      </p:pic>
      <p:pic>
        <p:nvPicPr>
          <p:cNvPr id="9" name="Picture 8">
            <a:extLst>
              <a:ext uri="{FF2B5EF4-FFF2-40B4-BE49-F238E27FC236}">
                <a16:creationId xmlns:a16="http://schemas.microsoft.com/office/drawing/2014/main" id="{05787747-627B-437B-994E-3DF8E2661313}"/>
              </a:ext>
            </a:extLst>
          </p:cNvPr>
          <p:cNvPicPr>
            <a:picLocks noChangeAspect="1"/>
          </p:cNvPicPr>
          <p:nvPr/>
        </p:nvPicPr>
        <p:blipFill>
          <a:blip r:embed="rId5"/>
          <a:stretch>
            <a:fillRect/>
          </a:stretch>
        </p:blipFill>
        <p:spPr>
          <a:xfrm>
            <a:off x="8097180" y="5386646"/>
            <a:ext cx="1347518" cy="911924"/>
          </a:xfrm>
          <a:prstGeom prst="rect">
            <a:avLst/>
          </a:prstGeom>
        </p:spPr>
      </p:pic>
    </p:spTree>
    <p:extLst>
      <p:ext uri="{BB962C8B-B14F-4D97-AF65-F5344CB8AC3E}">
        <p14:creationId xmlns:p14="http://schemas.microsoft.com/office/powerpoint/2010/main" val="4193507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tentative resurgence</a:t>
            </a:r>
            <a:endParaRPr lang="en-GB" dirty="0"/>
          </a:p>
        </p:txBody>
      </p:sp>
      <p:sp>
        <p:nvSpPr>
          <p:cNvPr id="3" name="Content Placeholder 2"/>
          <p:cNvSpPr>
            <a:spLocks noGrp="1"/>
          </p:cNvSpPr>
          <p:nvPr>
            <p:ph idx="1"/>
          </p:nvPr>
        </p:nvSpPr>
        <p:spPr>
          <a:xfrm>
            <a:off x="1154954" y="2603500"/>
            <a:ext cx="10011810" cy="4046682"/>
          </a:xfrm>
        </p:spPr>
        <p:txBody>
          <a:bodyPr>
            <a:normAutofit fontScale="92500" lnSpcReduction="10000"/>
          </a:bodyPr>
          <a:lstStyle/>
          <a:p>
            <a:r>
              <a:rPr lang="en-GB" b="1" dirty="0" smtClean="0"/>
              <a:t>from early 19</a:t>
            </a:r>
            <a:r>
              <a:rPr lang="en-GB" b="1" baseline="30000" dirty="0" smtClean="0"/>
              <a:t>th</a:t>
            </a:r>
            <a:r>
              <a:rPr lang="en-GB" b="1" dirty="0" smtClean="0"/>
              <a:t> century: </a:t>
            </a:r>
            <a:r>
              <a:rPr lang="en-GB" dirty="0" smtClean="0"/>
              <a:t>Establishment of Gaelic Societies, e.g. the Edinburgh Society for the Support of Gaelic Schools (1811), An </a:t>
            </a:r>
            <a:r>
              <a:rPr lang="en-GB" dirty="0" err="1" smtClean="0"/>
              <a:t>Comunn</a:t>
            </a:r>
            <a:r>
              <a:rPr lang="en-GB" dirty="0" smtClean="0"/>
              <a:t> </a:t>
            </a:r>
            <a:r>
              <a:rPr lang="en-GB" dirty="0" err="1" smtClean="0"/>
              <a:t>Gàidhealach</a:t>
            </a:r>
            <a:r>
              <a:rPr lang="en-GB" dirty="0" smtClean="0"/>
              <a:t> (1891)</a:t>
            </a:r>
          </a:p>
          <a:p>
            <a:r>
              <a:rPr lang="en-GB" b="1" dirty="0" smtClean="0"/>
              <a:t>1843: </a:t>
            </a:r>
            <a:r>
              <a:rPr lang="en-GB" dirty="0" smtClean="0"/>
              <a:t>“the Disruption” leads to the establishment of the Free Church which embraces the use of Gaelic</a:t>
            </a:r>
          </a:p>
          <a:p>
            <a:r>
              <a:rPr lang="en-GB" b="1" dirty="0" smtClean="0">
                <a:solidFill>
                  <a:srgbClr val="C00000"/>
                </a:solidFill>
              </a:rPr>
              <a:t>1872: </a:t>
            </a:r>
            <a:r>
              <a:rPr lang="en-GB" dirty="0" smtClean="0"/>
              <a:t>Education Act (Scotland) discourages and punishes the use of Gaelic in schools</a:t>
            </a:r>
            <a:endParaRPr lang="en-GB" b="1" dirty="0" smtClean="0"/>
          </a:p>
          <a:p>
            <a:r>
              <a:rPr lang="en-GB" b="1" dirty="0" smtClean="0"/>
              <a:t>from late 19</a:t>
            </a:r>
            <a:r>
              <a:rPr lang="en-GB" b="1" baseline="30000" dirty="0" smtClean="0"/>
              <a:t>th</a:t>
            </a:r>
            <a:r>
              <a:rPr lang="en-GB" b="1" dirty="0" smtClean="0"/>
              <a:t> century:</a:t>
            </a:r>
            <a:r>
              <a:rPr lang="en-GB" dirty="0" smtClean="0"/>
              <a:t> Gaelic regularly appears in publishing, e.g. </a:t>
            </a:r>
            <a:r>
              <a:rPr lang="en-GB" dirty="0" err="1" smtClean="0"/>
              <a:t>MacTalla</a:t>
            </a:r>
            <a:r>
              <a:rPr lang="en-GB" dirty="0" smtClean="0"/>
              <a:t>, An </a:t>
            </a:r>
            <a:r>
              <a:rPr lang="en-GB" dirty="0" err="1" smtClean="0"/>
              <a:t>Gaidheal</a:t>
            </a:r>
            <a:endParaRPr lang="en-GB" b="1" dirty="0" smtClean="0"/>
          </a:p>
          <a:p>
            <a:r>
              <a:rPr lang="en-GB" b="1" dirty="0" smtClean="0"/>
              <a:t>1918: </a:t>
            </a:r>
            <a:r>
              <a:rPr lang="en-GB" dirty="0" smtClean="0"/>
              <a:t>Education Act (Scotland) includes a vague Gaelic clause but with little effect</a:t>
            </a:r>
          </a:p>
          <a:p>
            <a:r>
              <a:rPr lang="en-GB" b="1" dirty="0" smtClean="0"/>
              <a:t>1958: </a:t>
            </a:r>
            <a:r>
              <a:rPr lang="en-GB" dirty="0" smtClean="0"/>
              <a:t>Gaelic Medium Education schemes are introduced at Primary level, initially in Inverness-shire</a:t>
            </a:r>
          </a:p>
          <a:p>
            <a:r>
              <a:rPr lang="en-GB" b="1" dirty="0" smtClean="0"/>
              <a:t>1959: </a:t>
            </a:r>
            <a:r>
              <a:rPr lang="en-GB" dirty="0" smtClean="0"/>
              <a:t>Gaelic appears in broadcasting (Radio 4 initially)</a:t>
            </a:r>
          </a:p>
          <a:p>
            <a:r>
              <a:rPr lang="en-GB" b="1" dirty="0" smtClean="0"/>
              <a:t>1960s onwards: </a:t>
            </a:r>
            <a:r>
              <a:rPr lang="en-GB" dirty="0" smtClean="0"/>
              <a:t>volunteer movements, e.g. </a:t>
            </a:r>
            <a:r>
              <a:rPr lang="en-GB" dirty="0" err="1" smtClean="0"/>
              <a:t>Comunn</a:t>
            </a:r>
            <a:r>
              <a:rPr lang="en-GB" dirty="0" smtClean="0"/>
              <a:t> </a:t>
            </a:r>
            <a:r>
              <a:rPr lang="en-GB" dirty="0" err="1" smtClean="0"/>
              <a:t>na</a:t>
            </a:r>
            <a:r>
              <a:rPr lang="en-GB" dirty="0" smtClean="0"/>
              <a:t> </a:t>
            </a:r>
            <a:r>
              <a:rPr lang="en-GB" dirty="0" err="1" smtClean="0"/>
              <a:t>Gàidhlig</a:t>
            </a:r>
            <a:r>
              <a:rPr lang="en-GB" dirty="0" smtClean="0"/>
              <a:t>, </a:t>
            </a:r>
            <a:r>
              <a:rPr lang="en-GB" dirty="0" err="1" smtClean="0"/>
              <a:t>Sradagan</a:t>
            </a:r>
            <a:r>
              <a:rPr lang="en-GB" dirty="0" smtClean="0"/>
              <a:t>, </a:t>
            </a:r>
            <a:r>
              <a:rPr lang="en-GB" dirty="0" err="1" smtClean="0"/>
              <a:t>Fèisean</a:t>
            </a:r>
            <a:r>
              <a:rPr lang="en-GB" dirty="0" smtClean="0"/>
              <a:t> nan </a:t>
            </a:r>
            <a:r>
              <a:rPr lang="en-GB" dirty="0" err="1" smtClean="0"/>
              <a:t>Gàidheal</a:t>
            </a:r>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5" name="Picture 4">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spTree>
    <p:extLst>
      <p:ext uri="{BB962C8B-B14F-4D97-AF65-F5344CB8AC3E}">
        <p14:creationId xmlns:p14="http://schemas.microsoft.com/office/powerpoint/2010/main" val="392640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Gàidhlig</a:t>
            </a:r>
            <a:r>
              <a:rPr lang="en-GB" dirty="0" smtClean="0"/>
              <a:t> san </a:t>
            </a:r>
            <a:r>
              <a:rPr lang="en-GB" dirty="0" err="1" smtClean="0"/>
              <a:t>Latha</a:t>
            </a:r>
            <a:r>
              <a:rPr lang="en-GB" dirty="0" smtClean="0"/>
              <a:t> an-</a:t>
            </a:r>
            <a:r>
              <a:rPr lang="en-GB" dirty="0" err="1" smtClean="0"/>
              <a:t>Diugh</a:t>
            </a:r>
            <a:endParaRPr lang="en-GB" dirty="0"/>
          </a:p>
        </p:txBody>
      </p:sp>
      <p:sp>
        <p:nvSpPr>
          <p:cNvPr id="3" name="Content Placeholder 2"/>
          <p:cNvSpPr>
            <a:spLocks noGrp="1"/>
          </p:cNvSpPr>
          <p:nvPr>
            <p:ph idx="1"/>
          </p:nvPr>
        </p:nvSpPr>
        <p:spPr>
          <a:xfrm>
            <a:off x="1154954" y="2603500"/>
            <a:ext cx="10122646" cy="3843482"/>
          </a:xfrm>
        </p:spPr>
        <p:txBody>
          <a:bodyPr>
            <a:normAutofit/>
          </a:bodyPr>
          <a:lstStyle/>
          <a:p>
            <a:r>
              <a:rPr lang="en-GB" b="1" dirty="0" smtClean="0"/>
              <a:t>1997:</a:t>
            </a:r>
            <a:r>
              <a:rPr lang="en-GB" dirty="0" smtClean="0"/>
              <a:t> creation of the Scottish Government</a:t>
            </a:r>
          </a:p>
          <a:p>
            <a:r>
              <a:rPr lang="en-GB" b="1" dirty="0" smtClean="0"/>
              <a:t>2005:</a:t>
            </a:r>
            <a:r>
              <a:rPr lang="en-GB" dirty="0" smtClean="0"/>
              <a:t> </a:t>
            </a:r>
            <a:r>
              <a:rPr lang="en-GB" dirty="0" err="1" smtClean="0"/>
              <a:t>Achd</a:t>
            </a:r>
            <a:r>
              <a:rPr lang="en-GB" dirty="0" smtClean="0"/>
              <a:t> </a:t>
            </a:r>
            <a:r>
              <a:rPr lang="en-GB" dirty="0" err="1" smtClean="0"/>
              <a:t>na</a:t>
            </a:r>
            <a:r>
              <a:rPr lang="en-GB" dirty="0" smtClean="0"/>
              <a:t> </a:t>
            </a:r>
            <a:r>
              <a:rPr lang="en-GB" dirty="0" err="1" smtClean="0"/>
              <a:t>Gàidhlig</a:t>
            </a:r>
            <a:r>
              <a:rPr lang="en-GB" dirty="0" smtClean="0"/>
              <a:t> / Gaelic Language (Scotland) Act agreed with cross-p</a:t>
            </a:r>
            <a:r>
              <a:rPr lang="en-GB" dirty="0" smtClean="0">
                <a:solidFill>
                  <a:schemeClr val="tx1"/>
                </a:solidFill>
              </a:rPr>
              <a:t>arty </a:t>
            </a:r>
            <a:br>
              <a:rPr lang="en-GB" dirty="0" smtClean="0">
                <a:solidFill>
                  <a:schemeClr val="tx1"/>
                </a:solidFill>
              </a:rPr>
            </a:br>
            <a:r>
              <a:rPr lang="en-GB" dirty="0" smtClean="0">
                <a:solidFill>
                  <a:schemeClr val="tx1"/>
                </a:solidFill>
              </a:rPr>
              <a:t>          support, leading to the establishment of </a:t>
            </a:r>
            <a:r>
              <a:rPr lang="en-GB" dirty="0" err="1" smtClean="0">
                <a:solidFill>
                  <a:schemeClr val="tx1"/>
                </a:solidFill>
              </a:rPr>
              <a:t>Bòrd</a:t>
            </a:r>
            <a:r>
              <a:rPr lang="en-GB" dirty="0" smtClean="0">
                <a:solidFill>
                  <a:schemeClr val="tx1"/>
                </a:solidFill>
              </a:rPr>
              <a:t> </a:t>
            </a:r>
            <a:r>
              <a:rPr lang="en-GB" dirty="0" err="1" smtClean="0">
                <a:solidFill>
                  <a:schemeClr val="tx1"/>
                </a:solidFill>
              </a:rPr>
              <a:t>na</a:t>
            </a:r>
            <a:r>
              <a:rPr lang="en-GB" dirty="0" smtClean="0">
                <a:solidFill>
                  <a:schemeClr val="tx1"/>
                </a:solidFill>
              </a:rPr>
              <a:t> </a:t>
            </a:r>
            <a:r>
              <a:rPr lang="en-GB" dirty="0" err="1" smtClean="0">
                <a:solidFill>
                  <a:schemeClr val="tx1"/>
                </a:solidFill>
              </a:rPr>
              <a:t>Gàidhlig</a:t>
            </a:r>
            <a:endParaRPr lang="en-GB" dirty="0" smtClean="0">
              <a:solidFill>
                <a:schemeClr val="tx1"/>
              </a:solidFill>
            </a:endParaRPr>
          </a:p>
          <a:p>
            <a:r>
              <a:rPr lang="en-GB" b="1" dirty="0" smtClean="0">
                <a:solidFill>
                  <a:schemeClr val="tx1"/>
                </a:solidFill>
              </a:rPr>
              <a:t>2007: </a:t>
            </a:r>
            <a:r>
              <a:rPr lang="en-GB" dirty="0" smtClean="0">
                <a:solidFill>
                  <a:schemeClr val="tx1"/>
                </a:solidFill>
              </a:rPr>
              <a:t>first Plana </a:t>
            </a:r>
            <a:r>
              <a:rPr lang="en-GB" dirty="0" err="1" smtClean="0">
                <a:solidFill>
                  <a:schemeClr val="tx1"/>
                </a:solidFill>
              </a:rPr>
              <a:t>C</a:t>
            </a:r>
            <a:r>
              <a:rPr lang="en-GB" dirty="0" err="1" smtClean="0"/>
              <a:t>ànain</a:t>
            </a:r>
            <a:r>
              <a:rPr lang="en-GB" dirty="0" smtClean="0"/>
              <a:t> </a:t>
            </a:r>
            <a:r>
              <a:rPr lang="en-GB" dirty="0" err="1" smtClean="0"/>
              <a:t>Nàiseanta</a:t>
            </a:r>
            <a:r>
              <a:rPr lang="en-GB" dirty="0" smtClean="0"/>
              <a:t> (</a:t>
            </a:r>
            <a:r>
              <a:rPr lang="en-GB" dirty="0" smtClean="0">
                <a:solidFill>
                  <a:schemeClr val="tx1"/>
                </a:solidFill>
              </a:rPr>
              <a:t>National Gaelic Plan) published</a:t>
            </a:r>
            <a:endParaRPr lang="en-GB" b="1" dirty="0" smtClean="0">
              <a:solidFill>
                <a:schemeClr val="tx1"/>
              </a:solidFill>
            </a:endParaRPr>
          </a:p>
          <a:p>
            <a:r>
              <a:rPr lang="en-GB" b="1" dirty="0" smtClean="0">
                <a:solidFill>
                  <a:schemeClr val="tx1"/>
                </a:solidFill>
              </a:rPr>
              <a:t>2008</a:t>
            </a:r>
            <a:r>
              <a:rPr lang="en-GB" b="1" dirty="0" smtClean="0">
                <a:solidFill>
                  <a:schemeClr val="tx1"/>
                </a:solidFill>
              </a:rPr>
              <a:t>: </a:t>
            </a:r>
            <a:r>
              <a:rPr lang="en-GB" dirty="0" smtClean="0">
                <a:solidFill>
                  <a:schemeClr val="tx1"/>
                </a:solidFill>
              </a:rPr>
              <a:t>BBCALBA is launched</a:t>
            </a:r>
            <a:endParaRPr lang="en-GB" b="1" dirty="0" smtClean="0">
              <a:solidFill>
                <a:schemeClr val="tx1"/>
              </a:solidFill>
            </a:endParaRPr>
          </a:p>
          <a:p>
            <a:r>
              <a:rPr lang="en-GB" b="1" dirty="0" smtClean="0">
                <a:solidFill>
                  <a:schemeClr val="tx1"/>
                </a:solidFill>
              </a:rPr>
              <a:t>2016: </a:t>
            </a:r>
            <a:r>
              <a:rPr lang="en-GB" dirty="0" smtClean="0">
                <a:solidFill>
                  <a:schemeClr val="tx1"/>
                </a:solidFill>
              </a:rPr>
              <a:t>Education (Scotland) Act gives parents the right to request GME for their child</a:t>
            </a:r>
          </a:p>
          <a:p>
            <a:r>
              <a:rPr lang="en-GB" b="1" dirty="0" smtClean="0"/>
              <a:t>2020:</a:t>
            </a:r>
            <a:r>
              <a:rPr lang="en-GB" dirty="0" smtClean="0"/>
              <a:t> publication of “The Gaelic Crisis in the Vernacular Community”</a:t>
            </a:r>
            <a:endParaRPr lang="en-GB" b="1" dirty="0" smtClean="0"/>
          </a:p>
          <a:p>
            <a:r>
              <a:rPr lang="en-GB" b="1" dirty="0" smtClean="0"/>
              <a:t>2021:</a:t>
            </a:r>
            <a:r>
              <a:rPr lang="en-GB" dirty="0" smtClean="0"/>
              <a:t> substantive commitments to Gaelic (and Scots) in the SNP’s election </a:t>
            </a:r>
            <a:r>
              <a:rPr lang="en-GB" dirty="0" smtClean="0"/>
              <a:t>manifesto</a:t>
            </a:r>
          </a:p>
          <a:p>
            <a:pPr lvl="1"/>
            <a:r>
              <a:rPr lang="en-GB" dirty="0">
                <a:hlinkClick r:id="rId2"/>
              </a:rPr>
              <a:t>https://www.gov.scot/publications/consultation-scottish-government-commitments-gaelic-scots-scottish-languages-bill</a:t>
            </a:r>
            <a:r>
              <a:rPr lang="en-GB" dirty="0" smtClean="0">
                <a:hlinkClick r:id="rId2"/>
              </a:rPr>
              <a:t>/</a:t>
            </a:r>
            <a:r>
              <a:rPr lang="en-GB" dirty="0" smtClean="0"/>
              <a:t> </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5" name="Picture 4">
            <a:extLst>
              <a:ext uri="{FF2B5EF4-FFF2-40B4-BE49-F238E27FC236}">
                <a16:creationId xmlns:a16="http://schemas.microsoft.com/office/drawing/2014/main" id="{05787747-627B-437B-994E-3DF8E2661313}"/>
              </a:ext>
            </a:extLst>
          </p:cNvPr>
          <p:cNvPicPr>
            <a:picLocks noChangeAspect="1"/>
          </p:cNvPicPr>
          <p:nvPr/>
        </p:nvPicPr>
        <p:blipFill>
          <a:blip r:embed="rId4"/>
          <a:stretch>
            <a:fillRect/>
          </a:stretch>
        </p:blipFill>
        <p:spPr>
          <a:xfrm>
            <a:off x="10998288" y="529699"/>
            <a:ext cx="812800" cy="550057"/>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spTree>
    <p:extLst>
      <p:ext uri="{BB962C8B-B14F-4D97-AF65-F5344CB8AC3E}">
        <p14:creationId xmlns:p14="http://schemas.microsoft.com/office/powerpoint/2010/main" val="305750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Gàidhlig</a:t>
            </a:r>
            <a:r>
              <a:rPr lang="en-GB" dirty="0" smtClean="0"/>
              <a:t> san </a:t>
            </a:r>
            <a:r>
              <a:rPr lang="en-GB" dirty="0" err="1" smtClean="0"/>
              <a:t>Latha</a:t>
            </a:r>
            <a:r>
              <a:rPr lang="en-GB" dirty="0" smtClean="0"/>
              <a:t> an-</a:t>
            </a:r>
            <a:r>
              <a:rPr lang="en-GB" dirty="0" err="1" smtClean="0"/>
              <a:t>Diugh</a:t>
            </a:r>
            <a:endParaRPr lang="en-GB" dirty="0"/>
          </a:p>
        </p:txBody>
      </p:sp>
      <p:sp>
        <p:nvSpPr>
          <p:cNvPr id="3" name="Content Placeholder 2"/>
          <p:cNvSpPr>
            <a:spLocks noGrp="1"/>
          </p:cNvSpPr>
          <p:nvPr>
            <p:ph idx="1"/>
          </p:nvPr>
        </p:nvSpPr>
        <p:spPr>
          <a:xfrm>
            <a:off x="1154954" y="2428010"/>
            <a:ext cx="10122646" cy="3843482"/>
          </a:xfrm>
        </p:spPr>
        <p:txBody>
          <a:bodyPr>
            <a:normAutofit/>
          </a:bodyPr>
          <a:lstStyle/>
          <a:p>
            <a:r>
              <a:rPr lang="en-GB" dirty="0" smtClean="0"/>
              <a:t>Number of speakers (according to the 2011 census)</a:t>
            </a:r>
          </a:p>
          <a:p>
            <a:pPr lvl="1"/>
            <a:r>
              <a:rPr lang="en-GB" dirty="0" smtClean="0"/>
              <a:t>57,000 people can speak Gaelic (59,000 in 2001); 1.1% of population (over 3 years of age)</a:t>
            </a:r>
          </a:p>
          <a:p>
            <a:pPr lvl="1"/>
            <a:r>
              <a:rPr lang="en-GB" dirty="0" smtClean="0"/>
              <a:t>52.3% can speak Gaelic in the Outer Hebrides, 5.4% in the Highlands, 4.0% in Argyll &amp; </a:t>
            </a:r>
            <a:r>
              <a:rPr lang="en-GB" dirty="0" smtClean="0"/>
              <a:t>Bute</a:t>
            </a:r>
          </a:p>
          <a:p>
            <a:pPr lvl="1"/>
            <a:endParaRPr lang="en-GB" dirty="0" smtClean="0"/>
          </a:p>
          <a:p>
            <a:r>
              <a:rPr lang="en-GB" dirty="0" smtClean="0"/>
              <a:t>Attitudes towards Gaelic (Scottish Social Attitudes survey 2021)</a:t>
            </a:r>
            <a:endParaRPr lang="en-GB" dirty="0"/>
          </a:p>
          <a:p>
            <a:pPr lvl="1"/>
            <a:r>
              <a:rPr lang="en-GB" dirty="0" smtClean="0"/>
              <a:t>79% believe Gaelic is important to Scotland’s heritage</a:t>
            </a:r>
          </a:p>
          <a:p>
            <a:pPr lvl="1"/>
            <a:r>
              <a:rPr lang="en-GB" dirty="0" smtClean="0"/>
              <a:t>65% would like to speak Gaelic better than they do now</a:t>
            </a:r>
          </a:p>
          <a:p>
            <a:pPr lvl="1"/>
            <a:r>
              <a:rPr lang="en-GB" dirty="0" smtClean="0"/>
              <a:t>30% said they can speak an odd word of Gaelic (15% in 2012)</a:t>
            </a:r>
          </a:p>
          <a:p>
            <a:pPr lvl="1"/>
            <a:r>
              <a:rPr lang="en-GB" dirty="0" smtClean="0"/>
              <a:t>55% in favour of children in Scotland being taught Gaelic in school (38% in 2012)</a:t>
            </a:r>
          </a:p>
          <a:p>
            <a:pPr lvl="1"/>
            <a:r>
              <a:rPr lang="en-GB" dirty="0" smtClean="0"/>
              <a:t>31% believe Gaelic is important to their own cultural heritage (26% in 2012)</a:t>
            </a:r>
            <a:endParaRPr lang="en-GB" dirty="0"/>
          </a:p>
          <a:p>
            <a:pPr lvl="1"/>
            <a:endParaRPr lang="en-GB" dirty="0" smtClean="0"/>
          </a:p>
          <a:p>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5" name="Picture 4">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spTree>
    <p:extLst>
      <p:ext uri="{BB962C8B-B14F-4D97-AF65-F5344CB8AC3E}">
        <p14:creationId xmlns:p14="http://schemas.microsoft.com/office/powerpoint/2010/main" val="252440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Gàidhlig</a:t>
            </a:r>
            <a:r>
              <a:rPr lang="en-GB" dirty="0" smtClean="0"/>
              <a:t> san </a:t>
            </a:r>
            <a:r>
              <a:rPr lang="en-GB" dirty="0" err="1" smtClean="0"/>
              <a:t>Latha</a:t>
            </a:r>
            <a:r>
              <a:rPr lang="en-GB" dirty="0" smtClean="0"/>
              <a:t> an-</a:t>
            </a:r>
            <a:r>
              <a:rPr lang="en-GB" dirty="0" err="1" smtClean="0"/>
              <a:t>Diugh</a:t>
            </a:r>
            <a:endParaRPr lang="en-GB" dirty="0"/>
          </a:p>
        </p:txBody>
      </p:sp>
      <p:sp>
        <p:nvSpPr>
          <p:cNvPr id="3" name="Content Placeholder 2"/>
          <p:cNvSpPr>
            <a:spLocks noGrp="1"/>
          </p:cNvSpPr>
          <p:nvPr>
            <p:ph idx="1"/>
          </p:nvPr>
        </p:nvSpPr>
        <p:spPr>
          <a:xfrm>
            <a:off x="1154954" y="2566556"/>
            <a:ext cx="10122646" cy="3843482"/>
          </a:xfrm>
        </p:spPr>
        <p:txBody>
          <a:bodyPr>
            <a:normAutofit/>
          </a:bodyPr>
          <a:lstStyle/>
          <a:p>
            <a:r>
              <a:rPr lang="en-GB" dirty="0" smtClean="0"/>
              <a:t>Gaelic </a:t>
            </a:r>
            <a:r>
              <a:rPr lang="en-GB" dirty="0"/>
              <a:t>in Education (2020-21 Gaelic School Data)</a:t>
            </a:r>
          </a:p>
          <a:p>
            <a:pPr lvl="1"/>
            <a:r>
              <a:rPr lang="en-GB" dirty="0"/>
              <a:t>52 nurseries, 61 Primaries &amp; 32 </a:t>
            </a:r>
            <a:r>
              <a:rPr lang="en-GB" dirty="0" err="1"/>
              <a:t>Secondaries</a:t>
            </a:r>
            <a:r>
              <a:rPr lang="en-GB" dirty="0"/>
              <a:t> offering Gaelic Medium catering for &gt;6,000 pupils</a:t>
            </a:r>
          </a:p>
          <a:p>
            <a:pPr lvl="1"/>
            <a:r>
              <a:rPr lang="en-GB" dirty="0"/>
              <a:t>figures for GLE are more difficult to define but make up about 1.2% of all Secondary </a:t>
            </a:r>
            <a:r>
              <a:rPr lang="en-GB" dirty="0" smtClean="0"/>
              <a:t>pupils</a:t>
            </a:r>
          </a:p>
          <a:p>
            <a:pPr lvl="1"/>
            <a:r>
              <a:rPr lang="en-GB" dirty="0" err="1" smtClean="0"/>
              <a:t>CnES</a:t>
            </a:r>
            <a:r>
              <a:rPr lang="en-GB" dirty="0" smtClean="0"/>
              <a:t>: 55% P1 GME intake in 2022/23</a:t>
            </a:r>
            <a:endParaRPr lang="en-GB" dirty="0"/>
          </a:p>
          <a:p>
            <a:pPr lvl="1"/>
            <a:endParaRPr lang="en-GB" dirty="0" smtClean="0"/>
          </a:p>
          <a:p>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5" name="Picture 4">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9" name="Picture 8"/>
          <p:cNvPicPr>
            <a:picLocks noChangeAspect="1"/>
          </p:cNvPicPr>
          <p:nvPr/>
        </p:nvPicPr>
        <p:blipFill rotWithShape="1">
          <a:blip r:embed="rId5"/>
          <a:srcRect l="23115" t="24926" r="25098" b="14116"/>
          <a:stretch/>
        </p:blipFill>
        <p:spPr>
          <a:xfrm>
            <a:off x="2438398" y="4443639"/>
            <a:ext cx="3177309" cy="2103747"/>
          </a:xfrm>
          <a:prstGeom prst="rect">
            <a:avLst/>
          </a:prstGeom>
        </p:spPr>
      </p:pic>
      <p:pic>
        <p:nvPicPr>
          <p:cNvPr id="10" name="Picture 9"/>
          <p:cNvPicPr>
            <a:picLocks noChangeAspect="1"/>
          </p:cNvPicPr>
          <p:nvPr/>
        </p:nvPicPr>
        <p:blipFill rotWithShape="1">
          <a:blip r:embed="rId6"/>
          <a:srcRect l="23000" t="29000" r="25025" b="9303"/>
          <a:stretch/>
        </p:blipFill>
        <p:spPr>
          <a:xfrm>
            <a:off x="6310493" y="4395862"/>
            <a:ext cx="3258379" cy="2175643"/>
          </a:xfrm>
          <a:prstGeom prst="rect">
            <a:avLst/>
          </a:prstGeom>
        </p:spPr>
      </p:pic>
    </p:spTree>
    <p:extLst>
      <p:ext uri="{BB962C8B-B14F-4D97-AF65-F5344CB8AC3E}">
        <p14:creationId xmlns:p14="http://schemas.microsoft.com/office/powerpoint/2010/main" val="336589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Gàidhlig</a:t>
            </a:r>
            <a:r>
              <a:rPr lang="en-GB" dirty="0" smtClean="0"/>
              <a:t> san </a:t>
            </a:r>
            <a:r>
              <a:rPr lang="en-GB" dirty="0" err="1" smtClean="0"/>
              <a:t>Latha</a:t>
            </a:r>
            <a:r>
              <a:rPr lang="en-GB" dirty="0" smtClean="0"/>
              <a:t> an-</a:t>
            </a:r>
            <a:r>
              <a:rPr lang="en-GB" dirty="0" err="1" smtClean="0"/>
              <a:t>Diugh</a:t>
            </a:r>
            <a:endParaRPr lang="en-GB" dirty="0"/>
          </a:p>
        </p:txBody>
      </p:sp>
      <p:sp>
        <p:nvSpPr>
          <p:cNvPr id="3" name="Content Placeholder 2"/>
          <p:cNvSpPr>
            <a:spLocks noGrp="1"/>
          </p:cNvSpPr>
          <p:nvPr>
            <p:ph idx="1"/>
          </p:nvPr>
        </p:nvSpPr>
        <p:spPr>
          <a:xfrm>
            <a:off x="1154953" y="2428010"/>
            <a:ext cx="10510573" cy="3843482"/>
          </a:xfrm>
        </p:spPr>
        <p:txBody>
          <a:bodyPr>
            <a:normAutofit/>
          </a:bodyPr>
          <a:lstStyle/>
          <a:p>
            <a:r>
              <a:rPr lang="en-GB" dirty="0" smtClean="0"/>
              <a:t>Adult </a:t>
            </a:r>
            <a:r>
              <a:rPr lang="en-GB" dirty="0"/>
              <a:t>learners</a:t>
            </a:r>
          </a:p>
          <a:p>
            <a:pPr lvl="1"/>
            <a:r>
              <a:rPr lang="en-GB" dirty="0" err="1"/>
              <a:t>Duolingo</a:t>
            </a:r>
            <a:r>
              <a:rPr lang="en-GB" dirty="0"/>
              <a:t>: 1.12 million reached and 431,000 active learners (April ‘22)</a:t>
            </a:r>
          </a:p>
          <a:p>
            <a:pPr lvl="1"/>
            <a:r>
              <a:rPr lang="en-GB" dirty="0"/>
              <a:t>e-Sgoil: 105 Adult Learners registered for Nat 5 and 43 for Higher Gaelic in 2022/23</a:t>
            </a:r>
          </a:p>
          <a:p>
            <a:pPr lvl="1"/>
            <a:r>
              <a:rPr lang="en-GB" dirty="0" err="1"/>
              <a:t>SpeakGaelic</a:t>
            </a:r>
            <a:r>
              <a:rPr lang="en-GB" dirty="0"/>
              <a:t>, launched in 2020, offers a free, standardised course available to all</a:t>
            </a:r>
          </a:p>
          <a:p>
            <a:pPr marL="457200" lvl="1" indent="0">
              <a:buNone/>
            </a:pPr>
            <a:endParaRPr lang="en-GB" dirty="0" smtClean="0"/>
          </a:p>
          <a:p>
            <a:r>
              <a:rPr lang="en-GB" dirty="0" smtClean="0"/>
              <a:t>Opportunities</a:t>
            </a:r>
            <a:endParaRPr lang="en-GB" dirty="0"/>
          </a:p>
          <a:p>
            <a:pPr lvl="1"/>
            <a:r>
              <a:rPr lang="en-GB" dirty="0" smtClean="0"/>
              <a:t>Demand for Gaelic-speakers in an increasing range of roles</a:t>
            </a:r>
            <a:endParaRPr lang="en-GB" dirty="0"/>
          </a:p>
          <a:p>
            <a:pPr lvl="1"/>
            <a:r>
              <a:rPr lang="en-GB" dirty="0" smtClean="0"/>
              <a:t>Technology provides new opportunities, e.g. e-Sgoil, </a:t>
            </a:r>
            <a:r>
              <a:rPr lang="en-GB" dirty="0" err="1" smtClean="0"/>
              <a:t>Cothrom</a:t>
            </a:r>
            <a:r>
              <a:rPr lang="en-GB" dirty="0" smtClean="0"/>
              <a:t> </a:t>
            </a:r>
            <a:r>
              <a:rPr lang="en-GB" dirty="0" err="1" smtClean="0"/>
              <a:t>Cabadaich</a:t>
            </a:r>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5" name="Picture 4">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7" name="Picture 6"/>
          <p:cNvPicPr>
            <a:picLocks noChangeAspect="1"/>
          </p:cNvPicPr>
          <p:nvPr/>
        </p:nvPicPr>
        <p:blipFill rotWithShape="1">
          <a:blip r:embed="rId5"/>
          <a:srcRect l="26408" t="20132" r="49009" b="44180"/>
          <a:stretch/>
        </p:blipFill>
        <p:spPr>
          <a:xfrm>
            <a:off x="9461633" y="4175414"/>
            <a:ext cx="2566741" cy="2096078"/>
          </a:xfrm>
          <a:prstGeom prst="rect">
            <a:avLst/>
          </a:prstGeom>
        </p:spPr>
      </p:pic>
      <p:sp>
        <p:nvSpPr>
          <p:cNvPr id="8" name="TextBox 7"/>
          <p:cNvSpPr txBox="1"/>
          <p:nvPr/>
        </p:nvSpPr>
        <p:spPr>
          <a:xfrm>
            <a:off x="9498577" y="6271492"/>
            <a:ext cx="2509020" cy="276999"/>
          </a:xfrm>
          <a:prstGeom prst="rect">
            <a:avLst/>
          </a:prstGeom>
          <a:noFill/>
        </p:spPr>
        <p:txBody>
          <a:bodyPr wrap="none" rtlCol="0">
            <a:spAutoFit/>
          </a:bodyPr>
          <a:lstStyle/>
          <a:p>
            <a:r>
              <a:rPr lang="en-GB" sz="1200" i="1" dirty="0" err="1" smtClean="0"/>
              <a:t>Obraichean</a:t>
            </a:r>
            <a:r>
              <a:rPr lang="en-GB" sz="1200" i="1" dirty="0" smtClean="0"/>
              <a:t> </a:t>
            </a:r>
            <a:r>
              <a:rPr lang="en-GB" sz="1200" i="1" dirty="0" err="1" smtClean="0"/>
              <a:t>Gàidhlig</a:t>
            </a:r>
            <a:r>
              <a:rPr lang="en-GB" sz="1200" i="1" dirty="0" smtClean="0"/>
              <a:t>, 01/11/22</a:t>
            </a:r>
            <a:endParaRPr lang="en-GB" sz="1200" i="1" dirty="0"/>
          </a:p>
        </p:txBody>
      </p:sp>
    </p:spTree>
    <p:extLst>
      <p:ext uri="{BB962C8B-B14F-4D97-AF65-F5344CB8AC3E}">
        <p14:creationId xmlns:p14="http://schemas.microsoft.com/office/powerpoint/2010/main" val="250244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Ceistean</a:t>
            </a:r>
            <a:r>
              <a:rPr lang="en-GB" dirty="0" smtClean="0"/>
              <a:t>?</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5" name="Picture 4">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spTree>
    <p:extLst>
      <p:ext uri="{BB962C8B-B14F-4D97-AF65-F5344CB8AC3E}">
        <p14:creationId xmlns:p14="http://schemas.microsoft.com/office/powerpoint/2010/main" val="361948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 </a:t>
            </a:r>
            <a:r>
              <a:rPr lang="en-GB" dirty="0" smtClean="0"/>
              <a:t>Introductory </a:t>
            </a:r>
            <a:r>
              <a:rPr lang="en-GB" dirty="0" smtClean="0"/>
              <a:t>Lesson</a:t>
            </a:r>
            <a:endParaRPr lang="en-GB" dirty="0"/>
          </a:p>
        </p:txBody>
      </p:sp>
      <p:sp>
        <p:nvSpPr>
          <p:cNvPr id="3" name="Subtitle 2"/>
          <p:cNvSpPr>
            <a:spLocks noGrp="1"/>
          </p:cNvSpPr>
          <p:nvPr>
            <p:ph type="subTitle" idx="1"/>
          </p:nvPr>
        </p:nvSpPr>
        <p:spPr/>
        <p:txBody>
          <a:bodyPr/>
          <a:lstStyle/>
          <a:p>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8" name="Picture 7">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spTree>
    <p:extLst>
      <p:ext uri="{BB962C8B-B14F-4D97-AF65-F5344CB8AC3E}">
        <p14:creationId xmlns:p14="http://schemas.microsoft.com/office/powerpoint/2010/main" val="3277079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sp>
        <p:nvSpPr>
          <p:cNvPr id="8" name="TextBox 7"/>
          <p:cNvSpPr txBox="1"/>
          <p:nvPr/>
        </p:nvSpPr>
        <p:spPr>
          <a:xfrm>
            <a:off x="4211782" y="1911927"/>
            <a:ext cx="3517310" cy="3046988"/>
          </a:xfrm>
          <a:prstGeom prst="rect">
            <a:avLst/>
          </a:prstGeom>
          <a:noFill/>
        </p:spPr>
        <p:txBody>
          <a:bodyPr wrap="none" rtlCol="0">
            <a:spAutoFit/>
          </a:bodyPr>
          <a:lstStyle/>
          <a:p>
            <a:pPr>
              <a:lnSpc>
                <a:spcPct val="150000"/>
              </a:lnSpc>
            </a:pPr>
            <a:r>
              <a:rPr lang="en-GB" sz="3200" dirty="0" err="1" smtClean="0"/>
              <a:t>Madainn</a:t>
            </a:r>
            <a:r>
              <a:rPr lang="en-GB" sz="3200" dirty="0" smtClean="0"/>
              <a:t> </a:t>
            </a:r>
            <a:r>
              <a:rPr lang="en-GB" sz="3200" dirty="0" err="1" smtClean="0"/>
              <a:t>mhath</a:t>
            </a:r>
            <a:r>
              <a:rPr lang="en-GB" sz="3200" dirty="0" smtClean="0"/>
              <a:t>.</a:t>
            </a:r>
          </a:p>
          <a:p>
            <a:pPr>
              <a:lnSpc>
                <a:spcPct val="150000"/>
              </a:lnSpc>
            </a:pPr>
            <a:r>
              <a:rPr lang="en-GB" sz="3200" dirty="0" err="1" smtClean="0"/>
              <a:t>Feasgar</a:t>
            </a:r>
            <a:r>
              <a:rPr lang="en-GB" sz="3200" dirty="0" smtClean="0"/>
              <a:t> math.</a:t>
            </a:r>
          </a:p>
          <a:p>
            <a:pPr>
              <a:lnSpc>
                <a:spcPct val="150000"/>
              </a:lnSpc>
            </a:pPr>
            <a:r>
              <a:rPr lang="en-GB" sz="3200" dirty="0" err="1" smtClean="0"/>
              <a:t>Latha</a:t>
            </a:r>
            <a:r>
              <a:rPr lang="en-GB" sz="3200" dirty="0" smtClean="0"/>
              <a:t> math.</a:t>
            </a:r>
          </a:p>
          <a:p>
            <a:pPr>
              <a:lnSpc>
                <a:spcPct val="150000"/>
              </a:lnSpc>
            </a:pPr>
            <a:r>
              <a:rPr lang="en-GB" sz="3200" dirty="0" err="1" smtClean="0"/>
              <a:t>Oidhche</a:t>
            </a:r>
            <a:r>
              <a:rPr lang="en-GB" sz="3200" dirty="0" smtClean="0"/>
              <a:t> </a:t>
            </a:r>
            <a:r>
              <a:rPr lang="en-GB" sz="3200" dirty="0" err="1" smtClean="0"/>
              <a:t>mhath</a:t>
            </a:r>
            <a:r>
              <a:rPr lang="en-GB" sz="3200" dirty="0" smtClean="0"/>
              <a:t>.</a:t>
            </a:r>
            <a:endParaRPr lang="en-GB" sz="3200" dirty="0"/>
          </a:p>
        </p:txBody>
      </p:sp>
    </p:spTree>
    <p:extLst>
      <p:ext uri="{BB962C8B-B14F-4D97-AF65-F5344CB8AC3E}">
        <p14:creationId xmlns:p14="http://schemas.microsoft.com/office/powerpoint/2010/main" val="353867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4536" y="1221509"/>
            <a:ext cx="7249391" cy="4832927"/>
          </a:xfrm>
          <a:prstGeom prst="rect">
            <a:avLst/>
          </a:prstGeom>
          <a:ln w="19050">
            <a:solidFill>
              <a:schemeClr val="accent1"/>
            </a:solidFill>
          </a:ln>
        </p:spPr>
      </p:pic>
      <p:sp>
        <p:nvSpPr>
          <p:cNvPr id="6" name="TextBox 5"/>
          <p:cNvSpPr txBox="1"/>
          <p:nvPr/>
        </p:nvSpPr>
        <p:spPr>
          <a:xfrm>
            <a:off x="3771169" y="258618"/>
            <a:ext cx="3517310" cy="737318"/>
          </a:xfrm>
          <a:prstGeom prst="rect">
            <a:avLst/>
          </a:prstGeom>
          <a:noFill/>
        </p:spPr>
        <p:txBody>
          <a:bodyPr wrap="none" rtlCol="0">
            <a:spAutoFit/>
          </a:bodyPr>
          <a:lstStyle/>
          <a:p>
            <a:pPr>
              <a:lnSpc>
                <a:spcPct val="150000"/>
              </a:lnSpc>
            </a:pPr>
            <a:r>
              <a:rPr lang="en-GB" sz="3200" dirty="0" err="1" smtClean="0"/>
              <a:t>Madainn</a:t>
            </a:r>
            <a:r>
              <a:rPr lang="en-GB" sz="3200" dirty="0" smtClean="0"/>
              <a:t> </a:t>
            </a:r>
            <a:r>
              <a:rPr lang="en-GB" sz="3200" dirty="0" err="1" smtClean="0"/>
              <a:t>mhath</a:t>
            </a:r>
            <a:r>
              <a:rPr lang="en-GB" sz="3200" dirty="0" smtClean="0"/>
              <a:t>.</a:t>
            </a:r>
            <a:endParaRPr lang="en-GB" sz="3200" dirty="0"/>
          </a:p>
        </p:txBody>
      </p:sp>
    </p:spTree>
    <p:extLst>
      <p:ext uri="{BB962C8B-B14F-4D97-AF65-F5344CB8AC3E}">
        <p14:creationId xmlns:p14="http://schemas.microsoft.com/office/powerpoint/2010/main" val="386455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4535" y="1221508"/>
            <a:ext cx="7241829" cy="4832927"/>
          </a:xfrm>
          <a:prstGeom prst="rect">
            <a:avLst/>
          </a:prstGeom>
          <a:ln w="19050">
            <a:solidFill>
              <a:schemeClr val="accent1"/>
            </a:solidFill>
          </a:ln>
        </p:spPr>
      </p:pic>
      <p:sp>
        <p:nvSpPr>
          <p:cNvPr id="6" name="TextBox 5"/>
          <p:cNvSpPr txBox="1"/>
          <p:nvPr/>
        </p:nvSpPr>
        <p:spPr>
          <a:xfrm>
            <a:off x="2450369" y="258618"/>
            <a:ext cx="5976316" cy="737318"/>
          </a:xfrm>
          <a:prstGeom prst="rect">
            <a:avLst/>
          </a:prstGeom>
          <a:noFill/>
        </p:spPr>
        <p:txBody>
          <a:bodyPr wrap="none" rtlCol="0">
            <a:spAutoFit/>
          </a:bodyPr>
          <a:lstStyle/>
          <a:p>
            <a:pPr>
              <a:lnSpc>
                <a:spcPct val="150000"/>
              </a:lnSpc>
            </a:pPr>
            <a:r>
              <a:rPr lang="en-GB" sz="3200" dirty="0" err="1" smtClean="0"/>
              <a:t>Feasgar</a:t>
            </a:r>
            <a:r>
              <a:rPr lang="en-GB" sz="3200" dirty="0" smtClean="0"/>
              <a:t> math. | </a:t>
            </a:r>
            <a:r>
              <a:rPr lang="en-GB" sz="3200" dirty="0" err="1" smtClean="0"/>
              <a:t>Latha</a:t>
            </a:r>
            <a:r>
              <a:rPr lang="en-GB" sz="3200" dirty="0" smtClean="0"/>
              <a:t> math.</a:t>
            </a:r>
          </a:p>
        </p:txBody>
      </p:sp>
    </p:spTree>
    <p:extLst>
      <p:ext uri="{BB962C8B-B14F-4D97-AF65-F5344CB8AC3E}">
        <p14:creationId xmlns:p14="http://schemas.microsoft.com/office/powerpoint/2010/main" val="424997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 Linguistic Context</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5" name="Picture 4">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spTree>
    <p:extLst>
      <p:ext uri="{BB962C8B-B14F-4D97-AF65-F5344CB8AC3E}">
        <p14:creationId xmlns:p14="http://schemas.microsoft.com/office/powerpoint/2010/main" val="1741536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4536" y="1221509"/>
            <a:ext cx="7249390" cy="4832927"/>
          </a:xfrm>
          <a:prstGeom prst="rect">
            <a:avLst/>
          </a:prstGeom>
          <a:ln w="28575">
            <a:solidFill>
              <a:schemeClr val="accent1"/>
            </a:solidFill>
          </a:ln>
        </p:spPr>
      </p:pic>
      <p:sp>
        <p:nvSpPr>
          <p:cNvPr id="8" name="TextBox 7"/>
          <p:cNvSpPr txBox="1"/>
          <p:nvPr/>
        </p:nvSpPr>
        <p:spPr>
          <a:xfrm>
            <a:off x="2450369" y="258618"/>
            <a:ext cx="5976316" cy="737318"/>
          </a:xfrm>
          <a:prstGeom prst="rect">
            <a:avLst/>
          </a:prstGeom>
          <a:noFill/>
        </p:spPr>
        <p:txBody>
          <a:bodyPr wrap="none" rtlCol="0">
            <a:spAutoFit/>
          </a:bodyPr>
          <a:lstStyle/>
          <a:p>
            <a:pPr>
              <a:lnSpc>
                <a:spcPct val="150000"/>
              </a:lnSpc>
            </a:pPr>
            <a:r>
              <a:rPr lang="en-GB" sz="3200" dirty="0" err="1" smtClean="0"/>
              <a:t>Feasgar</a:t>
            </a:r>
            <a:r>
              <a:rPr lang="en-GB" sz="3200" dirty="0" smtClean="0"/>
              <a:t> math. | </a:t>
            </a:r>
            <a:r>
              <a:rPr lang="en-GB" sz="3200" dirty="0" err="1" smtClean="0"/>
              <a:t>Latha</a:t>
            </a:r>
            <a:r>
              <a:rPr lang="en-GB" sz="3200" dirty="0" smtClean="0"/>
              <a:t> math.</a:t>
            </a:r>
          </a:p>
        </p:txBody>
      </p:sp>
    </p:spTree>
    <p:extLst>
      <p:ext uri="{BB962C8B-B14F-4D97-AF65-F5344CB8AC3E}">
        <p14:creationId xmlns:p14="http://schemas.microsoft.com/office/powerpoint/2010/main" val="378361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4535" y="1221508"/>
            <a:ext cx="7277819" cy="4832927"/>
          </a:xfrm>
          <a:prstGeom prst="rect">
            <a:avLst/>
          </a:prstGeom>
          <a:ln w="28575">
            <a:solidFill>
              <a:schemeClr val="accent1"/>
            </a:solidFill>
          </a:ln>
        </p:spPr>
      </p:pic>
      <p:sp>
        <p:nvSpPr>
          <p:cNvPr id="6" name="TextBox 5"/>
          <p:cNvSpPr txBox="1"/>
          <p:nvPr/>
        </p:nvSpPr>
        <p:spPr>
          <a:xfrm>
            <a:off x="3771169" y="258618"/>
            <a:ext cx="3469219" cy="737318"/>
          </a:xfrm>
          <a:prstGeom prst="rect">
            <a:avLst/>
          </a:prstGeom>
          <a:noFill/>
        </p:spPr>
        <p:txBody>
          <a:bodyPr wrap="none" rtlCol="0">
            <a:spAutoFit/>
          </a:bodyPr>
          <a:lstStyle/>
          <a:p>
            <a:pPr>
              <a:lnSpc>
                <a:spcPct val="150000"/>
              </a:lnSpc>
            </a:pPr>
            <a:r>
              <a:rPr lang="en-GB" sz="3200" dirty="0" err="1" smtClean="0"/>
              <a:t>Oidhche</a:t>
            </a:r>
            <a:r>
              <a:rPr lang="en-GB" sz="3200" dirty="0" smtClean="0"/>
              <a:t> </a:t>
            </a:r>
            <a:r>
              <a:rPr lang="en-GB" sz="3200" dirty="0" err="1" smtClean="0"/>
              <a:t>mhath</a:t>
            </a:r>
            <a:r>
              <a:rPr lang="en-GB" sz="3200" dirty="0" smtClean="0"/>
              <a:t>.</a:t>
            </a:r>
            <a:endParaRPr lang="en-GB" sz="3200" dirty="0"/>
          </a:p>
        </p:txBody>
      </p:sp>
    </p:spTree>
    <p:extLst>
      <p:ext uri="{BB962C8B-B14F-4D97-AF65-F5344CB8AC3E}">
        <p14:creationId xmlns:p14="http://schemas.microsoft.com/office/powerpoint/2010/main" val="321595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4536" y="1221509"/>
            <a:ext cx="7249391" cy="4832927"/>
          </a:xfrm>
          <a:prstGeom prst="rect">
            <a:avLst/>
          </a:prstGeom>
          <a:ln w="19050">
            <a:solidFill>
              <a:schemeClr val="accent1"/>
            </a:solidFill>
          </a:ln>
        </p:spPr>
      </p:pic>
      <p:sp>
        <p:nvSpPr>
          <p:cNvPr id="8" name="TextBox 7"/>
          <p:cNvSpPr txBox="1"/>
          <p:nvPr/>
        </p:nvSpPr>
        <p:spPr>
          <a:xfrm>
            <a:off x="2450369" y="258618"/>
            <a:ext cx="5976316" cy="737318"/>
          </a:xfrm>
          <a:prstGeom prst="rect">
            <a:avLst/>
          </a:prstGeom>
          <a:noFill/>
        </p:spPr>
        <p:txBody>
          <a:bodyPr wrap="none" rtlCol="0">
            <a:spAutoFit/>
          </a:bodyPr>
          <a:lstStyle/>
          <a:p>
            <a:pPr>
              <a:lnSpc>
                <a:spcPct val="150000"/>
              </a:lnSpc>
            </a:pPr>
            <a:r>
              <a:rPr lang="en-GB" sz="3200" dirty="0" err="1" smtClean="0"/>
              <a:t>Feasgar</a:t>
            </a:r>
            <a:r>
              <a:rPr lang="en-GB" sz="3200" dirty="0" smtClean="0"/>
              <a:t> math. | </a:t>
            </a:r>
            <a:r>
              <a:rPr lang="en-GB" sz="3200" dirty="0" err="1" smtClean="0"/>
              <a:t>Latha</a:t>
            </a:r>
            <a:r>
              <a:rPr lang="en-GB" sz="3200" dirty="0" smtClean="0"/>
              <a:t> math.</a:t>
            </a:r>
          </a:p>
        </p:txBody>
      </p:sp>
    </p:spTree>
    <p:extLst>
      <p:ext uri="{BB962C8B-B14F-4D97-AF65-F5344CB8AC3E}">
        <p14:creationId xmlns:p14="http://schemas.microsoft.com/office/powerpoint/2010/main" val="174538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4536" y="1221509"/>
            <a:ext cx="7249393" cy="4832928"/>
          </a:xfrm>
          <a:prstGeom prst="rect">
            <a:avLst/>
          </a:prstGeom>
          <a:ln w="19050">
            <a:solidFill>
              <a:schemeClr val="accent1"/>
            </a:solidFill>
          </a:ln>
        </p:spPr>
      </p:pic>
      <p:sp>
        <p:nvSpPr>
          <p:cNvPr id="6" name="TextBox 5"/>
          <p:cNvSpPr txBox="1"/>
          <p:nvPr/>
        </p:nvSpPr>
        <p:spPr>
          <a:xfrm>
            <a:off x="3771169" y="258618"/>
            <a:ext cx="3517310" cy="737318"/>
          </a:xfrm>
          <a:prstGeom prst="rect">
            <a:avLst/>
          </a:prstGeom>
          <a:noFill/>
        </p:spPr>
        <p:txBody>
          <a:bodyPr wrap="none" rtlCol="0">
            <a:spAutoFit/>
          </a:bodyPr>
          <a:lstStyle/>
          <a:p>
            <a:pPr>
              <a:lnSpc>
                <a:spcPct val="150000"/>
              </a:lnSpc>
            </a:pPr>
            <a:r>
              <a:rPr lang="en-GB" sz="3200" dirty="0" err="1" smtClean="0"/>
              <a:t>Madainn</a:t>
            </a:r>
            <a:r>
              <a:rPr lang="en-GB" sz="3200" dirty="0" smtClean="0"/>
              <a:t> </a:t>
            </a:r>
            <a:r>
              <a:rPr lang="en-GB" sz="3200" dirty="0" err="1" smtClean="0"/>
              <a:t>mhath</a:t>
            </a:r>
            <a:r>
              <a:rPr lang="en-GB" sz="3200" dirty="0" smtClean="0"/>
              <a:t>.</a:t>
            </a:r>
          </a:p>
        </p:txBody>
      </p:sp>
    </p:spTree>
    <p:extLst>
      <p:ext uri="{BB962C8B-B14F-4D97-AF65-F5344CB8AC3E}">
        <p14:creationId xmlns:p14="http://schemas.microsoft.com/office/powerpoint/2010/main" val="319941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4536" y="1221509"/>
            <a:ext cx="7249391" cy="4832927"/>
          </a:xfrm>
          <a:prstGeom prst="rect">
            <a:avLst/>
          </a:prstGeom>
          <a:ln w="19050">
            <a:solidFill>
              <a:schemeClr val="accent1"/>
            </a:solidFill>
          </a:ln>
        </p:spPr>
      </p:pic>
      <p:sp>
        <p:nvSpPr>
          <p:cNvPr id="8" name="TextBox 7"/>
          <p:cNvSpPr txBox="1"/>
          <p:nvPr/>
        </p:nvSpPr>
        <p:spPr>
          <a:xfrm>
            <a:off x="2450369" y="258618"/>
            <a:ext cx="5976316" cy="737318"/>
          </a:xfrm>
          <a:prstGeom prst="rect">
            <a:avLst/>
          </a:prstGeom>
          <a:noFill/>
        </p:spPr>
        <p:txBody>
          <a:bodyPr wrap="none" rtlCol="0">
            <a:spAutoFit/>
          </a:bodyPr>
          <a:lstStyle/>
          <a:p>
            <a:pPr>
              <a:lnSpc>
                <a:spcPct val="150000"/>
              </a:lnSpc>
            </a:pPr>
            <a:r>
              <a:rPr lang="en-GB" sz="3200" dirty="0" err="1" smtClean="0"/>
              <a:t>Feasgar</a:t>
            </a:r>
            <a:r>
              <a:rPr lang="en-GB" sz="3200" dirty="0" smtClean="0"/>
              <a:t> math. | </a:t>
            </a:r>
            <a:r>
              <a:rPr lang="en-GB" sz="3200" dirty="0" err="1" smtClean="0"/>
              <a:t>Latha</a:t>
            </a:r>
            <a:r>
              <a:rPr lang="en-GB" sz="3200" dirty="0" smtClean="0"/>
              <a:t> math.</a:t>
            </a:r>
          </a:p>
        </p:txBody>
      </p:sp>
    </p:spTree>
    <p:extLst>
      <p:ext uri="{BB962C8B-B14F-4D97-AF65-F5344CB8AC3E}">
        <p14:creationId xmlns:p14="http://schemas.microsoft.com/office/powerpoint/2010/main" val="245104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5280"/>
          <a:stretch/>
        </p:blipFill>
        <p:spPr>
          <a:xfrm>
            <a:off x="1773382" y="1221507"/>
            <a:ext cx="7278972" cy="4832927"/>
          </a:xfrm>
          <a:prstGeom prst="rect">
            <a:avLst/>
          </a:prstGeom>
          <a:ln w="19050">
            <a:solidFill>
              <a:schemeClr val="accent1"/>
            </a:solidFill>
          </a:ln>
        </p:spPr>
      </p:pic>
      <p:sp>
        <p:nvSpPr>
          <p:cNvPr id="6" name="TextBox 5"/>
          <p:cNvSpPr txBox="1"/>
          <p:nvPr/>
        </p:nvSpPr>
        <p:spPr>
          <a:xfrm>
            <a:off x="3771169" y="258618"/>
            <a:ext cx="3469219" cy="737318"/>
          </a:xfrm>
          <a:prstGeom prst="rect">
            <a:avLst/>
          </a:prstGeom>
          <a:noFill/>
        </p:spPr>
        <p:txBody>
          <a:bodyPr wrap="none" rtlCol="0">
            <a:spAutoFit/>
          </a:bodyPr>
          <a:lstStyle/>
          <a:p>
            <a:pPr>
              <a:lnSpc>
                <a:spcPct val="150000"/>
              </a:lnSpc>
            </a:pPr>
            <a:r>
              <a:rPr lang="en-GB" sz="3200" dirty="0" err="1" smtClean="0"/>
              <a:t>Oidhche</a:t>
            </a:r>
            <a:r>
              <a:rPr lang="en-GB" sz="3200" dirty="0" smtClean="0"/>
              <a:t> </a:t>
            </a:r>
            <a:r>
              <a:rPr lang="en-GB" sz="3200" dirty="0" err="1" smtClean="0"/>
              <a:t>mhath</a:t>
            </a:r>
            <a:r>
              <a:rPr lang="en-GB" sz="3200" dirty="0" smtClean="0"/>
              <a:t>.</a:t>
            </a:r>
            <a:endParaRPr lang="en-GB" sz="3200" dirty="0"/>
          </a:p>
        </p:txBody>
      </p:sp>
    </p:spTree>
    <p:extLst>
      <p:ext uri="{BB962C8B-B14F-4D97-AF65-F5344CB8AC3E}">
        <p14:creationId xmlns:p14="http://schemas.microsoft.com/office/powerpoint/2010/main" val="24864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sp>
        <p:nvSpPr>
          <p:cNvPr id="8" name="TextBox 7"/>
          <p:cNvSpPr txBox="1"/>
          <p:nvPr/>
        </p:nvSpPr>
        <p:spPr>
          <a:xfrm>
            <a:off x="3426692" y="1911927"/>
            <a:ext cx="5808000" cy="3046988"/>
          </a:xfrm>
          <a:prstGeom prst="rect">
            <a:avLst/>
          </a:prstGeom>
          <a:noFill/>
        </p:spPr>
        <p:txBody>
          <a:bodyPr wrap="none" rtlCol="0">
            <a:spAutoFit/>
          </a:bodyPr>
          <a:lstStyle/>
          <a:p>
            <a:pPr>
              <a:lnSpc>
                <a:spcPct val="150000"/>
              </a:lnSpc>
            </a:pPr>
            <a:r>
              <a:rPr lang="en-GB" sz="3200" dirty="0" err="1" smtClean="0"/>
              <a:t>Dè</a:t>
            </a:r>
            <a:r>
              <a:rPr lang="en-GB" sz="3200" dirty="0" smtClean="0"/>
              <a:t> an t-</a:t>
            </a:r>
            <a:r>
              <a:rPr lang="en-GB" sz="3200" dirty="0" err="1" smtClean="0"/>
              <a:t>ainm</a:t>
            </a:r>
            <a:r>
              <a:rPr lang="en-GB" sz="3200" dirty="0" smtClean="0"/>
              <a:t> a </a:t>
            </a:r>
            <a:r>
              <a:rPr lang="en-GB" sz="3200" dirty="0" err="1" smtClean="0"/>
              <a:t>th</a:t>
            </a:r>
            <a:r>
              <a:rPr lang="en-GB" sz="3200" dirty="0" smtClean="0"/>
              <a:t>’ ort?</a:t>
            </a:r>
          </a:p>
          <a:p>
            <a:pPr>
              <a:lnSpc>
                <a:spcPct val="150000"/>
              </a:lnSpc>
            </a:pPr>
            <a:r>
              <a:rPr lang="en-GB" sz="3200" dirty="0" smtClean="0"/>
              <a:t>Is </a:t>
            </a:r>
            <a:r>
              <a:rPr lang="en-GB" sz="3200" dirty="0" err="1" smtClean="0"/>
              <a:t>mise</a:t>
            </a:r>
            <a:r>
              <a:rPr lang="en-GB" sz="3200" dirty="0" smtClean="0"/>
              <a:t> Calum.</a:t>
            </a:r>
          </a:p>
          <a:p>
            <a:pPr>
              <a:lnSpc>
                <a:spcPct val="150000"/>
              </a:lnSpc>
            </a:pPr>
            <a:r>
              <a:rPr lang="en-GB" sz="3200" dirty="0" err="1" smtClean="0"/>
              <a:t>Dè</a:t>
            </a:r>
            <a:r>
              <a:rPr lang="en-GB" sz="3200" dirty="0" smtClean="0"/>
              <a:t> an t-</a:t>
            </a:r>
            <a:r>
              <a:rPr lang="en-GB" sz="3200" dirty="0" err="1" smtClean="0"/>
              <a:t>ainm</a:t>
            </a:r>
            <a:r>
              <a:rPr lang="en-GB" sz="3200" dirty="0" smtClean="0"/>
              <a:t> a </a:t>
            </a:r>
            <a:r>
              <a:rPr lang="en-GB" sz="3200" dirty="0" err="1" smtClean="0"/>
              <a:t>th</a:t>
            </a:r>
            <a:r>
              <a:rPr lang="en-GB" sz="3200" dirty="0" smtClean="0"/>
              <a:t>’ ort </a:t>
            </a:r>
            <a:r>
              <a:rPr lang="en-GB" sz="3200" dirty="0" err="1" smtClean="0"/>
              <a:t>fhèin</a:t>
            </a:r>
            <a:r>
              <a:rPr lang="en-GB" sz="3200" dirty="0" smtClean="0"/>
              <a:t>?</a:t>
            </a:r>
          </a:p>
          <a:p>
            <a:pPr>
              <a:lnSpc>
                <a:spcPct val="150000"/>
              </a:lnSpc>
            </a:pPr>
            <a:r>
              <a:rPr lang="en-GB" sz="3200" dirty="0" smtClean="0"/>
              <a:t>Is </a:t>
            </a:r>
            <a:r>
              <a:rPr lang="en-GB" sz="3200" dirty="0" err="1" smtClean="0"/>
              <a:t>mise</a:t>
            </a:r>
            <a:r>
              <a:rPr lang="en-GB" sz="3200" dirty="0" smtClean="0"/>
              <a:t> </a:t>
            </a:r>
            <a:r>
              <a:rPr lang="en-GB" sz="3200" dirty="0" err="1" smtClean="0"/>
              <a:t>Màiri</a:t>
            </a:r>
            <a:r>
              <a:rPr lang="en-GB" sz="3200" dirty="0" smtClean="0"/>
              <a:t>.</a:t>
            </a:r>
            <a:endParaRPr lang="en-GB" sz="3200" dirty="0"/>
          </a:p>
        </p:txBody>
      </p:sp>
    </p:spTree>
    <p:extLst>
      <p:ext uri="{BB962C8B-B14F-4D97-AF65-F5344CB8AC3E}">
        <p14:creationId xmlns:p14="http://schemas.microsoft.com/office/powerpoint/2010/main" val="304517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8" name="Picture 2" descr="The rise of Rishi Sunak, the most popular politician in Britain today ..."/>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950" b="7494"/>
          <a:stretch/>
        </p:blipFill>
        <p:spPr bwMode="auto">
          <a:xfrm>
            <a:off x="6286500" y="1976580"/>
            <a:ext cx="4069774" cy="2733965"/>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pic>
        <p:nvPicPr>
          <p:cNvPr id="10" name="Picture 4" descr="Boris Johnson appears to get his coronavirus rules wrong again ..."/>
          <p:cNvPicPr>
            <a:picLocks noChangeAspect="1" noChangeArrowheads="1"/>
          </p:cNvPicPr>
          <p:nvPr/>
        </p:nvPicPr>
        <p:blipFill rotWithShape="1">
          <a:blip r:embed="rId6">
            <a:extLst>
              <a:ext uri="{28A0092B-C50C-407E-A947-70E740481C1C}">
                <a14:useLocalDpi xmlns:a14="http://schemas.microsoft.com/office/drawing/2010/main" val="0"/>
              </a:ext>
            </a:extLst>
          </a:blip>
          <a:srcRect b="10304"/>
          <a:stretch/>
        </p:blipFill>
        <p:spPr bwMode="auto">
          <a:xfrm>
            <a:off x="1857663" y="1976580"/>
            <a:ext cx="4069774" cy="2733965"/>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14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9" name="Picture 2" descr="Pop Star Britney Spears Brought to Tears for Weeks Because of Th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663" y="1976580"/>
            <a:ext cx="4069774" cy="2730355"/>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pic>
        <p:nvPicPr>
          <p:cNvPr id="11" name="Picture 4" descr="Mariah Carey launches her own cookie br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6836" y="1976581"/>
            <a:ext cx="4149438" cy="2775046"/>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241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9" name="Picture 2" descr="Nicola Sturgeon demands second Scottish independence referendum next y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1979807"/>
            <a:ext cx="4069774" cy="2730738"/>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pic>
        <p:nvPicPr>
          <p:cNvPr id="11" name="Picture 4" descr="Greens leader Patrick Harvie warns Nicola Sturgeon to tax the rich as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7663" y="1976579"/>
            <a:ext cx="4069774" cy="2733965"/>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266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38327" y="2829913"/>
            <a:ext cx="3511497" cy="369332"/>
          </a:xfrm>
          <a:prstGeom prst="rect">
            <a:avLst/>
          </a:prstGeom>
          <a:noFill/>
        </p:spPr>
        <p:txBody>
          <a:bodyPr wrap="square" rtlCol="0">
            <a:spAutoFit/>
          </a:bodyPr>
          <a:lstStyle/>
          <a:p>
            <a:pPr algn="ctr"/>
            <a:r>
              <a:rPr lang="en-GB" dirty="0">
                <a:solidFill>
                  <a:schemeClr val="tx1">
                    <a:lumMod val="50000"/>
                    <a:lumOff val="50000"/>
                  </a:schemeClr>
                </a:solidFill>
              </a:rPr>
              <a:t>Indo-European Languages</a:t>
            </a:r>
          </a:p>
        </p:txBody>
      </p:sp>
      <p:sp>
        <p:nvSpPr>
          <p:cNvPr id="6" name="TextBox 5"/>
          <p:cNvSpPr txBox="1"/>
          <p:nvPr/>
        </p:nvSpPr>
        <p:spPr>
          <a:xfrm>
            <a:off x="8960171" y="3697931"/>
            <a:ext cx="1812174" cy="369332"/>
          </a:xfrm>
          <a:prstGeom prst="rect">
            <a:avLst/>
          </a:prstGeom>
          <a:noFill/>
        </p:spPr>
        <p:txBody>
          <a:bodyPr wrap="square" rtlCol="0">
            <a:spAutoFit/>
          </a:bodyPr>
          <a:lstStyle/>
          <a:p>
            <a:pPr algn="ctr"/>
            <a:r>
              <a:rPr lang="en-GB" dirty="0">
                <a:solidFill>
                  <a:schemeClr val="tx1">
                    <a:lumMod val="50000"/>
                    <a:lumOff val="50000"/>
                  </a:schemeClr>
                </a:solidFill>
              </a:rPr>
              <a:t>Slavic</a:t>
            </a:r>
          </a:p>
        </p:txBody>
      </p:sp>
      <p:sp>
        <p:nvSpPr>
          <p:cNvPr id="7" name="TextBox 6"/>
          <p:cNvSpPr txBox="1"/>
          <p:nvPr/>
        </p:nvSpPr>
        <p:spPr>
          <a:xfrm>
            <a:off x="6831847" y="3697931"/>
            <a:ext cx="1812174" cy="369332"/>
          </a:xfrm>
          <a:prstGeom prst="rect">
            <a:avLst/>
          </a:prstGeom>
          <a:noFill/>
        </p:spPr>
        <p:txBody>
          <a:bodyPr wrap="square" rtlCol="0">
            <a:spAutoFit/>
          </a:bodyPr>
          <a:lstStyle/>
          <a:p>
            <a:pPr algn="ctr"/>
            <a:r>
              <a:rPr lang="en-GB" dirty="0">
                <a:solidFill>
                  <a:schemeClr val="tx1">
                    <a:lumMod val="50000"/>
                    <a:lumOff val="50000"/>
                  </a:schemeClr>
                </a:solidFill>
              </a:rPr>
              <a:t>Romance</a:t>
            </a:r>
          </a:p>
        </p:txBody>
      </p:sp>
      <p:sp>
        <p:nvSpPr>
          <p:cNvPr id="8" name="TextBox 7"/>
          <p:cNvSpPr txBox="1"/>
          <p:nvPr/>
        </p:nvSpPr>
        <p:spPr>
          <a:xfrm>
            <a:off x="2105399" y="3697931"/>
            <a:ext cx="1812174" cy="369332"/>
          </a:xfrm>
          <a:prstGeom prst="rect">
            <a:avLst/>
          </a:prstGeom>
          <a:noFill/>
        </p:spPr>
        <p:txBody>
          <a:bodyPr wrap="square" rtlCol="0">
            <a:spAutoFit/>
          </a:bodyPr>
          <a:lstStyle/>
          <a:p>
            <a:pPr algn="ctr"/>
            <a:r>
              <a:rPr lang="en-GB" dirty="0">
                <a:solidFill>
                  <a:schemeClr val="tx1">
                    <a:lumMod val="50000"/>
                    <a:lumOff val="50000"/>
                  </a:schemeClr>
                </a:solidFill>
              </a:rPr>
              <a:t>Germanic</a:t>
            </a:r>
          </a:p>
        </p:txBody>
      </p:sp>
      <p:sp>
        <p:nvSpPr>
          <p:cNvPr id="9" name="TextBox 8"/>
          <p:cNvSpPr txBox="1"/>
          <p:nvPr/>
        </p:nvSpPr>
        <p:spPr>
          <a:xfrm>
            <a:off x="4524281" y="3697931"/>
            <a:ext cx="1812174" cy="369332"/>
          </a:xfrm>
          <a:prstGeom prst="rect">
            <a:avLst/>
          </a:prstGeom>
          <a:noFill/>
        </p:spPr>
        <p:txBody>
          <a:bodyPr wrap="square" rtlCol="0">
            <a:spAutoFit/>
          </a:bodyPr>
          <a:lstStyle/>
          <a:p>
            <a:pPr algn="ctr"/>
            <a:r>
              <a:rPr lang="en-GB" dirty="0">
                <a:solidFill>
                  <a:schemeClr val="tx1">
                    <a:lumMod val="50000"/>
                    <a:lumOff val="50000"/>
                  </a:schemeClr>
                </a:solidFill>
              </a:rPr>
              <a:t>Celtic</a:t>
            </a:r>
          </a:p>
        </p:txBody>
      </p:sp>
      <p:sp>
        <p:nvSpPr>
          <p:cNvPr id="10" name="TextBox 9"/>
          <p:cNvSpPr txBox="1"/>
          <p:nvPr/>
        </p:nvSpPr>
        <p:spPr>
          <a:xfrm>
            <a:off x="1154953" y="4683287"/>
            <a:ext cx="1812174" cy="338554"/>
          </a:xfrm>
          <a:prstGeom prst="rect">
            <a:avLst/>
          </a:prstGeom>
          <a:noFill/>
        </p:spPr>
        <p:txBody>
          <a:bodyPr wrap="square" rtlCol="0">
            <a:spAutoFit/>
          </a:bodyPr>
          <a:lstStyle/>
          <a:p>
            <a:pPr algn="ctr"/>
            <a:r>
              <a:rPr lang="en-GB" sz="1600" dirty="0">
                <a:solidFill>
                  <a:schemeClr val="tx1">
                    <a:lumMod val="50000"/>
                    <a:lumOff val="50000"/>
                  </a:schemeClr>
                </a:solidFill>
              </a:rPr>
              <a:t>Scots</a:t>
            </a:r>
          </a:p>
        </p:txBody>
      </p:sp>
      <p:sp>
        <p:nvSpPr>
          <p:cNvPr id="11" name="TextBox 10"/>
          <p:cNvSpPr txBox="1"/>
          <p:nvPr/>
        </p:nvSpPr>
        <p:spPr>
          <a:xfrm>
            <a:off x="2721550" y="4681009"/>
            <a:ext cx="2537613" cy="338554"/>
          </a:xfrm>
          <a:prstGeom prst="rect">
            <a:avLst/>
          </a:prstGeom>
          <a:noFill/>
        </p:spPr>
        <p:txBody>
          <a:bodyPr wrap="square" rtlCol="0">
            <a:spAutoFit/>
          </a:bodyPr>
          <a:lstStyle/>
          <a:p>
            <a:pPr algn="ctr"/>
            <a:r>
              <a:rPr lang="en-GB" sz="1600" dirty="0">
                <a:solidFill>
                  <a:schemeClr val="tx1">
                    <a:lumMod val="50000"/>
                    <a:lumOff val="50000"/>
                  </a:schemeClr>
                </a:solidFill>
              </a:rPr>
              <a:t>Brythonic (p-Celtic)</a:t>
            </a:r>
          </a:p>
        </p:txBody>
      </p:sp>
      <p:sp>
        <p:nvSpPr>
          <p:cNvPr id="12" name="TextBox 11"/>
          <p:cNvSpPr txBox="1"/>
          <p:nvPr/>
        </p:nvSpPr>
        <p:spPr>
          <a:xfrm>
            <a:off x="5635982" y="4683287"/>
            <a:ext cx="2470523" cy="338554"/>
          </a:xfrm>
          <a:prstGeom prst="rect">
            <a:avLst/>
          </a:prstGeom>
          <a:noFill/>
        </p:spPr>
        <p:txBody>
          <a:bodyPr wrap="square" rtlCol="0">
            <a:spAutoFit/>
          </a:bodyPr>
          <a:lstStyle/>
          <a:p>
            <a:pPr algn="ctr"/>
            <a:r>
              <a:rPr lang="en-GB" sz="1600" dirty="0">
                <a:solidFill>
                  <a:schemeClr val="tx1">
                    <a:lumMod val="50000"/>
                    <a:lumOff val="50000"/>
                  </a:schemeClr>
                </a:solidFill>
              </a:rPr>
              <a:t>Goidelic (q-Celtic)</a:t>
            </a:r>
          </a:p>
        </p:txBody>
      </p:sp>
      <p:sp>
        <p:nvSpPr>
          <p:cNvPr id="13" name="TextBox 12"/>
          <p:cNvSpPr txBox="1"/>
          <p:nvPr/>
        </p:nvSpPr>
        <p:spPr>
          <a:xfrm>
            <a:off x="2558573" y="5509412"/>
            <a:ext cx="1051558" cy="338554"/>
          </a:xfrm>
          <a:prstGeom prst="rect">
            <a:avLst/>
          </a:prstGeom>
          <a:noFill/>
        </p:spPr>
        <p:txBody>
          <a:bodyPr wrap="square" rtlCol="0">
            <a:spAutoFit/>
          </a:bodyPr>
          <a:lstStyle/>
          <a:p>
            <a:pPr algn="ctr"/>
            <a:r>
              <a:rPr lang="en-GB" sz="1600" dirty="0">
                <a:solidFill>
                  <a:schemeClr val="tx1">
                    <a:lumMod val="50000"/>
                    <a:lumOff val="50000"/>
                  </a:schemeClr>
                </a:solidFill>
              </a:rPr>
              <a:t>Breton</a:t>
            </a:r>
          </a:p>
        </p:txBody>
      </p:sp>
      <p:sp>
        <p:nvSpPr>
          <p:cNvPr id="14" name="TextBox 13"/>
          <p:cNvSpPr txBox="1"/>
          <p:nvPr/>
        </p:nvSpPr>
        <p:spPr>
          <a:xfrm>
            <a:off x="4356443" y="5509412"/>
            <a:ext cx="1051558" cy="338554"/>
          </a:xfrm>
          <a:prstGeom prst="rect">
            <a:avLst/>
          </a:prstGeom>
          <a:noFill/>
        </p:spPr>
        <p:txBody>
          <a:bodyPr wrap="square" rtlCol="0">
            <a:spAutoFit/>
          </a:bodyPr>
          <a:lstStyle/>
          <a:p>
            <a:pPr algn="ctr"/>
            <a:r>
              <a:rPr lang="en-GB" sz="1600" dirty="0">
                <a:solidFill>
                  <a:schemeClr val="tx1">
                    <a:lumMod val="50000"/>
                    <a:lumOff val="50000"/>
                  </a:schemeClr>
                </a:solidFill>
              </a:rPr>
              <a:t>Welsh</a:t>
            </a:r>
          </a:p>
        </p:txBody>
      </p:sp>
      <p:sp>
        <p:nvSpPr>
          <p:cNvPr id="15" name="TextBox 14"/>
          <p:cNvSpPr txBox="1"/>
          <p:nvPr/>
        </p:nvSpPr>
        <p:spPr>
          <a:xfrm>
            <a:off x="3488159" y="5507134"/>
            <a:ext cx="1051558" cy="338554"/>
          </a:xfrm>
          <a:prstGeom prst="rect">
            <a:avLst/>
          </a:prstGeom>
          <a:noFill/>
        </p:spPr>
        <p:txBody>
          <a:bodyPr wrap="square" rtlCol="0">
            <a:spAutoFit/>
          </a:bodyPr>
          <a:lstStyle/>
          <a:p>
            <a:pPr algn="ctr"/>
            <a:r>
              <a:rPr lang="en-GB" sz="1600" dirty="0">
                <a:solidFill>
                  <a:schemeClr val="tx1">
                    <a:lumMod val="50000"/>
                    <a:lumOff val="50000"/>
                  </a:schemeClr>
                </a:solidFill>
              </a:rPr>
              <a:t>Cornish</a:t>
            </a:r>
          </a:p>
        </p:txBody>
      </p:sp>
      <p:sp>
        <p:nvSpPr>
          <p:cNvPr id="16" name="TextBox 15"/>
          <p:cNvSpPr txBox="1"/>
          <p:nvPr/>
        </p:nvSpPr>
        <p:spPr>
          <a:xfrm>
            <a:off x="5562475" y="5503379"/>
            <a:ext cx="826423" cy="338554"/>
          </a:xfrm>
          <a:prstGeom prst="rect">
            <a:avLst/>
          </a:prstGeom>
          <a:noFill/>
        </p:spPr>
        <p:txBody>
          <a:bodyPr wrap="square" rtlCol="0">
            <a:spAutoFit/>
          </a:bodyPr>
          <a:lstStyle/>
          <a:p>
            <a:pPr algn="ctr"/>
            <a:r>
              <a:rPr lang="en-GB" sz="1600" dirty="0">
                <a:solidFill>
                  <a:schemeClr val="tx1">
                    <a:lumMod val="50000"/>
                    <a:lumOff val="50000"/>
                  </a:schemeClr>
                </a:solidFill>
              </a:rPr>
              <a:t>Irish</a:t>
            </a:r>
          </a:p>
        </p:txBody>
      </p:sp>
      <p:sp>
        <p:nvSpPr>
          <p:cNvPr id="17" name="TextBox 16"/>
          <p:cNvSpPr txBox="1"/>
          <p:nvPr/>
        </p:nvSpPr>
        <p:spPr>
          <a:xfrm>
            <a:off x="6365828" y="5503379"/>
            <a:ext cx="1051558" cy="338554"/>
          </a:xfrm>
          <a:prstGeom prst="rect">
            <a:avLst/>
          </a:prstGeom>
          <a:noFill/>
        </p:spPr>
        <p:txBody>
          <a:bodyPr wrap="square" rtlCol="0">
            <a:spAutoFit/>
          </a:bodyPr>
          <a:lstStyle/>
          <a:p>
            <a:pPr algn="ctr"/>
            <a:r>
              <a:rPr lang="en-GB" sz="1600" dirty="0">
                <a:solidFill>
                  <a:schemeClr val="tx1">
                    <a:lumMod val="50000"/>
                    <a:lumOff val="50000"/>
                  </a:schemeClr>
                </a:solidFill>
              </a:rPr>
              <a:t>Manx</a:t>
            </a:r>
          </a:p>
        </p:txBody>
      </p:sp>
      <p:sp>
        <p:nvSpPr>
          <p:cNvPr id="18" name="TextBox 17"/>
          <p:cNvSpPr txBox="1"/>
          <p:nvPr/>
        </p:nvSpPr>
        <p:spPr>
          <a:xfrm>
            <a:off x="7244006" y="5503379"/>
            <a:ext cx="1051558" cy="338554"/>
          </a:xfrm>
          <a:prstGeom prst="rect">
            <a:avLst/>
          </a:prstGeom>
          <a:noFill/>
        </p:spPr>
        <p:txBody>
          <a:bodyPr wrap="square" rtlCol="0">
            <a:spAutoFit/>
          </a:bodyPr>
          <a:lstStyle/>
          <a:p>
            <a:pPr algn="ctr"/>
            <a:r>
              <a:rPr lang="en-GB" sz="1600" b="1" dirty="0">
                <a:solidFill>
                  <a:schemeClr val="tx1">
                    <a:lumMod val="50000"/>
                    <a:lumOff val="50000"/>
                  </a:schemeClr>
                </a:solidFill>
              </a:rPr>
              <a:t>Gaelic</a:t>
            </a:r>
          </a:p>
        </p:txBody>
      </p:sp>
      <p:cxnSp>
        <p:nvCxnSpPr>
          <p:cNvPr id="19" name="Straight Connector 18"/>
          <p:cNvCxnSpPr/>
          <p:nvPr/>
        </p:nvCxnSpPr>
        <p:spPr>
          <a:xfrm flipV="1">
            <a:off x="3007496" y="3418487"/>
            <a:ext cx="6841870" cy="2166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431844" y="4104689"/>
            <a:ext cx="5017" cy="33725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590513" y="3230211"/>
            <a:ext cx="0" cy="20123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007496" y="3443425"/>
            <a:ext cx="0" cy="20123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423525" y="3434393"/>
            <a:ext cx="0" cy="20123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737934" y="3427196"/>
            <a:ext cx="0" cy="20123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858075" y="3422247"/>
            <a:ext cx="0" cy="20123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05621" y="4456371"/>
            <a:ext cx="286857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8" idx="2"/>
          </p:cNvCxnSpPr>
          <p:nvPr/>
        </p:nvCxnSpPr>
        <p:spPr>
          <a:xfrm rot="5400000">
            <a:off x="2340974" y="3771427"/>
            <a:ext cx="374676" cy="966348"/>
          </a:xfrm>
          <a:prstGeom prst="bentConnector2">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2052248" y="4445862"/>
            <a:ext cx="0" cy="20123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999186" y="4457593"/>
            <a:ext cx="0" cy="20123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874191" y="4457593"/>
            <a:ext cx="0" cy="20123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096664" y="5231432"/>
            <a:ext cx="1793966" cy="2612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092017" y="5257557"/>
            <a:ext cx="0" cy="20123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890630" y="5240141"/>
            <a:ext cx="0" cy="20123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978409" y="5194919"/>
            <a:ext cx="1793966" cy="2612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973762" y="5221044"/>
            <a:ext cx="0" cy="20123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772375" y="5203628"/>
            <a:ext cx="0" cy="20123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Title 1"/>
          <p:cNvSpPr>
            <a:spLocks noGrp="1"/>
          </p:cNvSpPr>
          <p:nvPr>
            <p:ph type="title"/>
          </p:nvPr>
        </p:nvSpPr>
        <p:spPr>
          <a:xfrm>
            <a:off x="971717" y="875471"/>
            <a:ext cx="8761413" cy="706964"/>
          </a:xfrm>
        </p:spPr>
        <p:txBody>
          <a:bodyPr/>
          <a:lstStyle/>
          <a:p>
            <a:r>
              <a:rPr lang="en-GB" dirty="0" err="1" smtClean="0"/>
              <a:t>Gàidhlig</a:t>
            </a:r>
            <a:r>
              <a:rPr lang="en-GB" dirty="0" smtClean="0"/>
              <a:t> in context</a:t>
            </a:r>
            <a:endParaRPr lang="en-GB" dirty="0"/>
          </a:p>
        </p:txBody>
      </p:sp>
      <p:cxnSp>
        <p:nvCxnSpPr>
          <p:cNvPr id="42" name="Straight Connector 41"/>
          <p:cNvCxnSpPr/>
          <p:nvPr/>
        </p:nvCxnSpPr>
        <p:spPr>
          <a:xfrm flipV="1">
            <a:off x="6886078" y="4993365"/>
            <a:ext cx="2475" cy="42029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002964" y="5019567"/>
            <a:ext cx="2475" cy="42029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47" name="Picture 46">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8" name="Picture 47"/>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spTree>
    <p:extLst>
      <p:ext uri="{BB962C8B-B14F-4D97-AF65-F5344CB8AC3E}">
        <p14:creationId xmlns:p14="http://schemas.microsoft.com/office/powerpoint/2010/main" val="311192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12" name="Picture 6" descr="Britain’s Prince Charles Tests Positive for CCP Vir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663" y="1976579"/>
            <a:ext cx="4069774" cy="2733965"/>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pic>
        <p:nvPicPr>
          <p:cNvPr id="14" name="Picture 8" descr="Camilla, Duchess of Cornwall, Trolled with an Avalanche of Comments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6500" y="1976580"/>
            <a:ext cx="4069774" cy="2733964"/>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110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9" name="Picture 2" descr="Tennis: Andy Murray upbeat after hip surgery, likely to miss Wimbledon"/>
          <p:cNvPicPr>
            <a:picLocks noChangeAspect="1" noChangeArrowheads="1"/>
          </p:cNvPicPr>
          <p:nvPr/>
        </p:nvPicPr>
        <p:blipFill rotWithShape="1">
          <a:blip r:embed="rId5">
            <a:extLst>
              <a:ext uri="{28A0092B-C50C-407E-A947-70E740481C1C}">
                <a14:useLocalDpi xmlns:a14="http://schemas.microsoft.com/office/drawing/2010/main" val="0"/>
              </a:ext>
            </a:extLst>
          </a:blip>
          <a:srcRect l="4734" r="12227"/>
          <a:stretch/>
        </p:blipFill>
        <p:spPr bwMode="auto">
          <a:xfrm>
            <a:off x="1865745" y="1976580"/>
            <a:ext cx="4045528" cy="2733965"/>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pic>
        <p:nvPicPr>
          <p:cNvPr id="12" name="Picture 6" descr="&quot;I will be back stronger&quot; Emma Raducanu releases statement after her ..."/>
          <p:cNvPicPr>
            <a:picLocks noChangeAspect="1" noChangeArrowheads="1"/>
          </p:cNvPicPr>
          <p:nvPr/>
        </p:nvPicPr>
        <p:blipFill rotWithShape="1">
          <a:blip r:embed="rId6">
            <a:extLst>
              <a:ext uri="{28A0092B-C50C-407E-A947-70E740481C1C}">
                <a14:useLocalDpi xmlns:a14="http://schemas.microsoft.com/office/drawing/2010/main" val="0"/>
              </a:ext>
            </a:extLst>
          </a:blip>
          <a:srcRect l="14787" r="2411"/>
          <a:stretch/>
        </p:blipFill>
        <p:spPr bwMode="auto">
          <a:xfrm>
            <a:off x="6299200" y="1976580"/>
            <a:ext cx="4054764" cy="2748059"/>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7288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9" name="Picture 2" descr="Ed Sheeran Gets His Own Heinz Ketchup Line Called ‘Edchup’ | Comple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663" y="1976580"/>
            <a:ext cx="4069774" cy="2743223"/>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pic>
        <p:nvPicPr>
          <p:cNvPr id="11" name="Picture 4" descr="Lewis Capaldi says he's Perth cancer campaigner's 'number one fan' in ..."/>
          <p:cNvPicPr>
            <a:picLocks noChangeAspect="1" noChangeArrowheads="1"/>
          </p:cNvPicPr>
          <p:nvPr/>
        </p:nvPicPr>
        <p:blipFill rotWithShape="1">
          <a:blip r:embed="rId6">
            <a:extLst>
              <a:ext uri="{28A0092B-C50C-407E-A947-70E740481C1C}">
                <a14:useLocalDpi xmlns:a14="http://schemas.microsoft.com/office/drawing/2010/main" val="0"/>
              </a:ext>
            </a:extLst>
          </a:blip>
          <a:srcRect t="4802"/>
          <a:stretch/>
        </p:blipFill>
        <p:spPr bwMode="auto">
          <a:xfrm>
            <a:off x="6286500" y="1976580"/>
            <a:ext cx="4069773" cy="2737122"/>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6495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sp>
        <p:nvSpPr>
          <p:cNvPr id="8" name="TextBox 7"/>
          <p:cNvSpPr txBox="1"/>
          <p:nvPr/>
        </p:nvSpPr>
        <p:spPr>
          <a:xfrm>
            <a:off x="3426692" y="1911927"/>
            <a:ext cx="5452134" cy="3046988"/>
          </a:xfrm>
          <a:prstGeom prst="rect">
            <a:avLst/>
          </a:prstGeom>
          <a:noFill/>
        </p:spPr>
        <p:txBody>
          <a:bodyPr wrap="none" rtlCol="0">
            <a:spAutoFit/>
          </a:bodyPr>
          <a:lstStyle/>
          <a:p>
            <a:pPr>
              <a:lnSpc>
                <a:spcPct val="150000"/>
              </a:lnSpc>
            </a:pPr>
            <a:r>
              <a:rPr lang="en-GB" sz="3200" dirty="0" err="1" smtClean="0"/>
              <a:t>Dè</a:t>
            </a:r>
            <a:r>
              <a:rPr lang="en-GB" sz="3200" dirty="0" smtClean="0"/>
              <a:t> </a:t>
            </a:r>
            <a:r>
              <a:rPr lang="en-GB" sz="3200" dirty="0" err="1" smtClean="0"/>
              <a:t>seòrsa</a:t>
            </a:r>
            <a:r>
              <a:rPr lang="en-GB" sz="3200" dirty="0" smtClean="0"/>
              <a:t> </a:t>
            </a:r>
            <a:r>
              <a:rPr lang="en-GB" sz="3200" dirty="0" err="1" smtClean="0"/>
              <a:t>latha</a:t>
            </a:r>
            <a:r>
              <a:rPr lang="en-GB" sz="3200" dirty="0" smtClean="0"/>
              <a:t> a </a:t>
            </a:r>
            <a:r>
              <a:rPr lang="en-GB" sz="3200" dirty="0" err="1" smtClean="0"/>
              <a:t>th</a:t>
            </a:r>
            <a:r>
              <a:rPr lang="en-GB" sz="3200" dirty="0" smtClean="0"/>
              <a:t>’ </a:t>
            </a:r>
            <a:r>
              <a:rPr lang="en-GB" sz="3200" dirty="0" err="1" smtClean="0"/>
              <a:t>ann</a:t>
            </a:r>
            <a:r>
              <a:rPr lang="en-GB" sz="3200" dirty="0" smtClean="0"/>
              <a:t>?</a:t>
            </a:r>
          </a:p>
          <a:p>
            <a:pPr>
              <a:lnSpc>
                <a:spcPct val="150000"/>
              </a:lnSpc>
            </a:pPr>
            <a:r>
              <a:rPr lang="en-GB" sz="3200" dirty="0" err="1" smtClean="0"/>
              <a:t>Tha</a:t>
            </a:r>
            <a:r>
              <a:rPr lang="en-GB" sz="3200" dirty="0" smtClean="0"/>
              <a:t> </a:t>
            </a:r>
            <a:r>
              <a:rPr lang="en-GB" sz="3200" dirty="0" err="1" smtClean="0"/>
              <a:t>i</a:t>
            </a:r>
            <a:r>
              <a:rPr lang="en-GB" sz="3200" dirty="0" smtClean="0"/>
              <a:t> math.</a:t>
            </a:r>
          </a:p>
          <a:p>
            <a:pPr>
              <a:lnSpc>
                <a:spcPct val="150000"/>
              </a:lnSpc>
            </a:pPr>
            <a:r>
              <a:rPr lang="en-GB" sz="3200" dirty="0" err="1" smtClean="0"/>
              <a:t>Tha</a:t>
            </a:r>
            <a:r>
              <a:rPr lang="en-GB" sz="3200" dirty="0" smtClean="0"/>
              <a:t> </a:t>
            </a:r>
            <a:r>
              <a:rPr lang="en-GB" sz="3200" dirty="0" err="1" smtClean="0"/>
              <a:t>i</a:t>
            </a:r>
            <a:r>
              <a:rPr lang="en-GB" sz="3200" dirty="0" smtClean="0"/>
              <a:t> </a:t>
            </a:r>
            <a:r>
              <a:rPr lang="en-GB" sz="3200" dirty="0" err="1" smtClean="0"/>
              <a:t>fliuch</a:t>
            </a:r>
            <a:r>
              <a:rPr lang="en-GB" sz="3200" dirty="0" smtClean="0"/>
              <a:t>.</a:t>
            </a:r>
          </a:p>
          <a:p>
            <a:pPr>
              <a:lnSpc>
                <a:spcPct val="150000"/>
              </a:lnSpc>
            </a:pPr>
            <a:r>
              <a:rPr lang="en-GB" sz="3200" dirty="0" err="1" smtClean="0"/>
              <a:t>Tha</a:t>
            </a:r>
            <a:r>
              <a:rPr lang="en-GB" sz="3200" dirty="0" smtClean="0"/>
              <a:t> </a:t>
            </a:r>
            <a:r>
              <a:rPr lang="en-GB" sz="3200" dirty="0" err="1" smtClean="0"/>
              <a:t>i</a:t>
            </a:r>
            <a:r>
              <a:rPr lang="en-GB" sz="3200" dirty="0" smtClean="0"/>
              <a:t> </a:t>
            </a:r>
            <a:r>
              <a:rPr lang="en-GB" sz="3200" dirty="0" err="1" smtClean="0"/>
              <a:t>fuar</a:t>
            </a:r>
            <a:r>
              <a:rPr lang="en-GB" sz="3200" dirty="0" smtClean="0"/>
              <a:t>.</a:t>
            </a:r>
            <a:endParaRPr lang="en-GB" sz="3200" dirty="0"/>
          </a:p>
        </p:txBody>
      </p:sp>
    </p:spTree>
    <p:extLst>
      <p:ext uri="{BB962C8B-B14F-4D97-AF65-F5344CB8AC3E}">
        <p14:creationId xmlns:p14="http://schemas.microsoft.com/office/powerpoint/2010/main" val="202317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4536" y="1221509"/>
            <a:ext cx="7249391" cy="4832927"/>
          </a:xfrm>
          <a:prstGeom prst="rect">
            <a:avLst/>
          </a:prstGeom>
          <a:ln w="19050">
            <a:solidFill>
              <a:schemeClr val="accent1"/>
            </a:solidFill>
          </a:ln>
        </p:spPr>
      </p:pic>
      <p:sp>
        <p:nvSpPr>
          <p:cNvPr id="7" name="TextBox 6"/>
          <p:cNvSpPr txBox="1"/>
          <p:nvPr/>
        </p:nvSpPr>
        <p:spPr>
          <a:xfrm>
            <a:off x="3771169" y="258618"/>
            <a:ext cx="2367956" cy="737318"/>
          </a:xfrm>
          <a:prstGeom prst="rect">
            <a:avLst/>
          </a:prstGeom>
          <a:noFill/>
        </p:spPr>
        <p:txBody>
          <a:bodyPr wrap="none" rtlCol="0">
            <a:spAutoFit/>
          </a:bodyPr>
          <a:lstStyle/>
          <a:p>
            <a:pPr>
              <a:lnSpc>
                <a:spcPct val="150000"/>
              </a:lnSpc>
            </a:pPr>
            <a:r>
              <a:rPr lang="en-GB" sz="3200" dirty="0" err="1" smtClean="0"/>
              <a:t>Tha</a:t>
            </a:r>
            <a:r>
              <a:rPr lang="en-GB" sz="3200" dirty="0" smtClean="0"/>
              <a:t> </a:t>
            </a:r>
            <a:r>
              <a:rPr lang="en-GB" sz="3200" dirty="0" err="1" smtClean="0"/>
              <a:t>i</a:t>
            </a:r>
            <a:r>
              <a:rPr lang="en-GB" sz="3200" dirty="0" smtClean="0"/>
              <a:t> math.</a:t>
            </a:r>
            <a:endParaRPr lang="en-GB" sz="3200" dirty="0"/>
          </a:p>
        </p:txBody>
      </p:sp>
    </p:spTree>
    <p:extLst>
      <p:ext uri="{BB962C8B-B14F-4D97-AF65-F5344CB8AC3E}">
        <p14:creationId xmlns:p14="http://schemas.microsoft.com/office/powerpoint/2010/main" val="387185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4535" y="1221509"/>
            <a:ext cx="7249391" cy="4832927"/>
          </a:xfrm>
          <a:prstGeom prst="rect">
            <a:avLst/>
          </a:prstGeom>
          <a:ln w="19050">
            <a:solidFill>
              <a:schemeClr val="accent1"/>
            </a:solidFill>
          </a:ln>
        </p:spPr>
      </p:pic>
      <p:sp>
        <p:nvSpPr>
          <p:cNvPr id="6" name="TextBox 5"/>
          <p:cNvSpPr txBox="1"/>
          <p:nvPr/>
        </p:nvSpPr>
        <p:spPr>
          <a:xfrm>
            <a:off x="3771169" y="258618"/>
            <a:ext cx="2095445" cy="830997"/>
          </a:xfrm>
          <a:prstGeom prst="rect">
            <a:avLst/>
          </a:prstGeom>
          <a:noFill/>
        </p:spPr>
        <p:txBody>
          <a:bodyPr wrap="none" rtlCol="0">
            <a:spAutoFit/>
          </a:bodyPr>
          <a:lstStyle/>
          <a:p>
            <a:pPr>
              <a:lnSpc>
                <a:spcPct val="150000"/>
              </a:lnSpc>
            </a:pPr>
            <a:r>
              <a:rPr lang="en-GB" sz="3200" dirty="0" err="1" smtClean="0"/>
              <a:t>Tha</a:t>
            </a:r>
            <a:r>
              <a:rPr lang="en-GB" sz="3200" dirty="0" smtClean="0"/>
              <a:t> </a:t>
            </a:r>
            <a:r>
              <a:rPr lang="en-GB" sz="3200" dirty="0" err="1" smtClean="0"/>
              <a:t>i</a:t>
            </a:r>
            <a:r>
              <a:rPr lang="en-GB" sz="3200" dirty="0" smtClean="0"/>
              <a:t> </a:t>
            </a:r>
            <a:r>
              <a:rPr lang="en-GB" sz="3200" dirty="0" err="1" smtClean="0"/>
              <a:t>fuar</a:t>
            </a:r>
            <a:r>
              <a:rPr lang="en-GB" sz="3200" dirty="0" smtClean="0"/>
              <a:t>.</a:t>
            </a:r>
            <a:endParaRPr lang="en-GB" sz="3200" dirty="0"/>
          </a:p>
        </p:txBody>
      </p:sp>
    </p:spTree>
    <p:extLst>
      <p:ext uri="{BB962C8B-B14F-4D97-AF65-F5344CB8AC3E}">
        <p14:creationId xmlns:p14="http://schemas.microsoft.com/office/powerpoint/2010/main" val="201846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7" name="Picture 2" descr="https://www.inform.kz/radmin/news/2019/08/20/190820074406748a3557914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536" y="1221509"/>
            <a:ext cx="7253923" cy="4832927"/>
          </a:xfrm>
          <a:prstGeom prst="rect">
            <a:avLst/>
          </a:prstGeom>
          <a:noFill/>
          <a:ln w="19050">
            <a:solidFill>
              <a:schemeClr val="accent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71169" y="258618"/>
            <a:ext cx="2371162" cy="737318"/>
          </a:xfrm>
          <a:prstGeom prst="rect">
            <a:avLst/>
          </a:prstGeom>
          <a:noFill/>
        </p:spPr>
        <p:txBody>
          <a:bodyPr wrap="none" rtlCol="0">
            <a:spAutoFit/>
          </a:bodyPr>
          <a:lstStyle/>
          <a:p>
            <a:pPr>
              <a:lnSpc>
                <a:spcPct val="150000"/>
              </a:lnSpc>
            </a:pPr>
            <a:r>
              <a:rPr lang="en-GB" sz="3200" dirty="0" err="1" smtClean="0"/>
              <a:t>Tha</a:t>
            </a:r>
            <a:r>
              <a:rPr lang="en-GB" sz="3200" dirty="0" smtClean="0"/>
              <a:t> </a:t>
            </a:r>
            <a:r>
              <a:rPr lang="en-GB" sz="3200" dirty="0" err="1" smtClean="0"/>
              <a:t>i</a:t>
            </a:r>
            <a:r>
              <a:rPr lang="en-GB" sz="3200" dirty="0" smtClean="0"/>
              <a:t> </a:t>
            </a:r>
            <a:r>
              <a:rPr lang="en-GB" sz="3200" dirty="0" err="1" smtClean="0"/>
              <a:t>fliuch</a:t>
            </a:r>
            <a:r>
              <a:rPr lang="en-GB" sz="3200" dirty="0" smtClean="0"/>
              <a:t>.</a:t>
            </a:r>
            <a:endParaRPr lang="en-GB" sz="3200" dirty="0"/>
          </a:p>
        </p:txBody>
      </p:sp>
    </p:spTree>
    <p:extLst>
      <p:ext uri="{BB962C8B-B14F-4D97-AF65-F5344CB8AC3E}">
        <p14:creationId xmlns:p14="http://schemas.microsoft.com/office/powerpoint/2010/main" val="168754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4535" y="1221509"/>
            <a:ext cx="7263803" cy="4832927"/>
          </a:xfrm>
          <a:prstGeom prst="rect">
            <a:avLst/>
          </a:prstGeom>
          <a:ln w="19050">
            <a:solidFill>
              <a:schemeClr val="accent1"/>
            </a:solidFill>
          </a:ln>
        </p:spPr>
      </p:pic>
      <p:sp>
        <p:nvSpPr>
          <p:cNvPr id="6" name="TextBox 5"/>
          <p:cNvSpPr txBox="1"/>
          <p:nvPr/>
        </p:nvSpPr>
        <p:spPr>
          <a:xfrm>
            <a:off x="3771169" y="258618"/>
            <a:ext cx="2367956" cy="737318"/>
          </a:xfrm>
          <a:prstGeom prst="rect">
            <a:avLst/>
          </a:prstGeom>
          <a:noFill/>
        </p:spPr>
        <p:txBody>
          <a:bodyPr wrap="none" rtlCol="0">
            <a:spAutoFit/>
          </a:bodyPr>
          <a:lstStyle/>
          <a:p>
            <a:pPr>
              <a:lnSpc>
                <a:spcPct val="150000"/>
              </a:lnSpc>
            </a:pPr>
            <a:r>
              <a:rPr lang="en-GB" sz="3200" dirty="0" err="1" smtClean="0"/>
              <a:t>Tha</a:t>
            </a:r>
            <a:r>
              <a:rPr lang="en-GB" sz="3200" dirty="0" smtClean="0"/>
              <a:t> </a:t>
            </a:r>
            <a:r>
              <a:rPr lang="en-GB" sz="3200" dirty="0" err="1" smtClean="0"/>
              <a:t>i</a:t>
            </a:r>
            <a:r>
              <a:rPr lang="en-GB" sz="3200" dirty="0" smtClean="0"/>
              <a:t> math.</a:t>
            </a:r>
            <a:endParaRPr lang="en-GB" sz="3200" dirty="0"/>
          </a:p>
        </p:txBody>
      </p:sp>
    </p:spTree>
    <p:extLst>
      <p:ext uri="{BB962C8B-B14F-4D97-AF65-F5344CB8AC3E}">
        <p14:creationId xmlns:p14="http://schemas.microsoft.com/office/powerpoint/2010/main" val="98140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4535" y="1221509"/>
            <a:ext cx="7249391" cy="4837137"/>
          </a:xfrm>
          <a:prstGeom prst="rect">
            <a:avLst/>
          </a:prstGeom>
          <a:ln w="19050">
            <a:solidFill>
              <a:schemeClr val="accent1"/>
            </a:solidFill>
          </a:ln>
        </p:spPr>
      </p:pic>
      <p:sp>
        <p:nvSpPr>
          <p:cNvPr id="6" name="TextBox 5"/>
          <p:cNvSpPr txBox="1"/>
          <p:nvPr/>
        </p:nvSpPr>
        <p:spPr>
          <a:xfrm>
            <a:off x="3771169" y="258618"/>
            <a:ext cx="2382383" cy="830997"/>
          </a:xfrm>
          <a:prstGeom prst="rect">
            <a:avLst/>
          </a:prstGeom>
          <a:noFill/>
        </p:spPr>
        <p:txBody>
          <a:bodyPr wrap="none" rtlCol="0">
            <a:spAutoFit/>
          </a:bodyPr>
          <a:lstStyle/>
          <a:p>
            <a:pPr>
              <a:lnSpc>
                <a:spcPct val="150000"/>
              </a:lnSpc>
            </a:pPr>
            <a:r>
              <a:rPr lang="en-GB" sz="3200" dirty="0" err="1" smtClean="0"/>
              <a:t>Tha</a:t>
            </a:r>
            <a:r>
              <a:rPr lang="en-GB" sz="3200" dirty="0" smtClean="0"/>
              <a:t> </a:t>
            </a:r>
            <a:r>
              <a:rPr lang="en-GB" sz="3200" dirty="0" err="1" smtClean="0"/>
              <a:t>i</a:t>
            </a:r>
            <a:r>
              <a:rPr lang="en-GB" sz="3200" dirty="0" smtClean="0"/>
              <a:t> </a:t>
            </a:r>
            <a:r>
              <a:rPr lang="en-GB" sz="3200" dirty="0" err="1" smtClean="0"/>
              <a:t>fliuch</a:t>
            </a:r>
            <a:r>
              <a:rPr lang="en-GB" sz="3200" dirty="0" smtClean="0"/>
              <a:t>.</a:t>
            </a:r>
            <a:endParaRPr lang="en-GB" sz="3200" dirty="0"/>
          </a:p>
        </p:txBody>
      </p:sp>
    </p:spTree>
    <p:extLst>
      <p:ext uri="{BB962C8B-B14F-4D97-AF65-F5344CB8AC3E}">
        <p14:creationId xmlns:p14="http://schemas.microsoft.com/office/powerpoint/2010/main" val="19157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4536" y="1221509"/>
            <a:ext cx="7249391" cy="4833517"/>
          </a:xfrm>
          <a:prstGeom prst="rect">
            <a:avLst/>
          </a:prstGeom>
          <a:ln w="19050">
            <a:solidFill>
              <a:schemeClr val="accent1"/>
            </a:solidFill>
          </a:ln>
        </p:spPr>
      </p:pic>
      <p:sp>
        <p:nvSpPr>
          <p:cNvPr id="6" name="TextBox 5"/>
          <p:cNvSpPr txBox="1"/>
          <p:nvPr/>
        </p:nvSpPr>
        <p:spPr>
          <a:xfrm>
            <a:off x="3771169" y="258618"/>
            <a:ext cx="2095445" cy="737318"/>
          </a:xfrm>
          <a:prstGeom prst="rect">
            <a:avLst/>
          </a:prstGeom>
          <a:noFill/>
        </p:spPr>
        <p:txBody>
          <a:bodyPr wrap="none" rtlCol="0">
            <a:spAutoFit/>
          </a:bodyPr>
          <a:lstStyle/>
          <a:p>
            <a:pPr>
              <a:lnSpc>
                <a:spcPct val="150000"/>
              </a:lnSpc>
            </a:pPr>
            <a:r>
              <a:rPr lang="en-GB" sz="3200" dirty="0" err="1" smtClean="0"/>
              <a:t>Tha</a:t>
            </a:r>
            <a:r>
              <a:rPr lang="en-GB" sz="3200" dirty="0" smtClean="0"/>
              <a:t> </a:t>
            </a:r>
            <a:r>
              <a:rPr lang="en-GB" sz="3200" dirty="0" err="1" smtClean="0"/>
              <a:t>i</a:t>
            </a:r>
            <a:r>
              <a:rPr lang="en-GB" sz="3200" dirty="0" smtClean="0"/>
              <a:t> </a:t>
            </a:r>
            <a:r>
              <a:rPr lang="en-GB" sz="3200" dirty="0" err="1" smtClean="0"/>
              <a:t>fuar</a:t>
            </a:r>
            <a:r>
              <a:rPr lang="en-GB" sz="3200" dirty="0" smtClean="0"/>
              <a:t>.</a:t>
            </a:r>
            <a:endParaRPr lang="en-GB" sz="3200" dirty="0"/>
          </a:p>
        </p:txBody>
      </p:sp>
    </p:spTree>
    <p:extLst>
      <p:ext uri="{BB962C8B-B14F-4D97-AF65-F5344CB8AC3E}">
        <p14:creationId xmlns:p14="http://schemas.microsoft.com/office/powerpoint/2010/main" val="35565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 Historical Context</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5" name="Picture 4">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spTree>
    <p:extLst>
      <p:ext uri="{BB962C8B-B14F-4D97-AF65-F5344CB8AC3E}">
        <p14:creationId xmlns:p14="http://schemas.microsoft.com/office/powerpoint/2010/main" val="6764034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sp>
        <p:nvSpPr>
          <p:cNvPr id="8" name="TextBox 7"/>
          <p:cNvSpPr txBox="1"/>
          <p:nvPr/>
        </p:nvSpPr>
        <p:spPr>
          <a:xfrm>
            <a:off x="3426692" y="1911927"/>
            <a:ext cx="5724644" cy="3046988"/>
          </a:xfrm>
          <a:prstGeom prst="rect">
            <a:avLst/>
          </a:prstGeom>
          <a:noFill/>
        </p:spPr>
        <p:txBody>
          <a:bodyPr wrap="none" rtlCol="0">
            <a:spAutoFit/>
          </a:bodyPr>
          <a:lstStyle/>
          <a:p>
            <a:pPr>
              <a:lnSpc>
                <a:spcPct val="150000"/>
              </a:lnSpc>
            </a:pPr>
            <a:r>
              <a:rPr lang="en-GB" sz="3200" dirty="0" err="1" smtClean="0"/>
              <a:t>Ciamar</a:t>
            </a:r>
            <a:r>
              <a:rPr lang="en-GB" sz="3200" dirty="0" smtClean="0"/>
              <a:t> a </a:t>
            </a:r>
            <a:r>
              <a:rPr lang="en-GB" sz="3200" dirty="0" err="1" smtClean="0"/>
              <a:t>tha</a:t>
            </a:r>
            <a:r>
              <a:rPr lang="en-GB" sz="3200" dirty="0" smtClean="0"/>
              <a:t> </a:t>
            </a:r>
            <a:r>
              <a:rPr lang="en-GB" sz="3200" dirty="0" err="1" smtClean="0"/>
              <a:t>thu</a:t>
            </a:r>
            <a:r>
              <a:rPr lang="en-GB" sz="3200" dirty="0" smtClean="0"/>
              <a:t>?</a:t>
            </a:r>
          </a:p>
          <a:p>
            <a:pPr>
              <a:lnSpc>
                <a:spcPct val="150000"/>
              </a:lnSpc>
            </a:pPr>
            <a:r>
              <a:rPr lang="en-GB" sz="3200" dirty="0" err="1" smtClean="0"/>
              <a:t>Tha</a:t>
            </a:r>
            <a:r>
              <a:rPr lang="en-GB" sz="3200" dirty="0" smtClean="0"/>
              <a:t> </a:t>
            </a:r>
            <a:r>
              <a:rPr lang="en-GB" sz="3200" dirty="0" err="1" smtClean="0"/>
              <a:t>gu</a:t>
            </a:r>
            <a:r>
              <a:rPr lang="en-GB" sz="3200" dirty="0" smtClean="0"/>
              <a:t> math, </a:t>
            </a:r>
            <a:r>
              <a:rPr lang="en-GB" sz="3200" dirty="0" err="1" smtClean="0"/>
              <a:t>tapadh</a:t>
            </a:r>
            <a:r>
              <a:rPr lang="en-GB" sz="3200" dirty="0" smtClean="0"/>
              <a:t> </a:t>
            </a:r>
            <a:r>
              <a:rPr lang="en-GB" sz="3200" dirty="0" err="1" smtClean="0"/>
              <a:t>leat</a:t>
            </a:r>
            <a:r>
              <a:rPr lang="en-GB" sz="3200" dirty="0" smtClean="0"/>
              <a:t>.</a:t>
            </a:r>
          </a:p>
          <a:p>
            <a:pPr>
              <a:lnSpc>
                <a:spcPct val="150000"/>
              </a:lnSpc>
            </a:pPr>
            <a:r>
              <a:rPr lang="en-GB" sz="3200" dirty="0" err="1" smtClean="0"/>
              <a:t>Ciamar</a:t>
            </a:r>
            <a:r>
              <a:rPr lang="en-GB" sz="3200" dirty="0" smtClean="0"/>
              <a:t> a </a:t>
            </a:r>
            <a:r>
              <a:rPr lang="en-GB" sz="3200" dirty="0" err="1" smtClean="0"/>
              <a:t>tha</a:t>
            </a:r>
            <a:r>
              <a:rPr lang="en-GB" sz="3200" dirty="0" smtClean="0"/>
              <a:t> </a:t>
            </a:r>
            <a:r>
              <a:rPr lang="en-GB" sz="3200" dirty="0" err="1" smtClean="0"/>
              <a:t>thu</a:t>
            </a:r>
            <a:r>
              <a:rPr lang="en-GB" sz="3200" dirty="0" smtClean="0"/>
              <a:t> </a:t>
            </a:r>
            <a:r>
              <a:rPr lang="en-GB" sz="3200" dirty="0" err="1" smtClean="0"/>
              <a:t>fhèin</a:t>
            </a:r>
            <a:r>
              <a:rPr lang="en-GB" sz="3200" dirty="0" smtClean="0"/>
              <a:t>?</a:t>
            </a:r>
          </a:p>
          <a:p>
            <a:pPr>
              <a:lnSpc>
                <a:spcPct val="150000"/>
              </a:lnSpc>
            </a:pPr>
            <a:r>
              <a:rPr lang="en-GB" sz="3200" dirty="0" smtClean="0"/>
              <a:t>Chan </a:t>
            </a:r>
            <a:r>
              <a:rPr lang="en-GB" sz="3200" dirty="0" err="1" smtClean="0"/>
              <a:t>eil</a:t>
            </a:r>
            <a:r>
              <a:rPr lang="en-GB" sz="3200" dirty="0" smtClean="0"/>
              <a:t> </a:t>
            </a:r>
            <a:r>
              <a:rPr lang="en-GB" sz="3200" dirty="0" err="1" smtClean="0"/>
              <a:t>adhbhar</a:t>
            </a:r>
            <a:r>
              <a:rPr lang="en-GB" sz="3200" dirty="0" smtClean="0"/>
              <a:t> </a:t>
            </a:r>
            <a:r>
              <a:rPr lang="en-GB" sz="3200" dirty="0" err="1" smtClean="0"/>
              <a:t>ri</a:t>
            </a:r>
            <a:r>
              <a:rPr lang="en-GB" sz="3200" dirty="0" smtClean="0"/>
              <a:t> </a:t>
            </a:r>
            <a:r>
              <a:rPr lang="en-GB" sz="3200" dirty="0" err="1" smtClean="0"/>
              <a:t>gearan</a:t>
            </a:r>
            <a:r>
              <a:rPr lang="en-GB" sz="3200" dirty="0" smtClean="0"/>
              <a:t>.</a:t>
            </a:r>
            <a:endParaRPr lang="en-GB" sz="3200" dirty="0"/>
          </a:p>
        </p:txBody>
      </p:sp>
    </p:spTree>
    <p:extLst>
      <p:ext uri="{BB962C8B-B14F-4D97-AF65-F5344CB8AC3E}">
        <p14:creationId xmlns:p14="http://schemas.microsoft.com/office/powerpoint/2010/main" val="9869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spTree>
    <p:extLst>
      <p:ext uri="{BB962C8B-B14F-4D97-AF65-F5344CB8AC3E}">
        <p14:creationId xmlns:p14="http://schemas.microsoft.com/office/powerpoint/2010/main" val="449031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564023"/>
            <a:ext cx="8825658" cy="1844195"/>
          </a:xfrm>
        </p:spPr>
        <p:txBody>
          <a:bodyPr/>
          <a:lstStyle/>
          <a:p>
            <a:r>
              <a:rPr lang="en-GB" i="1" dirty="0" err="1" smtClean="0"/>
              <a:t>Tapadh</a:t>
            </a:r>
            <a:r>
              <a:rPr lang="en-GB" i="1" dirty="0" smtClean="0"/>
              <a:t> </a:t>
            </a:r>
            <a:r>
              <a:rPr lang="en-GB" i="1" dirty="0" err="1" smtClean="0"/>
              <a:t>leibh</a:t>
            </a:r>
            <a:r>
              <a:rPr lang="en-GB" i="1" dirty="0" smtClean="0"/>
              <a:t>!</a:t>
            </a:r>
            <a:endParaRPr lang="en-GB" i="1" dirty="0"/>
          </a:p>
        </p:txBody>
      </p:sp>
      <p:sp>
        <p:nvSpPr>
          <p:cNvPr id="3" name="Subtitle 2"/>
          <p:cNvSpPr>
            <a:spLocks noGrp="1"/>
          </p:cNvSpPr>
          <p:nvPr>
            <p:ph type="subTitle" idx="1"/>
          </p:nvPr>
        </p:nvSpPr>
        <p:spPr>
          <a:xfrm>
            <a:off x="1154955" y="4454107"/>
            <a:ext cx="8825658" cy="861420"/>
          </a:xfrm>
        </p:spPr>
        <p:txBody>
          <a:bodyPr>
            <a:normAutofit fontScale="92500" lnSpcReduction="20000"/>
          </a:bodyPr>
          <a:lstStyle/>
          <a:p>
            <a:r>
              <a:rPr lang="en-GB" dirty="0" smtClean="0"/>
              <a:t>Mira Byrne </a:t>
            </a:r>
          </a:p>
          <a:p>
            <a:r>
              <a:rPr lang="en-GB" dirty="0" smtClean="0"/>
              <a:t>Gaelic Development Officer</a:t>
            </a:r>
            <a:br>
              <a:rPr lang="en-GB" dirty="0" smtClean="0"/>
            </a:br>
            <a:r>
              <a:rPr lang="en-GB" dirty="0" err="1" smtClean="0"/>
              <a:t>Comhairle</a:t>
            </a:r>
            <a:r>
              <a:rPr lang="en-GB" dirty="0" smtClean="0"/>
              <a:t> nan Eilean </a:t>
            </a:r>
            <a:r>
              <a:rPr lang="en-GB" dirty="0" err="1" smtClean="0"/>
              <a:t>Siar</a:t>
            </a:r>
            <a:r>
              <a:rPr lang="en-GB" dirty="0" smtClean="0"/>
              <a:t> | e-Sgoil</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6435" y="5386646"/>
            <a:ext cx="2112906" cy="872287"/>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735" y="5257112"/>
            <a:ext cx="1170991" cy="1170991"/>
          </a:xfrm>
          <a:prstGeom prst="rect">
            <a:avLst/>
          </a:prstGeom>
        </p:spPr>
      </p:pic>
      <p:pic>
        <p:nvPicPr>
          <p:cNvPr id="9" name="Picture 8">
            <a:extLst>
              <a:ext uri="{FF2B5EF4-FFF2-40B4-BE49-F238E27FC236}">
                <a16:creationId xmlns:a16="http://schemas.microsoft.com/office/drawing/2014/main" id="{05787747-627B-437B-994E-3DF8E2661313}"/>
              </a:ext>
            </a:extLst>
          </p:cNvPr>
          <p:cNvPicPr>
            <a:picLocks noChangeAspect="1"/>
          </p:cNvPicPr>
          <p:nvPr/>
        </p:nvPicPr>
        <p:blipFill>
          <a:blip r:embed="rId5"/>
          <a:stretch>
            <a:fillRect/>
          </a:stretch>
        </p:blipFill>
        <p:spPr>
          <a:xfrm>
            <a:off x="8097180" y="5386646"/>
            <a:ext cx="1347518" cy="911924"/>
          </a:xfrm>
          <a:prstGeom prst="rect">
            <a:avLst/>
          </a:prstGeom>
        </p:spPr>
      </p:pic>
    </p:spTree>
    <p:extLst>
      <p:ext uri="{BB962C8B-B14F-4D97-AF65-F5344CB8AC3E}">
        <p14:creationId xmlns:p14="http://schemas.microsoft.com/office/powerpoint/2010/main" val="1707528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rise of Gaelic</a:t>
            </a:r>
            <a:endParaRPr lang="en-GB" dirty="0"/>
          </a:p>
        </p:txBody>
      </p:sp>
      <p:sp>
        <p:nvSpPr>
          <p:cNvPr id="3" name="Content Placeholder 2"/>
          <p:cNvSpPr>
            <a:spLocks noGrp="1"/>
          </p:cNvSpPr>
          <p:nvPr>
            <p:ph idx="1"/>
          </p:nvPr>
        </p:nvSpPr>
        <p:spPr>
          <a:xfrm>
            <a:off x="1154954" y="2557321"/>
            <a:ext cx="9843333" cy="4065156"/>
          </a:xfrm>
        </p:spPr>
        <p:txBody>
          <a:bodyPr>
            <a:normAutofit/>
          </a:bodyPr>
          <a:lstStyle/>
          <a:p>
            <a:r>
              <a:rPr lang="en-GB" b="1" dirty="0" smtClean="0"/>
              <a:t>possibly as early as 200AD:</a:t>
            </a:r>
            <a:r>
              <a:rPr lang="en-GB" dirty="0" smtClean="0"/>
              <a:t> A Goidelic language is spoken in the Argyll area of Scotland (”</a:t>
            </a:r>
            <a:r>
              <a:rPr lang="en-GB" dirty="0" err="1" smtClean="0"/>
              <a:t>Dalriada</a:t>
            </a:r>
            <a:r>
              <a:rPr lang="en-GB" dirty="0" smtClean="0"/>
              <a:t>”). Close links exist with northern Ireland.</a:t>
            </a:r>
            <a:br>
              <a:rPr lang="en-GB" dirty="0" smtClean="0"/>
            </a:br>
            <a:r>
              <a:rPr lang="en-GB" dirty="0" smtClean="0"/>
              <a:t>This is the first group to adopt </a:t>
            </a:r>
            <a:r>
              <a:rPr lang="en-GB" dirty="0"/>
              <a:t>Christianity in post-Roman </a:t>
            </a:r>
            <a:r>
              <a:rPr lang="en-GB" dirty="0" smtClean="0"/>
              <a:t>Britain and theirs is the longest, living literary language in Europe after those of classical Rome and Greece.</a:t>
            </a:r>
          </a:p>
          <a:p>
            <a:r>
              <a:rPr lang="en-GB" b="1" dirty="0" smtClean="0"/>
              <a:t>c. 842 AD: </a:t>
            </a:r>
            <a:r>
              <a:rPr lang="en-GB" dirty="0" smtClean="0"/>
              <a:t>Kenneth </a:t>
            </a:r>
            <a:r>
              <a:rPr lang="en-GB" dirty="0" err="1" smtClean="0"/>
              <a:t>MacAlpin</a:t>
            </a:r>
            <a:r>
              <a:rPr lang="en-GB" dirty="0" smtClean="0"/>
              <a:t> (</a:t>
            </a:r>
            <a:r>
              <a:rPr lang="en-GB" dirty="0" err="1" smtClean="0"/>
              <a:t>Coinneach</a:t>
            </a:r>
            <a:r>
              <a:rPr lang="en-GB" dirty="0" smtClean="0"/>
              <a:t> Mac </a:t>
            </a:r>
            <a:r>
              <a:rPr lang="en-GB" dirty="0" err="1" smtClean="0"/>
              <a:t>Ailpein</a:t>
            </a:r>
            <a:r>
              <a:rPr lang="en-GB" dirty="0" smtClean="0"/>
              <a:t>) becomes the first joint king of Scots (i.e. Gaels) and Picts → the Kingdom of Alba.</a:t>
            </a:r>
            <a:br>
              <a:rPr lang="en-GB" dirty="0" smtClean="0"/>
            </a:br>
            <a:r>
              <a:rPr lang="en-GB" dirty="0" smtClean="0"/>
              <a:t>Over the coming centuries, the Kingdom of Strathclyde and other southern areas are subsumed.</a:t>
            </a:r>
          </a:p>
          <a:p>
            <a:r>
              <a:rPr lang="en-GB" b="1" dirty="0" smtClean="0"/>
              <a:t>early 11</a:t>
            </a:r>
            <a:r>
              <a:rPr lang="en-GB" b="1" baseline="30000" dirty="0" smtClean="0"/>
              <a:t>th</a:t>
            </a:r>
            <a:r>
              <a:rPr lang="en-GB" b="1" dirty="0" smtClean="0"/>
              <a:t> century:</a:t>
            </a:r>
            <a:r>
              <a:rPr lang="en-GB" dirty="0" smtClean="0"/>
              <a:t> Gaelic becomes the language of dominance in what is now Scotland and beyond. “Gaelic was the language of the Scottish state, its royal house, the language of learning and the church” (MacKinnon, 1991).</a:t>
            </a:r>
          </a:p>
          <a:p>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5" name="Picture 4">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spTree>
    <p:extLst>
      <p:ext uri="{BB962C8B-B14F-4D97-AF65-F5344CB8AC3E}">
        <p14:creationId xmlns:p14="http://schemas.microsoft.com/office/powerpoint/2010/main" val="254440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3" name="Picture 2">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pic>
        <p:nvPicPr>
          <p:cNvPr id="5" name="Picture 4"/>
          <p:cNvPicPr/>
          <p:nvPr/>
        </p:nvPicPr>
        <p:blipFill rotWithShape="1">
          <a:blip r:embed="rId5">
            <a:extLst>
              <a:ext uri="{BEBA8EAE-BF5A-486C-A8C5-ECC9F3942E4B}">
                <a14:imgProps xmlns:a14="http://schemas.microsoft.com/office/drawing/2010/main">
                  <a14:imgLayer r:embed="rId6">
                    <a14:imgEffect>
                      <a14:backgroundRemoval t="28750" b="72500" l="27552" r="49219">
                        <a14:foregroundMark x1="31302" y1="33462" x2="31302" y2="33462"/>
                        <a14:foregroundMark x1="30104" y1="36442" x2="30104" y2="36442"/>
                        <a14:foregroundMark x1="29219" y1="37981" x2="29219" y2="37981"/>
                        <a14:foregroundMark x1="28854" y1="40192" x2="28854" y2="40192"/>
                        <a14:foregroundMark x1="29063" y1="39615" x2="29063" y2="39615"/>
                        <a14:foregroundMark x1="39948" y1="30288" x2="39948" y2="30288"/>
                        <a14:foregroundMark x1="32708" y1="49038" x2="32708" y2="49038"/>
                        <a14:foregroundMark x1="30938" y1="47308" x2="30938" y2="47308"/>
                        <a14:foregroundMark x1="29740" y1="48269" x2="29740" y2="48269"/>
                        <a14:foregroundMark x1="31615" y1="44135" x2="31615" y2="44135"/>
                        <a14:foregroundMark x1="30938" y1="43365" x2="30938" y2="43365"/>
                        <a14:foregroundMark x1="31979" y1="44904" x2="31979" y2="44904"/>
                        <a14:foregroundMark x1="31667" y1="45481" x2="31667" y2="45481"/>
                        <a14:foregroundMark x1="32500" y1="40000" x2="32500" y2="40000"/>
                        <a14:foregroundMark x1="30990" y1="38654" x2="30990" y2="38654"/>
                        <a14:foregroundMark x1="35990" y1="70192" x2="35990" y2="70192"/>
                        <a14:foregroundMark x1="43021" y1="60769" x2="43021" y2="60769"/>
                        <a14:foregroundMark x1="44740" y1="68846" x2="44740" y2="68846"/>
                        <a14:foregroundMark x1="47292" y1="69904" x2="47292" y2="69904"/>
                        <a14:foregroundMark x1="42552" y1="67115" x2="42552" y2="67115"/>
                        <a14:foregroundMark x1="42656" y1="56731" x2="42656" y2="56731"/>
                        <a14:foregroundMark x1="42188" y1="54712" x2="42188" y2="54712"/>
                        <a14:foregroundMark x1="42604" y1="54904" x2="42604" y2="54904"/>
                        <a14:foregroundMark x1="43281" y1="56250" x2="43281" y2="56250"/>
                        <a14:foregroundMark x1="42865" y1="55096" x2="42865" y2="55096"/>
                        <a14:foregroundMark x1="42917" y1="55481" x2="42917" y2="55481"/>
                        <a14:foregroundMark x1="41667" y1="55385" x2="41667" y2="55385"/>
                        <a14:foregroundMark x1="41875" y1="56923" x2="41875" y2="56923"/>
                        <a14:foregroundMark x1="41667" y1="58462" x2="41667" y2="58462"/>
                        <a14:foregroundMark x1="41250" y1="59904" x2="41250" y2="59904"/>
                        <a14:foregroundMark x1="41406" y1="57404" x2="41406" y2="57404"/>
                        <a14:foregroundMark x1="43333" y1="57596" x2="43333" y2="57596"/>
                        <a14:foregroundMark x1="43750" y1="57308" x2="43750" y2="57308"/>
                        <a14:foregroundMark x1="44271" y1="58365" x2="44271" y2="58365"/>
                        <a14:foregroundMark x1="44271" y1="59808" x2="44271" y2="59808"/>
                        <a14:foregroundMark x1="43698" y1="58942" x2="43698" y2="58942"/>
                        <a14:foregroundMark x1="42448" y1="59808" x2="42448" y2="59808"/>
                        <a14:foregroundMark x1="41615" y1="61827" x2="41615" y2="61827"/>
                        <a14:foregroundMark x1="41406" y1="64423" x2="41406" y2="64423"/>
                        <a14:foregroundMark x1="41615" y1="68558" x2="41615" y2="68558"/>
                        <a14:foregroundMark x1="42865" y1="70769" x2="42865" y2="70769"/>
                        <a14:foregroundMark x1="46510" y1="71346" x2="46510" y2="71346"/>
                        <a14:foregroundMark x1="45729" y1="66923" x2="45729" y2="66923"/>
                        <a14:foregroundMark x1="44635" y1="62308" x2="44635" y2="62308"/>
                        <a14:foregroundMark x1="44792" y1="65769" x2="44792" y2="65769"/>
                        <a14:foregroundMark x1="44427" y1="60577" x2="44427" y2="60577"/>
                        <a14:foregroundMark x1="43698" y1="63654" x2="43698" y2="63654"/>
                        <a14:foregroundMark x1="43698" y1="61442" x2="43698" y2="61442"/>
                        <a14:foregroundMark x1="45000" y1="63846" x2="45000" y2="63846"/>
                        <a14:foregroundMark x1="44323" y1="61635" x2="44323" y2="61635"/>
                        <a14:foregroundMark x1="41667" y1="60673" x2="41667" y2="60673"/>
                        <a14:foregroundMark x1="41354" y1="63077" x2="41354" y2="63077"/>
                        <a14:foregroundMark x1="42552" y1="62115" x2="42552" y2="62115"/>
                        <a14:foregroundMark x1="42448" y1="65000" x2="42448" y2="65000"/>
                        <a14:foregroundMark x1="43073" y1="62788" x2="43073" y2="62788"/>
                        <a14:foregroundMark x1="42708" y1="63846" x2="42708" y2="63846"/>
                        <a14:foregroundMark x1="41510" y1="65769" x2="41510" y2="65769"/>
                        <a14:foregroundMark x1="41354" y1="67308" x2="41354" y2="67308"/>
                        <a14:foregroundMark x1="42135" y1="65962" x2="42135" y2="65962"/>
                        <a14:foregroundMark x1="43698" y1="65288" x2="43698" y2="65288"/>
                        <a14:foregroundMark x1="45052" y1="64712" x2="45052" y2="64712"/>
                        <a14:foregroundMark x1="45260" y1="66442" x2="45260" y2="66442"/>
                        <a14:foregroundMark x1="46354" y1="67596" x2="46354" y2="67596"/>
                        <a14:foregroundMark x1="43698" y1="67115" x2="43698" y2="67115"/>
                        <a14:foregroundMark x1="47135" y1="67981" x2="47135" y2="67981"/>
                        <a14:foregroundMark x1="41667" y1="70577" x2="41667" y2="70577"/>
                        <a14:foregroundMark x1="42344" y1="68942" x2="42344" y2="68942"/>
                        <a14:foregroundMark x1="41979" y1="67981" x2="41979" y2="67981"/>
                        <a14:foregroundMark x1="43438" y1="69135" x2="43438" y2="69135"/>
                        <a14:foregroundMark x1="31771" y1="55769" x2="31771" y2="55769"/>
                        <a14:foregroundMark x1="31563" y1="52596" x2="31563" y2="52596"/>
                        <a14:foregroundMark x1="33073" y1="57212" x2="33073" y2="57212"/>
                        <a14:foregroundMark x1="34323" y1="57404" x2="34323" y2="57404"/>
                        <a14:foregroundMark x1="34740" y1="55385" x2="34740" y2="55385"/>
                        <a14:foregroundMark x1="28490" y1="43654" x2="28490" y2="43654"/>
                        <a14:foregroundMark x1="27917" y1="45288" x2="27917" y2="45288"/>
                        <a14:foregroundMark x1="28281" y1="44038" x2="28281" y2="44038"/>
                        <a14:foregroundMark x1="28333" y1="44519" x2="28333" y2="44519"/>
                        <a14:foregroundMark x1="31771" y1="48750" x2="31771" y2="48750"/>
                        <a14:foregroundMark x1="30000" y1="48269" x2="30000" y2="48269"/>
                        <a14:foregroundMark x1="32292" y1="32885" x2="32292" y2="32885"/>
                        <a14:foregroundMark x1="45677" y1="69615" x2="45677" y2="69615"/>
                        <a14:foregroundMark x1="44375" y1="66923" x2="44375" y2="66923"/>
                        <a14:foregroundMark x1="44167" y1="69712" x2="44167" y2="69712"/>
                        <a14:foregroundMark x1="43021" y1="67500" x2="43021" y2="67500"/>
                        <a14:foregroundMark x1="45156" y1="67596" x2="45156" y2="67596"/>
                        <a14:foregroundMark x1="34948" y1="65577" x2="34948" y2="65577"/>
                        <a14:foregroundMark x1="33698" y1="48750" x2="33698" y2="48750"/>
                        <a14:foregroundMark x1="33281" y1="51250" x2="33281" y2="51250"/>
                        <a14:foregroundMark x1="33073" y1="51635" x2="33073" y2="51635"/>
                        <a14:foregroundMark x1="32708" y1="38942" x2="32708" y2="38942"/>
                        <a14:foregroundMark x1="29740" y1="34231" x2="29740" y2="34231"/>
                        <a14:foregroundMark x1="30052" y1="35481" x2="30052" y2="35481"/>
                        <a14:foregroundMark x1="29740" y1="37788" x2="29740" y2="37788"/>
                        <a14:foregroundMark x1="29479" y1="36442" x2="29479" y2="36442"/>
                        <a14:foregroundMark x1="29479" y1="37115" x2="29479" y2="37115"/>
                        <a14:foregroundMark x1="44063" y1="72019" x2="44063" y2="72019"/>
                        <a14:foregroundMark x1="44271" y1="67308" x2="44271" y2="67308"/>
                        <a14:foregroundMark x1="32760" y1="56250" x2="32760" y2="56250"/>
                        <a14:foregroundMark x1="44740" y1="70096" x2="44740" y2="70096"/>
                      </a14:backgroundRemoval>
                    </a14:imgEffect>
                  </a14:imgLayer>
                </a14:imgProps>
              </a:ext>
            </a:extLst>
          </a:blip>
          <a:srcRect l="26922" t="27306" r="49479" b="25138"/>
          <a:stretch/>
        </p:blipFill>
        <p:spPr bwMode="auto">
          <a:xfrm>
            <a:off x="693020" y="1131144"/>
            <a:ext cx="4950396" cy="465082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backgroundRemoval t="25385" b="65481" l="31198" r="49271">
                        <a14:foregroundMark x1="32240" y1="31731" x2="32240" y2="31731"/>
                        <a14:foregroundMark x1="37083" y1="54904" x2="37083" y2="54904"/>
                        <a14:foregroundMark x1="42813" y1="62692" x2="42813" y2="62692"/>
                        <a14:foregroundMark x1="42188" y1="65000" x2="42188" y2="65000"/>
                        <a14:foregroundMark x1="42917" y1="64038" x2="42917" y2="64038"/>
                        <a14:foregroundMark x1="31875" y1="35865" x2="31875" y2="35865"/>
                        <a14:backgroundMark x1="48073" y1="60577" x2="48073" y2="60577"/>
                        <a14:backgroundMark x1="48333" y1="57596" x2="48333" y2="57596"/>
                        <a14:backgroundMark x1="49115" y1="64615" x2="49115" y2="64615"/>
                        <a14:backgroundMark x1="48438" y1="64808" x2="48438" y2="64808"/>
                        <a14:backgroundMark x1="47604" y1="64423" x2="47604" y2="64423"/>
                        <a14:backgroundMark x1="45677" y1="64423" x2="45677" y2="64423"/>
                        <a14:backgroundMark x1="48438" y1="62596" x2="48438" y2="62596"/>
                        <a14:backgroundMark x1="49010" y1="60385" x2="49010" y2="60385"/>
                        <a14:backgroundMark x1="48594" y1="56635" x2="48594" y2="56635"/>
                        <a14:backgroundMark x1="48698" y1="55288" x2="48698" y2="55288"/>
                        <a14:backgroundMark x1="47865" y1="57019" x2="47865" y2="57019"/>
                        <a14:backgroundMark x1="47031" y1="59423" x2="47031" y2="59423"/>
                        <a14:backgroundMark x1="46198" y1="61058" x2="46198" y2="61058"/>
                        <a14:backgroundMark x1="45885" y1="62981" x2="45885" y2="62981"/>
                        <a14:backgroundMark x1="45469" y1="63269" x2="45469" y2="63269"/>
                        <a14:backgroundMark x1="47448" y1="62308" x2="47448" y2="61923"/>
                        <a14:backgroundMark x1="48802" y1="57885" x2="48802" y2="57885"/>
                        <a14:backgroundMark x1="48906" y1="53365" x2="48906" y2="53365"/>
                        <a14:backgroundMark x1="49427" y1="27308" x2="49427" y2="27308"/>
                        <a14:backgroundMark x1="47865" y1="26923" x2="47865" y2="26923"/>
                        <a14:backgroundMark x1="47240" y1="30769" x2="47240" y2="30769"/>
                        <a14:backgroundMark x1="48646" y1="26154" x2="48646" y2="26154"/>
                        <a14:backgroundMark x1="48802" y1="27981" x2="48802" y2="27981"/>
                        <a14:backgroundMark x1="47656" y1="28269" x2="47656" y2="28269"/>
                        <a14:backgroundMark x1="46927" y1="25673" x2="46927" y2="25673"/>
                        <a14:backgroundMark x1="46510" y1="27981" x2="46510" y2="27981"/>
                        <a14:backgroundMark x1="47813" y1="25865" x2="47813" y2="25865"/>
                        <a14:backgroundMark x1="48542" y1="28750" x2="48542" y2="28750"/>
                        <a14:backgroundMark x1="48958" y1="30288" x2="48958" y2="30288"/>
                        <a14:backgroundMark x1="47448" y1="33462" x2="47448" y2="33462"/>
                        <a14:backgroundMark x1="48854" y1="40096" x2="48854" y2="40096"/>
                        <a14:backgroundMark x1="48698" y1="42212" x2="48698" y2="42212"/>
                        <a14:backgroundMark x1="49010" y1="38558" x2="49010" y2="38558"/>
                        <a14:backgroundMark x1="49010" y1="43558" x2="49010" y2="43558"/>
                        <a14:backgroundMark x1="47917" y1="45385" x2="47917" y2="45385"/>
                        <a14:backgroundMark x1="48698" y1="49231" x2="48698" y2="49231"/>
                        <a14:backgroundMark x1="32552" y1="62981" x2="32552" y2="62981"/>
                        <a14:backgroundMark x1="32188" y1="64327" x2="32188" y2="64327"/>
                        <a14:backgroundMark x1="31667" y1="62885" x2="31667" y2="62885"/>
                        <a14:backgroundMark x1="33125" y1="64615" x2="33125" y2="64615"/>
                        <a14:backgroundMark x1="33750" y1="64519" x2="33750" y2="64519"/>
                        <a14:backgroundMark x1="33281" y1="61442" x2="33281" y2="61442"/>
                        <a14:backgroundMark x1="31927" y1="56538" x2="31927" y2="56538"/>
                        <a14:backgroundMark x1="35781" y1="64615" x2="35781" y2="64615"/>
                        <a14:backgroundMark x1="31615" y1="64038" x2="31615" y2="64038"/>
                        <a14:backgroundMark x1="31667" y1="65096" x2="31667" y2="65096"/>
                        <a14:backgroundMark x1="33906" y1="62981" x2="33906" y2="62981"/>
                        <a14:backgroundMark x1="34688" y1="64904" x2="34688" y2="64904"/>
                        <a14:backgroundMark x1="36771" y1="64712" x2="36771" y2="64712"/>
                        <a14:backgroundMark x1="32344" y1="59712" x2="32344" y2="59712"/>
                        <a14:backgroundMark x1="31667" y1="58269" x2="31667" y2="58269"/>
                        <a14:backgroundMark x1="31667" y1="52885" x2="31667" y2="52885"/>
                        <a14:backgroundMark x1="33333" y1="56346" x2="33333" y2="56346"/>
                        <a14:backgroundMark x1="33229" y1="59135" x2="33229" y2="59135"/>
                        <a14:backgroundMark x1="34531" y1="61058" x2="34531" y2="61058"/>
                        <a14:backgroundMark x1="34948" y1="62885" x2="34948" y2="62885"/>
                        <a14:backgroundMark x1="35990" y1="61346" x2="35990" y2="61346"/>
                        <a14:backgroundMark x1="32500" y1="52885" x2="32500" y2="52885"/>
                        <a14:backgroundMark x1="32240" y1="49231" x2="32240" y2="49231"/>
                        <a14:backgroundMark x1="32083" y1="51538" x2="32083" y2="51538"/>
                        <a14:backgroundMark x1="31615" y1="49712" x2="31615" y2="49712"/>
                        <a14:backgroundMark x1="31510" y1="26346" x2="31510" y2="26346"/>
                        <a14:backgroundMark x1="31875" y1="25865" x2="31875" y2="25865"/>
                        <a14:backgroundMark x1="32969" y1="25962" x2="32969" y2="25962"/>
                        <a14:backgroundMark x1="32135" y1="26731" x2="32135" y2="26731"/>
                        <a14:backgroundMark x1="31458" y1="28077" x2="31458" y2="28077"/>
                        <a14:backgroundMark x1="32031" y1="28750" x2="32031" y2="28750"/>
                        <a14:backgroundMark x1="33750" y1="26731" x2="33750" y2="26731"/>
                        <a14:backgroundMark x1="38177" y1="64808" x2="38177" y2="64808"/>
                      </a14:backgroundRemoval>
                    </a14:imgEffect>
                  </a14:imgLayer>
                </a14:imgProps>
              </a:ext>
            </a:extLst>
          </a:blip>
          <a:srcRect l="30246" t="24238" r="49812" b="32502"/>
          <a:stretch/>
        </p:blipFill>
        <p:spPr bwMode="auto">
          <a:xfrm>
            <a:off x="6240816" y="1467684"/>
            <a:ext cx="4184819" cy="4314280"/>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345419" y="5958765"/>
            <a:ext cx="3492080" cy="400110"/>
          </a:xfrm>
          <a:prstGeom prst="rect">
            <a:avLst/>
          </a:prstGeom>
          <a:noFill/>
        </p:spPr>
        <p:txBody>
          <a:bodyPr wrap="square" rtlCol="0">
            <a:spAutoFit/>
          </a:bodyPr>
          <a:lstStyle/>
          <a:p>
            <a:pPr algn="ctr"/>
            <a:r>
              <a:rPr lang="en-GB" sz="2000" dirty="0">
                <a:solidFill>
                  <a:schemeClr val="tx1">
                    <a:lumMod val="75000"/>
                    <a:lumOff val="25000"/>
                  </a:schemeClr>
                </a:solidFill>
              </a:rPr>
              <a:t>Kingdom of Alba c. 1100</a:t>
            </a:r>
          </a:p>
        </p:txBody>
      </p:sp>
      <p:sp>
        <p:nvSpPr>
          <p:cNvPr id="8" name="TextBox 7"/>
          <p:cNvSpPr txBox="1"/>
          <p:nvPr/>
        </p:nvSpPr>
        <p:spPr>
          <a:xfrm>
            <a:off x="7079168" y="5955818"/>
            <a:ext cx="3151368" cy="400110"/>
          </a:xfrm>
          <a:prstGeom prst="rect">
            <a:avLst/>
          </a:prstGeom>
          <a:noFill/>
        </p:spPr>
        <p:txBody>
          <a:bodyPr wrap="square" rtlCol="0">
            <a:spAutoFit/>
          </a:bodyPr>
          <a:lstStyle/>
          <a:p>
            <a:pPr algn="ctr"/>
            <a:r>
              <a:rPr lang="en-GB" sz="2000" dirty="0">
                <a:solidFill>
                  <a:schemeClr val="tx1">
                    <a:lumMod val="75000"/>
                    <a:lumOff val="25000"/>
                  </a:schemeClr>
                </a:solidFill>
              </a:rPr>
              <a:t>arrival of Gaelic</a:t>
            </a:r>
          </a:p>
        </p:txBody>
      </p:sp>
    </p:spTree>
    <p:extLst>
      <p:ext uri="{BB962C8B-B14F-4D97-AF65-F5344CB8AC3E}">
        <p14:creationId xmlns:p14="http://schemas.microsoft.com/office/powerpoint/2010/main" val="289381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Hanging in the balance</a:t>
            </a:r>
            <a:endParaRPr lang="en-GB" dirty="0"/>
          </a:p>
        </p:txBody>
      </p:sp>
      <p:sp>
        <p:nvSpPr>
          <p:cNvPr id="3" name="Content Placeholder 2"/>
          <p:cNvSpPr>
            <a:spLocks noGrp="1"/>
          </p:cNvSpPr>
          <p:nvPr>
            <p:ph idx="1"/>
          </p:nvPr>
        </p:nvSpPr>
        <p:spPr>
          <a:xfrm>
            <a:off x="1154955" y="2603500"/>
            <a:ext cx="9162064" cy="3852718"/>
          </a:xfrm>
        </p:spPr>
        <p:txBody>
          <a:bodyPr>
            <a:normAutofit/>
          </a:bodyPr>
          <a:lstStyle/>
          <a:p>
            <a:r>
              <a:rPr lang="en-GB" b="1" dirty="0"/>
              <a:t>1058-93: </a:t>
            </a:r>
            <a:r>
              <a:rPr lang="en-GB" dirty="0"/>
              <a:t>Reign of Malcolm III “</a:t>
            </a:r>
            <a:r>
              <a:rPr lang="en-GB" dirty="0" err="1"/>
              <a:t>Canmore</a:t>
            </a:r>
            <a:r>
              <a:rPr lang="en-GB" dirty="0"/>
              <a:t>” (</a:t>
            </a:r>
            <a:r>
              <a:rPr lang="en-GB" dirty="0" err="1"/>
              <a:t>Maol</a:t>
            </a:r>
            <a:r>
              <a:rPr lang="en-GB" dirty="0"/>
              <a:t> </a:t>
            </a:r>
            <a:r>
              <a:rPr lang="en-GB" dirty="0" err="1"/>
              <a:t>Chaluim</a:t>
            </a:r>
            <a:r>
              <a:rPr lang="en-GB" dirty="0"/>
              <a:t> </a:t>
            </a:r>
            <a:r>
              <a:rPr lang="en-GB" dirty="0" err="1"/>
              <a:t>Ceann</a:t>
            </a:r>
            <a:r>
              <a:rPr lang="en-GB" dirty="0"/>
              <a:t> </a:t>
            </a:r>
            <a:r>
              <a:rPr lang="en-GB" dirty="0" err="1" smtClean="0"/>
              <a:t>Mòr</a:t>
            </a:r>
            <a:r>
              <a:rPr lang="en-GB" dirty="0" smtClean="0"/>
              <a:t>)</a:t>
            </a:r>
          </a:p>
          <a:p>
            <a:pPr lvl="1"/>
            <a:r>
              <a:rPr lang="en-GB" dirty="0" smtClean="0"/>
              <a:t>English introduced at court</a:t>
            </a:r>
          </a:p>
          <a:p>
            <a:pPr lvl="1"/>
            <a:r>
              <a:rPr lang="en-GB" dirty="0" smtClean="0"/>
              <a:t>Norman French elite takes over England</a:t>
            </a:r>
          </a:p>
          <a:p>
            <a:r>
              <a:rPr lang="en-GB" b="1" dirty="0" smtClean="0"/>
              <a:t>1285/6: </a:t>
            </a:r>
            <a:r>
              <a:rPr lang="en-GB" dirty="0" smtClean="0"/>
              <a:t>death of Alexander III brings to an end the </a:t>
            </a:r>
            <a:r>
              <a:rPr lang="en-GB" dirty="0" err="1" smtClean="0"/>
              <a:t>Canmore</a:t>
            </a:r>
            <a:r>
              <a:rPr lang="en-GB" dirty="0" smtClean="0"/>
              <a:t> dynasty which had maintained some Gaelic traditions, e.g. accession ceremonies</a:t>
            </a:r>
            <a:endParaRPr lang="en-GB" b="1" dirty="0" smtClean="0"/>
          </a:p>
          <a:p>
            <a:r>
              <a:rPr lang="en-GB" b="1" dirty="0" smtClean="0"/>
              <a:t>by 1400: </a:t>
            </a:r>
            <a:r>
              <a:rPr lang="en-GB" dirty="0" smtClean="0"/>
              <a:t>Gaelic has fallen out of use in Central Scotland but remains accepted as one of the languages of Scotland</a:t>
            </a:r>
          </a:p>
          <a:p>
            <a:r>
              <a:rPr lang="en-GB" dirty="0"/>
              <a:t>James IV (1488-1530) is the last Scottish monarch t</a:t>
            </a:r>
            <a:r>
              <a:rPr lang="en-GB" dirty="0" smtClean="0"/>
              <a:t>o speak </a:t>
            </a:r>
            <a:r>
              <a:rPr lang="en-GB" dirty="0"/>
              <a:t>Gaelic (learner</a:t>
            </a:r>
            <a:r>
              <a:rPr lang="en-GB" dirty="0" smtClean="0"/>
              <a: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5" name="Picture 4">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spTree>
    <p:extLst>
      <p:ext uri="{BB962C8B-B14F-4D97-AF65-F5344CB8AC3E}">
        <p14:creationId xmlns:p14="http://schemas.microsoft.com/office/powerpoint/2010/main" val="20863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Lordship of the Isles</a:t>
            </a:r>
            <a:endParaRPr lang="en-GB" dirty="0"/>
          </a:p>
        </p:txBody>
      </p:sp>
      <p:sp>
        <p:nvSpPr>
          <p:cNvPr id="3" name="Content Placeholder 2"/>
          <p:cNvSpPr>
            <a:spLocks noGrp="1"/>
          </p:cNvSpPr>
          <p:nvPr>
            <p:ph idx="1"/>
          </p:nvPr>
        </p:nvSpPr>
        <p:spPr>
          <a:xfrm>
            <a:off x="1154955" y="2603500"/>
            <a:ext cx="9925268" cy="3852718"/>
          </a:xfrm>
        </p:spPr>
        <p:txBody>
          <a:bodyPr>
            <a:normAutofit/>
          </a:bodyPr>
          <a:lstStyle/>
          <a:p>
            <a:r>
              <a:rPr lang="en-GB" b="1" dirty="0" smtClean="0"/>
              <a:t>1266: </a:t>
            </a:r>
            <a:r>
              <a:rPr lang="en-GB" dirty="0" smtClean="0"/>
              <a:t>Norway cedes the Western Isles to </a:t>
            </a:r>
            <a:r>
              <a:rPr lang="en-GB" dirty="0"/>
              <a:t>Scotland → The </a:t>
            </a:r>
            <a:r>
              <a:rPr lang="en-GB" dirty="0" smtClean="0"/>
              <a:t>Lordship of the Isles</a:t>
            </a:r>
          </a:p>
          <a:p>
            <a:pPr lvl="1"/>
            <a:r>
              <a:rPr lang="en-GB" dirty="0"/>
              <a:t>a</a:t>
            </a:r>
            <a:r>
              <a:rPr lang="en-GB" dirty="0" smtClean="0"/>
              <a:t> virtually independent, confident Gaelic society</a:t>
            </a:r>
          </a:p>
          <a:p>
            <a:pPr lvl="1"/>
            <a:r>
              <a:rPr lang="en-GB" dirty="0" smtClean="0"/>
              <a:t>patronage of Gaelic arts leading to an evolving culture</a:t>
            </a:r>
          </a:p>
          <a:p>
            <a:pPr lvl="1"/>
            <a:r>
              <a:rPr lang="en-GB" dirty="0" smtClean="0"/>
              <a:t>independent institutions, political and legal </a:t>
            </a:r>
            <a:r>
              <a:rPr lang="en-GB" dirty="0"/>
              <a:t>system</a:t>
            </a:r>
          </a:p>
          <a:p>
            <a:pPr lvl="1"/>
            <a:r>
              <a:rPr lang="en-GB" dirty="0"/>
              <a:t>a common (written) language </a:t>
            </a:r>
            <a:r>
              <a:rPr lang="en-GB" dirty="0" smtClean="0"/>
              <a:t>and culture are </a:t>
            </a:r>
            <a:r>
              <a:rPr lang="en-GB" dirty="0"/>
              <a:t>maintained with Ireland</a:t>
            </a:r>
            <a:endParaRPr lang="en-GB" dirty="0" smtClean="0"/>
          </a:p>
          <a:p>
            <a:endParaRPr lang="en-GB" b="1" dirty="0" smtClean="0"/>
          </a:p>
          <a:p>
            <a:r>
              <a:rPr lang="en-GB" dirty="0"/>
              <a:t>t</a:t>
            </a:r>
            <a:r>
              <a:rPr lang="en-GB" dirty="0" smtClean="0"/>
              <a:t>he Stuart monarchs exercise increasing power, see the Lords of the Isles as rivals</a:t>
            </a:r>
          </a:p>
          <a:p>
            <a:r>
              <a:rPr lang="en-GB" b="1" dirty="0" smtClean="0"/>
              <a:t>1493</a:t>
            </a:r>
            <a:r>
              <a:rPr lang="en-GB" b="1" dirty="0"/>
              <a:t>: </a:t>
            </a:r>
            <a:r>
              <a:rPr lang="en-GB" dirty="0"/>
              <a:t>forfeiture of the Lordship of the Isles</a:t>
            </a:r>
          </a:p>
          <a:p>
            <a:pPr lvl="1"/>
            <a:endParaRPr lang="en-GB"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5" name="Picture 4">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spTree>
    <p:extLst>
      <p:ext uri="{BB962C8B-B14F-4D97-AF65-F5344CB8AC3E}">
        <p14:creationId xmlns:p14="http://schemas.microsoft.com/office/powerpoint/2010/main" val="88037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Alienation &amp; Decline</a:t>
            </a:r>
            <a:endParaRPr lang="en-GB" dirty="0"/>
          </a:p>
        </p:txBody>
      </p:sp>
      <p:sp>
        <p:nvSpPr>
          <p:cNvPr id="3" name="Content Placeholder 2"/>
          <p:cNvSpPr>
            <a:spLocks noGrp="1"/>
          </p:cNvSpPr>
          <p:nvPr>
            <p:ph idx="1"/>
          </p:nvPr>
        </p:nvSpPr>
        <p:spPr>
          <a:xfrm>
            <a:off x="1154955" y="2603499"/>
            <a:ext cx="10094936" cy="3825009"/>
          </a:xfrm>
        </p:spPr>
        <p:txBody>
          <a:bodyPr>
            <a:normAutofit lnSpcReduction="10000"/>
          </a:bodyPr>
          <a:lstStyle/>
          <a:p>
            <a:r>
              <a:rPr lang="en-GB" dirty="0" smtClean="0"/>
              <a:t>“From about 1520 onwards the common Lowland speech came to be called “Scots” and Gaelic identified as “Irish”.” (MacKinnon, 1991, pp.38-9)</a:t>
            </a:r>
          </a:p>
          <a:p>
            <a:r>
              <a:rPr lang="en-GB" dirty="0" smtClean="0"/>
              <a:t>James VI (1567-1625):</a:t>
            </a:r>
          </a:p>
          <a:p>
            <a:pPr lvl="1"/>
            <a:r>
              <a:rPr lang="en-GB" dirty="0" smtClean="0"/>
              <a:t>Gaelic becomes associated with barbarity and “popery”</a:t>
            </a:r>
          </a:p>
          <a:p>
            <a:pPr lvl="1"/>
            <a:r>
              <a:rPr lang="en-GB" b="1" dirty="0" smtClean="0"/>
              <a:t>1609:</a:t>
            </a:r>
            <a:r>
              <a:rPr lang="en-GB" dirty="0" smtClean="0"/>
              <a:t> Statutes of Iona</a:t>
            </a:r>
            <a:endParaRPr lang="en-GB" b="1" dirty="0" smtClean="0"/>
          </a:p>
          <a:p>
            <a:r>
              <a:rPr lang="en-GB" b="1" dirty="0" smtClean="0"/>
              <a:t>1701: </a:t>
            </a:r>
            <a:r>
              <a:rPr lang="en-GB" dirty="0" smtClean="0"/>
              <a:t>The Society in Scotland for Propagating Christian Knowledge (SSPCK) is </a:t>
            </a:r>
            <a:r>
              <a:rPr lang="en-GB" dirty="0" smtClean="0"/>
              <a:t>founded</a:t>
            </a:r>
          </a:p>
          <a:p>
            <a:pPr lvl="1"/>
            <a:r>
              <a:rPr lang="en-GB" dirty="0" smtClean="0"/>
              <a:t> The eradication of Gaelic is seen as integral to eradicating Catholicism. Attitudes towards Gaelic softened somewhat once Protestantism became widely adopted.</a:t>
            </a:r>
            <a:endParaRPr lang="en-GB" b="1" dirty="0" smtClean="0"/>
          </a:p>
          <a:p>
            <a:r>
              <a:rPr lang="en-GB" b="1" dirty="0" smtClean="0"/>
              <a:t>1745/6:</a:t>
            </a:r>
            <a:r>
              <a:rPr lang="en-GB" dirty="0" smtClean="0"/>
              <a:t> Jacobite risings &amp; Culloden</a:t>
            </a:r>
          </a:p>
          <a:p>
            <a:pPr lvl="1"/>
            <a:r>
              <a:rPr lang="en-GB" b="1" dirty="0" smtClean="0"/>
              <a:t>August 1746: </a:t>
            </a:r>
            <a:r>
              <a:rPr lang="en-GB" dirty="0" smtClean="0"/>
              <a:t>Act of Proscription</a:t>
            </a:r>
          </a:p>
          <a:p>
            <a:r>
              <a:rPr lang="en-GB" b="1" dirty="0" smtClean="0"/>
              <a:t>18</a:t>
            </a:r>
            <a:r>
              <a:rPr lang="en-GB" b="1" baseline="30000" dirty="0" smtClean="0"/>
              <a:t>th</a:t>
            </a:r>
            <a:r>
              <a:rPr lang="en-GB" b="1" dirty="0" smtClean="0"/>
              <a:t> &amp; 19</a:t>
            </a:r>
            <a:r>
              <a:rPr lang="en-GB" b="1" baseline="30000" dirty="0" smtClean="0"/>
              <a:t>th</a:t>
            </a:r>
            <a:r>
              <a:rPr lang="en-GB" b="1" dirty="0" smtClean="0"/>
              <a:t> century: </a:t>
            </a:r>
            <a:r>
              <a:rPr lang="en-GB" dirty="0" smtClean="0"/>
              <a:t>Clearances &amp; Emigration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4330" y="483239"/>
            <a:ext cx="671305" cy="671305"/>
          </a:xfrm>
          <a:prstGeom prst="rect">
            <a:avLst/>
          </a:prstGeom>
        </p:spPr>
      </p:pic>
      <p:pic>
        <p:nvPicPr>
          <p:cNvPr id="5" name="Picture 4">
            <a:extLst>
              <a:ext uri="{FF2B5EF4-FFF2-40B4-BE49-F238E27FC236}">
                <a16:creationId xmlns:a16="http://schemas.microsoft.com/office/drawing/2014/main" id="{05787747-627B-437B-994E-3DF8E2661313}"/>
              </a:ext>
            </a:extLst>
          </p:cNvPr>
          <p:cNvPicPr>
            <a:picLocks noChangeAspect="1"/>
          </p:cNvPicPr>
          <p:nvPr/>
        </p:nvPicPr>
        <p:blipFill>
          <a:blip r:embed="rId3"/>
          <a:stretch>
            <a:fillRect/>
          </a:stretch>
        </p:blipFill>
        <p:spPr>
          <a:xfrm>
            <a:off x="10998288" y="529699"/>
            <a:ext cx="812800" cy="55005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r="62599"/>
          <a:stretch/>
        </p:blipFill>
        <p:spPr>
          <a:xfrm>
            <a:off x="10472048" y="459838"/>
            <a:ext cx="608175" cy="671305"/>
          </a:xfrm>
          <a:prstGeom prst="rect">
            <a:avLst/>
          </a:prstGeom>
        </p:spPr>
      </p:pic>
    </p:spTree>
    <p:extLst>
      <p:ext uri="{BB962C8B-B14F-4D97-AF65-F5344CB8AC3E}">
        <p14:creationId xmlns:p14="http://schemas.microsoft.com/office/powerpoint/2010/main" val="371429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734</TotalTime>
  <Words>963</Words>
  <Application>Microsoft Office PowerPoint</Application>
  <PresentationFormat>Widescreen</PresentationFormat>
  <Paragraphs>131</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Century Gothic</vt:lpstr>
      <vt:lpstr>Wingdings 3</vt:lpstr>
      <vt:lpstr>Ion Boardroom</vt:lpstr>
      <vt:lpstr>A Brief Introduction to Gàidhlig</vt:lpstr>
      <vt:lpstr>A Linguistic Context</vt:lpstr>
      <vt:lpstr>Gàidhlig in context</vt:lpstr>
      <vt:lpstr>A Historical Context</vt:lpstr>
      <vt:lpstr>The rise of Gaelic</vt:lpstr>
      <vt:lpstr>PowerPoint Presentation</vt:lpstr>
      <vt:lpstr>Hanging in the balance</vt:lpstr>
      <vt:lpstr>The Lordship of the Isles</vt:lpstr>
      <vt:lpstr>Alienation &amp; Decline</vt:lpstr>
      <vt:lpstr>A tentative resurgence</vt:lpstr>
      <vt:lpstr>Gàidhlig san Latha an-Diugh</vt:lpstr>
      <vt:lpstr>Gàidhlig san Latha an-Diugh</vt:lpstr>
      <vt:lpstr>Gàidhlig san Latha an-Diugh</vt:lpstr>
      <vt:lpstr>Gàidhlig san Latha an-Diugh</vt:lpstr>
      <vt:lpstr>Ceistean?</vt:lpstr>
      <vt:lpstr>An Introductory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Tapadh leibh!</vt:lpstr>
    </vt:vector>
  </TitlesOfParts>
  <Company>Western Isles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Introduction to Gàidhlig</dc:title>
  <dc:creator>mbyrne1u</dc:creator>
  <cp:lastModifiedBy> </cp:lastModifiedBy>
  <cp:revision>53</cp:revision>
  <dcterms:created xsi:type="dcterms:W3CDTF">2022-10-26T14:55:26Z</dcterms:created>
  <dcterms:modified xsi:type="dcterms:W3CDTF">2022-11-01T11:15:23Z</dcterms:modified>
</cp:coreProperties>
</file>