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60" r:id="rId2"/>
    <p:sldId id="265" r:id="rId3"/>
    <p:sldId id="257" r:id="rId4"/>
    <p:sldId id="263" r:id="rId5"/>
    <p:sldId id="266" r:id="rId6"/>
    <p:sldId id="267" r:id="rId7"/>
    <p:sldId id="269" r:id="rId8"/>
    <p:sldId id="274" r:id="rId9"/>
    <p:sldId id="271" r:id="rId10"/>
    <p:sldId id="273" r:id="rId11"/>
    <p:sldId id="277" r:id="rId12"/>
    <p:sldId id="280" r:id="rId13"/>
    <p:sldId id="275" r:id="rId14"/>
    <p:sldId id="278" r:id="rId15"/>
    <p:sldId id="268" r:id="rId16"/>
    <p:sldId id="276" r:id="rId17"/>
    <p:sldId id="279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C6CD"/>
    <a:srgbClr val="8488C4"/>
    <a:srgbClr val="AFB2D9"/>
    <a:srgbClr val="B6B9DC"/>
    <a:srgbClr val="C9CBE5"/>
    <a:srgbClr val="7030CD"/>
    <a:srgbClr val="C3C5E3"/>
    <a:srgbClr val="DCC5ED"/>
    <a:srgbClr val="BA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3" autoAdjust="0"/>
    <p:restoredTop sz="67461" autoAdjust="0"/>
  </p:normalViewPr>
  <p:slideViewPr>
    <p:cSldViewPr snapToGrid="0" snapToObjects="1">
      <p:cViewPr varScale="1">
        <p:scale>
          <a:sx n="51" d="100"/>
          <a:sy n="51" d="100"/>
        </p:scale>
        <p:origin x="17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718F6-941C-4584-8B45-E2B13D97A441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D6ADC-E5D6-41EA-8ABD-30DE5FD58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41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the FM fit for purpose?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Look at eac</a:t>
            </a:r>
            <a:r>
              <a:rPr lang="en-GB" baseline="0" dirty="0" smtClean="0"/>
              <a:t>h key function in turn</a:t>
            </a:r>
            <a:endParaRPr lang="en-GB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Are there any gaps?  Any new NOS needed?  Digital?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anything out of date </a:t>
            </a:r>
            <a:r>
              <a:rPr lang="en-GB" dirty="0" err="1" smtClean="0"/>
              <a:t>eg</a:t>
            </a:r>
            <a:r>
              <a:rPr lang="en-GB" dirty="0" smtClean="0"/>
              <a:t> content or terminology</a:t>
            </a:r>
            <a:r>
              <a:rPr lang="en-GB" dirty="0" smtClean="0"/>
              <a:t>?  Democratic Renewal</a:t>
            </a:r>
            <a:r>
              <a:rPr lang="en-GB" baseline="0" dirty="0" smtClean="0"/>
              <a:t> focus?</a:t>
            </a:r>
            <a:endParaRPr lang="en-GB" dirty="0" smtClean="0"/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the format of the </a:t>
            </a: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CD </a:t>
            </a: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functional maps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structure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content to reflect current best practice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whether any additions may be required to the content. 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221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the FM fit for purpose?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Look at eac</a:t>
            </a:r>
            <a:r>
              <a:rPr lang="en-GB" baseline="0" dirty="0" smtClean="0"/>
              <a:t>h key function in turn</a:t>
            </a:r>
            <a:endParaRPr lang="en-GB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Are there any gaps?  Any new NOS needed?  Digital?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anything out of date </a:t>
            </a:r>
            <a:r>
              <a:rPr lang="en-GB" dirty="0" err="1" smtClean="0"/>
              <a:t>eg</a:t>
            </a:r>
            <a:r>
              <a:rPr lang="en-GB" dirty="0" smtClean="0"/>
              <a:t> content or terminology?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the format of the Career Guidance functional maps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structure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content to reflect current best practice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whether any additions may be required to the content. 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4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the FM fit for purpose?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Look at eac</a:t>
            </a:r>
            <a:r>
              <a:rPr lang="en-GB" baseline="0" dirty="0" smtClean="0"/>
              <a:t>h key function in turn</a:t>
            </a:r>
            <a:endParaRPr lang="en-GB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Are there any gaps?  Any new NOS needed?  Digital?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anything out of date </a:t>
            </a:r>
            <a:r>
              <a:rPr lang="en-GB" dirty="0" err="1" smtClean="0"/>
              <a:t>eg</a:t>
            </a:r>
            <a:r>
              <a:rPr lang="en-GB" dirty="0" smtClean="0"/>
              <a:t> content or terminology?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the format of the Career Guidance functional maps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structure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content to reflect current best practice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whether any additions may be required to the content. 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29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the FM fit for purpose?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Look at eac</a:t>
            </a:r>
            <a:r>
              <a:rPr lang="en-GB" baseline="0" dirty="0" smtClean="0"/>
              <a:t>h key function in turn</a:t>
            </a:r>
            <a:endParaRPr lang="en-GB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Are there any gaps?  Any new NOS needed?  Digital?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anything out of date </a:t>
            </a:r>
            <a:r>
              <a:rPr lang="en-GB" dirty="0" err="1" smtClean="0"/>
              <a:t>eg</a:t>
            </a:r>
            <a:r>
              <a:rPr lang="en-GB" dirty="0" smtClean="0"/>
              <a:t> content or terminology?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the format of the Career Guidance functional maps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structure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content to reflect current best practice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whether any additions may be required to the content. 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07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the FM fit for purpose?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Look at eac</a:t>
            </a:r>
            <a:r>
              <a:rPr lang="en-GB" baseline="0" dirty="0" smtClean="0"/>
              <a:t>h key function in turn</a:t>
            </a:r>
            <a:endParaRPr lang="en-GB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Are there any gaps?  Any new NOS needed?  Digital?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Is anything out of date </a:t>
            </a:r>
            <a:r>
              <a:rPr lang="en-GB" dirty="0" err="1" smtClean="0"/>
              <a:t>eg</a:t>
            </a:r>
            <a:r>
              <a:rPr lang="en-GB" dirty="0" smtClean="0"/>
              <a:t> content or terminology</a:t>
            </a:r>
            <a:r>
              <a:rPr lang="en-GB" dirty="0" smtClean="0"/>
              <a:t>?  Democratic Renewal</a:t>
            </a:r>
            <a:r>
              <a:rPr lang="en-GB" baseline="0" dirty="0" smtClean="0"/>
              <a:t> focus?</a:t>
            </a:r>
            <a:endParaRPr lang="en-GB" dirty="0" smtClean="0"/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the format of the </a:t>
            </a: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CD </a:t>
            </a: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functional maps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structure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any changes that may be required to the content to reflect current best practice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Consider whether any additions may be required to the content. </a:t>
            </a:r>
            <a:endParaRPr lang="en-GB" sz="1200" b="0" i="0" u="none" strike="noStrike" dirty="0" smtClean="0">
              <a:solidFill>
                <a:srgbClr val="000000"/>
              </a:solidFill>
              <a:effectLst/>
              <a:latin typeface="Noto Sans Symbol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09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None/>
              <a:tabLst/>
              <a:defRPr/>
            </a:pPr>
            <a:r>
              <a:rPr lang="en-GB" sz="12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Initial thoughts</a:t>
            </a:r>
          </a:p>
          <a:p>
            <a:pPr marL="342900" indent="-342900" defTabSz="914400">
              <a:buClr>
                <a:srgbClr val="90C226"/>
              </a:buClr>
              <a:buSzPts val="1920"/>
              <a:defRPr/>
            </a:pPr>
            <a:r>
              <a:rPr lang="en-GB" sz="12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Gaps/amendments/additions</a:t>
            </a:r>
          </a:p>
          <a:p>
            <a:pPr marL="342900" indent="-342900" defTabSz="914400">
              <a:buClr>
                <a:srgbClr val="90C226"/>
              </a:buClr>
              <a:buSzPts val="1920"/>
              <a:defRPr/>
            </a:pPr>
            <a:r>
              <a:rPr lang="en-GB" sz="12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Review Methods discussion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7096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None/>
              <a:tabLst/>
              <a:defRPr/>
            </a:pPr>
            <a:r>
              <a:rPr lang="en-GB" sz="12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Initial thoughts</a:t>
            </a:r>
          </a:p>
          <a:p>
            <a:pPr marL="342900" indent="-342900" defTabSz="914400">
              <a:buClr>
                <a:srgbClr val="90C226"/>
              </a:buClr>
              <a:buSzPts val="1920"/>
              <a:defRPr/>
            </a:pPr>
            <a:r>
              <a:rPr lang="en-GB" sz="12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Gaps/amendments/additions</a:t>
            </a:r>
          </a:p>
          <a:p>
            <a:pPr marL="342900" indent="-342900" defTabSz="914400">
              <a:buClr>
                <a:srgbClr val="90C226"/>
              </a:buClr>
              <a:buSzPts val="1920"/>
              <a:defRPr/>
            </a:pPr>
            <a:endParaRPr lang="en-GB" sz="1200" kern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buClr>
                <a:srgbClr val="90C226"/>
              </a:buClr>
              <a:buSzPts val="1920"/>
              <a:defRPr/>
            </a:pPr>
            <a:endParaRPr lang="en-GB" sz="1200" kern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defTabSz="914400">
              <a:buClr>
                <a:srgbClr val="90C226"/>
              </a:buClr>
              <a:buSzPts val="1920"/>
              <a:defRPr/>
            </a:pPr>
            <a:r>
              <a:rPr lang="en-GB" sz="12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https://padlet.com/kirstygemmellcldsc/ap5x3c34f6x4nkut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1983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573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69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6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8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5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8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6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6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1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6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9F5D-A450-D947-892D-A7160901704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adlet.com/kirstygemmellcldsc/ap5x3c34f6x4nkut" TargetMode="Externa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Kirsty.Gemmell@cldstandardscouncil.org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119539"/>
            <a:ext cx="9144000" cy="4738461"/>
          </a:xfrm>
          <a:prstGeom prst="rect">
            <a:avLst/>
          </a:prstGeom>
          <a:gradFill>
            <a:gsLst>
              <a:gs pos="0">
                <a:srgbClr val="8488C4"/>
              </a:gs>
              <a:gs pos="18000">
                <a:srgbClr val="D4DEFF"/>
              </a:gs>
              <a:gs pos="69000">
                <a:srgbClr val="41C6CD"/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15965" y="3519128"/>
            <a:ext cx="6400800" cy="1964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4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02334"/>
            <a:ext cx="5457322" cy="1476248"/>
          </a:xfrm>
          <a:prstGeom prst="rect">
            <a:avLst/>
          </a:prstGeom>
        </p:spPr>
      </p:pic>
      <p:sp>
        <p:nvSpPr>
          <p:cNvPr id="8" name="Google Shape;144;p18"/>
          <p:cNvSpPr txBox="1">
            <a:spLocks noGrp="1"/>
          </p:cNvSpPr>
          <p:nvPr>
            <p:ph type="ctrTitle"/>
          </p:nvPr>
        </p:nvSpPr>
        <p:spPr>
          <a:xfrm>
            <a:off x="552376" y="2043296"/>
            <a:ext cx="7560683" cy="3638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of </a:t>
            </a:r>
            <a:r>
              <a:rPr lang="en-GB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GB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Development </a:t>
            </a:r>
            <a:br>
              <a:rPr lang="en-GB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 </a:t>
            </a:r>
            <a: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Occupational Standards</a:t>
            </a:r>
            <a:r>
              <a:rPr lang="en-GB" sz="432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GB" sz="432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4320" b="1" dirty="0"/>
              <a:t/>
            </a:r>
            <a:br>
              <a:rPr lang="en-GB" sz="4320" b="1" dirty="0"/>
            </a:br>
            <a:endParaRPr sz="4320" dirty="0"/>
          </a:p>
        </p:txBody>
      </p:sp>
      <p:sp>
        <p:nvSpPr>
          <p:cNvPr id="9" name="Google Shape;145;p18"/>
          <p:cNvSpPr txBox="1">
            <a:spLocks noGrp="1"/>
          </p:cNvSpPr>
          <p:nvPr>
            <p:ph type="subTitle" idx="1"/>
          </p:nvPr>
        </p:nvSpPr>
        <p:spPr>
          <a:xfrm>
            <a:off x="3364243" y="4702444"/>
            <a:ext cx="4966635" cy="1502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GB" sz="24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</a:t>
            </a:r>
            <a:r>
              <a:rPr lang="en-GB" sz="24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Group</a:t>
            </a:r>
            <a:endParaRPr dirty="0"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GB" sz="24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October </a:t>
            </a:r>
            <a:r>
              <a:rPr lang="en-GB" sz="24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2022</a:t>
            </a:r>
            <a:endParaRPr dirty="0"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28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5736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23198" y="1324983"/>
            <a:ext cx="9144000" cy="6147501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14" name="Google Shape;303;p27"/>
          <p:cNvSpPr txBox="1"/>
          <p:nvPr/>
        </p:nvSpPr>
        <p:spPr>
          <a:xfrm>
            <a:off x="367229" y="339223"/>
            <a:ext cx="8409541" cy="707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Learning and Development Functional Map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229" y="1424216"/>
            <a:ext cx="82119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sz="5400" dirty="0" smtClean="0"/>
              <a:t>Functional Areas</a:t>
            </a:r>
            <a:endParaRPr lang="en-GB" sz="5400" dirty="0"/>
          </a:p>
        </p:txBody>
      </p:sp>
      <p:sp>
        <p:nvSpPr>
          <p:cNvPr id="7" name="Down Arrow 6"/>
          <p:cNvSpPr/>
          <p:nvPr/>
        </p:nvSpPr>
        <p:spPr>
          <a:xfrm>
            <a:off x="4276163" y="3221631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74965" y="3974284"/>
            <a:ext cx="8211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What needs to happen to achieve </a:t>
            </a:r>
            <a:r>
              <a:rPr lang="en-GB" dirty="0" smtClean="0"/>
              <a:t>this functional area?</a:t>
            </a:r>
            <a:endParaRPr lang="en-US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89200" y="5934670"/>
            <a:ext cx="8211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Sub-functions</a:t>
            </a:r>
            <a:endParaRPr lang="en-GB" sz="5400" dirty="0"/>
          </a:p>
        </p:txBody>
      </p:sp>
      <p:sp>
        <p:nvSpPr>
          <p:cNvPr id="11" name="Down Arrow 10"/>
          <p:cNvSpPr/>
          <p:nvPr/>
        </p:nvSpPr>
        <p:spPr>
          <a:xfrm>
            <a:off x="4267199" y="4985354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4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23198" y="1324983"/>
            <a:ext cx="9144000" cy="6147501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14" name="Google Shape;303;p27"/>
          <p:cNvSpPr txBox="1"/>
          <p:nvPr/>
        </p:nvSpPr>
        <p:spPr>
          <a:xfrm>
            <a:off x="367229" y="339223"/>
            <a:ext cx="8409541" cy="707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Learning and Development Functional Map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229" y="1270844"/>
            <a:ext cx="82119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sz="5400" dirty="0" smtClean="0"/>
              <a:t>Sub-functions</a:t>
            </a:r>
            <a:endParaRPr lang="en-GB" sz="5400" dirty="0"/>
          </a:p>
        </p:txBody>
      </p:sp>
      <p:sp>
        <p:nvSpPr>
          <p:cNvPr id="7" name="Down Arrow 6"/>
          <p:cNvSpPr/>
          <p:nvPr/>
        </p:nvSpPr>
        <p:spPr>
          <a:xfrm>
            <a:off x="4290397" y="2481137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9200" y="3345667"/>
            <a:ext cx="8211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What needs to happen to achieve </a:t>
            </a:r>
            <a:r>
              <a:rPr lang="en-GB" dirty="0" smtClean="0"/>
              <a:t>this sub-function?</a:t>
            </a:r>
            <a:endParaRPr lang="en-US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64775" y="5103674"/>
            <a:ext cx="82119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National Occupational Standards</a:t>
            </a:r>
            <a:endParaRPr lang="en-GB" sz="5400" dirty="0"/>
          </a:p>
        </p:txBody>
      </p:sp>
      <p:sp>
        <p:nvSpPr>
          <p:cNvPr id="11" name="Down Arrow 10"/>
          <p:cNvSpPr/>
          <p:nvPr/>
        </p:nvSpPr>
        <p:spPr>
          <a:xfrm>
            <a:off x="4295665" y="4281861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75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14" name="Google Shape;303;p27"/>
          <p:cNvSpPr txBox="1"/>
          <p:nvPr/>
        </p:nvSpPr>
        <p:spPr>
          <a:xfrm>
            <a:off x="223794" y="339223"/>
            <a:ext cx="8409541" cy="707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Existing Community</a:t>
            </a:r>
            <a:r>
              <a:rPr lang="en-GB" sz="36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 Functional Map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5851" y="1492511"/>
            <a:ext cx="5414089" cy="536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637315" y="538540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Review of Standards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315;p29"/>
          <p:cNvSpPr txBox="1">
            <a:spLocks/>
          </p:cNvSpPr>
          <p:nvPr/>
        </p:nvSpPr>
        <p:spPr>
          <a:xfrm>
            <a:off x="3557392" y="1338640"/>
            <a:ext cx="5586608" cy="4457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137160" indent="0">
              <a:buNone/>
            </a:pPr>
            <a:r>
              <a:rPr lang="en-GB" sz="1600" b="1" dirty="0">
                <a:solidFill>
                  <a:srgbClr val="5979CE"/>
                </a:solidFill>
                <a:latin typeface="Arial-BoldMT"/>
              </a:rPr>
              <a:t>Performance criteria</a:t>
            </a:r>
          </a:p>
          <a:p>
            <a:pPr marL="137160" indent="0">
              <a:buNone/>
            </a:pPr>
            <a:r>
              <a:rPr lang="en-GB" sz="1600" dirty="0">
                <a:solidFill>
                  <a:srgbClr val="5979CE"/>
                </a:solidFill>
                <a:latin typeface="ArialMT"/>
              </a:rPr>
              <a:t>You must be able to:</a:t>
            </a:r>
          </a:p>
          <a:p>
            <a:pPr marL="137160" indent="0">
              <a:buNone/>
            </a:pPr>
            <a:r>
              <a:rPr lang="en-GB" sz="1400" dirty="0">
                <a:solidFill>
                  <a:srgbClr val="000000"/>
                </a:solidFill>
                <a:latin typeface="Helvetica" pitchFamily="2" charset="0"/>
              </a:rPr>
              <a:t>1 apply the values and process of community development to own role</a:t>
            </a:r>
          </a:p>
          <a:p>
            <a:pPr marL="137160" indent="0">
              <a:buNone/>
            </a:pPr>
            <a:r>
              <a:rPr lang="en-GB" sz="1400" dirty="0">
                <a:solidFill>
                  <a:srgbClr val="000000"/>
                </a:solidFill>
                <a:latin typeface="Helvetica" pitchFamily="2" charset="0"/>
              </a:rPr>
              <a:t>2 promote the values of community development to individuals, </a:t>
            </a:r>
            <a:r>
              <a:rPr lang="en-GB" sz="1400" dirty="0" smtClean="0">
                <a:solidFill>
                  <a:srgbClr val="000000"/>
                </a:solidFill>
                <a:latin typeface="Helvetica" pitchFamily="2" charset="0"/>
              </a:rPr>
              <a:t>organisations and </a:t>
            </a:r>
            <a:r>
              <a:rPr lang="en-GB" sz="1400" dirty="0">
                <a:solidFill>
                  <a:srgbClr val="000000"/>
                </a:solidFill>
                <a:latin typeface="Helvetica" pitchFamily="2" charset="0"/>
              </a:rPr>
              <a:t>communities</a:t>
            </a:r>
          </a:p>
          <a:p>
            <a:pPr marL="137160" indent="0">
              <a:buNone/>
            </a:pPr>
            <a:r>
              <a:rPr lang="en-GB" sz="1400" dirty="0">
                <a:solidFill>
                  <a:srgbClr val="000000"/>
                </a:solidFill>
                <a:latin typeface="Helvetica" pitchFamily="2" charset="0"/>
              </a:rPr>
              <a:t>3 support communities to use the values and process of </a:t>
            </a:r>
            <a:r>
              <a:rPr lang="en-GB" sz="1400" dirty="0" smtClean="0">
                <a:solidFill>
                  <a:srgbClr val="000000"/>
                </a:solidFill>
                <a:latin typeface="Helvetica" pitchFamily="2" charset="0"/>
              </a:rPr>
              <a:t>community development</a:t>
            </a:r>
            <a:endParaRPr lang="en-GB" sz="1400" dirty="0">
              <a:solidFill>
                <a:srgbClr val="000000"/>
              </a:solidFill>
              <a:latin typeface="Helvetica" pitchFamily="2" charset="0"/>
            </a:endParaRPr>
          </a:p>
          <a:p>
            <a:pPr marL="137160" indent="0">
              <a:buNone/>
            </a:pPr>
            <a:r>
              <a:rPr lang="en-GB" sz="1400" dirty="0">
                <a:solidFill>
                  <a:srgbClr val="000000"/>
                </a:solidFill>
                <a:latin typeface="Helvetica" pitchFamily="2" charset="0"/>
              </a:rPr>
              <a:t>4 support communities to challenge local and national policies and </a:t>
            </a:r>
            <a:r>
              <a:rPr lang="en-GB" sz="1400" dirty="0" smtClean="0">
                <a:solidFill>
                  <a:srgbClr val="000000"/>
                </a:solidFill>
                <a:latin typeface="Helvetica" pitchFamily="2" charset="0"/>
              </a:rPr>
              <a:t>decisions that </a:t>
            </a:r>
            <a:r>
              <a:rPr lang="en-GB" sz="1400" dirty="0">
                <a:solidFill>
                  <a:srgbClr val="000000"/>
                </a:solidFill>
                <a:latin typeface="Helvetica" pitchFamily="2" charset="0"/>
              </a:rPr>
              <a:t>have a negative impact on local </a:t>
            </a:r>
            <a:r>
              <a:rPr lang="en-GB" sz="1400" dirty="0" smtClean="0">
                <a:solidFill>
                  <a:srgbClr val="000000"/>
                </a:solidFill>
                <a:latin typeface="Helvetica" pitchFamily="2" charset="0"/>
              </a:rPr>
              <a:t>communities</a:t>
            </a:r>
          </a:p>
          <a:p>
            <a:pPr marL="137160" indent="0">
              <a:buNone/>
            </a:pPr>
            <a:r>
              <a:rPr lang="en-GB" sz="1400" dirty="0">
                <a:solidFill>
                  <a:srgbClr val="000000"/>
                </a:solidFill>
                <a:latin typeface="Helvetica" pitchFamily="2" charset="0"/>
              </a:rPr>
              <a:t>5 promote inclusive and empowering collective action in deciding and working on the changes identified by </a:t>
            </a:r>
            <a:r>
              <a:rPr lang="en-GB" sz="1400" dirty="0" smtClean="0">
                <a:solidFill>
                  <a:srgbClr val="000000"/>
                </a:solidFill>
                <a:latin typeface="Helvetica" pitchFamily="2" charset="0"/>
              </a:rPr>
              <a:t>communities</a:t>
            </a:r>
          </a:p>
          <a:p>
            <a:pPr marL="137160" indent="0">
              <a:buNone/>
            </a:pPr>
            <a:r>
              <a:rPr lang="en-GB" sz="1400" dirty="0">
                <a:latin typeface="Helvetica" pitchFamily="2" charset="0"/>
              </a:rPr>
              <a:t>6 support communities to make links between structural factors and their impact on well-being</a:t>
            </a:r>
          </a:p>
          <a:p>
            <a:pPr marL="137160" indent="0">
              <a:buNone/>
            </a:pPr>
            <a:endParaRPr lang="en-GB" sz="1400" dirty="0">
              <a:solidFill>
                <a:srgbClr val="000000"/>
              </a:solidFill>
              <a:latin typeface="Helvetica" pitchFamily="2" charset="0"/>
            </a:endParaRPr>
          </a:p>
          <a:p>
            <a:pPr marL="137160" indent="0">
              <a:buNone/>
            </a:pPr>
            <a:endParaRPr lang="en-GB" sz="1600" dirty="0">
              <a:solidFill>
                <a:srgbClr val="000000"/>
              </a:solidFill>
              <a:latin typeface="Helvetica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96846"/>
            <a:ext cx="3782860" cy="379627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0569" y="5463997"/>
            <a:ext cx="857775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latin typeface="Helvetica" pitchFamily="2" charset="0"/>
              </a:rPr>
              <a:t>7 </a:t>
            </a:r>
            <a:r>
              <a:rPr lang="en-GB" sz="1400" dirty="0">
                <a:latin typeface="Helvetica" pitchFamily="2" charset="0"/>
              </a:rPr>
              <a:t>promote the learning and developmental aspects of working with </a:t>
            </a:r>
            <a:r>
              <a:rPr lang="en-GB" sz="1400" dirty="0" smtClean="0">
                <a:latin typeface="Helvetica" pitchFamily="2" charset="0"/>
              </a:rPr>
              <a:t>communities</a:t>
            </a:r>
          </a:p>
          <a:p>
            <a:endParaRPr lang="en-GB" sz="1400" dirty="0">
              <a:latin typeface="Helvetica" pitchFamily="2" charset="0"/>
            </a:endParaRPr>
          </a:p>
          <a:p>
            <a:r>
              <a:rPr lang="en-GB" sz="1400" dirty="0">
                <a:latin typeface="Helvetica" pitchFamily="2" charset="0"/>
              </a:rPr>
              <a:t>8 enable the evaluation of community development practice's impact </a:t>
            </a:r>
            <a:r>
              <a:rPr lang="en-GB" sz="1400" dirty="0" smtClean="0">
                <a:latin typeface="Helvetica" pitchFamily="2" charset="0"/>
              </a:rPr>
              <a:t>on communities</a:t>
            </a:r>
          </a:p>
          <a:p>
            <a:endParaRPr lang="en-GB" sz="1400" dirty="0">
              <a:latin typeface="Helvetica" pitchFamily="2" charset="0"/>
            </a:endParaRPr>
          </a:p>
          <a:p>
            <a:r>
              <a:rPr lang="en-GB" sz="1400" dirty="0">
                <a:latin typeface="Helvetica" pitchFamily="2" charset="0"/>
              </a:rPr>
              <a:t>9 support communities and others to understand how policies at different </a:t>
            </a:r>
            <a:r>
              <a:rPr lang="en-GB" sz="1400" dirty="0" smtClean="0">
                <a:latin typeface="Helvetica" pitchFamily="2" charset="0"/>
              </a:rPr>
              <a:t>levels impact </a:t>
            </a:r>
            <a:r>
              <a:rPr lang="en-GB" sz="1400" dirty="0">
                <a:latin typeface="Helvetica" pitchFamily="2" charset="0"/>
              </a:rPr>
              <a:t>on communities</a:t>
            </a:r>
          </a:p>
        </p:txBody>
      </p:sp>
    </p:spTree>
    <p:extLst>
      <p:ext uri="{BB962C8B-B14F-4D97-AF65-F5344CB8AC3E}">
        <p14:creationId xmlns:p14="http://schemas.microsoft.com/office/powerpoint/2010/main" val="496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637315" y="538540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Review of Standards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315" y="1518337"/>
            <a:ext cx="4860099" cy="487733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362406" y="3516821"/>
            <a:ext cx="16768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 err="1" smtClean="0">
                <a:hlinkClick r:id="rId5"/>
              </a:rPr>
              <a:t>Padlet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9499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1428996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39" name="Google Shape;255;p24"/>
          <p:cNvSpPr txBox="1">
            <a:spLocks/>
          </p:cNvSpPr>
          <p:nvPr/>
        </p:nvSpPr>
        <p:spPr>
          <a:xfrm>
            <a:off x="352532" y="467129"/>
            <a:ext cx="10197494" cy="109945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accent1"/>
              </a:buClr>
              <a:buSzPts val="3600"/>
              <a:buFont typeface="Arial"/>
              <a:buNone/>
            </a:pPr>
            <a:r>
              <a:rPr lang="en-GB" b="1" dirty="0" smtClean="0">
                <a:latin typeface="Arial"/>
                <a:ea typeface="Arial"/>
                <a:cs typeface="Arial"/>
                <a:sym typeface="Arial"/>
              </a:rPr>
              <a:t>Next Steps</a:t>
            </a:r>
            <a:endParaRPr lang="en-GB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" name="Google Shape;258;p24"/>
          <p:cNvGrpSpPr/>
          <p:nvPr/>
        </p:nvGrpSpPr>
        <p:grpSpPr>
          <a:xfrm>
            <a:off x="179294" y="1841509"/>
            <a:ext cx="8892987" cy="4583354"/>
            <a:chOff x="-110811" y="0"/>
            <a:chExt cx="9960239" cy="4093482"/>
          </a:xfrm>
        </p:grpSpPr>
        <p:sp>
          <p:nvSpPr>
            <p:cNvPr id="41" name="Google Shape;259;p24"/>
            <p:cNvSpPr/>
            <p:nvPr/>
          </p:nvSpPr>
          <p:spPr>
            <a:xfrm>
              <a:off x="-110811" y="0"/>
              <a:ext cx="9960239" cy="409348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1C6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60;p24"/>
            <p:cNvSpPr/>
            <p:nvPr/>
          </p:nvSpPr>
          <p:spPr>
            <a:xfrm>
              <a:off x="3287" y="1218417"/>
              <a:ext cx="2135901" cy="1637392"/>
            </a:xfrm>
            <a:prstGeom prst="roundRect">
              <a:avLst>
                <a:gd name="adj" fmla="val 16667"/>
              </a:avLst>
            </a:prstGeom>
            <a:solidFill>
              <a:srgbClr val="C9CBE5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61;p24"/>
            <p:cNvSpPr txBox="1"/>
            <p:nvPr/>
          </p:nvSpPr>
          <p:spPr>
            <a:xfrm>
              <a:off x="83218" y="1307975"/>
              <a:ext cx="1976039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Focus groups with employers in 4 </a:t>
              </a:r>
              <a:r>
                <a:rPr lang="en-GB" sz="1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nations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October</a:t>
              </a:r>
              <a:r>
                <a:rPr lang="en-GB" sz="1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2022</a:t>
              </a:r>
              <a:endParaRPr dirty="0"/>
            </a:p>
          </p:txBody>
        </p:sp>
        <p:sp>
          <p:nvSpPr>
            <p:cNvPr id="44" name="Google Shape;262;p24"/>
            <p:cNvSpPr/>
            <p:nvPr/>
          </p:nvSpPr>
          <p:spPr>
            <a:xfrm>
              <a:off x="2287909" y="1228044"/>
              <a:ext cx="2135901" cy="1637392"/>
            </a:xfrm>
            <a:prstGeom prst="roundRect">
              <a:avLst>
                <a:gd name="adj" fmla="val 16667"/>
              </a:avLst>
            </a:prstGeom>
            <a:solidFill>
              <a:srgbClr val="B6B9DC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63;p24"/>
            <p:cNvSpPr txBox="1"/>
            <p:nvPr/>
          </p:nvSpPr>
          <p:spPr>
            <a:xfrm>
              <a:off x="2575103" y="1307975"/>
              <a:ext cx="1976039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Draft NOS submitted to regulators for </a:t>
              </a:r>
              <a:r>
                <a:rPr lang="en-GB" sz="1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review</a:t>
              </a:r>
              <a:endParaRPr sz="2100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Dec</a:t>
              </a:r>
              <a:r>
                <a:rPr lang="en-GB" sz="1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2022</a:t>
              </a:r>
              <a:endParaRPr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6" name="Google Shape;264;p24"/>
            <p:cNvSpPr/>
            <p:nvPr/>
          </p:nvSpPr>
          <p:spPr>
            <a:xfrm>
              <a:off x="4643598" y="1218417"/>
              <a:ext cx="2135901" cy="1637392"/>
            </a:xfrm>
            <a:prstGeom prst="roundRect">
              <a:avLst>
                <a:gd name="adj" fmla="val 16667"/>
              </a:avLst>
            </a:prstGeom>
            <a:solidFill>
              <a:srgbClr val="AFB2D9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65;p24"/>
            <p:cNvSpPr txBox="1"/>
            <p:nvPr/>
          </p:nvSpPr>
          <p:spPr>
            <a:xfrm>
              <a:off x="4809066" y="1307975"/>
              <a:ext cx="1976039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On-line consultation with industry of draft </a:t>
              </a:r>
              <a:r>
                <a:rPr lang="en-GB" sz="1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NOS 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Jan 2023</a:t>
              </a:r>
              <a:endParaRPr sz="2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266;p24"/>
            <p:cNvSpPr/>
            <p:nvPr/>
          </p:nvSpPr>
          <p:spPr>
            <a:xfrm>
              <a:off x="6934250" y="1268009"/>
              <a:ext cx="2011530" cy="1557462"/>
            </a:xfrm>
            <a:prstGeom prst="roundRect">
              <a:avLst>
                <a:gd name="adj" fmla="val 16667"/>
              </a:avLst>
            </a:prstGeom>
            <a:solidFill>
              <a:srgbClr val="8488C4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67;p24"/>
            <p:cNvSpPr txBox="1"/>
            <p:nvPr/>
          </p:nvSpPr>
          <p:spPr>
            <a:xfrm>
              <a:off x="7184061" y="1325101"/>
              <a:ext cx="1791254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Final NOS </a:t>
              </a:r>
              <a:r>
                <a:rPr lang="en-GB" sz="1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submitted 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March 2023</a:t>
              </a:r>
              <a:endParaRPr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46046" y="1332140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48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1351061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547332" y="265364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 smtClean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Governance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endParaRPr lang="en-GB" b="1" dirty="0">
              <a:solidFill>
                <a:prstClr val="blac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315;p29"/>
          <p:cNvSpPr txBox="1">
            <a:spLocks/>
          </p:cNvSpPr>
          <p:nvPr/>
        </p:nvSpPr>
        <p:spPr>
          <a:xfrm>
            <a:off x="597346" y="1790084"/>
            <a:ext cx="7949308" cy="4985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  <a:tabLst/>
              <a:defRPr/>
            </a:pPr>
            <a:r>
              <a:rPr kumimoji="0" lang="en-GB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Governance </a:t>
            </a:r>
            <a:r>
              <a:rPr kumimoji="0" lang="en-GB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– Steering</a:t>
            </a:r>
            <a:r>
              <a:rPr kumimoji="0" lang="en-GB" sz="3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en-GB" sz="3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Group</a:t>
            </a:r>
          </a:p>
          <a:p>
            <a:pPr marL="800100" lvl="1" indent="-342900" defTabSz="914400">
              <a:buClr>
                <a:srgbClr val="90C226"/>
              </a:buClr>
              <a:buSzPts val="1920"/>
              <a:defRPr/>
            </a:pPr>
            <a:r>
              <a:rPr lang="en-GB" sz="34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Anna Clarke – Ireland</a:t>
            </a:r>
          </a:p>
          <a:p>
            <a:pPr marL="800100" lvl="1" indent="-342900" defTabSz="914400">
              <a:buClr>
                <a:srgbClr val="90C226"/>
              </a:buClr>
              <a:buSzPts val="1920"/>
              <a:defRPr/>
            </a:pPr>
            <a:r>
              <a:rPr lang="en-GB" sz="34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Mick Doyle – </a:t>
            </a:r>
            <a:r>
              <a:rPr lang="en-GB" sz="34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Scotland</a:t>
            </a:r>
            <a:endParaRPr lang="en-GB" sz="34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lvl="1" indent="-342900" defTabSz="914400">
              <a:buClr>
                <a:srgbClr val="90C226"/>
              </a:buClr>
              <a:buSzPts val="1920"/>
              <a:defRPr/>
            </a:pPr>
            <a:r>
              <a:rPr lang="en-GB" sz="34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Sue </a:t>
            </a:r>
            <a:r>
              <a:rPr lang="en-GB" sz="34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Gill – </a:t>
            </a:r>
            <a:r>
              <a:rPr lang="en-GB" sz="34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England</a:t>
            </a:r>
          </a:p>
          <a:p>
            <a:pPr marL="800100" lvl="1" indent="-342900" defTabSz="914400">
              <a:buClr>
                <a:srgbClr val="90C226"/>
              </a:buClr>
              <a:buSzPts val="1920"/>
              <a:defRPr/>
            </a:pPr>
            <a:r>
              <a:rPr lang="en-GB" sz="34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?? - Wales</a:t>
            </a:r>
            <a:endParaRPr lang="en-GB" sz="34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  <a:tabLst/>
              <a:defRPr/>
            </a:pPr>
            <a:endParaRPr kumimoji="0" lang="en-GB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2240"/>
              <a:buFont typeface="Noto Sans Symbols"/>
              <a:buNone/>
              <a:tabLst/>
              <a:defRPr/>
            </a:pP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1260825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1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1351061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547332" y="265364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 smtClean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Dates to Note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315;p29"/>
          <p:cNvSpPr txBox="1">
            <a:spLocks/>
          </p:cNvSpPr>
          <p:nvPr/>
        </p:nvSpPr>
        <p:spPr>
          <a:xfrm>
            <a:off x="597346" y="1790084"/>
            <a:ext cx="7949308" cy="4985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  <a:tabLst/>
              <a:defRPr/>
            </a:pPr>
            <a:r>
              <a:rPr kumimoji="0" lang="en-GB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Focus Groups – </a:t>
            </a:r>
            <a:r>
              <a:rPr lang="en-GB" sz="36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Round 2 week beginning 5 December 2022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  <a:tabLst/>
              <a:defRPr/>
            </a:pPr>
            <a:endParaRPr kumimoji="0" lang="en-GB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  <a:tabLst/>
              <a:defRPr/>
            </a:pPr>
            <a:r>
              <a:rPr kumimoji="0" lang="en-GB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Online </a:t>
            </a:r>
            <a:r>
              <a:rPr kumimoji="0" lang="en-GB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Consultation – Jan 2023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  <a:tabLst/>
              <a:defRPr/>
            </a:pPr>
            <a:endParaRPr kumimoji="0" lang="en-GB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  <a:tabLst/>
              <a:defRPr/>
            </a:pPr>
            <a:r>
              <a:rPr lang="en-GB" sz="36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nations feedback session – 22 February 2022 10am-</a:t>
            </a:r>
            <a:r>
              <a:rPr lang="en-GB" sz="3600" kern="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12pm</a:t>
            </a:r>
            <a:endParaRPr kumimoji="0" lang="en-GB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ts val="2240"/>
              <a:buFont typeface="Noto Sans Symbols"/>
              <a:buNone/>
              <a:tabLst/>
              <a:defRPr/>
            </a:pP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1260825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64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1780675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Google Shape;308;p28"/>
          <p:cNvSpPr txBox="1">
            <a:spLocks/>
          </p:cNvSpPr>
          <p:nvPr/>
        </p:nvSpPr>
        <p:spPr>
          <a:xfrm>
            <a:off x="677334" y="609600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 Details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309;p28"/>
          <p:cNvSpPr txBox="1">
            <a:spLocks/>
          </p:cNvSpPr>
          <p:nvPr/>
        </p:nvSpPr>
        <p:spPr>
          <a:xfrm>
            <a:off x="677334" y="1690456"/>
            <a:ext cx="7792898" cy="50965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SzPts val="1920"/>
            </a:pPr>
            <a:endParaRPr lang="en-GB" sz="24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1920"/>
            </a:pPr>
            <a:endParaRPr lang="en-GB" sz="24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1920"/>
            </a:pPr>
            <a:r>
              <a:rPr lang="en-GB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Kirsty Gemmell</a:t>
            </a:r>
          </a:p>
          <a:p>
            <a:pPr algn="l">
              <a:spcBef>
                <a:spcPts val="1000"/>
              </a:spcBef>
              <a:buSzPts val="1920"/>
            </a:pPr>
            <a:r>
              <a:rPr lang="en-GB" sz="2400" dirty="0" smtClean="0">
                <a:solidFill>
                  <a:schemeClr val="dk1"/>
                </a:solidFill>
                <a:latin typeface="Arial"/>
                <a:cs typeface="Arial"/>
                <a:sym typeface="Arial"/>
              </a:rPr>
              <a:t>Education Officer</a:t>
            </a:r>
          </a:p>
          <a:p>
            <a:pPr algn="l">
              <a:spcBef>
                <a:spcPts val="1000"/>
              </a:spcBef>
              <a:buSzPts val="1920"/>
            </a:pPr>
            <a:endParaRPr lang="en-GB" dirty="0" smtClean="0"/>
          </a:p>
          <a:p>
            <a:pPr algn="l">
              <a:spcBef>
                <a:spcPts val="1000"/>
              </a:spcBef>
              <a:buSzPts val="1920"/>
            </a:pPr>
            <a:r>
              <a:rPr lang="en-GB" sz="2400" u="sng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Kirsty.Gemmell@cldstandardscouncil.org.uk</a:t>
            </a:r>
            <a:r>
              <a:rPr lang="en-GB" sz="2400" u="sng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GB" sz="24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1920"/>
            </a:pPr>
            <a:endParaRPr lang="en-GB" sz="24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2240"/>
            </a:pPr>
            <a:endParaRPr lang="en-GB" sz="28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2240"/>
            </a:pPr>
            <a:endParaRPr lang="en-GB"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0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994" y="394898"/>
            <a:ext cx="2585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"/>
              <a:cs typeface="Gill San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Google Shape;161;p19"/>
          <p:cNvSpPr txBox="1">
            <a:spLocks/>
          </p:cNvSpPr>
          <p:nvPr/>
        </p:nvSpPr>
        <p:spPr>
          <a:xfrm>
            <a:off x="601249" y="1023690"/>
            <a:ext cx="7689231" cy="6286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90000"/>
              </a:lnSpc>
              <a:spcBef>
                <a:spcPts val="0"/>
              </a:spcBef>
              <a:buSzPts val="1440"/>
              <a:buFont typeface="Arial"/>
              <a:buChar char="►"/>
            </a:pPr>
            <a:r>
              <a:rPr lang="en-GB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Welcome and Introductions</a:t>
            </a:r>
            <a:endParaRPr lang="en-GB" b="1" dirty="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Background to NOS, approach to NOS reviews </a:t>
            </a:r>
            <a:endParaRPr lang="en-GB" b="1" dirty="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Review of Functional </a:t>
            </a:r>
            <a:r>
              <a:rPr lang="en-GB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Map and Standards</a:t>
            </a:r>
            <a:endParaRPr lang="en-GB" b="1" dirty="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Next </a:t>
            </a:r>
            <a:r>
              <a:rPr lang="en-GB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steps and approach to governance </a:t>
            </a:r>
            <a:r>
              <a:rPr lang="en-GB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GB" b="1" dirty="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Dates to Note</a:t>
            </a:r>
            <a:endParaRPr lang="en-GB" b="1" dirty="0" smtClean="0">
              <a:solidFill>
                <a:schemeClr val="tx1"/>
              </a:solidFill>
            </a:endParaRPr>
          </a:p>
          <a:p>
            <a:pPr marL="342900" indent="-266700" algn="l">
              <a:lnSpc>
                <a:spcPct val="90000"/>
              </a:lnSpc>
              <a:spcBef>
                <a:spcPts val="1600"/>
              </a:spcBef>
              <a:buSzPts val="1200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567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Google Shape;166;p20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Project Outputs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" name="Google Shape;167;p20"/>
          <p:cNvGrpSpPr/>
          <p:nvPr/>
        </p:nvGrpSpPr>
        <p:grpSpPr>
          <a:xfrm>
            <a:off x="29167" y="2342300"/>
            <a:ext cx="8852919" cy="1839628"/>
            <a:chOff x="-140066" y="357582"/>
            <a:chExt cx="8852919" cy="1306140"/>
          </a:xfrm>
        </p:grpSpPr>
        <p:sp>
          <p:nvSpPr>
            <p:cNvPr id="9" name="Google Shape;168;p20"/>
            <p:cNvSpPr/>
            <p:nvPr/>
          </p:nvSpPr>
          <p:spPr>
            <a:xfrm>
              <a:off x="116541" y="446922"/>
              <a:ext cx="8596312" cy="1216800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69;p20"/>
            <p:cNvSpPr txBox="1"/>
            <p:nvPr/>
          </p:nvSpPr>
          <p:spPr>
            <a:xfrm>
              <a:off x="-140066" y="357582"/>
              <a:ext cx="8477514" cy="12209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None/>
              </a:pP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 suite of up to date </a:t>
              </a:r>
              <a:endParaRPr lang="en-GB" sz="3200" b="0" i="0" u="none" strike="noStrike" cap="none" dirty="0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None/>
              </a:pPr>
              <a:r>
                <a:rPr lang="en-GB" sz="3200" b="0" i="0" u="none" strike="noStrike" cap="none" dirty="0" smtClean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National </a:t>
              </a: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Occupatio</a:t>
              </a:r>
              <a:r>
                <a:rPr lang="en-GB" sz="3200" b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</a:t>
              </a: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al Standards for </a:t>
              </a:r>
              <a:r>
                <a:rPr lang="en-GB" sz="3200" dirty="0" smtClean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Community </a:t>
              </a:r>
              <a:r>
                <a:rPr lang="en-GB" sz="3200" b="0" i="0" u="none" strike="noStrike" cap="none" dirty="0" smtClean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Development</a:t>
              </a:r>
              <a:endParaRPr sz="3200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370992"/>
            <a:ext cx="9144000" cy="5464629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Google Shape;175;p21"/>
          <p:cNvSpPr txBox="1">
            <a:spLocks/>
          </p:cNvSpPr>
          <p:nvPr/>
        </p:nvSpPr>
        <p:spPr>
          <a:xfrm>
            <a:off x="744240" y="319743"/>
            <a:ext cx="5692799" cy="9479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8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Remit of the </a:t>
            </a:r>
            <a:r>
              <a:rPr lang="en-GB" sz="28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</a:t>
            </a:r>
            <a:r>
              <a:rPr lang="en-GB" sz="28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8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Group</a:t>
            </a:r>
            <a:endParaRPr lang="en-GB"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" name="Google Shape;187;p21"/>
          <p:cNvGrpSpPr/>
          <p:nvPr/>
        </p:nvGrpSpPr>
        <p:grpSpPr>
          <a:xfrm>
            <a:off x="227209" y="1098534"/>
            <a:ext cx="8716271" cy="5083931"/>
            <a:chOff x="0" y="2095"/>
            <a:chExt cx="6649165" cy="6472809"/>
          </a:xfrm>
        </p:grpSpPr>
        <p:sp>
          <p:nvSpPr>
            <p:cNvPr id="17" name="Google Shape;196;p21"/>
            <p:cNvSpPr/>
            <p:nvPr/>
          </p:nvSpPr>
          <p:spPr>
            <a:xfrm>
              <a:off x="0" y="2234098"/>
              <a:ext cx="6628804" cy="892801"/>
            </a:xfrm>
            <a:prstGeom prst="roundRect">
              <a:avLst>
                <a:gd name="adj" fmla="val 10000"/>
              </a:avLst>
            </a:prstGeom>
            <a:solidFill>
              <a:srgbClr val="7030CD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90;p21"/>
            <p:cNvSpPr/>
            <p:nvPr/>
          </p:nvSpPr>
          <p:spPr>
            <a:xfrm>
              <a:off x="1031185" y="2095"/>
              <a:ext cx="5597618" cy="892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92;p21"/>
            <p:cNvSpPr/>
            <p:nvPr/>
          </p:nvSpPr>
          <p:spPr>
            <a:xfrm>
              <a:off x="0" y="1118096"/>
              <a:ext cx="6628804" cy="892801"/>
            </a:xfrm>
            <a:prstGeom prst="roundRect">
              <a:avLst>
                <a:gd name="adj" fmla="val 10000"/>
              </a:avLst>
            </a:prstGeom>
            <a:solidFill>
              <a:srgbClr val="7030CD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93;p21"/>
            <p:cNvSpPr/>
            <p:nvPr/>
          </p:nvSpPr>
          <p:spPr>
            <a:xfrm>
              <a:off x="268283" y="2388357"/>
              <a:ext cx="491040" cy="791131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94;p21"/>
            <p:cNvSpPr/>
            <p:nvPr/>
          </p:nvSpPr>
          <p:spPr>
            <a:xfrm>
              <a:off x="1031185" y="1118096"/>
              <a:ext cx="5597618" cy="892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95;p21"/>
            <p:cNvSpPr txBox="1"/>
            <p:nvPr/>
          </p:nvSpPr>
          <p:spPr>
            <a:xfrm>
              <a:off x="1031185" y="1118096"/>
              <a:ext cx="5597618" cy="892801"/>
            </a:xfrm>
            <a:prstGeom prst="rect">
              <a:avLst/>
            </a:prstGeom>
            <a:solidFill>
              <a:srgbClr val="41C6CD"/>
            </a:solidFill>
            <a:ln>
              <a:noFill/>
            </a:ln>
          </p:spPr>
          <p:txBody>
            <a:bodyPr spcFirstLastPara="1" wrap="square" lIns="94475" tIns="94475" rIns="94475" bIns="94475" anchor="ctr" anchorCtr="0">
              <a:noAutofit/>
            </a:bodyPr>
            <a:lstStyle/>
            <a:p>
              <a:pPr lvl="0">
                <a:lnSpc>
                  <a:spcPct val="90000"/>
                </a:lnSpc>
                <a:buClr>
                  <a:schemeClr val="dk1"/>
                </a:buClr>
                <a:buSzPts val="1700"/>
              </a:pPr>
              <a:r>
                <a:rPr lang="en-GB" sz="1700" dirty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Review any materials and give us your professional </a:t>
              </a:r>
              <a:r>
                <a:rPr lang="en-GB" sz="1700" dirty="0" smtClean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opinions</a:t>
              </a:r>
              <a:endParaRPr sz="17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8" name="Google Shape;197;p21"/>
            <p:cNvSpPr/>
            <p:nvPr/>
          </p:nvSpPr>
          <p:spPr>
            <a:xfrm>
              <a:off x="221035" y="1280240"/>
              <a:ext cx="491040" cy="730657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8;p21"/>
            <p:cNvSpPr/>
            <p:nvPr/>
          </p:nvSpPr>
          <p:spPr>
            <a:xfrm>
              <a:off x="1031185" y="2234098"/>
              <a:ext cx="5597618" cy="892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99;p21"/>
            <p:cNvSpPr txBox="1"/>
            <p:nvPr/>
          </p:nvSpPr>
          <p:spPr>
            <a:xfrm>
              <a:off x="1031185" y="2234098"/>
              <a:ext cx="5597618" cy="892801"/>
            </a:xfrm>
            <a:prstGeom prst="rect">
              <a:avLst/>
            </a:prstGeom>
            <a:solidFill>
              <a:srgbClr val="41C6CD"/>
            </a:solidFill>
            <a:ln>
              <a:noFill/>
            </a:ln>
          </p:spPr>
          <p:txBody>
            <a:bodyPr spcFirstLastPara="1" wrap="square" lIns="94475" tIns="94475" rIns="94475" bIns="94475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chemeClr val="dk1"/>
                </a:buClr>
                <a:buSzPts val="1700"/>
              </a:pPr>
              <a:r>
                <a:rPr lang="en-GB" sz="1700" dirty="0" smtClean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Participate in </a:t>
              </a:r>
              <a:r>
                <a:rPr lang="en-GB" sz="1700" dirty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 wider online consultation on the draft revised NOS</a:t>
              </a:r>
            </a:p>
            <a:p>
              <a:pPr lvl="0">
                <a:lnSpc>
                  <a:spcPct val="90000"/>
                </a:lnSpc>
                <a:buClr>
                  <a:schemeClr val="dk1"/>
                </a:buClr>
                <a:buSzPts val="1700"/>
              </a:pPr>
              <a:endParaRPr sz="17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1" name="Google Shape;200;p21"/>
            <p:cNvSpPr/>
            <p:nvPr/>
          </p:nvSpPr>
          <p:spPr>
            <a:xfrm>
              <a:off x="0" y="3350100"/>
              <a:ext cx="6628804" cy="892801"/>
            </a:xfrm>
            <a:prstGeom prst="roundRect">
              <a:avLst>
                <a:gd name="adj" fmla="val 10000"/>
              </a:avLst>
            </a:prstGeom>
            <a:solidFill>
              <a:srgbClr val="7030CD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01;p21"/>
            <p:cNvSpPr/>
            <p:nvPr/>
          </p:nvSpPr>
          <p:spPr>
            <a:xfrm>
              <a:off x="270072" y="3550980"/>
              <a:ext cx="491040" cy="66470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02;p21"/>
            <p:cNvSpPr/>
            <p:nvPr/>
          </p:nvSpPr>
          <p:spPr>
            <a:xfrm>
              <a:off x="1031185" y="3350100"/>
              <a:ext cx="5597618" cy="892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03;p21"/>
            <p:cNvSpPr txBox="1"/>
            <p:nvPr/>
          </p:nvSpPr>
          <p:spPr>
            <a:xfrm>
              <a:off x="1051547" y="3350100"/>
              <a:ext cx="5577258" cy="892801"/>
            </a:xfrm>
            <a:prstGeom prst="rect">
              <a:avLst/>
            </a:prstGeom>
            <a:solidFill>
              <a:srgbClr val="41C6CD"/>
            </a:solidFill>
            <a:ln>
              <a:noFill/>
            </a:ln>
          </p:spPr>
          <p:txBody>
            <a:bodyPr spcFirstLastPara="1" wrap="square" lIns="94475" tIns="94475" rIns="94475" bIns="94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Trebuchet MS"/>
                <a:buNone/>
              </a:pPr>
              <a:r>
                <a:rPr lang="en-GB" sz="1700" b="0" i="0" u="none" strike="noStrike" cap="none" dirty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Promote the NOS review to your </a:t>
              </a:r>
              <a:r>
                <a:rPr lang="en-GB" sz="1700" b="0" i="0" u="none" strike="noStrike" cap="none" dirty="0" smtClean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networks </a:t>
              </a:r>
              <a:r>
                <a:rPr lang="en-GB" sz="1700" b="0" i="0" u="none" strike="noStrike" cap="none" dirty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and encourage </a:t>
              </a:r>
              <a:r>
                <a:rPr lang="en-GB" sz="1700" b="0" i="0" u="none" strike="noStrike" cap="none" dirty="0" smtClean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participation </a:t>
              </a:r>
              <a:r>
                <a:rPr lang="en-GB" sz="1700" b="0" i="0" u="none" strike="noStrike" cap="none" dirty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 the wider consultation of the draft revised NOS</a:t>
              </a:r>
              <a:endParaRPr sz="17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" name="Google Shape;206;p21"/>
            <p:cNvSpPr/>
            <p:nvPr/>
          </p:nvSpPr>
          <p:spPr>
            <a:xfrm>
              <a:off x="1031185" y="4466101"/>
              <a:ext cx="5597618" cy="892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08;p21"/>
            <p:cNvSpPr/>
            <p:nvPr/>
          </p:nvSpPr>
          <p:spPr>
            <a:xfrm>
              <a:off x="13574" y="4535108"/>
              <a:ext cx="6628804" cy="892801"/>
            </a:xfrm>
            <a:prstGeom prst="roundRect">
              <a:avLst>
                <a:gd name="adj" fmla="val 10000"/>
              </a:avLst>
            </a:prstGeom>
            <a:solidFill>
              <a:srgbClr val="7030CD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09;p21"/>
            <p:cNvSpPr/>
            <p:nvPr/>
          </p:nvSpPr>
          <p:spPr>
            <a:xfrm>
              <a:off x="268283" y="4688623"/>
              <a:ext cx="491040" cy="661273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10;p21"/>
            <p:cNvSpPr/>
            <p:nvPr/>
          </p:nvSpPr>
          <p:spPr>
            <a:xfrm>
              <a:off x="1031185" y="5582103"/>
              <a:ext cx="5597618" cy="892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11;p21"/>
            <p:cNvSpPr txBox="1"/>
            <p:nvPr/>
          </p:nvSpPr>
          <p:spPr>
            <a:xfrm>
              <a:off x="1051547" y="4543198"/>
              <a:ext cx="5597618" cy="892801"/>
            </a:xfrm>
            <a:prstGeom prst="rect">
              <a:avLst/>
            </a:prstGeom>
            <a:solidFill>
              <a:srgbClr val="41C6CD"/>
            </a:solidFill>
            <a:ln>
              <a:noFill/>
            </a:ln>
          </p:spPr>
          <p:txBody>
            <a:bodyPr spcFirstLastPara="1" wrap="square" lIns="94475" tIns="94475" rIns="94475" bIns="94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Trebuchet MS"/>
                <a:buNone/>
              </a:pPr>
              <a:r>
                <a:rPr lang="en-GB" sz="1700" b="0" i="0" u="none" strike="noStrike" cap="none" dirty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Help us keep to agreed timescales set within the agenda for today and tell us if you need further opportunity to comment</a:t>
              </a:r>
              <a:endParaRPr sz="17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744240" y="1370992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24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67157"/>
            <a:ext cx="9144000" cy="5464629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33" name="Google Shape;216;p22"/>
          <p:cNvSpPr txBox="1">
            <a:spLocks/>
          </p:cNvSpPr>
          <p:nvPr/>
        </p:nvSpPr>
        <p:spPr>
          <a:xfrm>
            <a:off x="273666" y="453591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NOS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17;p22"/>
          <p:cNvSpPr txBox="1">
            <a:spLocks/>
          </p:cNvSpPr>
          <p:nvPr/>
        </p:nvSpPr>
        <p:spPr>
          <a:xfrm>
            <a:off x="378890" y="2582781"/>
            <a:ext cx="8596668" cy="18099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2560"/>
            </a:pPr>
            <a:r>
              <a:rPr lang="en-GB" sz="4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National Occupational Standard describes what an individual needs to do, know, and understand in order to competently carry out a particular job or function</a:t>
            </a:r>
            <a:endParaRPr lang="en-GB" sz="4000" dirty="0" smtClean="0"/>
          </a:p>
          <a:p>
            <a:pPr marL="342900" indent="-251459" algn="l">
              <a:spcBef>
                <a:spcPts val="1000"/>
              </a:spcBef>
              <a:buSzPts val="1440"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78890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4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055" y="1393371"/>
            <a:ext cx="9144000" cy="5464629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416508"/>
            <a:ext cx="1014770" cy="961867"/>
          </a:xfrm>
          <a:prstGeom prst="rect">
            <a:avLst/>
          </a:prstGeom>
        </p:spPr>
      </p:pic>
      <p:sp>
        <p:nvSpPr>
          <p:cNvPr id="8" name="Google Shape;222;p23"/>
          <p:cNvSpPr txBox="1"/>
          <p:nvPr/>
        </p:nvSpPr>
        <p:spPr>
          <a:xfrm>
            <a:off x="282303" y="189782"/>
            <a:ext cx="6336704" cy="795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Potential Uses of NOS</a:t>
            </a:r>
            <a:endParaRPr sz="3600" dirty="0"/>
          </a:p>
        </p:txBody>
      </p:sp>
      <p:sp>
        <p:nvSpPr>
          <p:cNvPr id="10" name="Google Shape;223;p23"/>
          <p:cNvSpPr/>
          <p:nvPr/>
        </p:nvSpPr>
        <p:spPr>
          <a:xfrm>
            <a:off x="5940425" y="2199856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" name="Google Shape;224;p23"/>
          <p:cNvSpPr/>
          <p:nvPr/>
        </p:nvSpPr>
        <p:spPr>
          <a:xfrm>
            <a:off x="5795963" y="3927056"/>
            <a:ext cx="28797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" name="Google Shape;225;p23"/>
          <p:cNvSpPr/>
          <p:nvPr/>
        </p:nvSpPr>
        <p:spPr>
          <a:xfrm>
            <a:off x="3203575" y="4719219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" name="Google Shape;226;p23"/>
          <p:cNvSpPr/>
          <p:nvPr/>
        </p:nvSpPr>
        <p:spPr>
          <a:xfrm>
            <a:off x="468313" y="4000081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" name="Google Shape;227;p23"/>
          <p:cNvSpPr/>
          <p:nvPr/>
        </p:nvSpPr>
        <p:spPr>
          <a:xfrm>
            <a:off x="395288" y="2271294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228;p23"/>
          <p:cNvSpPr/>
          <p:nvPr/>
        </p:nvSpPr>
        <p:spPr>
          <a:xfrm>
            <a:off x="3132138" y="1261817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" name="Google Shape;229;p23"/>
          <p:cNvSpPr txBox="1"/>
          <p:nvPr/>
        </p:nvSpPr>
        <p:spPr>
          <a:xfrm>
            <a:off x="3203574" y="3061869"/>
            <a:ext cx="2306067" cy="923330"/>
          </a:xfrm>
          <a:prstGeom prst="rect">
            <a:avLst/>
          </a:prstGeom>
          <a:noFill/>
          <a:ln w="19050" cap="flat" cmpd="sng">
            <a:solidFill>
              <a:srgbClr val="3A3A3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7800" marR="0" lvl="0" indent="-1778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7030A0"/>
                </a:solidFill>
                <a:latin typeface="Trebuchet MS"/>
                <a:ea typeface="Trebuchet MS"/>
                <a:cs typeface="Trebuchet MS"/>
                <a:sym typeface="Trebuchet MS"/>
              </a:rPr>
              <a:t>Key outcomes</a:t>
            </a:r>
            <a:endParaRPr/>
          </a:p>
          <a:p>
            <a:pPr marL="177800" marR="0" lvl="0" indent="-1778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7030A0"/>
                </a:solidFill>
                <a:latin typeface="Trebuchet MS"/>
                <a:ea typeface="Trebuchet MS"/>
                <a:cs typeface="Trebuchet MS"/>
                <a:sym typeface="Trebuchet MS"/>
              </a:rPr>
              <a:t>Underpinning knowledge</a:t>
            </a:r>
            <a:endParaRPr/>
          </a:p>
        </p:txBody>
      </p:sp>
      <p:sp>
        <p:nvSpPr>
          <p:cNvPr id="17" name="Google Shape;230;p23"/>
          <p:cNvSpPr txBox="1"/>
          <p:nvPr/>
        </p:nvSpPr>
        <p:spPr>
          <a:xfrm>
            <a:off x="3450655" y="1407694"/>
            <a:ext cx="1871663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Competency frameworks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Google Shape;231;p23"/>
          <p:cNvSpPr txBox="1"/>
          <p:nvPr/>
        </p:nvSpPr>
        <p:spPr>
          <a:xfrm>
            <a:off x="6156325" y="2344319"/>
            <a:ext cx="21590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Job descriptions / requirements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" name="Google Shape;232;p23"/>
          <p:cNvSpPr txBox="1"/>
          <p:nvPr/>
        </p:nvSpPr>
        <p:spPr>
          <a:xfrm>
            <a:off x="5867400" y="4071519"/>
            <a:ext cx="2808288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Individual performance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&amp; appraisal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Google Shape;233;p23"/>
          <p:cNvSpPr txBox="1"/>
          <p:nvPr/>
        </p:nvSpPr>
        <p:spPr>
          <a:xfrm>
            <a:off x="3348038" y="4863681"/>
            <a:ext cx="223202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Focused training &amp; development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" name="Google Shape;234;p23"/>
          <p:cNvSpPr txBox="1"/>
          <p:nvPr/>
        </p:nvSpPr>
        <p:spPr>
          <a:xfrm>
            <a:off x="786830" y="4142956"/>
            <a:ext cx="201612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Career planning &amp; progression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" name="Google Shape;235;p23"/>
          <p:cNvSpPr txBox="1"/>
          <p:nvPr/>
        </p:nvSpPr>
        <p:spPr>
          <a:xfrm>
            <a:off x="715393" y="2558631"/>
            <a:ext cx="1871662" cy="366713"/>
          </a:xfrm>
          <a:prstGeom prst="rect">
            <a:avLst/>
          </a:prstGeom>
          <a:noFill/>
          <a:ln w="9525" cap="flat" cmpd="sng">
            <a:solidFill>
              <a:srgbClr val="6D91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Qualifications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" name="Google Shape;236;p23"/>
          <p:cNvSpPr/>
          <p:nvPr/>
        </p:nvSpPr>
        <p:spPr>
          <a:xfrm rot="5400000" flipH="1">
            <a:off x="4067969" y="2486400"/>
            <a:ext cx="576263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37;p23"/>
          <p:cNvSpPr/>
          <p:nvPr/>
        </p:nvSpPr>
        <p:spPr>
          <a:xfrm rot="8587806" flipH="1">
            <a:off x="5478553" y="2705991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" name="Google Shape;238;p23"/>
          <p:cNvSpPr/>
          <p:nvPr/>
        </p:nvSpPr>
        <p:spPr>
          <a:xfrm rot="-2174419" flipH="1">
            <a:off x="2788911" y="4042053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" name="Google Shape;239;p23"/>
          <p:cNvSpPr/>
          <p:nvPr/>
        </p:nvSpPr>
        <p:spPr>
          <a:xfrm rot="-8062923" flipH="1">
            <a:off x="5398869" y="4069829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" name="Google Shape;240;p23"/>
          <p:cNvSpPr/>
          <p:nvPr/>
        </p:nvSpPr>
        <p:spPr>
          <a:xfrm rot="1900941" flipH="1">
            <a:off x="2840218" y="2693064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" name="Google Shape;241;p23"/>
          <p:cNvSpPr/>
          <p:nvPr/>
        </p:nvSpPr>
        <p:spPr>
          <a:xfrm rot="5400000">
            <a:off x="4067969" y="4288386"/>
            <a:ext cx="574675" cy="28733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" name="Google Shape;242;p23"/>
          <p:cNvSpPr/>
          <p:nvPr/>
        </p:nvSpPr>
        <p:spPr>
          <a:xfrm rot="1883031">
            <a:off x="5867400" y="1695031"/>
            <a:ext cx="855663" cy="287338"/>
          </a:xfrm>
          <a:prstGeom prst="curvedDownArrow">
            <a:avLst>
              <a:gd name="adj1" fmla="val 59558"/>
              <a:gd name="adj2" fmla="val 119116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" name="Google Shape;243;p23"/>
          <p:cNvSpPr/>
          <p:nvPr/>
        </p:nvSpPr>
        <p:spPr>
          <a:xfrm rot="8872297">
            <a:off x="5867400" y="5079581"/>
            <a:ext cx="855663" cy="287338"/>
          </a:xfrm>
          <a:prstGeom prst="curvedDownArrow">
            <a:avLst>
              <a:gd name="adj1" fmla="val 59558"/>
              <a:gd name="adj2" fmla="val 119116"/>
              <a:gd name="adj3" fmla="val 33333"/>
            </a:avLst>
          </a:prstGeom>
          <a:solidFill>
            <a:srgbClr val="7030A0"/>
          </a:solidFill>
          <a:ln w="9525" cap="flat" cmpd="sng">
            <a:solidFill>
              <a:srgbClr val="7D60A0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44;p23"/>
          <p:cNvSpPr txBox="1"/>
          <p:nvPr/>
        </p:nvSpPr>
        <p:spPr>
          <a:xfrm rot="-1927703">
            <a:off x="5867400" y="5079581"/>
            <a:ext cx="855663" cy="28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2" name="Google Shape;245;p23"/>
          <p:cNvSpPr/>
          <p:nvPr/>
        </p:nvSpPr>
        <p:spPr>
          <a:xfrm rot="-2087278">
            <a:off x="2124075" y="1695031"/>
            <a:ext cx="855663" cy="287338"/>
          </a:xfrm>
          <a:prstGeom prst="curvedDownArrow">
            <a:avLst>
              <a:gd name="adj1" fmla="val 59558"/>
              <a:gd name="adj2" fmla="val 119116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" name="Google Shape;246;p23"/>
          <p:cNvSpPr/>
          <p:nvPr/>
        </p:nvSpPr>
        <p:spPr>
          <a:xfrm rot="-8193172">
            <a:off x="2268538" y="5079581"/>
            <a:ext cx="855662" cy="288925"/>
          </a:xfrm>
          <a:prstGeom prst="curvedDownArrow">
            <a:avLst>
              <a:gd name="adj1" fmla="val 59231"/>
              <a:gd name="adj2" fmla="val 118461"/>
              <a:gd name="adj3" fmla="val 33333"/>
            </a:avLst>
          </a:prstGeom>
          <a:solidFill>
            <a:srgbClr val="7030A0"/>
          </a:solidFill>
          <a:ln w="9525" cap="flat" cmpd="sng">
            <a:solidFill>
              <a:srgbClr val="D3D3D3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247;p23"/>
          <p:cNvSpPr txBox="1"/>
          <p:nvPr/>
        </p:nvSpPr>
        <p:spPr>
          <a:xfrm rot="2606828">
            <a:off x="2268525" y="5079581"/>
            <a:ext cx="855662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7" name="Google Shape;248;p23"/>
          <p:cNvSpPr/>
          <p:nvPr/>
        </p:nvSpPr>
        <p:spPr>
          <a:xfrm rot="5400000">
            <a:off x="7348538" y="3382544"/>
            <a:ext cx="715962" cy="220662"/>
          </a:xfrm>
          <a:prstGeom prst="curvedDownArrow">
            <a:avLst>
              <a:gd name="adj1" fmla="val 64892"/>
              <a:gd name="adj2" fmla="val 129784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" name="Google Shape;249;p23"/>
          <p:cNvSpPr/>
          <p:nvPr/>
        </p:nvSpPr>
        <p:spPr>
          <a:xfrm rot="-5400000">
            <a:off x="795338" y="3455569"/>
            <a:ext cx="715962" cy="220662"/>
          </a:xfrm>
          <a:prstGeom prst="curvedDownArrow">
            <a:avLst>
              <a:gd name="adj1" fmla="val 64892"/>
              <a:gd name="adj2" fmla="val 129784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49681" y="1019052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1467854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15" name="Google Shape;272;p25"/>
          <p:cNvSpPr txBox="1">
            <a:spLocks/>
          </p:cNvSpPr>
          <p:nvPr/>
        </p:nvSpPr>
        <p:spPr>
          <a:xfrm>
            <a:off x="677334" y="609600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Functional Analysis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73;p25"/>
          <p:cNvSpPr txBox="1">
            <a:spLocks/>
          </p:cNvSpPr>
          <p:nvPr/>
        </p:nvSpPr>
        <p:spPr>
          <a:xfrm>
            <a:off x="576666" y="1685724"/>
            <a:ext cx="8134197" cy="346379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SzPts val="2072"/>
            </a:pPr>
            <a:r>
              <a:rPr lang="en-GB" sz="259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Functional analysis is the main tool used to develop NOS  </a:t>
            </a:r>
            <a:endParaRPr lang="en-GB" dirty="0" smtClean="0"/>
          </a:p>
          <a:p>
            <a:pPr algn="l">
              <a:spcBef>
                <a:spcPts val="240"/>
              </a:spcBef>
              <a:buSzPts val="962"/>
            </a:pPr>
            <a:endParaRPr lang="en-GB" sz="1202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518"/>
              </a:spcBef>
              <a:buSzPts val="2072"/>
            </a:pPr>
            <a:r>
              <a:rPr lang="en-GB" sz="259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Functions are the main activities a person is expected to do as part of their job</a:t>
            </a:r>
            <a:endParaRPr lang="en-GB" dirty="0" smtClean="0"/>
          </a:p>
          <a:p>
            <a:pPr marL="342900" indent="-281838" algn="l">
              <a:spcBef>
                <a:spcPts val="240"/>
              </a:spcBef>
              <a:buSzPts val="962"/>
            </a:pPr>
            <a:endParaRPr lang="en-GB" sz="1202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algn="l">
              <a:spcBef>
                <a:spcPts val="518"/>
              </a:spcBef>
              <a:buSzPts val="2072"/>
              <a:buFont typeface="Arial"/>
              <a:buChar char="►"/>
            </a:pPr>
            <a:r>
              <a:rPr lang="en-GB" sz="259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Stages:</a:t>
            </a:r>
            <a:endParaRPr lang="en-GB" dirty="0" smtClean="0"/>
          </a:p>
          <a:p>
            <a:pPr marL="354013" indent="-354013" algn="l">
              <a:spcBef>
                <a:spcPts val="481"/>
              </a:spcBef>
              <a:buSzPts val="1924"/>
              <a:buFont typeface="Arial"/>
              <a:buAutoNum type="arabicPeriod"/>
            </a:pPr>
            <a:r>
              <a:rPr lang="en-GB" sz="2405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Begin with a key purpose of the sector, occupation or role</a:t>
            </a:r>
            <a:endParaRPr lang="en-GB" dirty="0" smtClean="0"/>
          </a:p>
          <a:p>
            <a:pPr marL="354013" indent="-354013" algn="l">
              <a:spcBef>
                <a:spcPts val="1081"/>
              </a:spcBef>
              <a:buSzPts val="1924"/>
              <a:buFont typeface="Arial"/>
              <a:buAutoNum type="arabicPeriod"/>
            </a:pPr>
            <a:r>
              <a:rPr lang="en-GB" sz="2405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main functions by asking ‘What needs to happen to achieve the Key Purpose?’</a:t>
            </a:r>
            <a:endParaRPr lang="en-GB" dirty="0" smtClean="0"/>
          </a:p>
          <a:p>
            <a:pPr marL="354013" indent="-354013" algn="l">
              <a:spcBef>
                <a:spcPts val="1081"/>
              </a:spcBef>
              <a:buSzPts val="1924"/>
              <a:buFont typeface="Arial"/>
              <a:buAutoNum type="arabicPeriod"/>
            </a:pPr>
            <a:r>
              <a:rPr lang="en-GB" sz="2405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possible NOS by asking ‘What needs to happen to achieve each main function?’</a:t>
            </a:r>
            <a:endParaRPr lang="en-GB" dirty="0" smtClean="0"/>
          </a:p>
          <a:p>
            <a:pPr algn="l">
              <a:spcBef>
                <a:spcPts val="1000"/>
              </a:spcBef>
              <a:buSzPts val="2072"/>
            </a:pPr>
            <a:endParaRPr lang="en-GB" sz="259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00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14" name="Google Shape;303;p27"/>
          <p:cNvSpPr txBox="1"/>
          <p:nvPr/>
        </p:nvSpPr>
        <p:spPr>
          <a:xfrm>
            <a:off x="223794" y="339223"/>
            <a:ext cx="8409541" cy="707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Existing Community</a:t>
            </a:r>
            <a:r>
              <a:rPr lang="en-GB" sz="36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 Functional Map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5851" y="1492511"/>
            <a:ext cx="5414089" cy="536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6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-1" y="994068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78753"/>
            <a:ext cx="1014770" cy="961867"/>
          </a:xfrm>
          <a:prstGeom prst="rect">
            <a:avLst/>
          </a:prstGeom>
        </p:spPr>
      </p:pic>
      <p:sp>
        <p:nvSpPr>
          <p:cNvPr id="14" name="Google Shape;303;p27"/>
          <p:cNvSpPr txBox="1"/>
          <p:nvPr/>
        </p:nvSpPr>
        <p:spPr>
          <a:xfrm>
            <a:off x="367229" y="-3413"/>
            <a:ext cx="8409541" cy="707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</a:t>
            </a:r>
            <a:r>
              <a:rPr lang="en-GB" sz="36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Functional </a:t>
            </a: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9925" y="1652123"/>
            <a:ext cx="4141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Key purpose</a:t>
            </a:r>
          </a:p>
          <a:p>
            <a:endParaRPr lang="en-GB" dirty="0"/>
          </a:p>
        </p:txBody>
      </p:sp>
      <p:sp>
        <p:nvSpPr>
          <p:cNvPr id="6" name="Down Arrow 5"/>
          <p:cNvSpPr/>
          <p:nvPr/>
        </p:nvSpPr>
        <p:spPr>
          <a:xfrm>
            <a:off x="4276163" y="2738801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4965" y="3644236"/>
            <a:ext cx="8211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What needs to happen to achieve the Key Purpose?</a:t>
            </a:r>
            <a:endParaRPr lang="en-US" dirty="0"/>
          </a:p>
          <a:p>
            <a:endParaRPr lang="en-GB" dirty="0"/>
          </a:p>
        </p:txBody>
      </p:sp>
      <p:sp>
        <p:nvSpPr>
          <p:cNvPr id="12" name="Down Arrow 11"/>
          <p:cNvSpPr/>
          <p:nvPr/>
        </p:nvSpPr>
        <p:spPr>
          <a:xfrm>
            <a:off x="4289528" y="4505763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64774" y="5337771"/>
            <a:ext cx="82119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sz="5400" dirty="0" smtClean="0"/>
              <a:t>Functional Areas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0681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4358</TotalTime>
  <Words>1002</Words>
  <Application>Microsoft Office PowerPoint</Application>
  <PresentationFormat>On-screen Show (4:3)</PresentationFormat>
  <Paragraphs>193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Arial-BoldMT</vt:lpstr>
      <vt:lpstr>ArialMT</vt:lpstr>
      <vt:lpstr>Calibri</vt:lpstr>
      <vt:lpstr>Gill Sans</vt:lpstr>
      <vt:lpstr>Helvetica</vt:lpstr>
      <vt:lpstr>Noto Sans Symbols</vt:lpstr>
      <vt:lpstr>Trebuchet MS</vt:lpstr>
      <vt:lpstr>Office Theme</vt:lpstr>
      <vt:lpstr>Review of  Community Development  National Occupational Standards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Heede</dc:creator>
  <cp:lastModifiedBy>Gemmell K (Kirsty)</cp:lastModifiedBy>
  <cp:revision>47</cp:revision>
  <dcterms:created xsi:type="dcterms:W3CDTF">2017-03-09T10:49:59Z</dcterms:created>
  <dcterms:modified xsi:type="dcterms:W3CDTF">2022-10-24T12:40:46Z</dcterms:modified>
</cp:coreProperties>
</file>