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86" r:id="rId3"/>
    <p:sldId id="258" r:id="rId4"/>
    <p:sldId id="289" r:id="rId5"/>
    <p:sldId id="261" r:id="rId6"/>
    <p:sldId id="287" r:id="rId7"/>
    <p:sldId id="262" r:id="rId8"/>
    <p:sldId id="282" r:id="rId9"/>
    <p:sldId id="283" r:id="rId10"/>
    <p:sldId id="264" r:id="rId11"/>
    <p:sldId id="266" r:id="rId12"/>
    <p:sldId id="284" r:id="rId13"/>
    <p:sldId id="259" r:id="rId14"/>
    <p:sldId id="267" r:id="rId15"/>
    <p:sldId id="260" r:id="rId16"/>
    <p:sldId id="268" r:id="rId17"/>
    <p:sldId id="271" r:id="rId18"/>
    <p:sldId id="288" r:id="rId19"/>
    <p:sldId id="276" r:id="rId20"/>
    <p:sldId id="265" r:id="rId21"/>
    <p:sldId id="275" r:id="rId22"/>
    <p:sldId id="277" r:id="rId23"/>
    <p:sldId id="280" r:id="rId24"/>
    <p:sldId id="269" r:id="rId25"/>
    <p:sldId id="281" r:id="rId26"/>
    <p:sldId id="285" r:id="rId27"/>
    <p:sldId id="270"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p:scale>
          <a:sx n="50" d="100"/>
          <a:sy n="50" d="100"/>
        </p:scale>
        <p:origin x="-139" y="5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9ED2F-C111-4731-90D8-E3ED7B5FDD7E}"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87B4C8CF-5D04-464A-9571-DCE97814FAF4}">
      <dgm:prSet phldrT="[Text]"/>
      <dgm:spPr/>
      <dgm:t>
        <a:bodyPr/>
        <a:lstStyle/>
        <a:p>
          <a:r>
            <a:rPr lang="en-GB" dirty="0"/>
            <a:t>Critical Reflection – vital  challenge but itself increasingly difficult to implement </a:t>
          </a:r>
        </a:p>
      </dgm:t>
    </dgm:pt>
    <dgm:pt modelId="{1AD25BDB-1E36-49DB-B98C-ED7E76547BB8}" type="parTrans" cxnId="{F916E653-3E00-4B8A-B702-EB05F6153D13}">
      <dgm:prSet/>
      <dgm:spPr/>
      <dgm:t>
        <a:bodyPr/>
        <a:lstStyle/>
        <a:p>
          <a:endParaRPr lang="en-GB"/>
        </a:p>
      </dgm:t>
    </dgm:pt>
    <dgm:pt modelId="{3D304FE3-982D-4AA7-A668-9142A3AE6D22}" type="sibTrans" cxnId="{F916E653-3E00-4B8A-B702-EB05F6153D13}">
      <dgm:prSet/>
      <dgm:spPr/>
      <dgm:t>
        <a:bodyPr/>
        <a:lstStyle/>
        <a:p>
          <a:endParaRPr lang="en-GB"/>
        </a:p>
      </dgm:t>
    </dgm:pt>
    <dgm:pt modelId="{8F66F16D-B50B-4AA1-B4EF-78BF06CA82AE}">
      <dgm:prSet phldrT="[Text]"/>
      <dgm:spPr/>
      <dgm:t>
        <a:bodyPr/>
        <a:lstStyle/>
        <a:p>
          <a:r>
            <a:rPr lang="en-GB" dirty="0"/>
            <a:t>Our values – what makes CLD unique –can be used to underpin &amp; support Critical Reflection </a:t>
          </a:r>
        </a:p>
      </dgm:t>
    </dgm:pt>
    <dgm:pt modelId="{4DB6B568-356B-49EE-B178-488C3D6A42A8}" type="parTrans" cxnId="{91123822-F728-4921-93EE-70815E2E29C4}">
      <dgm:prSet/>
      <dgm:spPr/>
      <dgm:t>
        <a:bodyPr/>
        <a:lstStyle/>
        <a:p>
          <a:endParaRPr lang="en-GB"/>
        </a:p>
      </dgm:t>
    </dgm:pt>
    <dgm:pt modelId="{7891D263-044A-4795-B733-5F7D459B5542}" type="sibTrans" cxnId="{91123822-F728-4921-93EE-70815E2E29C4}">
      <dgm:prSet/>
      <dgm:spPr/>
      <dgm:t>
        <a:bodyPr/>
        <a:lstStyle/>
        <a:p>
          <a:endParaRPr lang="en-GB"/>
        </a:p>
      </dgm:t>
    </dgm:pt>
    <dgm:pt modelId="{9E46873C-5D23-4599-A124-A7E025657E19}">
      <dgm:prSet/>
      <dgm:spPr/>
      <dgm:t>
        <a:bodyPr/>
        <a:lstStyle/>
        <a:p>
          <a:r>
            <a:rPr lang="en-GB" b="1" i="1" dirty="0"/>
            <a:t>Neo-Liberalism and  New managerialism – threatening the foundations of CLD</a:t>
          </a:r>
          <a:r>
            <a:rPr lang="en-GB" dirty="0"/>
            <a:t> </a:t>
          </a:r>
        </a:p>
      </dgm:t>
    </dgm:pt>
    <dgm:pt modelId="{3EAB3F78-D711-4CB4-865C-7594153BFDC9}" type="parTrans" cxnId="{21241B98-6798-492E-B232-293B43ABE61B}">
      <dgm:prSet/>
      <dgm:spPr/>
      <dgm:t>
        <a:bodyPr/>
        <a:lstStyle/>
        <a:p>
          <a:endParaRPr lang="en-GB"/>
        </a:p>
      </dgm:t>
    </dgm:pt>
    <dgm:pt modelId="{D575790F-4749-44C4-BE8D-6E80D4EE9E50}" type="sibTrans" cxnId="{21241B98-6798-492E-B232-293B43ABE61B}">
      <dgm:prSet/>
      <dgm:spPr/>
      <dgm:t>
        <a:bodyPr/>
        <a:lstStyle/>
        <a:p>
          <a:endParaRPr lang="en-GB"/>
        </a:p>
      </dgm:t>
    </dgm:pt>
    <dgm:pt modelId="{7DEBA485-BFE1-4371-92F9-EB46C6569059}">
      <dgm:prSet/>
      <dgm:spPr/>
      <dgm:t>
        <a:bodyPr/>
        <a:lstStyle/>
        <a:p>
          <a:r>
            <a:rPr lang="en-GB" dirty="0"/>
            <a:t>Examples – we’ll be using CLD values to explore difficult real-life CLD issues in this workshop  do they lead to more Critical Reflection </a:t>
          </a:r>
        </a:p>
      </dgm:t>
    </dgm:pt>
    <dgm:pt modelId="{39C54E3A-43A0-41BC-98D6-16A357D5A6CC}" type="parTrans" cxnId="{629A2107-812B-47B8-B15D-5BD7CC6A26D8}">
      <dgm:prSet/>
      <dgm:spPr/>
      <dgm:t>
        <a:bodyPr/>
        <a:lstStyle/>
        <a:p>
          <a:endParaRPr lang="en-GB"/>
        </a:p>
      </dgm:t>
    </dgm:pt>
    <dgm:pt modelId="{D9995619-5DA8-48D9-BDDA-D4FCD9EE086C}" type="sibTrans" cxnId="{629A2107-812B-47B8-B15D-5BD7CC6A26D8}">
      <dgm:prSet/>
      <dgm:spPr/>
      <dgm:t>
        <a:bodyPr/>
        <a:lstStyle/>
        <a:p>
          <a:endParaRPr lang="en-GB"/>
        </a:p>
      </dgm:t>
    </dgm:pt>
    <dgm:pt modelId="{CE92C668-1B5E-479E-8C54-D5D26FEB0F83}" type="pres">
      <dgm:prSet presAssocID="{B159ED2F-C111-4731-90D8-E3ED7B5FDD7E}" presName="outerComposite" presStyleCnt="0">
        <dgm:presLayoutVars>
          <dgm:chMax val="5"/>
          <dgm:dir/>
          <dgm:resizeHandles val="exact"/>
        </dgm:presLayoutVars>
      </dgm:prSet>
      <dgm:spPr/>
    </dgm:pt>
    <dgm:pt modelId="{08AFD5F1-E9E6-492B-97B0-A8AB389D8CC6}" type="pres">
      <dgm:prSet presAssocID="{B159ED2F-C111-4731-90D8-E3ED7B5FDD7E}" presName="dummyMaxCanvas" presStyleCnt="0">
        <dgm:presLayoutVars/>
      </dgm:prSet>
      <dgm:spPr/>
    </dgm:pt>
    <dgm:pt modelId="{5FE463F4-F882-4DCB-A75A-7BAA8EC39B1A}" type="pres">
      <dgm:prSet presAssocID="{B159ED2F-C111-4731-90D8-E3ED7B5FDD7E}" presName="FourNodes_1" presStyleLbl="node1" presStyleIdx="0" presStyleCnt="4">
        <dgm:presLayoutVars>
          <dgm:bulletEnabled val="1"/>
        </dgm:presLayoutVars>
      </dgm:prSet>
      <dgm:spPr/>
    </dgm:pt>
    <dgm:pt modelId="{87FABBF4-207F-464A-AC29-8D9B2E5C3E4A}" type="pres">
      <dgm:prSet presAssocID="{B159ED2F-C111-4731-90D8-E3ED7B5FDD7E}" presName="FourNodes_2" presStyleLbl="node1" presStyleIdx="1" presStyleCnt="4">
        <dgm:presLayoutVars>
          <dgm:bulletEnabled val="1"/>
        </dgm:presLayoutVars>
      </dgm:prSet>
      <dgm:spPr/>
    </dgm:pt>
    <dgm:pt modelId="{96875F0F-55E8-4047-92A4-39B5AFAF40B8}" type="pres">
      <dgm:prSet presAssocID="{B159ED2F-C111-4731-90D8-E3ED7B5FDD7E}" presName="FourNodes_3" presStyleLbl="node1" presStyleIdx="2" presStyleCnt="4">
        <dgm:presLayoutVars>
          <dgm:bulletEnabled val="1"/>
        </dgm:presLayoutVars>
      </dgm:prSet>
      <dgm:spPr/>
    </dgm:pt>
    <dgm:pt modelId="{1FAA2C48-CFA4-4C19-975E-1DB51FF59228}" type="pres">
      <dgm:prSet presAssocID="{B159ED2F-C111-4731-90D8-E3ED7B5FDD7E}" presName="FourNodes_4" presStyleLbl="node1" presStyleIdx="3" presStyleCnt="4" custScaleX="110523">
        <dgm:presLayoutVars>
          <dgm:bulletEnabled val="1"/>
        </dgm:presLayoutVars>
      </dgm:prSet>
      <dgm:spPr/>
    </dgm:pt>
    <dgm:pt modelId="{8B6EC6B7-A3F6-47B6-AD52-041A4EA167AB}" type="pres">
      <dgm:prSet presAssocID="{B159ED2F-C111-4731-90D8-E3ED7B5FDD7E}" presName="FourConn_1-2" presStyleLbl="fgAccFollowNode1" presStyleIdx="0" presStyleCnt="3">
        <dgm:presLayoutVars>
          <dgm:bulletEnabled val="1"/>
        </dgm:presLayoutVars>
      </dgm:prSet>
      <dgm:spPr/>
    </dgm:pt>
    <dgm:pt modelId="{7957CD32-8264-4B20-A097-6149EA4503BA}" type="pres">
      <dgm:prSet presAssocID="{B159ED2F-C111-4731-90D8-E3ED7B5FDD7E}" presName="FourConn_2-3" presStyleLbl="fgAccFollowNode1" presStyleIdx="1" presStyleCnt="3">
        <dgm:presLayoutVars>
          <dgm:bulletEnabled val="1"/>
        </dgm:presLayoutVars>
      </dgm:prSet>
      <dgm:spPr/>
    </dgm:pt>
    <dgm:pt modelId="{C3B8BBEF-3736-4FE0-A3A3-17C9DD344775}" type="pres">
      <dgm:prSet presAssocID="{B159ED2F-C111-4731-90D8-E3ED7B5FDD7E}" presName="FourConn_3-4" presStyleLbl="fgAccFollowNode1" presStyleIdx="2" presStyleCnt="3">
        <dgm:presLayoutVars>
          <dgm:bulletEnabled val="1"/>
        </dgm:presLayoutVars>
      </dgm:prSet>
      <dgm:spPr/>
    </dgm:pt>
    <dgm:pt modelId="{D84BF167-2FDC-4E5D-81CB-3878BABA6927}" type="pres">
      <dgm:prSet presAssocID="{B159ED2F-C111-4731-90D8-E3ED7B5FDD7E}" presName="FourNodes_1_text" presStyleLbl="node1" presStyleIdx="3" presStyleCnt="4">
        <dgm:presLayoutVars>
          <dgm:bulletEnabled val="1"/>
        </dgm:presLayoutVars>
      </dgm:prSet>
      <dgm:spPr/>
    </dgm:pt>
    <dgm:pt modelId="{653AE0E4-3AF0-478B-8835-E0C30B7A65B8}" type="pres">
      <dgm:prSet presAssocID="{B159ED2F-C111-4731-90D8-E3ED7B5FDD7E}" presName="FourNodes_2_text" presStyleLbl="node1" presStyleIdx="3" presStyleCnt="4">
        <dgm:presLayoutVars>
          <dgm:bulletEnabled val="1"/>
        </dgm:presLayoutVars>
      </dgm:prSet>
      <dgm:spPr/>
    </dgm:pt>
    <dgm:pt modelId="{486D8801-EDCA-4EB2-B990-98558B140BFF}" type="pres">
      <dgm:prSet presAssocID="{B159ED2F-C111-4731-90D8-E3ED7B5FDD7E}" presName="FourNodes_3_text" presStyleLbl="node1" presStyleIdx="3" presStyleCnt="4">
        <dgm:presLayoutVars>
          <dgm:bulletEnabled val="1"/>
        </dgm:presLayoutVars>
      </dgm:prSet>
      <dgm:spPr/>
    </dgm:pt>
    <dgm:pt modelId="{3999EBEA-386F-4445-B427-EBB438A76399}" type="pres">
      <dgm:prSet presAssocID="{B159ED2F-C111-4731-90D8-E3ED7B5FDD7E}" presName="FourNodes_4_text" presStyleLbl="node1" presStyleIdx="3" presStyleCnt="4">
        <dgm:presLayoutVars>
          <dgm:bulletEnabled val="1"/>
        </dgm:presLayoutVars>
      </dgm:prSet>
      <dgm:spPr/>
    </dgm:pt>
  </dgm:ptLst>
  <dgm:cxnLst>
    <dgm:cxn modelId="{629A2107-812B-47B8-B15D-5BD7CC6A26D8}" srcId="{B159ED2F-C111-4731-90D8-E3ED7B5FDD7E}" destId="{7DEBA485-BFE1-4371-92F9-EB46C6569059}" srcOrd="3" destOrd="0" parTransId="{39C54E3A-43A0-41BC-98D6-16A357D5A6CC}" sibTransId="{D9995619-5DA8-48D9-BDDA-D4FCD9EE086C}"/>
    <dgm:cxn modelId="{AE70580B-CBF3-419B-96A8-17DAA61E71EC}" type="presOf" srcId="{9E46873C-5D23-4599-A124-A7E025657E19}" destId="{5FE463F4-F882-4DCB-A75A-7BAA8EC39B1A}" srcOrd="0" destOrd="0" presId="urn:microsoft.com/office/officeart/2005/8/layout/vProcess5"/>
    <dgm:cxn modelId="{12F45D15-BB99-4647-B6D5-8AB93333AEB4}" type="presOf" srcId="{8F66F16D-B50B-4AA1-B4EF-78BF06CA82AE}" destId="{486D8801-EDCA-4EB2-B990-98558B140BFF}" srcOrd="1" destOrd="0" presId="urn:microsoft.com/office/officeart/2005/8/layout/vProcess5"/>
    <dgm:cxn modelId="{A319991B-1790-49B8-884C-B99DB9538AE5}" type="presOf" srcId="{87B4C8CF-5D04-464A-9571-DCE97814FAF4}" destId="{87FABBF4-207F-464A-AC29-8D9B2E5C3E4A}" srcOrd="0" destOrd="0" presId="urn:microsoft.com/office/officeart/2005/8/layout/vProcess5"/>
    <dgm:cxn modelId="{91123822-F728-4921-93EE-70815E2E29C4}" srcId="{B159ED2F-C111-4731-90D8-E3ED7B5FDD7E}" destId="{8F66F16D-B50B-4AA1-B4EF-78BF06CA82AE}" srcOrd="2" destOrd="0" parTransId="{4DB6B568-356B-49EE-B178-488C3D6A42A8}" sibTransId="{7891D263-044A-4795-B733-5F7D459B5542}"/>
    <dgm:cxn modelId="{A8BCFC64-76FF-444D-9D27-E59788344606}" type="presOf" srcId="{7DEBA485-BFE1-4371-92F9-EB46C6569059}" destId="{1FAA2C48-CFA4-4C19-975E-1DB51FF59228}" srcOrd="0" destOrd="0" presId="urn:microsoft.com/office/officeart/2005/8/layout/vProcess5"/>
    <dgm:cxn modelId="{F916E653-3E00-4B8A-B702-EB05F6153D13}" srcId="{B159ED2F-C111-4731-90D8-E3ED7B5FDD7E}" destId="{87B4C8CF-5D04-464A-9571-DCE97814FAF4}" srcOrd="1" destOrd="0" parTransId="{1AD25BDB-1E36-49DB-B98C-ED7E76547BB8}" sibTransId="{3D304FE3-982D-4AA7-A668-9142A3AE6D22}"/>
    <dgm:cxn modelId="{1CE83E74-D9CA-4FF3-A94B-2555FD364C27}" type="presOf" srcId="{8F66F16D-B50B-4AA1-B4EF-78BF06CA82AE}" destId="{96875F0F-55E8-4047-92A4-39B5AFAF40B8}" srcOrd="0" destOrd="0" presId="urn:microsoft.com/office/officeart/2005/8/layout/vProcess5"/>
    <dgm:cxn modelId="{5E75558A-33CB-44F2-93BF-D1876A4F8646}" type="presOf" srcId="{87B4C8CF-5D04-464A-9571-DCE97814FAF4}" destId="{653AE0E4-3AF0-478B-8835-E0C30B7A65B8}" srcOrd="1" destOrd="0" presId="urn:microsoft.com/office/officeart/2005/8/layout/vProcess5"/>
    <dgm:cxn modelId="{21241B98-6798-492E-B232-293B43ABE61B}" srcId="{B159ED2F-C111-4731-90D8-E3ED7B5FDD7E}" destId="{9E46873C-5D23-4599-A124-A7E025657E19}" srcOrd="0" destOrd="0" parTransId="{3EAB3F78-D711-4CB4-865C-7594153BFDC9}" sibTransId="{D575790F-4749-44C4-BE8D-6E80D4EE9E50}"/>
    <dgm:cxn modelId="{8ADE91AD-9D3F-4A66-9228-068C9E42C3AA}" type="presOf" srcId="{B159ED2F-C111-4731-90D8-E3ED7B5FDD7E}" destId="{CE92C668-1B5E-479E-8C54-D5D26FEB0F83}" srcOrd="0" destOrd="0" presId="urn:microsoft.com/office/officeart/2005/8/layout/vProcess5"/>
    <dgm:cxn modelId="{CDE523B9-BD7B-413A-B4BA-45326195741C}" type="presOf" srcId="{7DEBA485-BFE1-4371-92F9-EB46C6569059}" destId="{3999EBEA-386F-4445-B427-EBB438A76399}" srcOrd="1" destOrd="0" presId="urn:microsoft.com/office/officeart/2005/8/layout/vProcess5"/>
    <dgm:cxn modelId="{C23FCABC-5776-4F9F-9C94-B11F649738AC}" type="presOf" srcId="{D575790F-4749-44C4-BE8D-6E80D4EE9E50}" destId="{8B6EC6B7-A3F6-47B6-AD52-041A4EA167AB}" srcOrd="0" destOrd="0" presId="urn:microsoft.com/office/officeart/2005/8/layout/vProcess5"/>
    <dgm:cxn modelId="{3BC9A4CC-056D-4D54-B642-DE4C3CF49715}" type="presOf" srcId="{3D304FE3-982D-4AA7-A668-9142A3AE6D22}" destId="{7957CD32-8264-4B20-A097-6149EA4503BA}" srcOrd="0" destOrd="0" presId="urn:microsoft.com/office/officeart/2005/8/layout/vProcess5"/>
    <dgm:cxn modelId="{817345D3-40AE-4100-AC5E-91068A8E6F97}" type="presOf" srcId="{7891D263-044A-4795-B733-5F7D459B5542}" destId="{C3B8BBEF-3736-4FE0-A3A3-17C9DD344775}" srcOrd="0" destOrd="0" presId="urn:microsoft.com/office/officeart/2005/8/layout/vProcess5"/>
    <dgm:cxn modelId="{D49B9BE1-663B-4C6C-97B9-E68C4669EAF0}" type="presOf" srcId="{9E46873C-5D23-4599-A124-A7E025657E19}" destId="{D84BF167-2FDC-4E5D-81CB-3878BABA6927}" srcOrd="1" destOrd="0" presId="urn:microsoft.com/office/officeart/2005/8/layout/vProcess5"/>
    <dgm:cxn modelId="{D4D28004-988F-495F-BF18-024A355B7D0A}" type="presParOf" srcId="{CE92C668-1B5E-479E-8C54-D5D26FEB0F83}" destId="{08AFD5F1-E9E6-492B-97B0-A8AB389D8CC6}" srcOrd="0" destOrd="0" presId="urn:microsoft.com/office/officeart/2005/8/layout/vProcess5"/>
    <dgm:cxn modelId="{CE7E573C-8BC6-46C5-BBCE-9D8D33944366}" type="presParOf" srcId="{CE92C668-1B5E-479E-8C54-D5D26FEB0F83}" destId="{5FE463F4-F882-4DCB-A75A-7BAA8EC39B1A}" srcOrd="1" destOrd="0" presId="urn:microsoft.com/office/officeart/2005/8/layout/vProcess5"/>
    <dgm:cxn modelId="{3E66B763-211B-43E3-ABDF-D6EE5B5CFF78}" type="presParOf" srcId="{CE92C668-1B5E-479E-8C54-D5D26FEB0F83}" destId="{87FABBF4-207F-464A-AC29-8D9B2E5C3E4A}" srcOrd="2" destOrd="0" presId="urn:microsoft.com/office/officeart/2005/8/layout/vProcess5"/>
    <dgm:cxn modelId="{7C992AE6-1443-4C65-9179-20B8B6FAB482}" type="presParOf" srcId="{CE92C668-1B5E-479E-8C54-D5D26FEB0F83}" destId="{96875F0F-55E8-4047-92A4-39B5AFAF40B8}" srcOrd="3" destOrd="0" presId="urn:microsoft.com/office/officeart/2005/8/layout/vProcess5"/>
    <dgm:cxn modelId="{9571479B-BB33-4146-B001-DCC543742A36}" type="presParOf" srcId="{CE92C668-1B5E-479E-8C54-D5D26FEB0F83}" destId="{1FAA2C48-CFA4-4C19-975E-1DB51FF59228}" srcOrd="4" destOrd="0" presId="urn:microsoft.com/office/officeart/2005/8/layout/vProcess5"/>
    <dgm:cxn modelId="{DD84F5B7-4F25-4522-BDF2-34FDE06D9280}" type="presParOf" srcId="{CE92C668-1B5E-479E-8C54-D5D26FEB0F83}" destId="{8B6EC6B7-A3F6-47B6-AD52-041A4EA167AB}" srcOrd="5" destOrd="0" presId="urn:microsoft.com/office/officeart/2005/8/layout/vProcess5"/>
    <dgm:cxn modelId="{66BBCF11-F5CC-431E-BC22-D40E5417A51D}" type="presParOf" srcId="{CE92C668-1B5E-479E-8C54-D5D26FEB0F83}" destId="{7957CD32-8264-4B20-A097-6149EA4503BA}" srcOrd="6" destOrd="0" presId="urn:microsoft.com/office/officeart/2005/8/layout/vProcess5"/>
    <dgm:cxn modelId="{9C1D29FA-2134-4894-9F66-061369442555}" type="presParOf" srcId="{CE92C668-1B5E-479E-8C54-D5D26FEB0F83}" destId="{C3B8BBEF-3736-4FE0-A3A3-17C9DD344775}" srcOrd="7" destOrd="0" presId="urn:microsoft.com/office/officeart/2005/8/layout/vProcess5"/>
    <dgm:cxn modelId="{6D302F0D-D640-4140-8695-699B88389713}" type="presParOf" srcId="{CE92C668-1B5E-479E-8C54-D5D26FEB0F83}" destId="{D84BF167-2FDC-4E5D-81CB-3878BABA6927}" srcOrd="8" destOrd="0" presId="urn:microsoft.com/office/officeart/2005/8/layout/vProcess5"/>
    <dgm:cxn modelId="{C670E5AA-6AF7-46B6-B532-983E174B3B34}" type="presParOf" srcId="{CE92C668-1B5E-479E-8C54-D5D26FEB0F83}" destId="{653AE0E4-3AF0-478B-8835-E0C30B7A65B8}" srcOrd="9" destOrd="0" presId="urn:microsoft.com/office/officeart/2005/8/layout/vProcess5"/>
    <dgm:cxn modelId="{48B4CA11-BC54-4BC1-B32E-50A2BCE21540}" type="presParOf" srcId="{CE92C668-1B5E-479E-8C54-D5D26FEB0F83}" destId="{486D8801-EDCA-4EB2-B990-98558B140BFF}" srcOrd="10" destOrd="0" presId="urn:microsoft.com/office/officeart/2005/8/layout/vProcess5"/>
    <dgm:cxn modelId="{7A7D5751-0728-4F14-84C0-5C57B4D43AE4}" type="presParOf" srcId="{CE92C668-1B5E-479E-8C54-D5D26FEB0F83}" destId="{3999EBEA-386F-4445-B427-EBB438A76399}"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F2F3BD-9FA1-4B36-A138-220100D1C58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8DEED7E-F03B-4CEA-B32D-C308A715FB6B}">
      <dgm:prSet/>
      <dgm:spPr/>
      <dgm:t>
        <a:bodyPr/>
        <a:lstStyle/>
        <a:p>
          <a:r>
            <a:rPr lang="en-GB" dirty="0"/>
            <a:t>Reflection: a “critical analysis of knowledge and experience, in order to achieve deeper meaning and understanding”  </a:t>
          </a:r>
          <a:endParaRPr lang="en-US" dirty="0"/>
        </a:p>
      </dgm:t>
    </dgm:pt>
    <dgm:pt modelId="{81D3A5BF-241F-46D6-BBA6-44013A4EFBE4}" type="parTrans" cxnId="{42C2C0B0-80F2-457C-A94C-607C52EE3EC9}">
      <dgm:prSet/>
      <dgm:spPr/>
      <dgm:t>
        <a:bodyPr/>
        <a:lstStyle/>
        <a:p>
          <a:endParaRPr lang="en-US"/>
        </a:p>
      </dgm:t>
    </dgm:pt>
    <dgm:pt modelId="{BE416029-4F89-4E08-A6D1-7BA8FF8EB6D7}" type="sibTrans" cxnId="{42C2C0B0-80F2-457C-A94C-607C52EE3EC9}">
      <dgm:prSet/>
      <dgm:spPr/>
      <dgm:t>
        <a:bodyPr/>
        <a:lstStyle/>
        <a:p>
          <a:endParaRPr lang="en-US"/>
        </a:p>
      </dgm:t>
    </dgm:pt>
    <dgm:pt modelId="{A92728D7-1AA7-4055-A4E7-53FF1D833128}">
      <dgm:prSet/>
      <dgm:spPr/>
      <dgm:t>
        <a:bodyPr/>
        <a:lstStyle/>
        <a:p>
          <a:endParaRPr lang="en-US" dirty="0"/>
        </a:p>
      </dgm:t>
    </dgm:pt>
    <dgm:pt modelId="{14904614-9464-4519-A683-467507F07381}" type="parTrans" cxnId="{5C611696-E7A7-4F61-BE3E-4CEC47994BA5}">
      <dgm:prSet/>
      <dgm:spPr/>
      <dgm:t>
        <a:bodyPr/>
        <a:lstStyle/>
        <a:p>
          <a:endParaRPr lang="en-US"/>
        </a:p>
      </dgm:t>
    </dgm:pt>
    <dgm:pt modelId="{644FB188-6211-4732-AD5B-1E43A0897A8C}" type="sibTrans" cxnId="{5C611696-E7A7-4F61-BE3E-4CEC47994BA5}">
      <dgm:prSet/>
      <dgm:spPr/>
      <dgm:t>
        <a:bodyPr/>
        <a:lstStyle/>
        <a:p>
          <a:endParaRPr lang="en-US"/>
        </a:p>
      </dgm:t>
    </dgm:pt>
    <dgm:pt modelId="{847B8C98-5D64-4E33-A859-82DAA03D5072}">
      <dgm:prSet/>
      <dgm:spPr/>
      <dgm:t>
        <a:bodyPr/>
        <a:lstStyle/>
        <a:p>
          <a:r>
            <a:rPr lang="en-GB"/>
            <a:t>“reflective capacity is regarded by many as an essential characteristic for professional competence.”     Moon et al (2009)</a:t>
          </a:r>
          <a:endParaRPr lang="en-US" dirty="0"/>
        </a:p>
      </dgm:t>
    </dgm:pt>
    <dgm:pt modelId="{F3D33871-F2E8-4D5C-928B-A1A6C168D796}" type="parTrans" cxnId="{F91C27D7-B13C-446F-9BA4-75CAF258EEEC}">
      <dgm:prSet/>
      <dgm:spPr/>
      <dgm:t>
        <a:bodyPr/>
        <a:lstStyle/>
        <a:p>
          <a:endParaRPr lang="en-GB"/>
        </a:p>
      </dgm:t>
    </dgm:pt>
    <dgm:pt modelId="{A2B11641-3D60-4412-83E2-5A639554B595}" type="sibTrans" cxnId="{F91C27D7-B13C-446F-9BA4-75CAF258EEEC}">
      <dgm:prSet/>
      <dgm:spPr/>
      <dgm:t>
        <a:bodyPr/>
        <a:lstStyle/>
        <a:p>
          <a:endParaRPr lang="en-GB"/>
        </a:p>
      </dgm:t>
    </dgm:pt>
    <dgm:pt modelId="{9869CBA1-9217-4F95-B26E-5C40E90D7F54}" type="pres">
      <dgm:prSet presAssocID="{02F2F3BD-9FA1-4B36-A138-220100D1C582}" presName="vert0" presStyleCnt="0">
        <dgm:presLayoutVars>
          <dgm:dir/>
          <dgm:animOne val="branch"/>
          <dgm:animLvl val="lvl"/>
        </dgm:presLayoutVars>
      </dgm:prSet>
      <dgm:spPr/>
    </dgm:pt>
    <dgm:pt modelId="{FE3D6F43-8C9A-43FD-A006-56024E1BA359}" type="pres">
      <dgm:prSet presAssocID="{68DEED7E-F03B-4CEA-B32D-C308A715FB6B}" presName="thickLine" presStyleLbl="alignNode1" presStyleIdx="0" presStyleCnt="3"/>
      <dgm:spPr/>
    </dgm:pt>
    <dgm:pt modelId="{8820498E-37D2-42D3-8891-A1A629FB6734}" type="pres">
      <dgm:prSet presAssocID="{68DEED7E-F03B-4CEA-B32D-C308A715FB6B}" presName="horz1" presStyleCnt="0"/>
      <dgm:spPr/>
    </dgm:pt>
    <dgm:pt modelId="{E390C981-1E6B-44F5-9F6E-550B2859F347}" type="pres">
      <dgm:prSet presAssocID="{68DEED7E-F03B-4CEA-B32D-C308A715FB6B}" presName="tx1" presStyleLbl="revTx" presStyleIdx="0" presStyleCnt="3"/>
      <dgm:spPr/>
    </dgm:pt>
    <dgm:pt modelId="{1249CF25-B17B-4423-A3D7-E14AEBF02040}" type="pres">
      <dgm:prSet presAssocID="{68DEED7E-F03B-4CEA-B32D-C308A715FB6B}" presName="vert1" presStyleCnt="0"/>
      <dgm:spPr/>
    </dgm:pt>
    <dgm:pt modelId="{138F29C4-465D-4B10-9DAD-AD1DB1A7F21D}" type="pres">
      <dgm:prSet presAssocID="{A92728D7-1AA7-4055-A4E7-53FF1D833128}" presName="thickLine" presStyleLbl="alignNode1" presStyleIdx="1" presStyleCnt="3"/>
      <dgm:spPr/>
    </dgm:pt>
    <dgm:pt modelId="{3117A3AB-8F76-43F9-A6A6-034A6D42CD68}" type="pres">
      <dgm:prSet presAssocID="{A92728D7-1AA7-4055-A4E7-53FF1D833128}" presName="horz1" presStyleCnt="0"/>
      <dgm:spPr/>
    </dgm:pt>
    <dgm:pt modelId="{ED5128E0-0BA6-441C-B949-B41BF6DADC68}" type="pres">
      <dgm:prSet presAssocID="{A92728D7-1AA7-4055-A4E7-53FF1D833128}" presName="tx1" presStyleLbl="revTx" presStyleIdx="1" presStyleCnt="3" custScaleY="27714" custLinFactNeighborX="1647" custLinFactNeighborY="0"/>
      <dgm:spPr/>
    </dgm:pt>
    <dgm:pt modelId="{C843DFBE-A9AC-4A76-BBAC-B1B726C9761A}" type="pres">
      <dgm:prSet presAssocID="{A92728D7-1AA7-4055-A4E7-53FF1D833128}" presName="vert1" presStyleCnt="0"/>
      <dgm:spPr/>
    </dgm:pt>
    <dgm:pt modelId="{A1F01227-4EA7-47C0-986E-E89919F3D2D1}" type="pres">
      <dgm:prSet presAssocID="{847B8C98-5D64-4E33-A859-82DAA03D5072}" presName="thickLine" presStyleLbl="alignNode1" presStyleIdx="2" presStyleCnt="3"/>
      <dgm:spPr/>
    </dgm:pt>
    <dgm:pt modelId="{35E7E362-878E-4550-ADAB-3395B6F21D79}" type="pres">
      <dgm:prSet presAssocID="{847B8C98-5D64-4E33-A859-82DAA03D5072}" presName="horz1" presStyleCnt="0"/>
      <dgm:spPr/>
    </dgm:pt>
    <dgm:pt modelId="{118CA13F-FF53-4FD3-BD3E-BAC6827F4E95}" type="pres">
      <dgm:prSet presAssocID="{847B8C98-5D64-4E33-A859-82DAA03D5072}" presName="tx1" presStyleLbl="revTx" presStyleIdx="2" presStyleCnt="3"/>
      <dgm:spPr/>
    </dgm:pt>
    <dgm:pt modelId="{950145A0-0CDD-40C2-8793-1EF66444152A}" type="pres">
      <dgm:prSet presAssocID="{847B8C98-5D64-4E33-A859-82DAA03D5072}" presName="vert1" presStyleCnt="0"/>
      <dgm:spPr/>
    </dgm:pt>
  </dgm:ptLst>
  <dgm:cxnLst>
    <dgm:cxn modelId="{77570300-98BF-4D84-82A8-081725E18D20}" type="presOf" srcId="{68DEED7E-F03B-4CEA-B32D-C308A715FB6B}" destId="{E390C981-1E6B-44F5-9F6E-550B2859F347}" srcOrd="0" destOrd="0" presId="urn:microsoft.com/office/officeart/2008/layout/LinedList"/>
    <dgm:cxn modelId="{40862090-9AB8-44DE-BDD4-59E010D6BBF8}" type="presOf" srcId="{A92728D7-1AA7-4055-A4E7-53FF1D833128}" destId="{ED5128E0-0BA6-441C-B949-B41BF6DADC68}" srcOrd="0" destOrd="0" presId="urn:microsoft.com/office/officeart/2008/layout/LinedList"/>
    <dgm:cxn modelId="{5C611696-E7A7-4F61-BE3E-4CEC47994BA5}" srcId="{02F2F3BD-9FA1-4B36-A138-220100D1C582}" destId="{A92728D7-1AA7-4055-A4E7-53FF1D833128}" srcOrd="1" destOrd="0" parTransId="{14904614-9464-4519-A683-467507F07381}" sibTransId="{644FB188-6211-4732-AD5B-1E43A0897A8C}"/>
    <dgm:cxn modelId="{42C2C0B0-80F2-457C-A94C-607C52EE3EC9}" srcId="{02F2F3BD-9FA1-4B36-A138-220100D1C582}" destId="{68DEED7E-F03B-4CEA-B32D-C308A715FB6B}" srcOrd="0" destOrd="0" parTransId="{81D3A5BF-241F-46D6-BBA6-44013A4EFBE4}" sibTransId="{BE416029-4F89-4E08-A6D1-7BA8FF8EB6D7}"/>
    <dgm:cxn modelId="{826D29C1-8281-4DDE-890B-8AFD1DB1AE30}" type="presOf" srcId="{02F2F3BD-9FA1-4B36-A138-220100D1C582}" destId="{9869CBA1-9217-4F95-B26E-5C40E90D7F54}" srcOrd="0" destOrd="0" presId="urn:microsoft.com/office/officeart/2008/layout/LinedList"/>
    <dgm:cxn modelId="{F91C27D7-B13C-446F-9BA4-75CAF258EEEC}" srcId="{02F2F3BD-9FA1-4B36-A138-220100D1C582}" destId="{847B8C98-5D64-4E33-A859-82DAA03D5072}" srcOrd="2" destOrd="0" parTransId="{F3D33871-F2E8-4D5C-928B-A1A6C168D796}" sibTransId="{A2B11641-3D60-4412-83E2-5A639554B595}"/>
    <dgm:cxn modelId="{DDC51EEA-BC1E-4611-979A-BC31CCC67B08}" type="presOf" srcId="{847B8C98-5D64-4E33-A859-82DAA03D5072}" destId="{118CA13F-FF53-4FD3-BD3E-BAC6827F4E95}" srcOrd="0" destOrd="0" presId="urn:microsoft.com/office/officeart/2008/layout/LinedList"/>
    <dgm:cxn modelId="{7D9338F0-0BFC-4DBA-8449-799518B35039}" type="presParOf" srcId="{9869CBA1-9217-4F95-B26E-5C40E90D7F54}" destId="{FE3D6F43-8C9A-43FD-A006-56024E1BA359}" srcOrd="0" destOrd="0" presId="urn:microsoft.com/office/officeart/2008/layout/LinedList"/>
    <dgm:cxn modelId="{51B4FEAA-6D46-4B44-A349-466EB973C43E}" type="presParOf" srcId="{9869CBA1-9217-4F95-B26E-5C40E90D7F54}" destId="{8820498E-37D2-42D3-8891-A1A629FB6734}" srcOrd="1" destOrd="0" presId="urn:microsoft.com/office/officeart/2008/layout/LinedList"/>
    <dgm:cxn modelId="{2014C9C9-8442-45B0-9B6E-3B3535501A09}" type="presParOf" srcId="{8820498E-37D2-42D3-8891-A1A629FB6734}" destId="{E390C981-1E6B-44F5-9F6E-550B2859F347}" srcOrd="0" destOrd="0" presId="urn:microsoft.com/office/officeart/2008/layout/LinedList"/>
    <dgm:cxn modelId="{8E16E5C4-01A9-43F7-B2B4-141ACE544127}" type="presParOf" srcId="{8820498E-37D2-42D3-8891-A1A629FB6734}" destId="{1249CF25-B17B-4423-A3D7-E14AEBF02040}" srcOrd="1" destOrd="0" presId="urn:microsoft.com/office/officeart/2008/layout/LinedList"/>
    <dgm:cxn modelId="{32A2C08B-992A-477D-AF57-37E994182E43}" type="presParOf" srcId="{9869CBA1-9217-4F95-B26E-5C40E90D7F54}" destId="{138F29C4-465D-4B10-9DAD-AD1DB1A7F21D}" srcOrd="2" destOrd="0" presId="urn:microsoft.com/office/officeart/2008/layout/LinedList"/>
    <dgm:cxn modelId="{71F92C78-567D-4C44-92AC-58DA0DB24737}" type="presParOf" srcId="{9869CBA1-9217-4F95-B26E-5C40E90D7F54}" destId="{3117A3AB-8F76-43F9-A6A6-034A6D42CD68}" srcOrd="3" destOrd="0" presId="urn:microsoft.com/office/officeart/2008/layout/LinedList"/>
    <dgm:cxn modelId="{7B14A90A-EBB4-4D3B-A5A6-F5C7D0F42287}" type="presParOf" srcId="{3117A3AB-8F76-43F9-A6A6-034A6D42CD68}" destId="{ED5128E0-0BA6-441C-B949-B41BF6DADC68}" srcOrd="0" destOrd="0" presId="urn:microsoft.com/office/officeart/2008/layout/LinedList"/>
    <dgm:cxn modelId="{3DD40CE2-65D5-4A03-8BC5-299889A99687}" type="presParOf" srcId="{3117A3AB-8F76-43F9-A6A6-034A6D42CD68}" destId="{C843DFBE-A9AC-4A76-BBAC-B1B726C9761A}" srcOrd="1" destOrd="0" presId="urn:microsoft.com/office/officeart/2008/layout/LinedList"/>
    <dgm:cxn modelId="{CD622135-38E4-490B-93DA-F266F55F7794}" type="presParOf" srcId="{9869CBA1-9217-4F95-B26E-5C40E90D7F54}" destId="{A1F01227-4EA7-47C0-986E-E89919F3D2D1}" srcOrd="4" destOrd="0" presId="urn:microsoft.com/office/officeart/2008/layout/LinedList"/>
    <dgm:cxn modelId="{DAA836EA-499D-46BE-99BB-A585DB30BE0E}" type="presParOf" srcId="{9869CBA1-9217-4F95-B26E-5C40E90D7F54}" destId="{35E7E362-878E-4550-ADAB-3395B6F21D79}" srcOrd="5" destOrd="0" presId="urn:microsoft.com/office/officeart/2008/layout/LinedList"/>
    <dgm:cxn modelId="{5F71EEB8-0EBA-42A9-A2C8-5E795F3A2C61}" type="presParOf" srcId="{35E7E362-878E-4550-ADAB-3395B6F21D79}" destId="{118CA13F-FF53-4FD3-BD3E-BAC6827F4E95}" srcOrd="0" destOrd="0" presId="urn:microsoft.com/office/officeart/2008/layout/LinedList"/>
    <dgm:cxn modelId="{9D56E2F6-F162-48A8-841E-14BA4FEE845B}" type="presParOf" srcId="{35E7E362-878E-4550-ADAB-3395B6F21D79}" destId="{950145A0-0CDD-40C2-8793-1EF66444152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463F4-F882-4DCB-A75A-7BAA8EC39B1A}">
      <dsp:nvSpPr>
        <dsp:cNvPr id="0" name=""/>
        <dsp:cNvSpPr/>
      </dsp:nvSpPr>
      <dsp:spPr>
        <a:xfrm>
          <a:off x="-242319" y="0"/>
          <a:ext cx="9211056" cy="1173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1" kern="1200" dirty="0"/>
            <a:t>Neo-Liberalism and  New managerialism – threatening the foundations of CLD</a:t>
          </a:r>
          <a:r>
            <a:rPr lang="en-GB" sz="2300" kern="1200" dirty="0"/>
            <a:t> </a:t>
          </a:r>
        </a:p>
      </dsp:txBody>
      <dsp:txXfrm>
        <a:off x="-207941" y="34378"/>
        <a:ext cx="7845295" cy="1105003"/>
      </dsp:txXfrm>
    </dsp:sp>
    <dsp:sp modelId="{87FABBF4-207F-464A-AC29-8D9B2E5C3E4A}">
      <dsp:nvSpPr>
        <dsp:cNvPr id="0" name=""/>
        <dsp:cNvSpPr/>
      </dsp:nvSpPr>
      <dsp:spPr>
        <a:xfrm>
          <a:off x="529106" y="1387170"/>
          <a:ext cx="9211056" cy="1173759"/>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Critical Reflection – vital  challenge but itself increasingly difficult to implement </a:t>
          </a:r>
        </a:p>
      </dsp:txBody>
      <dsp:txXfrm>
        <a:off x="563484" y="1421548"/>
        <a:ext cx="7607930" cy="1105003"/>
      </dsp:txXfrm>
    </dsp:sp>
    <dsp:sp modelId="{96875F0F-55E8-4047-92A4-39B5AFAF40B8}">
      <dsp:nvSpPr>
        <dsp:cNvPr id="0" name=""/>
        <dsp:cNvSpPr/>
      </dsp:nvSpPr>
      <dsp:spPr>
        <a:xfrm>
          <a:off x="1289018" y="2774340"/>
          <a:ext cx="9211056" cy="1173759"/>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Our values – what makes CLD unique –can be used to underpin &amp; support Critical Reflection </a:t>
          </a:r>
        </a:p>
      </dsp:txBody>
      <dsp:txXfrm>
        <a:off x="1323396" y="2808718"/>
        <a:ext cx="7619444" cy="1105003"/>
      </dsp:txXfrm>
    </dsp:sp>
    <dsp:sp modelId="{1FAA2C48-CFA4-4C19-975E-1DB51FF59228}">
      <dsp:nvSpPr>
        <dsp:cNvPr id="0" name=""/>
        <dsp:cNvSpPr/>
      </dsp:nvSpPr>
      <dsp:spPr>
        <a:xfrm>
          <a:off x="1575804" y="4161510"/>
          <a:ext cx="10180335" cy="1173759"/>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Examples – we’ll be using CLD values to explore difficult real-life CLD issues in this workshop  do they lead to more Critical Reflection </a:t>
          </a:r>
        </a:p>
      </dsp:txBody>
      <dsp:txXfrm>
        <a:off x="1610182" y="4195888"/>
        <a:ext cx="8415748" cy="1105003"/>
      </dsp:txXfrm>
    </dsp:sp>
    <dsp:sp modelId="{8B6EC6B7-A3F6-47B6-AD52-041A4EA167AB}">
      <dsp:nvSpPr>
        <dsp:cNvPr id="0" name=""/>
        <dsp:cNvSpPr/>
      </dsp:nvSpPr>
      <dsp:spPr>
        <a:xfrm>
          <a:off x="8205792" y="898992"/>
          <a:ext cx="762943" cy="76294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8377454" y="898992"/>
        <a:ext cx="419619" cy="574115"/>
      </dsp:txXfrm>
    </dsp:sp>
    <dsp:sp modelId="{7957CD32-8264-4B20-A097-6149EA4503BA}">
      <dsp:nvSpPr>
        <dsp:cNvPr id="0" name=""/>
        <dsp:cNvSpPr/>
      </dsp:nvSpPr>
      <dsp:spPr>
        <a:xfrm>
          <a:off x="8977218" y="2286163"/>
          <a:ext cx="762943" cy="762943"/>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9148880" y="2286163"/>
        <a:ext cx="419619" cy="574115"/>
      </dsp:txXfrm>
    </dsp:sp>
    <dsp:sp modelId="{C3B8BBEF-3736-4FE0-A3A3-17C9DD344775}">
      <dsp:nvSpPr>
        <dsp:cNvPr id="0" name=""/>
        <dsp:cNvSpPr/>
      </dsp:nvSpPr>
      <dsp:spPr>
        <a:xfrm>
          <a:off x="9737130" y="3673333"/>
          <a:ext cx="762943" cy="762943"/>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GB" sz="3400" kern="1200"/>
        </a:p>
      </dsp:txBody>
      <dsp:txXfrm>
        <a:off x="9908792" y="3673333"/>
        <a:ext cx="419619" cy="574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D6F43-8C9A-43FD-A006-56024E1BA359}">
      <dsp:nvSpPr>
        <dsp:cNvPr id="0" name=""/>
        <dsp:cNvSpPr/>
      </dsp:nvSpPr>
      <dsp:spPr>
        <a:xfrm>
          <a:off x="0" y="106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90C981-1E6B-44F5-9F6E-550B2859F347}">
      <dsp:nvSpPr>
        <dsp:cNvPr id="0" name=""/>
        <dsp:cNvSpPr/>
      </dsp:nvSpPr>
      <dsp:spPr>
        <a:xfrm>
          <a:off x="0" y="1060"/>
          <a:ext cx="6492875" cy="224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dirty="0"/>
            <a:t>Reflection: a “critical analysis of knowledge and experience, in order to achieve deeper meaning and understanding”  </a:t>
          </a:r>
          <a:endParaRPr lang="en-US" sz="3500" kern="1200" dirty="0"/>
        </a:p>
      </dsp:txBody>
      <dsp:txXfrm>
        <a:off x="0" y="1060"/>
        <a:ext cx="6492875" cy="2241091"/>
      </dsp:txXfrm>
    </dsp:sp>
    <dsp:sp modelId="{138F29C4-465D-4B10-9DAD-AD1DB1A7F21D}">
      <dsp:nvSpPr>
        <dsp:cNvPr id="0" name=""/>
        <dsp:cNvSpPr/>
      </dsp:nvSpPr>
      <dsp:spPr>
        <a:xfrm>
          <a:off x="0" y="2242152"/>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128E0-0BA6-441C-B949-B41BF6DADC68}">
      <dsp:nvSpPr>
        <dsp:cNvPr id="0" name=""/>
        <dsp:cNvSpPr/>
      </dsp:nvSpPr>
      <dsp:spPr>
        <a:xfrm>
          <a:off x="0" y="2242152"/>
          <a:ext cx="6492875" cy="621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2242152"/>
        <a:ext cx="6492875" cy="621095"/>
      </dsp:txXfrm>
    </dsp:sp>
    <dsp:sp modelId="{A1F01227-4EA7-47C0-986E-E89919F3D2D1}">
      <dsp:nvSpPr>
        <dsp:cNvPr id="0" name=""/>
        <dsp:cNvSpPr/>
      </dsp:nvSpPr>
      <dsp:spPr>
        <a:xfrm>
          <a:off x="0" y="2863247"/>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8CA13F-FF53-4FD3-BD3E-BAC6827F4E95}">
      <dsp:nvSpPr>
        <dsp:cNvPr id="0" name=""/>
        <dsp:cNvSpPr/>
      </dsp:nvSpPr>
      <dsp:spPr>
        <a:xfrm>
          <a:off x="0" y="2863247"/>
          <a:ext cx="6492875" cy="2241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“reflective capacity is regarded by many as an essential characteristic for professional competence.”     Moon et al (2009)</a:t>
          </a:r>
          <a:endParaRPr lang="en-US" sz="3500" kern="1200" dirty="0"/>
        </a:p>
      </dsp:txBody>
      <dsp:txXfrm>
        <a:off x="0" y="2863247"/>
        <a:ext cx="6492875" cy="22410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E0117-315B-4EB4-8337-1E987EBE7AA0}" type="datetimeFigureOut">
              <a:rPr lang="en-GB" smtClean="0"/>
              <a:t>21/11/2021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E4062-CAFF-44E8-8EC0-7782B3B8BC34}" type="slidenum">
              <a:rPr lang="en-GB" smtClean="0"/>
              <a:t>‹#›</a:t>
            </a:fld>
            <a:endParaRPr lang="en-GB"/>
          </a:p>
        </p:txBody>
      </p:sp>
    </p:spTree>
    <p:extLst>
      <p:ext uri="{BB962C8B-B14F-4D97-AF65-F5344CB8AC3E}">
        <p14:creationId xmlns:p14="http://schemas.microsoft.com/office/powerpoint/2010/main" val="233053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4061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4493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7185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5870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4346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3595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18525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7295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numCol="1"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460930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BDE5-1BEF-41EA-9C57-6265893B89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C67662-383D-4092-A1A6-4B5F96358A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60F6B3-E558-4244-ADE9-D96208CDA59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7CEFC6B-70CC-4173-9811-F3C6418BF9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9F9797-3D94-4304-9588-9065B6F3A1DC}"/>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341976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5F103-2F53-4508-B86F-C514A8821EA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0752ED-BED5-4E2F-89C7-EB15204D53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D083F-CF95-4534-B964-F09F9F0CA3A4}"/>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6893887-047A-41EC-895C-B8632685F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4F31DF-E743-44B5-9FB0-26E279D90851}"/>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195591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10FD89-DA50-45C8-967F-1D4986BDC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F5CA96-C56C-49B2-A2EF-6042B76E2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D22B0-8E5A-4749-A859-67190F281799}"/>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C63B2AE-DDD8-4ED2-8FC7-27C884C1BB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572A82-6201-4662-99F9-1459FABFE235}"/>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409871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numCol="1"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numCol="1"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numCol="1"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altLang="en-GB" smtClean="0"/>
              <a:pPr/>
              <a:t>‹#›</a:t>
            </a:fld>
            <a:endParaRPr lang="en-GB"/>
          </a:p>
        </p:txBody>
      </p:sp>
    </p:spTree>
    <p:extLst>
      <p:ext uri="{BB962C8B-B14F-4D97-AF65-F5344CB8AC3E}">
        <p14:creationId xmlns:p14="http://schemas.microsoft.com/office/powerpoint/2010/main" val="279983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CFC9-812F-4C77-A4BB-1CBB9AD33E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8F2D33-501B-4B9B-9AD1-427CA08F72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D5D72C-9BA0-427F-A1EC-9BDC503F071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466C849-96F1-4DCB-8650-B00524C416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0F9380-E940-453A-8606-16AE4CEA49D1}"/>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57228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9A9E-AE01-48AF-9E9E-2B34DBEEC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B10A63-1C48-4390-B8B8-869928726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D606E5-74CF-42FA-AA3A-D3549A7105B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6BD2F89-B614-46F1-8BD3-E22E6B1DC8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956B8-35FA-4B48-8EEC-A97E4DE74875}"/>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343430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F1CD-D609-4068-A112-D1B2E18063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BEEB13-0A8E-4D5D-AD1F-78912E318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1364BFF-0FC1-4A3E-A114-DE7317FE6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9161D5-620C-4E70-B7D3-33B39A500CBD}"/>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91C3194-8A98-4E9E-B025-471E0C20D3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F57ACD-1AF1-48D7-A5C5-0B947A7D7771}"/>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244121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B8772-4A18-44AF-9D4C-BBCA317BF9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83CC78-1B11-4DA2-BA21-6DC84A8DB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F476FE-0DDC-42B1-9578-EF1C754D5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330E7B-ECA2-4A43-A62E-4AD9F452D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845FB0-4095-4583-9518-C36A10C919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4E3A01-34F4-48EF-B907-7C5C1E237F56}"/>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21B25544-F902-43DC-8FDB-174FB1822E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64A6B2-5C38-45D5-8C8F-107CF68C2ED7}"/>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71918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F2AA9-9981-41D9-B870-ACE632EC3C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D1CD46C-76D8-479D-956C-09B577AB00C4}"/>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6F40721D-BC82-4F42-9761-C6519B671D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ACD25A-A882-4C77-A7F9-E5F3FF804140}"/>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368219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90F559-3CB8-4559-AA19-5CA6BD62C65E}"/>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7DB0FA9-D712-4800-A45F-1BD6F4259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BDF2A3-C919-435F-9DBE-749725A7A4DC}"/>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194173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DF0B-1D63-4C05-AB8F-FDB1C5945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B88CCF-5C40-4C0D-ACD9-20C0524B8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B585991-2CE7-4562-BC96-5052FB927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E4F25B-3F96-4587-8850-09DFE10FA5B6}"/>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5285F437-C93E-44B0-B3EB-AF102A1ACB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F84A6C-F11F-4E63-BD8E-CF7B1C78B06D}"/>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40427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BAB31-B951-4BE8-B5CD-04FB68C74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6E060B-A972-4AAC-8C98-4FCE6028AD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46F366-EE5D-430C-B2EA-43E116310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98A33-B890-4D0B-8D07-C17AEFA82DE0}"/>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6C0936B7-A44F-4C5B-9E16-401DCD19BD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77C85D-4B7F-40A2-ACA5-05C3D613A6D5}"/>
              </a:ext>
            </a:extLst>
          </p:cNvPr>
          <p:cNvSpPr>
            <a:spLocks noGrp="1"/>
          </p:cNvSpPr>
          <p:nvPr>
            <p:ph type="sldNum" sz="quarter" idx="12"/>
          </p:nvPr>
        </p:nvSpPr>
        <p:spPr/>
        <p:txBody>
          <a:bodyPr/>
          <a:lstStyle/>
          <a:p>
            <a:fld id="{D801355C-231D-470E-A718-E40C887FC62A}" type="slidenum">
              <a:rPr lang="en-GB" smtClean="0"/>
              <a:t>‹#›</a:t>
            </a:fld>
            <a:endParaRPr lang="en-GB"/>
          </a:p>
        </p:txBody>
      </p:sp>
    </p:spTree>
    <p:extLst>
      <p:ext uri="{BB962C8B-B14F-4D97-AF65-F5344CB8AC3E}">
        <p14:creationId xmlns:p14="http://schemas.microsoft.com/office/powerpoint/2010/main" val="1461601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E97794-F490-4BD0-90E7-2B79A4738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27923D-F138-4482-BF7D-E899E41F5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55BEF4-A326-4314-ABA4-07F780251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AC45427D-B525-4DEE-B622-A66A64213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95C30A2-E902-47CE-96EF-60AD293917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355C-231D-470E-A718-E40C887FC62A}" type="slidenum">
              <a:rPr lang="en-GB" smtClean="0"/>
              <a:t>‹#›</a:t>
            </a:fld>
            <a:endParaRPr lang="en-GB"/>
          </a:p>
        </p:txBody>
      </p:sp>
    </p:spTree>
    <p:extLst>
      <p:ext uri="{BB962C8B-B14F-4D97-AF65-F5344CB8AC3E}">
        <p14:creationId xmlns:p14="http://schemas.microsoft.com/office/powerpoint/2010/main" val="297644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rob.bray@uhi.ac.uk" TargetMode="External"/><Relationship Id="rId2" Type="http://schemas.openxmlformats.org/officeDocument/2006/relationships/hyperlink" Target="mailto:graham.maclellan@inverclyde.gov.uk"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C31A4873-64D0-418B-BA9D-D99C52A5F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 name="Picture 91">
            <a:extLst>
              <a:ext uri="{FF2B5EF4-FFF2-40B4-BE49-F238E27FC236}">
                <a16:creationId xmlns:a16="http://schemas.microsoft.com/office/drawing/2014/main" id="{5516C1EB-8D62-4BF0-92B5-02E6AE43B1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94" name="Rectangle 93">
            <a:extLst>
              <a:ext uri="{FF2B5EF4-FFF2-40B4-BE49-F238E27FC236}">
                <a16:creationId xmlns:a16="http://schemas.microsoft.com/office/drawing/2014/main" id="{A737E5B8-8F31-4942-B159-B213C4D6D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a:extLst>
              <a:ext uri="{FF2B5EF4-FFF2-40B4-BE49-F238E27FC236}">
                <a16:creationId xmlns:a16="http://schemas.microsoft.com/office/drawing/2014/main" id="{D12128B6-ED88-4712-866F-66C86EE34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4" name="Shape 54"/>
          <p:cNvSpPr txBox="1">
            <a:spLocks noGrp="1"/>
          </p:cNvSpPr>
          <p:nvPr>
            <p:ph type="ctrTitle"/>
          </p:nvPr>
        </p:nvSpPr>
        <p:spPr>
          <a:xfrm>
            <a:off x="939808" y="3435361"/>
            <a:ext cx="4309011" cy="3507810"/>
          </a:xfrm>
          <a:prstGeom prst="rect">
            <a:avLst/>
          </a:prstGeom>
        </p:spPr>
        <p:txBody>
          <a:bodyPr spcFirstLastPara="1" vert="horz" lIns="121900" tIns="121900" rIns="121900" bIns="121900" numCol="1" rtlCol="0" anchor="t" anchorCtr="0">
            <a:normAutofit/>
          </a:bodyPr>
          <a:lstStyle/>
          <a:p>
            <a:pPr algn="l">
              <a:spcBef>
                <a:spcPts val="800"/>
              </a:spcBef>
            </a:pPr>
            <a:r>
              <a:rPr lang="en-GB" altLang="en-GB" sz="4400" b="1" dirty="0">
                <a:latin typeface="Calibri"/>
                <a:ea typeface="Calibri"/>
                <a:cs typeface="Calibri"/>
                <a:sym typeface="Calibri"/>
              </a:rPr>
              <a:t>Reflective Practice, Critical Reflection and   </a:t>
            </a:r>
            <a:endParaRPr lang="en-GB" sz="4400" b="1" dirty="0">
              <a:latin typeface="Calibri"/>
              <a:ea typeface="Calibri"/>
              <a:cs typeface="Calibri"/>
              <a:sym typeface="Calibri"/>
            </a:endParaRPr>
          </a:p>
          <a:p>
            <a:pPr algn="l">
              <a:spcBef>
                <a:spcPts val="800"/>
              </a:spcBef>
              <a:spcAft>
                <a:spcPts val="800"/>
              </a:spcAft>
              <a:buClr>
                <a:schemeClr val="dk1"/>
              </a:buClr>
              <a:buSzPts val="1100"/>
            </a:pPr>
            <a:r>
              <a:rPr lang="en-GB" altLang="en-GB" sz="4400" b="1" dirty="0">
                <a:latin typeface="Calibri"/>
                <a:ea typeface="Calibri"/>
                <a:cs typeface="Calibri"/>
                <a:sym typeface="Calibri"/>
              </a:rPr>
              <a:t>CLD values </a:t>
            </a:r>
            <a:endParaRPr lang="en-GB" sz="4400" b="1" dirty="0">
              <a:latin typeface="Calibri"/>
              <a:ea typeface="Calibri"/>
              <a:cs typeface="Calibri"/>
              <a:sym typeface="Calibri"/>
            </a:endParaRPr>
          </a:p>
        </p:txBody>
      </p:sp>
      <p:sp>
        <p:nvSpPr>
          <p:cNvPr id="55" name="Shape 55"/>
          <p:cNvSpPr txBox="1">
            <a:spLocks noGrp="1"/>
          </p:cNvSpPr>
          <p:nvPr>
            <p:ph type="subTitle" idx="1"/>
          </p:nvPr>
        </p:nvSpPr>
        <p:spPr>
          <a:xfrm>
            <a:off x="721996" y="17977"/>
            <a:ext cx="4744636" cy="3344935"/>
          </a:xfrm>
          <a:prstGeom prst="rect">
            <a:avLst/>
          </a:prstGeom>
        </p:spPr>
        <p:txBody>
          <a:bodyPr spcFirstLastPara="1" vert="horz" lIns="121900" tIns="121900" rIns="121900" bIns="121900" numCol="1" rtlCol="0" anchor="b" anchorCtr="0">
            <a:normAutofit/>
          </a:bodyPr>
          <a:lstStyle/>
          <a:p>
            <a:pPr algn="l">
              <a:spcBef>
                <a:spcPts val="0"/>
              </a:spcBef>
              <a:spcAft>
                <a:spcPts val="600"/>
              </a:spcAft>
            </a:pPr>
            <a:r>
              <a:rPr lang="en-GB" altLang="en-GB" b="1" dirty="0">
                <a:solidFill>
                  <a:schemeClr val="tx1">
                    <a:alpha val="70000"/>
                  </a:schemeClr>
                </a:solidFill>
                <a:latin typeface="Calibri"/>
                <a:ea typeface="Calibri"/>
                <a:cs typeface="Calibri"/>
                <a:sym typeface="Calibri"/>
              </a:rPr>
              <a:t>Graham MacLellan</a:t>
            </a:r>
            <a:endParaRPr lang="en-GB" b="1" dirty="0">
              <a:solidFill>
                <a:schemeClr val="tx1">
                  <a:alpha val="70000"/>
                </a:schemeClr>
              </a:solidFill>
              <a:latin typeface="Calibri"/>
              <a:ea typeface="Calibri"/>
              <a:cs typeface="Calibri"/>
              <a:sym typeface="Calibri"/>
            </a:endParaRPr>
          </a:p>
          <a:p>
            <a:pPr algn="l">
              <a:spcBef>
                <a:spcPts val="0"/>
              </a:spcBef>
              <a:spcAft>
                <a:spcPts val="600"/>
              </a:spcAft>
            </a:pPr>
            <a:r>
              <a:rPr lang="en-GB" altLang="en-GB" b="1" dirty="0">
                <a:solidFill>
                  <a:schemeClr val="tx1">
                    <a:alpha val="70000"/>
                  </a:schemeClr>
                </a:solidFill>
                <a:latin typeface="Calibri"/>
                <a:ea typeface="Calibri"/>
                <a:cs typeface="Calibri"/>
                <a:sym typeface="Calibri"/>
              </a:rPr>
              <a:t>Inverclyde Council Community Learning and Development</a:t>
            </a:r>
            <a:endParaRPr lang="en-GB" b="1" dirty="0">
              <a:solidFill>
                <a:schemeClr val="tx1">
                  <a:alpha val="70000"/>
                </a:schemeClr>
              </a:solidFill>
              <a:latin typeface="Calibri"/>
              <a:ea typeface="Calibri"/>
              <a:cs typeface="Calibri"/>
              <a:sym typeface="Calibri"/>
            </a:endParaRPr>
          </a:p>
          <a:p>
            <a:pPr algn="l">
              <a:spcBef>
                <a:spcPts val="0"/>
              </a:spcBef>
              <a:spcAft>
                <a:spcPts val="600"/>
              </a:spcAft>
            </a:pPr>
            <a:r>
              <a:rPr lang="en-GB" b="1" dirty="0">
                <a:solidFill>
                  <a:schemeClr val="tx1">
                    <a:alpha val="70000"/>
                  </a:schemeClr>
                </a:solidFill>
                <a:latin typeface="Calibri"/>
                <a:ea typeface="Calibri"/>
                <a:cs typeface="Calibri"/>
                <a:sym typeface="Calibri"/>
              </a:rPr>
              <a:t>Rob Bray</a:t>
            </a:r>
          </a:p>
          <a:p>
            <a:pPr algn="l">
              <a:spcBef>
                <a:spcPts val="0"/>
              </a:spcBef>
              <a:spcAft>
                <a:spcPts val="600"/>
              </a:spcAft>
            </a:pPr>
            <a:r>
              <a:rPr lang="en-GB" b="1" dirty="0">
                <a:solidFill>
                  <a:schemeClr val="tx1">
                    <a:alpha val="70000"/>
                  </a:schemeClr>
                </a:solidFill>
                <a:latin typeface="Calibri"/>
                <a:ea typeface="Calibri"/>
                <a:cs typeface="Calibri"/>
                <a:sym typeface="Calibri"/>
              </a:rPr>
              <a:t>Argyll College, University of the Highlands and Islands</a:t>
            </a:r>
          </a:p>
          <a:p>
            <a:pPr algn="l">
              <a:spcBef>
                <a:spcPts val="0"/>
              </a:spcBef>
              <a:spcAft>
                <a:spcPts val="600"/>
              </a:spcAft>
            </a:pPr>
            <a:r>
              <a:rPr lang="en-GB" b="1" dirty="0">
                <a:solidFill>
                  <a:schemeClr val="tx1">
                    <a:alpha val="70000"/>
                  </a:schemeClr>
                </a:solidFill>
                <a:latin typeface="Calibri"/>
                <a:ea typeface="Calibri"/>
                <a:cs typeface="Calibri"/>
                <a:sym typeface="Calibri"/>
              </a:rPr>
              <a:t>November 2021</a:t>
            </a:r>
          </a:p>
        </p:txBody>
      </p:sp>
      <p:pic>
        <p:nvPicPr>
          <p:cNvPr id="3" name="Picture 2" descr="Close-up of school bus side view mirror and door">
            <a:extLst>
              <a:ext uri="{FF2B5EF4-FFF2-40B4-BE49-F238E27FC236}">
                <a16:creationId xmlns:a16="http://schemas.microsoft.com/office/drawing/2014/main" id="{EDAA46D0-68FC-4AB9-8C0B-85B32D92B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450" y="171715"/>
            <a:ext cx="4744636" cy="3167045"/>
          </a:xfrm>
          <a:prstGeom prst="rect">
            <a:avLst/>
          </a:prstGeom>
        </p:spPr>
      </p:pic>
      <p:sp>
        <p:nvSpPr>
          <p:cNvPr id="56" name="Shape 56"/>
          <p:cNvSpPr txBox="1">
            <a:spLocks noGrp="1"/>
          </p:cNvSpPr>
          <p:nvPr>
            <p:ph type="sldNum" idx="12"/>
          </p:nvPr>
        </p:nvSpPr>
        <p:spPr>
          <a:xfrm>
            <a:off x="11718297" y="17978"/>
            <a:ext cx="470655" cy="475488"/>
          </a:xfrm>
          <a:prstGeom prst="rect">
            <a:avLst/>
          </a:prstGeom>
        </p:spPr>
        <p:txBody>
          <a:bodyPr spcFirstLastPara="1" vert="horz" lIns="121900" tIns="121900" rIns="121900" bIns="121900" numCol="1" rtlCol="0" anchorCtr="0">
            <a:normAutofit/>
          </a:bodyPr>
          <a:lstStyle/>
          <a:p>
            <a:pPr algn="ctr">
              <a:spcAft>
                <a:spcPts val="600"/>
              </a:spcAft>
            </a:pPr>
            <a:fld id="{00000000-1234-1234-1234-123412341234}" type="slidenum">
              <a:rPr lang="en-GB" altLang="en-GB" sz="900">
                <a:solidFill>
                  <a:schemeClr val="tx1">
                    <a:alpha val="70000"/>
                  </a:schemeClr>
                </a:solidFill>
              </a:rPr>
              <a:pPr algn="ctr">
                <a:spcAft>
                  <a:spcPts val="600"/>
                </a:spcAft>
              </a:pPr>
              <a:t>1</a:t>
            </a:fld>
            <a:endParaRPr lang="en-GB" sz="900">
              <a:solidFill>
                <a:schemeClr val="tx1">
                  <a:alpha val="70000"/>
                </a:schemeClr>
              </a:solidFill>
            </a:endParaRPr>
          </a:p>
        </p:txBody>
      </p:sp>
      <p:pic>
        <p:nvPicPr>
          <p:cNvPr id="10" name="Picture 9">
            <a:extLst>
              <a:ext uri="{FF2B5EF4-FFF2-40B4-BE49-F238E27FC236}">
                <a16:creationId xmlns:a16="http://schemas.microsoft.com/office/drawing/2014/main" id="{CC5B9234-34F8-4592-B7E5-8617316F1E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48" y="3519237"/>
            <a:ext cx="6320441" cy="25098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C9EA2-3B86-439F-B98C-DD8D9D71A026}"/>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But that makes it  </a:t>
            </a:r>
            <a:r>
              <a:rPr lang="en-GB" sz="4000" b="1" dirty="0">
                <a:solidFill>
                  <a:srgbClr val="FF0000"/>
                </a:solidFill>
              </a:rPr>
              <a:t>difficult to implement</a:t>
            </a:r>
          </a:p>
        </p:txBody>
      </p:sp>
      <p:sp>
        <p:nvSpPr>
          <p:cNvPr id="3" name="Content Placeholder 2">
            <a:extLst>
              <a:ext uri="{FF2B5EF4-FFF2-40B4-BE49-F238E27FC236}">
                <a16:creationId xmlns:a16="http://schemas.microsoft.com/office/drawing/2014/main" id="{CFADD990-ADC7-44B9-BD3F-FAC40F07683F}"/>
              </a:ext>
            </a:extLst>
          </p:cNvPr>
          <p:cNvSpPr>
            <a:spLocks noGrp="1"/>
          </p:cNvSpPr>
          <p:nvPr>
            <p:ph idx="1"/>
          </p:nvPr>
        </p:nvSpPr>
        <p:spPr>
          <a:xfrm>
            <a:off x="4262511" y="182880"/>
            <a:ext cx="7103095" cy="6012647"/>
          </a:xfrm>
        </p:spPr>
        <p:txBody>
          <a:bodyPr anchor="ctr">
            <a:noAutofit/>
          </a:bodyPr>
          <a:lstStyle/>
          <a:p>
            <a:r>
              <a:rPr lang="en-GB" sz="3200" dirty="0"/>
              <a:t>It may potentially involve personal and professional risk </a:t>
            </a:r>
          </a:p>
          <a:p>
            <a:r>
              <a:rPr lang="en-GB" sz="3200" dirty="0"/>
              <a:t>it may  lead to an awareness of contradictions and problems that may be </a:t>
            </a:r>
            <a:r>
              <a:rPr lang="en-GB" sz="3200" b="1" dirty="0"/>
              <a:t>deeply unsettling</a:t>
            </a:r>
            <a:r>
              <a:rPr lang="en-GB" sz="3200" dirty="0"/>
              <a:t>; internal conflict and denial</a:t>
            </a:r>
          </a:p>
          <a:p>
            <a:r>
              <a:rPr lang="en-GB" sz="3200" dirty="0"/>
              <a:t>In group settings, Critical Reflection may be seen as </a:t>
            </a:r>
            <a:r>
              <a:rPr lang="en-GB" sz="3200" b="1" dirty="0"/>
              <a:t>threatening </a:t>
            </a:r>
            <a:r>
              <a:rPr lang="en-GB" sz="3200" dirty="0"/>
              <a:t>and </a:t>
            </a:r>
            <a:r>
              <a:rPr lang="en-GB" sz="3200" b="1" dirty="0"/>
              <a:t>hazardous</a:t>
            </a:r>
            <a:r>
              <a:rPr lang="en-GB" sz="3200" dirty="0"/>
              <a:t>; </a:t>
            </a:r>
          </a:p>
          <a:p>
            <a:r>
              <a:rPr lang="en-GB" sz="3200" dirty="0"/>
              <a:t>likely to be regarded unfavourably by organisations that are increasingly dominated by a </a:t>
            </a:r>
            <a:r>
              <a:rPr lang="en-GB" sz="3200" b="1" dirty="0"/>
              <a:t>top-down managerialism </a:t>
            </a:r>
          </a:p>
        </p:txBody>
      </p:sp>
      <p:sp>
        <p:nvSpPr>
          <p:cNvPr id="4" name="Slide Number Placeholder 3">
            <a:extLst>
              <a:ext uri="{FF2B5EF4-FFF2-40B4-BE49-F238E27FC236}">
                <a16:creationId xmlns:a16="http://schemas.microsoft.com/office/drawing/2014/main" id="{731435E6-B9C7-4844-9A78-2B3027B0287B}"/>
              </a:ext>
            </a:extLst>
          </p:cNvPr>
          <p:cNvSpPr>
            <a:spLocks noGrp="1"/>
          </p:cNvSpPr>
          <p:nvPr>
            <p:ph type="sldNum" sz="quarter" idx="12"/>
          </p:nvPr>
        </p:nvSpPr>
        <p:spPr>
          <a:xfrm>
            <a:off x="11704320" y="6455664"/>
            <a:ext cx="448056" cy="365125"/>
          </a:xfrm>
        </p:spPr>
        <p:txBody>
          <a:bodyPr>
            <a:normAutofit/>
          </a:bodyPr>
          <a:lstStyle/>
          <a:p>
            <a:pPr>
              <a:spcAft>
                <a:spcPts val="600"/>
              </a:spcAft>
            </a:pPr>
            <a:fld id="{D801355C-231D-470E-A718-E40C887FC62A}" type="slidenum">
              <a:rPr lang="en-GB" sz="1100">
                <a:solidFill>
                  <a:schemeClr val="tx1">
                    <a:lumMod val="50000"/>
                    <a:lumOff val="50000"/>
                  </a:schemeClr>
                </a:solidFill>
              </a:rPr>
              <a:pPr>
                <a:spcAft>
                  <a:spcPts val="600"/>
                </a:spcAft>
              </a:pPr>
              <a:t>10</a:t>
            </a:fld>
            <a:endParaRPr lang="en-GB" sz="1100" dirty="0">
              <a:solidFill>
                <a:schemeClr val="tx1">
                  <a:lumMod val="50000"/>
                  <a:lumOff val="50000"/>
                </a:schemeClr>
              </a:solidFill>
            </a:endParaRPr>
          </a:p>
        </p:txBody>
      </p:sp>
    </p:spTree>
    <p:extLst>
      <p:ext uri="{BB962C8B-B14F-4D97-AF65-F5344CB8AC3E}">
        <p14:creationId xmlns:p14="http://schemas.microsoft.com/office/powerpoint/2010/main" val="8641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8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5" name="Shape 75"/>
          <p:cNvSpPr txBox="1">
            <a:spLocks noGrp="1"/>
          </p:cNvSpPr>
          <p:nvPr>
            <p:ph type="title"/>
          </p:nvPr>
        </p:nvSpPr>
        <p:spPr>
          <a:xfrm>
            <a:off x="1098468" y="885651"/>
            <a:ext cx="3229803" cy="4624603"/>
          </a:xfrm>
          <a:prstGeom prst="rect">
            <a:avLst/>
          </a:prstGeom>
        </p:spPr>
        <p:txBody>
          <a:bodyPr spcFirstLastPara="1" vert="horz" lIns="91440" tIns="45720" rIns="91440" bIns="45720" numCol="1" rtlCol="0" anchor="ctr" anchorCtr="0">
            <a:normAutofit fontScale="90000"/>
          </a:bodyPr>
          <a:lstStyle/>
          <a:p>
            <a:pPr>
              <a:spcBef>
                <a:spcPct val="0"/>
              </a:spcBef>
            </a:pPr>
            <a:r>
              <a:rPr lang="en-US" altLang="en-GB" b="1" kern="1200" dirty="0">
                <a:solidFill>
                  <a:srgbClr val="FFFFFF"/>
                </a:solidFill>
                <a:latin typeface="+mj-lt"/>
                <a:ea typeface="+mj-ea"/>
                <a:cs typeface="+mj-cs"/>
              </a:rPr>
              <a:t>2.2  The Impact of Neo-Liberalism  and its values on Community Education</a:t>
            </a:r>
            <a:endParaRPr lang="en-US" b="1" kern="1200" dirty="0">
              <a:solidFill>
                <a:srgbClr val="FFFFFF"/>
              </a:solidFill>
              <a:latin typeface="+mj-lt"/>
              <a:ea typeface="+mj-ea"/>
              <a:cs typeface="+mj-cs"/>
            </a:endParaRPr>
          </a:p>
        </p:txBody>
      </p:sp>
      <p:sp>
        <p:nvSpPr>
          <p:cNvPr id="76" name="Shape 76"/>
          <p:cNvSpPr txBox="1">
            <a:spLocks noGrp="1"/>
          </p:cNvSpPr>
          <p:nvPr>
            <p:ph type="body" idx="1"/>
          </p:nvPr>
        </p:nvSpPr>
        <p:spPr>
          <a:xfrm>
            <a:off x="4978708" y="885651"/>
            <a:ext cx="6525220" cy="4616849"/>
          </a:xfrm>
          <a:prstGeom prst="rect">
            <a:avLst/>
          </a:prstGeom>
        </p:spPr>
        <p:txBody>
          <a:bodyPr spcFirstLastPara="1" vert="horz" lIns="91440" tIns="45720" rIns="91440" bIns="45720" numCol="1" rtlCol="0" anchor="ctr" anchorCtr="0">
            <a:normAutofit/>
          </a:bodyPr>
          <a:lstStyle/>
          <a:p>
            <a:pPr marL="0" indent="0">
              <a:spcAft>
                <a:spcPts val="600"/>
              </a:spcAft>
              <a:buNone/>
            </a:pPr>
            <a:r>
              <a:rPr lang="en-US" altLang="en-GB" sz="3600" dirty="0"/>
              <a:t>Neo-Liberalism: “</a:t>
            </a:r>
            <a:r>
              <a:rPr lang="en-US" sz="3600" dirty="0"/>
              <a:t>Neoliberalism is generally associated with policies of economic liberalization, including privatization, deregulation, free trade, austerity,”</a:t>
            </a:r>
            <a:r>
              <a:rPr lang="en-US" altLang="en-GB" sz="3600" dirty="0"/>
              <a:t> </a:t>
            </a:r>
            <a:endParaRPr lang="en-US" sz="3600" dirty="0"/>
          </a:p>
        </p:txBody>
      </p:sp>
      <p:sp>
        <p:nvSpPr>
          <p:cNvPr id="77" name="Shape 77"/>
          <p:cNvSpPr txBox="1">
            <a:spLocks noGrp="1"/>
          </p:cNvSpPr>
          <p:nvPr>
            <p:ph type="sldNum" idx="12"/>
          </p:nvPr>
        </p:nvSpPr>
        <p:spPr>
          <a:xfrm>
            <a:off x="10707624" y="6382512"/>
            <a:ext cx="685800" cy="320040"/>
          </a:xfrm>
          <a:prstGeom prst="rect">
            <a:avLst/>
          </a:prstGeom>
        </p:spPr>
        <p:txBody>
          <a:bodyPr spcFirstLastPara="1" vert="horz" lIns="91440" tIns="45720" rIns="91440" bIns="45720" numCol="1" rtlCol="0" anchor="ctr" anchorCtr="0">
            <a:normAutofit/>
          </a:bodyPr>
          <a:lstStyle/>
          <a:p>
            <a:pPr>
              <a:spcAft>
                <a:spcPts val="600"/>
              </a:spcAft>
            </a:pPr>
            <a:fld id="{00000000-1234-1234-1234-123412341234}" type="slidenum">
              <a:rPr lang="en-US" altLang="en-GB" sz="1000"/>
              <a:pPr>
                <a:spcAft>
                  <a:spcPts val="600"/>
                </a:spcAft>
              </a:pPr>
              <a:t>11</a:t>
            </a:fld>
            <a:endParaRPr lang="en-US" sz="1000" dirty="0"/>
          </a:p>
        </p:txBody>
      </p:sp>
    </p:spTree>
    <p:extLst>
      <p:ext uri="{BB962C8B-B14F-4D97-AF65-F5344CB8AC3E}">
        <p14:creationId xmlns:p14="http://schemas.microsoft.com/office/powerpoint/2010/main" val="671439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Shape 75"/>
          <p:cNvSpPr txBox="1">
            <a:spLocks noGrp="1"/>
          </p:cNvSpPr>
          <p:nvPr>
            <p:ph type="title"/>
          </p:nvPr>
        </p:nvSpPr>
        <p:spPr>
          <a:xfrm>
            <a:off x="686834" y="1153572"/>
            <a:ext cx="3200400" cy="4461163"/>
          </a:xfrm>
          <a:prstGeom prst="rect">
            <a:avLst/>
          </a:prstGeom>
        </p:spPr>
        <p:txBody>
          <a:bodyPr spcFirstLastPara="1" vert="horz" lIns="91440" tIns="45720" rIns="91440" bIns="45720" numCol="1" rtlCol="0" anchor="ctr" anchorCtr="0">
            <a:normAutofit/>
          </a:bodyPr>
          <a:lstStyle/>
          <a:p>
            <a:pPr>
              <a:spcBef>
                <a:spcPct val="0"/>
              </a:spcBef>
            </a:pPr>
            <a:r>
              <a:rPr lang="en-US" altLang="en-GB" sz="3700" b="1" kern="1200">
                <a:solidFill>
                  <a:srgbClr val="FFFFFF"/>
                </a:solidFill>
                <a:latin typeface="+mj-lt"/>
                <a:ea typeface="+mj-ea"/>
                <a:cs typeface="+mj-cs"/>
              </a:rPr>
              <a:t>2 The Impact of Neo-Liberalism  and its values on Community Education -  continued</a:t>
            </a:r>
            <a:endParaRPr lang="en-US" sz="3700" b="1" kern="1200">
              <a:solidFill>
                <a:srgbClr val="FFFFFF"/>
              </a:solidFill>
              <a:latin typeface="+mj-lt"/>
              <a:ea typeface="+mj-ea"/>
              <a:cs typeface="+mj-cs"/>
            </a:endParaRPr>
          </a:p>
        </p:txBody>
      </p:sp>
      <p:sp>
        <p:nvSpPr>
          <p:cNvPr id="99" name="Arc 9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6" name="Shape 76"/>
          <p:cNvSpPr txBox="1">
            <a:spLocks noGrp="1"/>
          </p:cNvSpPr>
          <p:nvPr>
            <p:ph type="body" idx="1"/>
          </p:nvPr>
        </p:nvSpPr>
        <p:spPr>
          <a:xfrm>
            <a:off x="4447308" y="591344"/>
            <a:ext cx="6906491" cy="5585619"/>
          </a:xfrm>
          <a:prstGeom prst="rect">
            <a:avLst/>
          </a:prstGeom>
        </p:spPr>
        <p:txBody>
          <a:bodyPr spcFirstLastPara="1" vert="horz" lIns="91440" tIns="45720" rIns="91440" bIns="45720" numCol="1" rtlCol="0" anchor="ctr" anchorCtr="0">
            <a:noAutofit/>
          </a:bodyPr>
          <a:lstStyle/>
          <a:p>
            <a:pPr marL="0" indent="-228600">
              <a:spcAft>
                <a:spcPts val="600"/>
              </a:spcAft>
              <a:buFont typeface="Arial" panose="020B0604020202020204" pitchFamily="34" charset="0"/>
              <a:buChar char="•"/>
            </a:pPr>
            <a:r>
              <a:rPr lang="en-US" altLang="en-GB" sz="3600" dirty="0"/>
              <a:t>Holford (2016):   the traditional ‘democratic citizenship’ model of Adult Education has been entirely </a:t>
            </a:r>
            <a:r>
              <a:rPr lang="en-US" altLang="en-GB" sz="3600" b="1" dirty="0"/>
              <a:t>‘snuffed out’ by neo-liberalism</a:t>
            </a:r>
            <a:r>
              <a:rPr lang="en-US" altLang="en-GB" sz="3600" dirty="0"/>
              <a:t>. </a:t>
            </a:r>
          </a:p>
          <a:p>
            <a:pPr marL="0" indent="-228600">
              <a:spcAft>
                <a:spcPts val="600"/>
              </a:spcAft>
              <a:buFont typeface="Arial" panose="020B0604020202020204" pitchFamily="34" charset="0"/>
              <a:buChar char="•"/>
            </a:pPr>
            <a:r>
              <a:rPr lang="en-US" altLang="en-GB" sz="3600" dirty="0"/>
              <a:t>It is an ideology based on the primacy of the </a:t>
            </a:r>
            <a:r>
              <a:rPr lang="en-US" altLang="en-GB" sz="3600" b="1" dirty="0"/>
              <a:t>market place </a:t>
            </a:r>
            <a:r>
              <a:rPr lang="en-US" altLang="en-GB" sz="3600" dirty="0"/>
              <a:t>in all spheres of life, thereby converting public goods, such as education, into ‘</a:t>
            </a:r>
            <a:r>
              <a:rPr lang="en-US" altLang="en-GB" sz="3600" b="1" dirty="0"/>
              <a:t>consumption goods</a:t>
            </a:r>
            <a:r>
              <a:rPr lang="en-US" altLang="en-GB" sz="3600" dirty="0"/>
              <a:t>’ (Mayo, 2003, Frazer, 2018). </a:t>
            </a:r>
            <a:endParaRPr lang="en-US" sz="3600" dirty="0"/>
          </a:p>
        </p:txBody>
      </p:sp>
      <p:sp>
        <p:nvSpPr>
          <p:cNvPr id="77" name="Shape 77"/>
          <p:cNvSpPr txBox="1">
            <a:spLocks noGrp="1"/>
          </p:cNvSpPr>
          <p:nvPr>
            <p:ph type="sldNum" idx="12"/>
          </p:nvPr>
        </p:nvSpPr>
        <p:spPr>
          <a:xfrm>
            <a:off x="9541564" y="6356350"/>
            <a:ext cx="1812235" cy="365125"/>
          </a:xfrm>
          <a:prstGeom prst="rect">
            <a:avLst/>
          </a:prstGeom>
        </p:spPr>
        <p:txBody>
          <a:bodyPr spcFirstLastPara="1" vert="horz" lIns="91440" tIns="45720" rIns="91440" bIns="45720" numCol="1" rtlCol="0" anchor="ctr" anchorCtr="0">
            <a:normAutofit/>
          </a:bodyPr>
          <a:lstStyle/>
          <a:p>
            <a:pPr>
              <a:spcAft>
                <a:spcPts val="600"/>
              </a:spcAft>
            </a:pPr>
            <a:fld id="{00000000-1234-1234-1234-123412341234}" type="slidenum">
              <a:rPr lang="en-US" altLang="en-GB"/>
              <a:pPr>
                <a:spcAft>
                  <a:spcPts val="600"/>
                </a:spcAft>
              </a:pPr>
              <a:t>12</a:t>
            </a:fld>
            <a:endParaRPr lang="en-US"/>
          </a:p>
        </p:txBody>
      </p:sp>
    </p:spTree>
    <p:extLst>
      <p:ext uri="{BB962C8B-B14F-4D97-AF65-F5344CB8AC3E}">
        <p14:creationId xmlns:p14="http://schemas.microsoft.com/office/powerpoint/2010/main" val="87893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696E4718-4D60-49A2-B8A9-991776AC84F6}"/>
              </a:ext>
            </a:extLst>
          </p:cNvPr>
          <p:cNvSpPr>
            <a:spLocks noGrp="1"/>
          </p:cNvSpPr>
          <p:nvPr>
            <p:ph type="title"/>
          </p:nvPr>
        </p:nvSpPr>
        <p:spPr>
          <a:xfrm>
            <a:off x="1098468" y="885651"/>
            <a:ext cx="3229803" cy="4624603"/>
          </a:xfrm>
        </p:spPr>
        <p:txBody>
          <a:bodyPr>
            <a:normAutofit/>
          </a:bodyPr>
          <a:lstStyle/>
          <a:p>
            <a:r>
              <a:rPr lang="en-GB" sz="4100" dirty="0">
                <a:solidFill>
                  <a:srgbClr val="FFFFFF"/>
                </a:solidFill>
              </a:rPr>
              <a:t>…and its offspring – </a:t>
            </a:r>
            <a:r>
              <a:rPr lang="en-GB" sz="4100" b="1" dirty="0">
                <a:solidFill>
                  <a:srgbClr val="FFFFFF"/>
                </a:solidFill>
              </a:rPr>
              <a:t>new managerialism</a:t>
            </a:r>
          </a:p>
        </p:txBody>
      </p:sp>
      <p:sp>
        <p:nvSpPr>
          <p:cNvPr id="3" name="Content Placeholder 2">
            <a:extLst>
              <a:ext uri="{FF2B5EF4-FFF2-40B4-BE49-F238E27FC236}">
                <a16:creationId xmlns:a16="http://schemas.microsoft.com/office/drawing/2014/main" id="{6A500EFC-40EC-4688-AC49-EEB9302AD9E6}"/>
              </a:ext>
            </a:extLst>
          </p:cNvPr>
          <p:cNvSpPr>
            <a:spLocks noGrp="1"/>
          </p:cNvSpPr>
          <p:nvPr>
            <p:ph idx="1"/>
          </p:nvPr>
        </p:nvSpPr>
        <p:spPr>
          <a:xfrm>
            <a:off x="4978708" y="885651"/>
            <a:ext cx="6525220" cy="5710965"/>
          </a:xfrm>
        </p:spPr>
        <p:txBody>
          <a:bodyPr anchor="ctr">
            <a:normAutofit/>
          </a:bodyPr>
          <a:lstStyle/>
          <a:p>
            <a:pPr marL="0" indent="0">
              <a:buNone/>
            </a:pPr>
            <a:r>
              <a:rPr lang="en-GB" sz="3600" dirty="0"/>
              <a:t>New Managerialism is the organisational arm of neo-liberalism (Lynch, 2014). It represents a </a:t>
            </a:r>
            <a:r>
              <a:rPr lang="en-GB" sz="3600" b="1" i="1" dirty="0"/>
              <a:t>rejection of traditional models of public sector management</a:t>
            </a:r>
            <a:r>
              <a:rPr lang="en-GB" sz="3600" dirty="0"/>
              <a:t>, in favour of a business model of quasi-markets and tightening, target-driven management control (Frazer, 2018)</a:t>
            </a:r>
          </a:p>
        </p:txBody>
      </p:sp>
      <p:sp>
        <p:nvSpPr>
          <p:cNvPr id="4" name="Slide Number Placeholder 3">
            <a:extLst>
              <a:ext uri="{FF2B5EF4-FFF2-40B4-BE49-F238E27FC236}">
                <a16:creationId xmlns:a16="http://schemas.microsoft.com/office/drawing/2014/main" id="{8322C5BF-4F47-4851-A422-5C44E7075280}"/>
              </a:ext>
            </a:extLst>
          </p:cNvPr>
          <p:cNvSpPr>
            <a:spLocks noGrp="1"/>
          </p:cNvSpPr>
          <p:nvPr>
            <p:ph type="sldNum" sz="quarter" idx="12"/>
          </p:nvPr>
        </p:nvSpPr>
        <p:spPr>
          <a:xfrm>
            <a:off x="10707624" y="6382512"/>
            <a:ext cx="685800" cy="320040"/>
          </a:xfrm>
        </p:spPr>
        <p:txBody>
          <a:bodyPr>
            <a:normAutofit/>
          </a:bodyPr>
          <a:lstStyle/>
          <a:p>
            <a:pPr>
              <a:spcAft>
                <a:spcPts val="600"/>
              </a:spcAft>
            </a:pPr>
            <a:fld id="{D801355C-231D-470E-A718-E40C887FC62A}" type="slidenum">
              <a:rPr lang="en-GB" sz="1000"/>
              <a:pPr>
                <a:spcAft>
                  <a:spcPts val="600"/>
                </a:spcAft>
              </a:pPr>
              <a:t>13</a:t>
            </a:fld>
            <a:endParaRPr lang="en-GB" sz="1000" dirty="0"/>
          </a:p>
        </p:txBody>
      </p:sp>
    </p:spTree>
    <p:extLst>
      <p:ext uri="{BB962C8B-B14F-4D97-AF65-F5344CB8AC3E}">
        <p14:creationId xmlns:p14="http://schemas.microsoft.com/office/powerpoint/2010/main" val="1293074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0BB31A4-188A-4D5E-9E3E-8C61B16E423A}"/>
              </a:ext>
            </a:extLst>
          </p:cNvPr>
          <p:cNvSpPr>
            <a:spLocks noGrp="1"/>
          </p:cNvSpPr>
          <p:nvPr>
            <p:ph type="title"/>
          </p:nvPr>
        </p:nvSpPr>
        <p:spPr>
          <a:xfrm>
            <a:off x="934872" y="982272"/>
            <a:ext cx="3388419" cy="4560970"/>
          </a:xfrm>
        </p:spPr>
        <p:txBody>
          <a:bodyPr>
            <a:normAutofit/>
          </a:bodyPr>
          <a:lstStyle/>
          <a:p>
            <a:r>
              <a:rPr lang="en-GB" sz="4000" dirty="0">
                <a:solidFill>
                  <a:srgbClr val="FFFFFF"/>
                </a:solidFill>
              </a:rPr>
              <a:t>This is what CE professionals will experience. </a:t>
            </a:r>
            <a:r>
              <a:rPr lang="en-GB" sz="4000" dirty="0">
                <a:solidFill>
                  <a:srgbClr val="FFFFFF"/>
                </a:solidFill>
                <a:latin typeface="+mj-lt"/>
              </a:rPr>
              <a:t>Key features of this new managerialism include: </a:t>
            </a:r>
            <a:br>
              <a:rPr lang="en-GB" sz="4000" dirty="0">
                <a:solidFill>
                  <a:srgbClr val="FFFFFF"/>
                </a:solidFill>
                <a:latin typeface="+mj-lt"/>
              </a:rPr>
            </a:br>
            <a:endParaRPr lang="en-GB" sz="4000" dirty="0">
              <a:solidFill>
                <a:srgbClr val="FFFFFF"/>
              </a:solidFill>
            </a:endParaRP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Content Placeholder 2">
            <a:extLst>
              <a:ext uri="{FF2B5EF4-FFF2-40B4-BE49-F238E27FC236}">
                <a16:creationId xmlns:a16="http://schemas.microsoft.com/office/drawing/2014/main" id="{12D0A58F-3B59-4A37-9B51-3CF4F925E2BB}"/>
              </a:ext>
            </a:extLst>
          </p:cNvPr>
          <p:cNvSpPr>
            <a:spLocks noGrp="1"/>
          </p:cNvSpPr>
          <p:nvPr>
            <p:ph idx="1"/>
          </p:nvPr>
        </p:nvSpPr>
        <p:spPr>
          <a:xfrm>
            <a:off x="5221862" y="1719618"/>
            <a:ext cx="5948831" cy="4334629"/>
          </a:xfrm>
        </p:spPr>
        <p:txBody>
          <a:bodyPr anchor="ctr">
            <a:normAutofit/>
          </a:bodyPr>
          <a:lstStyle/>
          <a:p>
            <a:r>
              <a:rPr lang="en-GB" sz="3600" dirty="0">
                <a:solidFill>
                  <a:srgbClr val="FEFFFF"/>
                </a:solidFill>
                <a:latin typeface="+mj-lt"/>
              </a:rPr>
              <a:t>increased control and surveillance by managers, and a corresponding weakening of professional autonomy and decision making</a:t>
            </a:r>
            <a:r>
              <a:rPr lang="en-GB" sz="2400" dirty="0">
                <a:solidFill>
                  <a:srgbClr val="FEFFFF"/>
                </a:solidFill>
                <a:latin typeface="+mj-lt"/>
              </a:rPr>
              <a:t>, </a:t>
            </a:r>
          </a:p>
        </p:txBody>
      </p:sp>
      <p:sp>
        <p:nvSpPr>
          <p:cNvPr id="4" name="Slide Number Placeholder 3">
            <a:extLst>
              <a:ext uri="{FF2B5EF4-FFF2-40B4-BE49-F238E27FC236}">
                <a16:creationId xmlns:a16="http://schemas.microsoft.com/office/drawing/2014/main" id="{914997F7-CBD8-466C-9D09-6D78C88BCCC7}"/>
              </a:ext>
            </a:extLst>
          </p:cNvPr>
          <p:cNvSpPr>
            <a:spLocks noGrp="1"/>
          </p:cNvSpPr>
          <p:nvPr>
            <p:ph type="sldNum" sz="quarter" idx="12"/>
          </p:nvPr>
        </p:nvSpPr>
        <p:spPr>
          <a:xfrm>
            <a:off x="10707624" y="6175188"/>
            <a:ext cx="685800" cy="320040"/>
          </a:xfrm>
        </p:spPr>
        <p:txBody>
          <a:bodyPr>
            <a:normAutofit/>
          </a:bodyPr>
          <a:lstStyle/>
          <a:p>
            <a:pPr>
              <a:spcAft>
                <a:spcPts val="600"/>
              </a:spcAft>
            </a:pPr>
            <a:fld id="{D801355C-231D-470E-A718-E40C887FC62A}" type="slidenum">
              <a:rPr lang="en-GB" sz="1000">
                <a:solidFill>
                  <a:srgbClr val="FFFFFF"/>
                </a:solidFill>
              </a:rPr>
              <a:pPr>
                <a:spcAft>
                  <a:spcPts val="600"/>
                </a:spcAft>
              </a:pPr>
              <a:t>14</a:t>
            </a:fld>
            <a:endParaRPr lang="en-GB" sz="1000" dirty="0">
              <a:solidFill>
                <a:srgbClr val="FFFFFF"/>
              </a:solidFill>
            </a:endParaRPr>
          </a:p>
        </p:txBody>
      </p:sp>
    </p:spTree>
    <p:extLst>
      <p:ext uri="{BB962C8B-B14F-4D97-AF65-F5344CB8AC3E}">
        <p14:creationId xmlns:p14="http://schemas.microsoft.com/office/powerpoint/2010/main" val="249523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85"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5" name="Shape 75"/>
          <p:cNvSpPr txBox="1">
            <a:spLocks noGrp="1"/>
          </p:cNvSpPr>
          <p:nvPr>
            <p:ph type="title"/>
          </p:nvPr>
        </p:nvSpPr>
        <p:spPr>
          <a:xfrm>
            <a:off x="1098468" y="885651"/>
            <a:ext cx="3229803" cy="4624603"/>
          </a:xfrm>
          <a:prstGeom prst="rect">
            <a:avLst/>
          </a:prstGeom>
        </p:spPr>
        <p:txBody>
          <a:bodyPr spcFirstLastPara="1" vert="horz" lIns="91440" tIns="45720" rIns="91440" bIns="45720" numCol="1" rtlCol="0" anchor="ctr" anchorCtr="0">
            <a:normAutofit/>
          </a:bodyPr>
          <a:lstStyle/>
          <a:p>
            <a:pPr>
              <a:spcBef>
                <a:spcPct val="0"/>
              </a:spcBef>
            </a:pPr>
            <a:r>
              <a:rPr lang="en-US" altLang="en-GB" b="1" kern="1200" dirty="0">
                <a:solidFill>
                  <a:srgbClr val="FFFFFF"/>
                </a:solidFill>
                <a:latin typeface="+mj-lt"/>
                <a:ea typeface="+mj-ea"/>
                <a:cs typeface="+mj-cs"/>
              </a:rPr>
              <a:t>The result of all this: where we are now</a:t>
            </a:r>
            <a:endParaRPr lang="en-US" b="1" kern="1200" dirty="0">
              <a:solidFill>
                <a:srgbClr val="FFFFFF"/>
              </a:solidFill>
              <a:latin typeface="+mj-lt"/>
              <a:ea typeface="+mj-ea"/>
              <a:cs typeface="+mj-cs"/>
            </a:endParaRPr>
          </a:p>
        </p:txBody>
      </p:sp>
      <p:sp>
        <p:nvSpPr>
          <p:cNvPr id="76" name="Shape 76"/>
          <p:cNvSpPr txBox="1">
            <a:spLocks noGrp="1"/>
          </p:cNvSpPr>
          <p:nvPr>
            <p:ph type="body" idx="1"/>
          </p:nvPr>
        </p:nvSpPr>
        <p:spPr>
          <a:xfrm>
            <a:off x="4978708" y="885651"/>
            <a:ext cx="6525220" cy="5816901"/>
          </a:xfrm>
          <a:prstGeom prst="rect">
            <a:avLst/>
          </a:prstGeom>
        </p:spPr>
        <p:txBody>
          <a:bodyPr spcFirstLastPara="1" vert="horz" lIns="91440" tIns="45720" rIns="91440" bIns="45720" numCol="1" rtlCol="0" anchor="ctr" anchorCtr="0">
            <a:normAutofit lnSpcReduction="10000"/>
          </a:bodyPr>
          <a:lstStyle/>
          <a:p>
            <a:pPr marL="0" indent="-228600">
              <a:spcAft>
                <a:spcPts val="600"/>
              </a:spcAft>
              <a:buFont typeface="Arial" panose="020B0604020202020204" pitchFamily="34" charset="0"/>
              <a:buChar char="•"/>
            </a:pPr>
            <a:endParaRPr lang="en-US" altLang="en-GB" sz="1900" dirty="0"/>
          </a:p>
          <a:p>
            <a:pPr marL="228600" indent="0">
              <a:spcAft>
                <a:spcPts val="600"/>
              </a:spcAft>
              <a:buNone/>
            </a:pPr>
            <a:r>
              <a:rPr lang="en-US" altLang="en-GB" dirty="0"/>
              <a:t>Community Education values and practice  are undermined</a:t>
            </a:r>
          </a:p>
          <a:p>
            <a:pPr marL="228600" indent="0">
              <a:spcAft>
                <a:spcPts val="600"/>
              </a:spcAft>
              <a:buNone/>
            </a:pPr>
            <a:endParaRPr lang="en-US" altLang="en-GB" dirty="0"/>
          </a:p>
          <a:p>
            <a:pPr marL="228600" indent="0">
              <a:spcAft>
                <a:spcPts val="600"/>
              </a:spcAft>
              <a:buNone/>
            </a:pPr>
            <a:r>
              <a:rPr lang="en-US" altLang="en-GB" dirty="0"/>
              <a:t>Increasingly hard to carry out honest Reflective Practice let alone Critical Reflection</a:t>
            </a:r>
          </a:p>
          <a:p>
            <a:pPr marL="228600" indent="0">
              <a:spcAft>
                <a:spcPts val="600"/>
              </a:spcAft>
              <a:buNone/>
            </a:pPr>
            <a:endParaRPr lang="en-US" altLang="en-GB" dirty="0"/>
          </a:p>
          <a:p>
            <a:pPr marL="228600" indent="0">
              <a:spcAft>
                <a:spcPts val="600"/>
              </a:spcAft>
              <a:buNone/>
            </a:pPr>
            <a:r>
              <a:rPr lang="en-US" altLang="en-GB" dirty="0"/>
              <a:t>Does Community Education still exist as a distinct profession?</a:t>
            </a:r>
          </a:p>
          <a:p>
            <a:pPr marL="228600" indent="0">
              <a:spcAft>
                <a:spcPts val="600"/>
              </a:spcAft>
              <a:buNone/>
            </a:pPr>
            <a:endParaRPr lang="en-US" altLang="en-GB" dirty="0"/>
          </a:p>
          <a:p>
            <a:pPr marL="228600" indent="0">
              <a:spcAft>
                <a:spcPts val="600"/>
              </a:spcAft>
              <a:buNone/>
            </a:pPr>
            <a:r>
              <a:rPr lang="en-US" altLang="en-GB" dirty="0"/>
              <a:t>‘What is to be done?’</a:t>
            </a:r>
          </a:p>
          <a:p>
            <a:pPr marL="228600" indent="0">
              <a:spcAft>
                <a:spcPts val="600"/>
              </a:spcAft>
              <a:buNone/>
            </a:pPr>
            <a:r>
              <a:rPr lang="en-US" altLang="en-GB" dirty="0"/>
              <a:t>One answer:   </a:t>
            </a:r>
            <a:r>
              <a:rPr lang="en-US" altLang="en-GB" b="1" dirty="0"/>
              <a:t>Return to our core values and use them to stimulate Critical Reflection</a:t>
            </a:r>
          </a:p>
        </p:txBody>
      </p:sp>
      <p:sp>
        <p:nvSpPr>
          <p:cNvPr id="77" name="Shape 77"/>
          <p:cNvSpPr txBox="1">
            <a:spLocks noGrp="1"/>
          </p:cNvSpPr>
          <p:nvPr>
            <p:ph type="sldNum" idx="12"/>
          </p:nvPr>
        </p:nvSpPr>
        <p:spPr>
          <a:xfrm>
            <a:off x="10707624" y="6382512"/>
            <a:ext cx="685800" cy="320040"/>
          </a:xfrm>
          <a:prstGeom prst="rect">
            <a:avLst/>
          </a:prstGeom>
        </p:spPr>
        <p:txBody>
          <a:bodyPr spcFirstLastPara="1" vert="horz" lIns="91440" tIns="45720" rIns="91440" bIns="45720" numCol="1" rtlCol="0" anchor="ctr" anchorCtr="0">
            <a:normAutofit/>
          </a:bodyPr>
          <a:lstStyle/>
          <a:p>
            <a:pPr>
              <a:spcAft>
                <a:spcPts val="600"/>
              </a:spcAft>
            </a:pPr>
            <a:fld id="{00000000-1234-1234-1234-123412341234}" type="slidenum">
              <a:rPr lang="en-US" altLang="en-GB" sz="1000"/>
              <a:pPr>
                <a:spcAft>
                  <a:spcPts val="600"/>
                </a:spcAft>
              </a:pPr>
              <a:t>15</a:t>
            </a:fld>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xEl>
                                              <p:pRg st="1" end="1"/>
                                            </p:txEl>
                                          </p:spTgt>
                                        </p:tgtEl>
                                        <p:attrNameLst>
                                          <p:attrName>style.visibility</p:attrName>
                                        </p:attrNameLst>
                                      </p:cBhvr>
                                      <p:to>
                                        <p:strVal val="visible"/>
                                      </p:to>
                                    </p:set>
                                    <p:animEffect transition="in" filter="fade">
                                      <p:cBhvr>
                                        <p:cTn id="7" dur="500"/>
                                        <p:tgtEl>
                                          <p:spTgt spid="7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txEl>
                                              <p:pRg st="3" end="3"/>
                                            </p:txEl>
                                          </p:spTgt>
                                        </p:tgtEl>
                                        <p:attrNameLst>
                                          <p:attrName>style.visibility</p:attrName>
                                        </p:attrNameLst>
                                      </p:cBhvr>
                                      <p:to>
                                        <p:strVal val="visible"/>
                                      </p:to>
                                    </p:set>
                                    <p:animEffect transition="in" filter="fade">
                                      <p:cBhvr>
                                        <p:cTn id="12" dur="500"/>
                                        <p:tgtEl>
                                          <p:spTgt spid="7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
                                            <p:txEl>
                                              <p:pRg st="5" end="5"/>
                                            </p:txEl>
                                          </p:spTgt>
                                        </p:tgtEl>
                                        <p:attrNameLst>
                                          <p:attrName>style.visibility</p:attrName>
                                        </p:attrNameLst>
                                      </p:cBhvr>
                                      <p:to>
                                        <p:strVal val="visible"/>
                                      </p:to>
                                    </p:set>
                                    <p:animEffect transition="in" filter="fade">
                                      <p:cBhvr>
                                        <p:cTn id="17" dur="500"/>
                                        <p:tgtEl>
                                          <p:spTgt spid="7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6">
                                            <p:txEl>
                                              <p:pRg st="7" end="7"/>
                                            </p:txEl>
                                          </p:spTgt>
                                        </p:tgtEl>
                                        <p:attrNameLst>
                                          <p:attrName>style.visibility</p:attrName>
                                        </p:attrNameLst>
                                      </p:cBhvr>
                                      <p:to>
                                        <p:strVal val="visible"/>
                                      </p:to>
                                    </p:set>
                                    <p:animEffect transition="in" filter="fade">
                                      <p:cBhvr>
                                        <p:cTn id="22" dur="500"/>
                                        <p:tgtEl>
                                          <p:spTgt spid="7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6">
                                            <p:txEl>
                                              <p:pRg st="8" end="8"/>
                                            </p:txEl>
                                          </p:spTgt>
                                        </p:tgtEl>
                                        <p:attrNameLst>
                                          <p:attrName>style.visibility</p:attrName>
                                        </p:attrNameLst>
                                      </p:cBhvr>
                                      <p:to>
                                        <p:strVal val="visible"/>
                                      </p:to>
                                    </p:set>
                                    <p:animEffect transition="in" filter="fade">
                                      <p:cBhvr>
                                        <p:cTn id="27" dur="500"/>
                                        <p:tgtEl>
                                          <p:spTgt spid="7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3C2D36A-A83C-4EC8-8161-26E086E75936}"/>
              </a:ext>
            </a:extLst>
          </p:cNvPr>
          <p:cNvSpPr>
            <a:spLocks noGrp="1"/>
          </p:cNvSpPr>
          <p:nvPr>
            <p:ph type="title"/>
          </p:nvPr>
        </p:nvSpPr>
        <p:spPr>
          <a:xfrm>
            <a:off x="958506" y="800392"/>
            <a:ext cx="10264697" cy="1212102"/>
          </a:xfrm>
        </p:spPr>
        <p:txBody>
          <a:bodyPr vert="horz" lIns="91440" tIns="45720" rIns="91440" bIns="45720" rtlCol="0" anchor="ctr">
            <a:normAutofit/>
          </a:bodyPr>
          <a:lstStyle/>
          <a:p>
            <a:pPr>
              <a:spcBef>
                <a:spcPct val="0"/>
              </a:spcBef>
            </a:pPr>
            <a:r>
              <a:rPr lang="en-US" sz="4000" b="1" kern="1200" dirty="0">
                <a:solidFill>
                  <a:srgbClr val="FFFFFF"/>
                </a:solidFill>
                <a:latin typeface="+mj-lt"/>
                <a:ea typeface="+mj-ea"/>
                <a:cs typeface="+mj-cs"/>
              </a:rPr>
              <a:t>2.3 CLD values and their relevance</a:t>
            </a:r>
          </a:p>
        </p:txBody>
      </p:sp>
      <p:sp>
        <p:nvSpPr>
          <p:cNvPr id="3" name="Text Placeholder 2">
            <a:extLst>
              <a:ext uri="{FF2B5EF4-FFF2-40B4-BE49-F238E27FC236}">
                <a16:creationId xmlns:a16="http://schemas.microsoft.com/office/drawing/2014/main" id="{28F0F58A-D1C0-4A6B-B4F5-38AA65D3F396}"/>
              </a:ext>
            </a:extLst>
          </p:cNvPr>
          <p:cNvSpPr>
            <a:spLocks noGrp="1"/>
          </p:cNvSpPr>
          <p:nvPr>
            <p:ph type="body" idx="1"/>
          </p:nvPr>
        </p:nvSpPr>
        <p:spPr>
          <a:xfrm>
            <a:off x="1367624" y="2490436"/>
            <a:ext cx="9708995" cy="3567173"/>
          </a:xfrm>
        </p:spPr>
        <p:txBody>
          <a:bodyPr vert="horz" lIns="91440" tIns="45720" rIns="91440" bIns="45720" rtlCol="0" anchor="ctr">
            <a:noAutofit/>
          </a:bodyPr>
          <a:lstStyle/>
          <a:p>
            <a:pPr marL="380985" indent="0">
              <a:spcAft>
                <a:spcPts val="600"/>
              </a:spcAft>
              <a:buNone/>
            </a:pPr>
            <a:r>
              <a:rPr lang="en-US" b="1" dirty="0"/>
              <a:t>CLD</a:t>
            </a:r>
            <a:r>
              <a:rPr lang="en-US" dirty="0"/>
              <a:t> Standards </a:t>
            </a:r>
            <a:r>
              <a:rPr lang="en-US" b="1" dirty="0"/>
              <a:t>Council for Scotland Values</a:t>
            </a:r>
          </a:p>
          <a:p>
            <a:pPr lvl="1" indent="-228600">
              <a:spcBef>
                <a:spcPts val="0"/>
              </a:spcBef>
              <a:spcAft>
                <a:spcPts val="600"/>
              </a:spcAft>
              <a:buClr>
                <a:schemeClr val="dk1"/>
              </a:buClr>
              <a:buSzPts val="1600"/>
              <a:buFont typeface="Arial" panose="020B0604020202020204" pitchFamily="34" charset="0"/>
              <a:buChar char="•"/>
            </a:pPr>
            <a:r>
              <a:rPr lang="en-US" altLang="en-GB" sz="2800" b="1" dirty="0">
                <a:sym typeface="Calibri"/>
              </a:rPr>
              <a:t>Self-determination </a:t>
            </a:r>
            <a:endParaRPr lang="en-US" sz="2800" dirty="0">
              <a:sym typeface="Calibri"/>
            </a:endParaRPr>
          </a:p>
          <a:p>
            <a:pPr lvl="1" indent="-228600">
              <a:spcBef>
                <a:spcPts val="0"/>
              </a:spcBef>
              <a:spcAft>
                <a:spcPts val="600"/>
              </a:spcAft>
              <a:buClr>
                <a:schemeClr val="dk1"/>
              </a:buClr>
              <a:buSzPts val="1600"/>
              <a:buFont typeface="Arial" panose="020B0604020202020204" pitchFamily="34" charset="0"/>
              <a:buChar char="•"/>
            </a:pPr>
            <a:r>
              <a:rPr lang="en-US" altLang="en-GB" sz="2800" b="1" dirty="0">
                <a:sym typeface="Calibri"/>
              </a:rPr>
              <a:t>Inclusion </a:t>
            </a:r>
            <a:endParaRPr lang="en-US" altLang="en-GB" sz="2800" dirty="0">
              <a:sym typeface="Calibri"/>
            </a:endParaRPr>
          </a:p>
          <a:p>
            <a:pPr lvl="1" indent="-228600">
              <a:spcBef>
                <a:spcPts val="0"/>
              </a:spcBef>
              <a:spcAft>
                <a:spcPts val="600"/>
              </a:spcAft>
              <a:buClr>
                <a:schemeClr val="dk1"/>
              </a:buClr>
              <a:buSzPts val="1600"/>
              <a:buFont typeface="Arial" panose="020B0604020202020204" pitchFamily="34" charset="0"/>
              <a:buChar char="•"/>
            </a:pPr>
            <a:r>
              <a:rPr lang="en-US" altLang="en-GB" sz="2800" b="1" dirty="0">
                <a:sym typeface="Calibri"/>
              </a:rPr>
              <a:t>Empowerment </a:t>
            </a:r>
            <a:r>
              <a:rPr lang="en-US" altLang="en-GB" sz="2800" dirty="0">
                <a:sym typeface="Calibri"/>
              </a:rPr>
              <a:t>.</a:t>
            </a:r>
            <a:endParaRPr lang="en-US" sz="2800" dirty="0">
              <a:sym typeface="Calibri"/>
            </a:endParaRPr>
          </a:p>
          <a:p>
            <a:pPr lvl="1" indent="-228600">
              <a:spcBef>
                <a:spcPts val="0"/>
              </a:spcBef>
              <a:spcAft>
                <a:spcPts val="600"/>
              </a:spcAft>
              <a:buClr>
                <a:schemeClr val="dk1"/>
              </a:buClr>
              <a:buSzPts val="1600"/>
              <a:buFont typeface="Arial" panose="020B0604020202020204" pitchFamily="34" charset="0"/>
              <a:buChar char="•"/>
            </a:pPr>
            <a:r>
              <a:rPr lang="en-US" altLang="en-GB" sz="2800" b="1" dirty="0">
                <a:sym typeface="Calibri"/>
              </a:rPr>
              <a:t>Working collaboratively</a:t>
            </a:r>
            <a:r>
              <a:rPr lang="en-US" altLang="en-GB" sz="2800" dirty="0">
                <a:sym typeface="Calibri"/>
              </a:rPr>
              <a:t>  </a:t>
            </a:r>
            <a:endParaRPr lang="en-US" sz="2800" dirty="0">
              <a:sym typeface="Calibri"/>
            </a:endParaRPr>
          </a:p>
          <a:p>
            <a:pPr lvl="1" indent="-228600">
              <a:spcBef>
                <a:spcPts val="0"/>
              </a:spcBef>
              <a:spcAft>
                <a:spcPts val="600"/>
              </a:spcAft>
              <a:buClr>
                <a:schemeClr val="dk1"/>
              </a:buClr>
              <a:buSzPts val="1600"/>
              <a:buFont typeface="Arial" panose="020B0604020202020204" pitchFamily="34" charset="0"/>
              <a:buChar char="•"/>
            </a:pPr>
            <a:r>
              <a:rPr lang="en-US" altLang="en-GB" sz="2800" b="1" dirty="0">
                <a:sym typeface="Calibri"/>
              </a:rPr>
              <a:t>Promotion of learning as a lifelong activity</a:t>
            </a:r>
            <a:endParaRPr lang="en-US" dirty="0"/>
          </a:p>
          <a:p>
            <a:pPr marL="152396" indent="-228600">
              <a:spcAft>
                <a:spcPts val="600"/>
              </a:spcAft>
              <a:buFont typeface="Arial" panose="020B0604020202020204" pitchFamily="34" charset="0"/>
              <a:buChar char="•"/>
            </a:pPr>
            <a:r>
              <a:rPr lang="en-US" dirty="0"/>
              <a:t>What do they mean?</a:t>
            </a:r>
          </a:p>
          <a:p>
            <a:pPr marL="152396" indent="-228600">
              <a:spcAft>
                <a:spcPts val="600"/>
              </a:spcAft>
              <a:buFont typeface="Arial" panose="020B0604020202020204" pitchFamily="34" charset="0"/>
              <a:buChar char="•"/>
            </a:pPr>
            <a:r>
              <a:rPr lang="en-US" dirty="0"/>
              <a:t>Do they make Community Education unique?</a:t>
            </a:r>
          </a:p>
        </p:txBody>
      </p:sp>
      <p:sp>
        <p:nvSpPr>
          <p:cNvPr id="4" name="Slide Number Placeholder 3">
            <a:extLst>
              <a:ext uri="{FF2B5EF4-FFF2-40B4-BE49-F238E27FC236}">
                <a16:creationId xmlns:a16="http://schemas.microsoft.com/office/drawing/2014/main" id="{C0C616EF-119E-41AA-A0EE-0B07CB378956}"/>
              </a:ext>
            </a:extLst>
          </p:cNvPr>
          <p:cNvSpPr>
            <a:spLocks noGrp="1"/>
          </p:cNvSpPr>
          <p:nvPr>
            <p:ph type="sldNum" idx="12"/>
          </p:nvPr>
        </p:nvSpPr>
        <p:spPr>
          <a:xfrm>
            <a:off x="10707624" y="6382512"/>
            <a:ext cx="685800" cy="320040"/>
          </a:xfrm>
        </p:spPr>
        <p:txBody>
          <a:bodyPr vert="horz" lIns="91440" tIns="45720" rIns="91440" bIns="45720" rtlCol="0" anchor="ctr">
            <a:normAutofit/>
          </a:bodyPr>
          <a:lstStyle/>
          <a:p>
            <a:pPr>
              <a:spcAft>
                <a:spcPts val="600"/>
              </a:spcAft>
            </a:pPr>
            <a:fld id="{00000000-1234-1234-1234-123412341234}" type="slidenum">
              <a:rPr lang="en-US" altLang="en-GB" sz="1000"/>
              <a:pPr>
                <a:spcAft>
                  <a:spcPts val="600"/>
                </a:spcAft>
              </a:pPr>
              <a:t>16</a:t>
            </a:fld>
            <a:endParaRPr lang="en-US" sz="1000" dirty="0"/>
          </a:p>
        </p:txBody>
      </p:sp>
    </p:spTree>
    <p:extLst>
      <p:ext uri="{BB962C8B-B14F-4D97-AF65-F5344CB8AC3E}">
        <p14:creationId xmlns:p14="http://schemas.microsoft.com/office/powerpoint/2010/main" val="205142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1"/>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Rectangle 9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Shape 82"/>
          <p:cNvSpPr txBox="1">
            <a:spLocks noGrp="1"/>
          </p:cNvSpPr>
          <p:nvPr>
            <p:ph type="title"/>
          </p:nvPr>
        </p:nvSpPr>
        <p:spPr>
          <a:xfrm>
            <a:off x="958403" y="684268"/>
            <a:ext cx="10264697" cy="1212102"/>
          </a:xfrm>
          <a:prstGeom prst="rect">
            <a:avLst/>
          </a:prstGeom>
        </p:spPr>
        <p:txBody>
          <a:bodyPr spcFirstLastPara="1" vert="horz" lIns="91440" tIns="45720" rIns="91440" bIns="45720" numCol="1" rtlCol="0" anchor="ctr" anchorCtr="0">
            <a:normAutofit/>
          </a:bodyPr>
          <a:lstStyle/>
          <a:p>
            <a:pPr>
              <a:spcBef>
                <a:spcPct val="0"/>
              </a:spcBef>
            </a:pPr>
            <a:r>
              <a:rPr lang="en-US" altLang="en-GB" sz="4000" b="1" kern="1200" dirty="0">
                <a:solidFill>
                  <a:srgbClr val="FFFFFF"/>
                </a:solidFill>
                <a:latin typeface="+mj-lt"/>
                <a:ea typeface="+mj-ea"/>
                <a:cs typeface="+mj-cs"/>
              </a:rPr>
              <a:t>CLD values – what do they mean &amp; are they useful?</a:t>
            </a:r>
            <a:endParaRPr lang="en-US" sz="4000" b="1" kern="1200" dirty="0">
              <a:solidFill>
                <a:srgbClr val="FFFFFF"/>
              </a:solidFill>
              <a:latin typeface="+mj-lt"/>
              <a:ea typeface="+mj-ea"/>
              <a:cs typeface="+mj-cs"/>
            </a:endParaRPr>
          </a:p>
        </p:txBody>
      </p:sp>
      <p:sp>
        <p:nvSpPr>
          <p:cNvPr id="83" name="Shape 83"/>
          <p:cNvSpPr txBox="1">
            <a:spLocks noGrp="1"/>
          </p:cNvSpPr>
          <p:nvPr>
            <p:ph type="body" idx="1"/>
          </p:nvPr>
        </p:nvSpPr>
        <p:spPr>
          <a:xfrm>
            <a:off x="0" y="2490436"/>
            <a:ext cx="12041945" cy="4212116"/>
          </a:xfrm>
          <a:prstGeom prst="rect">
            <a:avLst/>
          </a:prstGeom>
        </p:spPr>
        <p:txBody>
          <a:bodyPr spcFirstLastPara="1" vert="horz" lIns="91440" tIns="45720" rIns="91440" bIns="45720" numCol="1" rtlCol="0" anchor="ctr" anchorCtr="0">
            <a:normAutofit/>
          </a:bodyPr>
          <a:lstStyle/>
          <a:p>
            <a:pPr lvl="1" indent="-228600">
              <a:spcBef>
                <a:spcPts val="0"/>
              </a:spcBef>
              <a:buClr>
                <a:schemeClr val="dk1"/>
              </a:buClr>
              <a:buSzPts val="1600"/>
              <a:buFont typeface="Arial" panose="020B0604020202020204" pitchFamily="34" charset="0"/>
              <a:buChar char="•"/>
            </a:pPr>
            <a:r>
              <a:rPr lang="en-US" altLang="en-GB" b="1" dirty="0">
                <a:sym typeface="Calibri"/>
              </a:rPr>
              <a:t>Self-determination </a:t>
            </a:r>
            <a:r>
              <a:rPr lang="en-US" altLang="en-GB" dirty="0">
                <a:sym typeface="Calibri"/>
              </a:rPr>
              <a:t>– respecting the individual and valuing the right of people to make their own choices.</a:t>
            </a:r>
            <a:endParaRPr lang="en-US" dirty="0">
              <a:sym typeface="Calibri"/>
            </a:endParaRPr>
          </a:p>
          <a:p>
            <a:pPr lvl="1" indent="-228600">
              <a:spcBef>
                <a:spcPts val="0"/>
              </a:spcBef>
              <a:buClr>
                <a:schemeClr val="dk1"/>
              </a:buClr>
              <a:buSzPts val="1600"/>
              <a:buFont typeface="Arial" panose="020B0604020202020204" pitchFamily="34" charset="0"/>
              <a:buChar char="•"/>
            </a:pPr>
            <a:r>
              <a:rPr lang="en-US" altLang="en-GB" b="1" dirty="0">
                <a:sym typeface="Calibri"/>
              </a:rPr>
              <a:t>Inclusion </a:t>
            </a:r>
            <a:r>
              <a:rPr lang="en-US" altLang="en-GB" dirty="0">
                <a:sym typeface="Calibri"/>
              </a:rPr>
              <a:t>– valuing equality of both opportunity and outcome, and challenging discriminatory practice.</a:t>
            </a:r>
            <a:endParaRPr lang="en-US" dirty="0">
              <a:sym typeface="Calibri"/>
            </a:endParaRPr>
          </a:p>
          <a:p>
            <a:pPr lvl="1" indent="-228600">
              <a:spcBef>
                <a:spcPts val="0"/>
              </a:spcBef>
              <a:buClr>
                <a:schemeClr val="dk1"/>
              </a:buClr>
              <a:buSzPts val="1600"/>
              <a:buFont typeface="Arial" panose="020B0604020202020204" pitchFamily="34" charset="0"/>
              <a:buChar char="•"/>
            </a:pPr>
            <a:r>
              <a:rPr lang="en-US" altLang="en-GB" b="1" dirty="0">
                <a:sym typeface="Calibri"/>
              </a:rPr>
              <a:t>Empowerment </a:t>
            </a:r>
            <a:r>
              <a:rPr lang="en-US" altLang="en-GB" dirty="0">
                <a:sym typeface="Calibri"/>
              </a:rPr>
              <a:t>– increasing the ability of individuals and groups to influence issues that affect them and their communities through individual and/ or collective action.</a:t>
            </a:r>
            <a:endParaRPr lang="en-US" dirty="0">
              <a:sym typeface="Calibri"/>
            </a:endParaRPr>
          </a:p>
          <a:p>
            <a:pPr lvl="1" indent="-228600">
              <a:spcBef>
                <a:spcPts val="0"/>
              </a:spcBef>
              <a:buClr>
                <a:schemeClr val="dk1"/>
              </a:buClr>
              <a:buSzPts val="1600"/>
              <a:buFont typeface="Arial" panose="020B0604020202020204" pitchFamily="34" charset="0"/>
              <a:buChar char="•"/>
            </a:pPr>
            <a:r>
              <a:rPr lang="en-US" altLang="en-GB" b="1" dirty="0">
                <a:sym typeface="Calibri"/>
              </a:rPr>
              <a:t>Working collaboratively</a:t>
            </a:r>
            <a:r>
              <a:rPr lang="en-US" altLang="en-GB" dirty="0">
                <a:sym typeface="Calibri"/>
              </a:rPr>
              <a:t> – maximising collaborative working relationships in partnerships between the many agencies which contribute to CLD, including collaborative work with participants, learners and communities.</a:t>
            </a:r>
            <a:endParaRPr lang="en-US" dirty="0">
              <a:sym typeface="Calibri"/>
            </a:endParaRPr>
          </a:p>
          <a:p>
            <a:pPr lvl="1" indent="-228600">
              <a:spcBef>
                <a:spcPts val="0"/>
              </a:spcBef>
              <a:buClr>
                <a:schemeClr val="dk1"/>
              </a:buClr>
              <a:buSzPts val="1600"/>
              <a:buFont typeface="Arial" panose="020B0604020202020204" pitchFamily="34" charset="0"/>
              <a:buChar char="•"/>
            </a:pPr>
            <a:r>
              <a:rPr lang="en-US" altLang="en-GB" b="1" dirty="0">
                <a:sym typeface="Calibri"/>
              </a:rPr>
              <a:t>Promotion of learning as a lifelong activity</a:t>
            </a:r>
            <a:r>
              <a:rPr lang="en-US" altLang="en-GB" dirty="0">
                <a:sym typeface="Calibri"/>
              </a:rPr>
              <a:t> – ensuring that individuals are aware of a range of learning opportunities and are able to access relevant options at any stage of their life.</a:t>
            </a:r>
            <a:endParaRPr lang="en-US" dirty="0">
              <a:sym typeface="Calibri"/>
            </a:endParaRPr>
          </a:p>
          <a:p>
            <a:pPr marL="0" indent="-228600">
              <a:buFont typeface="Arial" panose="020B0604020202020204" pitchFamily="34" charset="0"/>
              <a:buChar char="•"/>
            </a:pPr>
            <a:endParaRPr lang="en-US" sz="2400" dirty="0">
              <a:sym typeface="Calibri"/>
            </a:endParaRPr>
          </a:p>
          <a:p>
            <a:pPr marL="0" indent="-228600">
              <a:spcAft>
                <a:spcPts val="2133"/>
              </a:spcAft>
              <a:buFont typeface="Arial" panose="020B0604020202020204" pitchFamily="34" charset="0"/>
              <a:buChar char="•"/>
            </a:pPr>
            <a:endParaRPr lang="en-US" sz="1900" dirty="0"/>
          </a:p>
        </p:txBody>
      </p:sp>
      <p:sp>
        <p:nvSpPr>
          <p:cNvPr id="84" name="Shape 84"/>
          <p:cNvSpPr txBox="1">
            <a:spLocks noGrp="1"/>
          </p:cNvSpPr>
          <p:nvPr>
            <p:ph type="sldNum" idx="12"/>
          </p:nvPr>
        </p:nvSpPr>
        <p:spPr>
          <a:xfrm>
            <a:off x="10707624" y="6382512"/>
            <a:ext cx="685800" cy="320040"/>
          </a:xfrm>
          <a:prstGeom prst="rect">
            <a:avLst/>
          </a:prstGeom>
        </p:spPr>
        <p:txBody>
          <a:bodyPr spcFirstLastPara="1" vert="horz" lIns="91440" tIns="45720" rIns="91440" bIns="45720" numCol="1" rtlCol="0" anchor="ctr" anchorCtr="0">
            <a:normAutofit/>
          </a:bodyPr>
          <a:lstStyle/>
          <a:p>
            <a:pPr>
              <a:spcAft>
                <a:spcPts val="600"/>
              </a:spcAft>
            </a:pPr>
            <a:fld id="{00000000-1234-1234-1234-123412341234}" type="slidenum">
              <a:rPr lang="en-US" altLang="en-GB" sz="1000"/>
              <a:pPr>
                <a:spcAft>
                  <a:spcPts val="600"/>
                </a:spcAft>
              </a:pPr>
              <a:t>17</a:t>
            </a:fld>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6DB3E3-E3E8-4572-BB43-149BA80ABFB7}"/>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spcBef>
                <a:spcPct val="0"/>
              </a:spcBef>
            </a:pPr>
            <a:r>
              <a:rPr lang="en-US" sz="4000" b="1" kern="1200" dirty="0">
                <a:solidFill>
                  <a:srgbClr val="FFFFFF"/>
                </a:solidFill>
                <a:latin typeface="+mj-lt"/>
                <a:ea typeface="+mj-ea"/>
                <a:cs typeface="+mj-cs"/>
              </a:rPr>
              <a:t>Conclusion to Part 1</a:t>
            </a:r>
          </a:p>
        </p:txBody>
      </p:sp>
      <p:sp>
        <p:nvSpPr>
          <p:cNvPr id="3" name="Text Placeholder 2">
            <a:extLst>
              <a:ext uri="{FF2B5EF4-FFF2-40B4-BE49-F238E27FC236}">
                <a16:creationId xmlns:a16="http://schemas.microsoft.com/office/drawing/2014/main" id="{7859C6C5-0682-4215-ADD1-3CD7A622F411}"/>
              </a:ext>
            </a:extLst>
          </p:cNvPr>
          <p:cNvSpPr>
            <a:spLocks noGrp="1"/>
          </p:cNvSpPr>
          <p:nvPr>
            <p:ph type="body" idx="1"/>
          </p:nvPr>
        </p:nvSpPr>
        <p:spPr>
          <a:xfrm>
            <a:off x="3900973" y="257176"/>
            <a:ext cx="8251403" cy="5938352"/>
          </a:xfrm>
        </p:spPr>
        <p:txBody>
          <a:bodyPr vert="horz" lIns="91440" tIns="45720" rIns="91440" bIns="45720" rtlCol="0" anchor="ctr">
            <a:noAutofit/>
          </a:bodyPr>
          <a:lstStyle/>
          <a:p>
            <a:pPr indent="-228600">
              <a:spcAft>
                <a:spcPts val="600"/>
              </a:spcAft>
              <a:buFont typeface="Arial" panose="020B0604020202020204" pitchFamily="34" charset="0"/>
              <a:buChar char="•"/>
            </a:pPr>
            <a:r>
              <a:rPr lang="en-US" dirty="0"/>
              <a:t>Society, Education and Community Education is in the middle of a number of inter-locking </a:t>
            </a:r>
            <a:r>
              <a:rPr lang="en-US" b="1" dirty="0"/>
              <a:t>crises.</a:t>
            </a:r>
          </a:p>
          <a:p>
            <a:pPr indent="-228600">
              <a:spcAft>
                <a:spcPts val="600"/>
              </a:spcAft>
              <a:buFont typeface="Arial" panose="020B0604020202020204" pitchFamily="34" charset="0"/>
              <a:buChar char="•"/>
            </a:pPr>
            <a:r>
              <a:rPr lang="en-US" dirty="0"/>
              <a:t>CE practitioners are facing </a:t>
            </a:r>
            <a:r>
              <a:rPr lang="en-US" b="1" dirty="0"/>
              <a:t>many challenges</a:t>
            </a:r>
            <a:r>
              <a:rPr lang="en-US" dirty="0"/>
              <a:t>, not least from New Managerialism</a:t>
            </a:r>
          </a:p>
          <a:p>
            <a:pPr indent="-228600">
              <a:spcAft>
                <a:spcPts val="600"/>
              </a:spcAft>
              <a:buFont typeface="Arial" panose="020B0604020202020204" pitchFamily="34" charset="0"/>
              <a:buChar char="•"/>
            </a:pPr>
            <a:r>
              <a:rPr lang="en-US" b="1" dirty="0"/>
              <a:t>Critical Reflection </a:t>
            </a:r>
            <a:r>
              <a:rPr lang="en-US" dirty="0"/>
              <a:t>and </a:t>
            </a:r>
            <a:r>
              <a:rPr lang="en-US" b="1" dirty="0"/>
              <a:t>CLD values </a:t>
            </a:r>
            <a:r>
              <a:rPr lang="en-US" dirty="0"/>
              <a:t>provide two potentially powerful tools for practitioners to use in facing these challenges</a:t>
            </a:r>
          </a:p>
          <a:p>
            <a:pPr indent="-228600">
              <a:spcAft>
                <a:spcPts val="600"/>
              </a:spcAft>
              <a:buFont typeface="Arial" panose="020B0604020202020204" pitchFamily="34" charset="0"/>
              <a:buChar char="•"/>
            </a:pPr>
            <a:r>
              <a:rPr lang="en-US" dirty="0"/>
              <a:t>So at Inverclyde we attempted a number of ways to incorporate them into our practice.  These eventually developed into  a </a:t>
            </a:r>
            <a:r>
              <a:rPr lang="en-US" b="1" dirty="0"/>
              <a:t>toolkit of methods</a:t>
            </a:r>
            <a:endParaRPr lang="en-US" dirty="0"/>
          </a:p>
          <a:p>
            <a:pPr indent="-228600">
              <a:spcAft>
                <a:spcPts val="600"/>
              </a:spcAft>
              <a:buFont typeface="Arial" panose="020B0604020202020204" pitchFamily="34" charset="0"/>
              <a:buChar char="•"/>
            </a:pPr>
            <a:r>
              <a:rPr lang="en-US" dirty="0"/>
              <a:t>We’d like you to look at three real </a:t>
            </a:r>
            <a:r>
              <a:rPr lang="en-US" b="1" dirty="0"/>
              <a:t>scenarios</a:t>
            </a:r>
            <a:r>
              <a:rPr lang="en-US" dirty="0"/>
              <a:t> and discuss how you might use a Critical Reflection / CLD values approach to tackle them and start to develop solutions</a:t>
            </a:r>
          </a:p>
        </p:txBody>
      </p:sp>
      <p:sp>
        <p:nvSpPr>
          <p:cNvPr id="4" name="Slide Number Placeholder 3">
            <a:extLst>
              <a:ext uri="{FF2B5EF4-FFF2-40B4-BE49-F238E27FC236}">
                <a16:creationId xmlns:a16="http://schemas.microsoft.com/office/drawing/2014/main" id="{375F9B60-63F6-4C63-B0F6-368B61BE3240}"/>
              </a:ext>
            </a:extLst>
          </p:cNvPr>
          <p:cNvSpPr>
            <a:spLocks noGrp="1"/>
          </p:cNvSpPr>
          <p:nvPr>
            <p:ph type="sldNum" idx="12"/>
          </p:nvPr>
        </p:nvSpPr>
        <p:spPr>
          <a:xfrm>
            <a:off x="11704320" y="6455664"/>
            <a:ext cx="448056" cy="365125"/>
          </a:xfrm>
        </p:spPr>
        <p:txBody>
          <a:bodyPr vert="horz" lIns="91440" tIns="45720" rIns="91440" bIns="45720" rtlCol="0" anchor="ctr">
            <a:normAutofit/>
          </a:bodyPr>
          <a:lstStyle/>
          <a:p>
            <a:pPr>
              <a:spcAft>
                <a:spcPts val="600"/>
              </a:spcAft>
            </a:pPr>
            <a:fld id="{00000000-1234-1234-1234-123412341234}" type="slidenum">
              <a:rPr lang="en-US" altLang="en-GB" sz="1100">
                <a:solidFill>
                  <a:schemeClr val="tx1">
                    <a:lumMod val="50000"/>
                    <a:lumOff val="50000"/>
                  </a:schemeClr>
                </a:solidFill>
              </a:rPr>
              <a:pPr>
                <a:spcAft>
                  <a:spcPts val="600"/>
                </a:spcAft>
              </a:pPr>
              <a:t>18</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4599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07AACE-5DD5-46CB-85B6-F70237A4583C}"/>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pPr algn="ctr">
              <a:spcBef>
                <a:spcPct val="0"/>
              </a:spcBef>
            </a:pPr>
            <a:r>
              <a:rPr lang="en-US" sz="4900" b="1" kern="1200" dirty="0">
                <a:solidFill>
                  <a:schemeClr val="tx1"/>
                </a:solidFill>
                <a:latin typeface="+mj-lt"/>
                <a:ea typeface="+mj-ea"/>
                <a:cs typeface="+mj-cs"/>
              </a:rPr>
              <a:t> </a:t>
            </a:r>
            <a:r>
              <a:rPr lang="en-US" sz="4900" b="1" dirty="0"/>
              <a:t>Part 3:  Moving from theory into </a:t>
            </a:r>
            <a:r>
              <a:rPr lang="en-US" sz="4900" b="1" kern="1200" dirty="0">
                <a:solidFill>
                  <a:schemeClr val="tx1"/>
                </a:solidFill>
                <a:latin typeface="+mj-lt"/>
                <a:ea typeface="+mj-ea"/>
                <a:cs typeface="+mj-cs"/>
              </a:rPr>
              <a:t>practice:   three scenarios</a:t>
            </a:r>
            <a:br>
              <a:rPr lang="en-US" sz="4200" b="1" kern="1200" dirty="0">
                <a:solidFill>
                  <a:schemeClr val="tx1"/>
                </a:solidFill>
                <a:latin typeface="+mj-lt"/>
                <a:ea typeface="+mj-ea"/>
                <a:cs typeface="+mj-cs"/>
              </a:rPr>
            </a:br>
            <a:endParaRPr lang="en-US" sz="4200" b="1"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D91D161E-5DF5-4811-BF10-E063C7CEC8CF}"/>
              </a:ext>
            </a:extLst>
          </p:cNvPr>
          <p:cNvSpPr>
            <a:spLocks noGrp="1"/>
          </p:cNvSpPr>
          <p:nvPr>
            <p:ph type="body" idx="1"/>
          </p:nvPr>
        </p:nvSpPr>
        <p:spPr>
          <a:xfrm>
            <a:off x="838200" y="1929384"/>
            <a:ext cx="10515600" cy="4251960"/>
          </a:xfrm>
        </p:spPr>
        <p:txBody>
          <a:bodyPr vert="horz" lIns="91440" tIns="45720" rIns="91440" bIns="45720" rtlCol="0">
            <a:normAutofit/>
          </a:bodyPr>
          <a:lstStyle/>
          <a:p>
            <a:pPr indent="-228600">
              <a:spcAft>
                <a:spcPts val="600"/>
              </a:spcAft>
              <a:buFont typeface="Arial" panose="020B0604020202020204" pitchFamily="34" charset="0"/>
              <a:buChar char="•"/>
            </a:pPr>
            <a:r>
              <a:rPr lang="en-US" sz="3600" dirty="0"/>
              <a:t>Having presented the problem we are going to invite you to </a:t>
            </a:r>
            <a:r>
              <a:rPr lang="en-US" sz="3600" b="1" dirty="0"/>
              <a:t>tackle some real examples</a:t>
            </a:r>
            <a:r>
              <a:rPr lang="en-US" sz="3600" dirty="0"/>
              <a:t>.</a:t>
            </a:r>
          </a:p>
          <a:p>
            <a:pPr indent="-228600">
              <a:spcAft>
                <a:spcPts val="600"/>
              </a:spcAft>
              <a:buFont typeface="Arial" panose="020B0604020202020204" pitchFamily="34" charset="0"/>
              <a:buChar char="•"/>
            </a:pPr>
            <a:r>
              <a:rPr lang="en-US" sz="3600" dirty="0"/>
              <a:t>There are </a:t>
            </a:r>
            <a:r>
              <a:rPr lang="en-US" sz="3600" b="1" dirty="0"/>
              <a:t>three scenarios</a:t>
            </a:r>
            <a:r>
              <a:rPr lang="en-US" sz="3600" dirty="0"/>
              <a:t> – one for </a:t>
            </a:r>
            <a:r>
              <a:rPr lang="en-US" sz="3600" b="1" dirty="0">
                <a:solidFill>
                  <a:srgbClr val="FF0000"/>
                </a:solidFill>
              </a:rPr>
              <a:t>each group</a:t>
            </a:r>
            <a:r>
              <a:rPr lang="en-US" sz="3600" dirty="0"/>
              <a:t>.</a:t>
            </a:r>
          </a:p>
          <a:p>
            <a:pPr indent="-228600">
              <a:spcAft>
                <a:spcPts val="600"/>
              </a:spcAft>
              <a:buFont typeface="Arial" panose="020B0604020202020204" pitchFamily="34" charset="0"/>
              <a:buChar char="•"/>
            </a:pPr>
            <a:r>
              <a:rPr lang="en-US" sz="3600" dirty="0"/>
              <a:t>Decide in each group </a:t>
            </a:r>
            <a:r>
              <a:rPr lang="en-US" sz="3600" b="1" dirty="0"/>
              <a:t>how you might use the CLD values to encourage Critical Reflection among CE team members  </a:t>
            </a:r>
            <a:r>
              <a:rPr lang="en-US" sz="3600" dirty="0"/>
              <a:t>and how this might lead to a </a:t>
            </a:r>
            <a:r>
              <a:rPr lang="en-US" sz="3600" b="1" dirty="0"/>
              <a:t>way forward</a:t>
            </a:r>
          </a:p>
        </p:txBody>
      </p:sp>
      <p:sp>
        <p:nvSpPr>
          <p:cNvPr id="4" name="Slide Number Placeholder 3">
            <a:extLst>
              <a:ext uri="{FF2B5EF4-FFF2-40B4-BE49-F238E27FC236}">
                <a16:creationId xmlns:a16="http://schemas.microsoft.com/office/drawing/2014/main" id="{7551664A-E7CB-42B2-B50E-C6330D38EAE1}"/>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00000000-1234-1234-1234-123412341234}" type="slidenum">
              <a:rPr lang="en-US" altLang="en-GB" smtClean="0"/>
              <a:pPr>
                <a:spcAft>
                  <a:spcPts val="600"/>
                </a:spcAft>
              </a:pPr>
              <a:t>19</a:t>
            </a:fld>
            <a:endParaRPr lang="en-US" dirty="0"/>
          </a:p>
        </p:txBody>
      </p:sp>
    </p:spTree>
    <p:extLst>
      <p:ext uri="{BB962C8B-B14F-4D97-AF65-F5344CB8AC3E}">
        <p14:creationId xmlns:p14="http://schemas.microsoft.com/office/powerpoint/2010/main" val="135745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D39037B-506A-4F2E-8EFD-7F254530AD60}"/>
              </a:ext>
            </a:extLst>
          </p:cNvPr>
          <p:cNvSpPr>
            <a:spLocks noGrp="1"/>
          </p:cNvSpPr>
          <p:nvPr>
            <p:ph type="title"/>
          </p:nvPr>
        </p:nvSpPr>
        <p:spPr>
          <a:xfrm>
            <a:off x="6053667" y="201168"/>
            <a:ext cx="5314536" cy="1325563"/>
          </a:xfrm>
        </p:spPr>
        <p:txBody>
          <a:bodyPr>
            <a:normAutofit/>
          </a:bodyPr>
          <a:lstStyle/>
          <a:p>
            <a:r>
              <a:rPr lang="en-GB" dirty="0"/>
              <a:t>Part 1 Introduction</a:t>
            </a:r>
          </a:p>
        </p:txBody>
      </p:sp>
      <p:sp>
        <p:nvSpPr>
          <p:cNvPr id="18" name="Freeform: Shape 17">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descr="Questions">
            <a:extLst>
              <a:ext uri="{FF2B5EF4-FFF2-40B4-BE49-F238E27FC236}">
                <a16:creationId xmlns:a16="http://schemas.microsoft.com/office/drawing/2014/main" id="{E36BE00C-07CA-4563-A11A-BD394A46BA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11" name="Content Placeholder 10">
            <a:extLst>
              <a:ext uri="{FF2B5EF4-FFF2-40B4-BE49-F238E27FC236}">
                <a16:creationId xmlns:a16="http://schemas.microsoft.com/office/drawing/2014/main" id="{957CD941-424E-4E6E-8086-A898A67679E6}"/>
              </a:ext>
            </a:extLst>
          </p:cNvPr>
          <p:cNvSpPr>
            <a:spLocks noGrp="1"/>
          </p:cNvSpPr>
          <p:nvPr>
            <p:ph idx="1"/>
          </p:nvPr>
        </p:nvSpPr>
        <p:spPr>
          <a:xfrm>
            <a:off x="6053667" y="1526731"/>
            <a:ext cx="5314543" cy="5130101"/>
          </a:xfrm>
        </p:spPr>
        <p:txBody>
          <a:bodyPr anchor="t">
            <a:noAutofit/>
          </a:bodyPr>
          <a:lstStyle/>
          <a:p>
            <a:r>
              <a:rPr lang="en-GB" sz="2400" dirty="0"/>
              <a:t>Who we are </a:t>
            </a:r>
          </a:p>
          <a:p>
            <a:r>
              <a:rPr lang="en-GB" sz="2400" dirty="0"/>
              <a:t>Why did we do this – </a:t>
            </a:r>
          </a:p>
          <a:p>
            <a:pPr lvl="1"/>
            <a:r>
              <a:rPr lang="en-GB" sz="2000" dirty="0"/>
              <a:t>CLD values underused</a:t>
            </a:r>
          </a:p>
          <a:p>
            <a:pPr lvl="1"/>
            <a:r>
              <a:rPr lang="en-GB" sz="2000" dirty="0"/>
              <a:t>Not enough Critical Reflection</a:t>
            </a:r>
          </a:p>
          <a:p>
            <a:r>
              <a:rPr lang="en-GB" sz="2400" dirty="0"/>
              <a:t>Aims of this session:</a:t>
            </a:r>
          </a:p>
          <a:p>
            <a:pPr lvl="1"/>
            <a:r>
              <a:rPr lang="en-GB" sz="2000" dirty="0"/>
              <a:t>To explain why we carried this out this action research</a:t>
            </a:r>
          </a:p>
          <a:p>
            <a:pPr lvl="1"/>
            <a:r>
              <a:rPr lang="en-GB" sz="2000" dirty="0"/>
              <a:t>To carry out an experiential activity in which participants will explore realistic scenarios using CLD values to develop a Critical Reflective analysis</a:t>
            </a:r>
          </a:p>
          <a:p>
            <a:pPr lvl="1"/>
            <a:r>
              <a:rPr lang="en-GB" sz="2000" dirty="0"/>
              <a:t>To discuss what developments could be made</a:t>
            </a:r>
          </a:p>
          <a:p>
            <a:pPr lvl="1"/>
            <a:endParaRPr lang="en-GB" dirty="0"/>
          </a:p>
        </p:txBody>
      </p:sp>
      <p:sp>
        <p:nvSpPr>
          <p:cNvPr id="4" name="Slide Number Placeholder 3">
            <a:extLst>
              <a:ext uri="{FF2B5EF4-FFF2-40B4-BE49-F238E27FC236}">
                <a16:creationId xmlns:a16="http://schemas.microsoft.com/office/drawing/2014/main" id="{AAF06FFB-0445-4C13-BD8B-8D54D29C8343}"/>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D801355C-231D-470E-A718-E40C887FC62A}" type="slidenum">
              <a:rPr lang="en-GB" sz="1500">
                <a:solidFill>
                  <a:srgbClr val="FFFFFF"/>
                </a:solidFill>
              </a:rPr>
              <a:pPr algn="ctr">
                <a:spcAft>
                  <a:spcPts val="600"/>
                </a:spcAft>
              </a:pPr>
              <a:t>2</a:t>
            </a:fld>
            <a:endParaRPr lang="en-GB" sz="1500" dirty="0">
              <a:solidFill>
                <a:srgbClr val="FFFFFF"/>
              </a:solidFill>
            </a:endParaRPr>
          </a:p>
        </p:txBody>
      </p:sp>
    </p:spTree>
    <p:extLst>
      <p:ext uri="{BB962C8B-B14F-4D97-AF65-F5344CB8AC3E}">
        <p14:creationId xmlns:p14="http://schemas.microsoft.com/office/powerpoint/2010/main" val="17465166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rtlCol="0" anchor="t" anchorCtr="0">
            <a:noAutofit/>
          </a:bodyPr>
          <a:lstStyle/>
          <a:p>
            <a:pPr>
              <a:lnSpc>
                <a:spcPct val="120000"/>
              </a:lnSpc>
              <a:buClr>
                <a:schemeClr val="dk1"/>
              </a:buClr>
              <a:buSzPts val="1100"/>
            </a:pPr>
            <a:r>
              <a:rPr lang="en-GB" altLang="en-GB" sz="3200" b="1" dirty="0">
                <a:solidFill>
                  <a:srgbClr val="FF0000"/>
                </a:solidFill>
                <a:latin typeface="Calibri"/>
                <a:ea typeface="Calibri"/>
                <a:cs typeface="Calibri"/>
                <a:sym typeface="Calibri"/>
              </a:rPr>
              <a:t>SCENARIO 1</a:t>
            </a:r>
            <a:r>
              <a:rPr lang="en-GB" altLang="en-GB" sz="3200" dirty="0">
                <a:latin typeface="Calibri"/>
                <a:ea typeface="Calibri"/>
                <a:cs typeface="Calibri"/>
                <a:sym typeface="Calibri"/>
              </a:rPr>
              <a:t> FOR DISCUSSION WITH CLD VALUES - The Art Group</a:t>
            </a:r>
            <a:endParaRPr sz="3200" dirty="0"/>
          </a:p>
        </p:txBody>
      </p:sp>
      <p:sp>
        <p:nvSpPr>
          <p:cNvPr id="111" name="Shape 111"/>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rtlCol="0" anchor="t" anchorCtr="0">
            <a:noAutofit/>
          </a:bodyPr>
          <a:lstStyle/>
          <a:p>
            <a:pPr marL="0" indent="0">
              <a:lnSpc>
                <a:spcPct val="120000"/>
              </a:lnSpc>
              <a:buClr>
                <a:schemeClr val="dk1"/>
              </a:buClr>
              <a:buSzPts val="1100"/>
              <a:buNone/>
            </a:pPr>
            <a:r>
              <a:rPr lang="en-GB" altLang="en-GB" sz="1867" dirty="0">
                <a:solidFill>
                  <a:schemeClr val="dk1"/>
                </a:solidFill>
                <a:latin typeface="Calibri"/>
                <a:ea typeface="Calibri"/>
                <a:cs typeface="Calibri"/>
                <a:sym typeface="Calibri"/>
              </a:rPr>
              <a:t>T</a:t>
            </a:r>
            <a:r>
              <a:rPr lang="en-GB" altLang="en-GB" sz="2133" dirty="0">
                <a:solidFill>
                  <a:schemeClr val="dk1"/>
                </a:solidFill>
                <a:latin typeface="Calibri"/>
                <a:ea typeface="Calibri"/>
                <a:cs typeface="Calibri"/>
                <a:sym typeface="Calibri"/>
              </a:rPr>
              <a:t>he Art Group meets all day on a Thursday.  Previously started by CLD as a tutor led class 3 years ago.</a:t>
            </a:r>
            <a:endParaRPr sz="2133" dirty="0">
              <a:solidFill>
                <a:schemeClr val="dk1"/>
              </a:solidFill>
              <a:latin typeface="Calibri"/>
              <a:ea typeface="Calibri"/>
              <a:cs typeface="Calibri"/>
              <a:sym typeface="Calibri"/>
            </a:endParaRPr>
          </a:p>
          <a:p>
            <a:pPr marL="0" indent="0">
              <a:lnSpc>
                <a:spcPct val="120000"/>
              </a:lnSpc>
              <a:buNone/>
            </a:pPr>
            <a:r>
              <a:rPr lang="en-GB" altLang="en-GB" sz="2133" dirty="0">
                <a:solidFill>
                  <a:schemeClr val="dk1"/>
                </a:solidFill>
                <a:latin typeface="Calibri"/>
                <a:ea typeface="Calibri"/>
                <a:cs typeface="Calibri"/>
                <a:sym typeface="Calibri"/>
              </a:rPr>
              <a:t>Now supported by a CLD volunteer (attend mornings only).</a:t>
            </a:r>
            <a:endParaRPr sz="2133" dirty="0">
              <a:solidFill>
                <a:schemeClr val="dk1"/>
              </a:solidFill>
              <a:latin typeface="Calibri"/>
              <a:ea typeface="Calibri"/>
              <a:cs typeface="Calibri"/>
              <a:sym typeface="Calibri"/>
            </a:endParaRPr>
          </a:p>
          <a:p>
            <a:pPr marL="0" indent="0">
              <a:lnSpc>
                <a:spcPct val="120000"/>
              </a:lnSpc>
              <a:buNone/>
            </a:pPr>
            <a:r>
              <a:rPr lang="en-GB" altLang="en-GB" sz="2133" dirty="0">
                <a:solidFill>
                  <a:schemeClr val="dk1"/>
                </a:solidFill>
                <a:latin typeface="Calibri"/>
                <a:ea typeface="Calibri"/>
                <a:cs typeface="Calibri"/>
                <a:sym typeface="Calibri"/>
              </a:rPr>
              <a:t>Some members of the group are taking more control of the sessions in recent times, however there is disagreement within the group as to ‘the way forward</a:t>
            </a:r>
            <a:r>
              <a:rPr lang="en-GB" altLang="en-GB" sz="2133" dirty="0">
                <a:solidFill>
                  <a:schemeClr val="dk1"/>
                </a:solidFill>
                <a:ea typeface="Calibri"/>
                <a:cs typeface="Calibri"/>
                <a:sym typeface="Calibri"/>
              </a:rPr>
              <a:t>’. Some of the group now want to start selling their art work. It is reported ‘they can do as they wish as they are not connected with the council’. The relationships in the group and also with the CLD volunteer have become strained.  </a:t>
            </a:r>
            <a:endParaRPr lang="en-GB" sz="2133" dirty="0">
              <a:solidFill>
                <a:schemeClr val="dk1"/>
              </a:solidFill>
              <a:ea typeface="Calibri"/>
              <a:cs typeface="Calibri"/>
              <a:sym typeface="Calibri"/>
            </a:endParaRPr>
          </a:p>
          <a:p>
            <a:pPr marL="0" indent="0">
              <a:lnSpc>
                <a:spcPct val="120000"/>
              </a:lnSpc>
              <a:buNone/>
            </a:pPr>
            <a:endParaRPr sz="2133" dirty="0">
              <a:solidFill>
                <a:schemeClr val="dk1"/>
              </a:solidFill>
              <a:latin typeface="Calibri"/>
              <a:ea typeface="Calibri"/>
              <a:cs typeface="Calibri"/>
              <a:sym typeface="Calibri"/>
            </a:endParaRPr>
          </a:p>
          <a:p>
            <a:pPr marL="0" indent="0">
              <a:lnSpc>
                <a:spcPct val="120000"/>
              </a:lnSpc>
              <a:buClr>
                <a:schemeClr val="dk1"/>
              </a:buClr>
              <a:buSzPts val="1100"/>
              <a:buNone/>
            </a:pPr>
            <a:r>
              <a:rPr lang="en-GB" altLang="en-GB" sz="2133" dirty="0">
                <a:solidFill>
                  <a:schemeClr val="dk1"/>
                </a:solidFill>
                <a:latin typeface="Calibri"/>
                <a:ea typeface="Calibri"/>
                <a:cs typeface="Calibri"/>
                <a:sym typeface="Calibri"/>
              </a:rPr>
              <a:t>Most materials for the group are ordered through CLD Admin. As the group is supported by CLD volunteers the group gets free room hire. The CLD department has an issue with the group making a profit from council bought materials.</a:t>
            </a:r>
            <a:endParaRPr sz="2133" dirty="0">
              <a:solidFill>
                <a:schemeClr val="dk1"/>
              </a:solidFill>
              <a:latin typeface="Calibri"/>
              <a:ea typeface="Calibri"/>
              <a:cs typeface="Calibri"/>
              <a:sym typeface="Calibri"/>
            </a:endParaRPr>
          </a:p>
          <a:p>
            <a:pPr marL="0" indent="0">
              <a:lnSpc>
                <a:spcPct val="120000"/>
              </a:lnSpc>
              <a:buClr>
                <a:schemeClr val="dk1"/>
              </a:buClr>
              <a:buSzPts val="1100"/>
              <a:buNone/>
            </a:pPr>
            <a:r>
              <a:rPr lang="en-GB" altLang="en-GB" sz="2133" dirty="0">
                <a:solidFill>
                  <a:schemeClr val="dk1"/>
                </a:solidFill>
                <a:latin typeface="Calibri"/>
                <a:ea typeface="Calibri"/>
                <a:cs typeface="Calibri"/>
                <a:sym typeface="Calibri"/>
              </a:rPr>
              <a:t>Also an issue:  supporting a group that has a business model. (Previous groups who do this in a ‘Co-production’ model are constituted and have agreement regarding funds). </a:t>
            </a:r>
            <a:endParaRPr sz="2133" dirty="0">
              <a:solidFill>
                <a:schemeClr val="dk1"/>
              </a:solidFill>
              <a:latin typeface="Calibri"/>
              <a:ea typeface="Calibri"/>
              <a:cs typeface="Calibri"/>
              <a:sym typeface="Calibri"/>
            </a:endParaRPr>
          </a:p>
          <a:p>
            <a:pPr marL="0" indent="0">
              <a:lnSpc>
                <a:spcPct val="120000"/>
              </a:lnSpc>
              <a:buClr>
                <a:schemeClr val="dk1"/>
              </a:buClr>
              <a:buSzPts val="1100"/>
              <a:buNone/>
            </a:pPr>
            <a:endParaRPr sz="1867" dirty="0"/>
          </a:p>
        </p:txBody>
      </p:sp>
      <p:sp>
        <p:nvSpPr>
          <p:cNvPr id="112" name="Shape 112"/>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numCol="1" rtlCol="0" anchor="ctr" anchorCtr="0">
            <a:noAutofit/>
          </a:bodyPr>
          <a:lstStyle/>
          <a:p>
            <a:fld id="{00000000-1234-1234-1234-123412341234}" type="slidenum">
              <a:rPr lang="en-GB" altLang="en-GB"/>
              <a:pPr/>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rtlCol="0" anchor="t" anchorCtr="0">
            <a:noAutofit/>
          </a:bodyPr>
          <a:lstStyle/>
          <a:p>
            <a:pPr algn="ctr"/>
            <a:r>
              <a:rPr lang="en-GB" altLang="en-GB" dirty="0"/>
              <a:t>The Art Club </a:t>
            </a:r>
            <a:r>
              <a:rPr lang="en-GB" altLang="en-GB" dirty="0">
                <a:solidFill>
                  <a:srgbClr val="FF0000"/>
                </a:solidFill>
              </a:rPr>
              <a:t>scenario </a:t>
            </a:r>
            <a:r>
              <a:rPr lang="en-GB" altLang="en-GB" dirty="0"/>
              <a:t>1 and CLD values</a:t>
            </a:r>
            <a:endParaRPr dirty="0"/>
          </a:p>
        </p:txBody>
      </p:sp>
      <p:sp>
        <p:nvSpPr>
          <p:cNvPr id="118" name="Shape 1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graphicFrame>
        <p:nvGraphicFramePr>
          <p:cNvPr id="119" name="Shape 119"/>
          <p:cNvGraphicFramePr/>
          <p:nvPr/>
        </p:nvGraphicFramePr>
        <p:xfrm>
          <a:off x="1270000" y="1905000"/>
          <a:ext cx="9652000" cy="4673360"/>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4015167">
                  <a:extLst>
                    <a:ext uri="{9D8B030D-6E8A-4147-A177-3AD203B41FA5}">
                      <a16:colId xmlns:a16="http://schemas.microsoft.com/office/drawing/2014/main" val="20001"/>
                    </a:ext>
                  </a:extLst>
                </a:gridCol>
                <a:gridCol w="2419500">
                  <a:extLst>
                    <a:ext uri="{9D8B030D-6E8A-4147-A177-3AD203B41FA5}">
                      <a16:colId xmlns:a16="http://schemas.microsoft.com/office/drawing/2014/main" val="20002"/>
                    </a:ext>
                  </a:extLst>
                </a:gridCol>
              </a:tblGrid>
              <a:tr h="609560">
                <a:tc>
                  <a:txBody>
                    <a:bodyPr/>
                    <a:lstStyle/>
                    <a:p>
                      <a:pPr marL="0" lvl="0" indent="0" algn="ctr">
                        <a:spcBef>
                          <a:spcPts val="0"/>
                        </a:spcBef>
                        <a:spcAft>
                          <a:spcPts val="0"/>
                        </a:spcAft>
                        <a:buNone/>
                      </a:pPr>
                      <a:r>
                        <a:rPr lang="en-GB" altLang="en-GB" sz="2400" b="1" dirty="0"/>
                        <a:t>CLD values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Issues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Way forward?</a:t>
                      </a:r>
                      <a:endParaRPr sz="2400" b="1" dirty="0"/>
                    </a:p>
                  </a:txBody>
                  <a:tcPr marL="121900" marR="121900" marT="121900" marB="121900"/>
                </a:tc>
                <a:extLst>
                  <a:ext uri="{0D108BD9-81ED-4DB2-BD59-A6C34878D82A}">
                    <a16:rowId xmlns:a16="http://schemas.microsoft.com/office/drawing/2014/main" val="10000"/>
                  </a:ext>
                </a:extLst>
              </a:tr>
              <a:tr h="609560">
                <a:tc>
                  <a:txBody>
                    <a:bodyPr/>
                    <a:lstStyle/>
                    <a:p>
                      <a:pPr marL="0" lvl="0" indent="0">
                        <a:spcBef>
                          <a:spcPts val="0"/>
                        </a:spcBef>
                        <a:spcAft>
                          <a:spcPts val="0"/>
                        </a:spcAft>
                        <a:buNone/>
                      </a:pPr>
                      <a:r>
                        <a:rPr lang="en-GB" altLang="en-GB" sz="2400" dirty="0"/>
                        <a:t>Self- determination</a:t>
                      </a:r>
                      <a:endParaRPr sz="2400" dirty="0"/>
                    </a:p>
                  </a:txBody>
                  <a:tcPr marL="121900" marR="121900" marT="121900" marB="121900"/>
                </a:tc>
                <a:tc>
                  <a:txBody>
                    <a:bodyPr/>
                    <a:lstStyle/>
                    <a:p>
                      <a:pPr marL="0" lvl="0" indent="0">
                        <a:spcBef>
                          <a:spcPts val="0"/>
                        </a:spcBef>
                        <a:spcAft>
                          <a:spcPts val="0"/>
                        </a:spcAft>
                        <a:buNone/>
                      </a:pPr>
                      <a:r>
                        <a:rPr lang="en-GB" altLang="en-GB" sz="2400" dirty="0"/>
                        <a:t>Respect their decisions?</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r h="975320">
                <a:tc>
                  <a:txBody>
                    <a:bodyPr/>
                    <a:lstStyle/>
                    <a:p>
                      <a:pPr marL="0" lvl="0" indent="0">
                        <a:spcBef>
                          <a:spcPts val="0"/>
                        </a:spcBef>
                        <a:spcAft>
                          <a:spcPts val="0"/>
                        </a:spcAft>
                        <a:buNone/>
                      </a:pPr>
                      <a:r>
                        <a:rPr lang="en-GB" altLang="en-GB" sz="2400" dirty="0"/>
                        <a:t>Inclusion</a:t>
                      </a:r>
                      <a:endParaRPr sz="2400" dirty="0"/>
                    </a:p>
                  </a:txBody>
                  <a:tcPr marL="121900" marR="121900" marT="121900" marB="121900"/>
                </a:tc>
                <a:tc>
                  <a:txBody>
                    <a:bodyPr/>
                    <a:lstStyle/>
                    <a:p>
                      <a:pPr marL="0" lvl="0" indent="0">
                        <a:spcBef>
                          <a:spcPts val="0"/>
                        </a:spcBef>
                        <a:spcAft>
                          <a:spcPts val="0"/>
                        </a:spcAft>
                        <a:buNone/>
                      </a:pPr>
                      <a:r>
                        <a:rPr lang="en-GB" altLang="en-GB" sz="2400" dirty="0"/>
                        <a:t>Are all members having a voice?</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2"/>
                  </a:ext>
                </a:extLst>
              </a:tr>
              <a:tr h="1259800">
                <a:tc>
                  <a:txBody>
                    <a:bodyPr/>
                    <a:lstStyle/>
                    <a:p>
                      <a:pPr marL="0" lvl="0" indent="0">
                        <a:spcBef>
                          <a:spcPts val="0"/>
                        </a:spcBef>
                        <a:spcAft>
                          <a:spcPts val="0"/>
                        </a:spcAft>
                        <a:buNone/>
                      </a:pPr>
                      <a:r>
                        <a:rPr lang="en-GB" altLang="en-GB" sz="2400" dirty="0"/>
                        <a:t>Empowerment</a:t>
                      </a:r>
                      <a:endParaRPr sz="2400" dirty="0"/>
                    </a:p>
                  </a:txBody>
                  <a:tcPr marL="121900" marR="121900" marT="121900" marB="121900"/>
                </a:tc>
                <a:tc>
                  <a:txBody>
                    <a:bodyPr/>
                    <a:lstStyle/>
                    <a:p>
                      <a:pPr marL="0" lvl="0" indent="0">
                        <a:spcBef>
                          <a:spcPts val="0"/>
                        </a:spcBef>
                        <a:spcAft>
                          <a:spcPts val="0"/>
                        </a:spcAft>
                        <a:buNone/>
                      </a:pPr>
                      <a:r>
                        <a:rPr lang="en-GB" altLang="en-GB" sz="2400" dirty="0"/>
                        <a:t>“</a:t>
                      </a:r>
                      <a:r>
                        <a:rPr lang="en-GB" altLang="en-GB" sz="2100" dirty="0">
                          <a:solidFill>
                            <a:schemeClr val="dk1"/>
                          </a:solidFill>
                          <a:latin typeface="Calibri"/>
                          <a:ea typeface="Calibri"/>
                          <a:cs typeface="Calibri"/>
                          <a:sym typeface="Calibri"/>
                        </a:rPr>
                        <a:t>increasing the ability …  to influence issues that affect them and their communities</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3"/>
                  </a:ext>
                </a:extLst>
              </a:tr>
              <a:tr h="609560">
                <a:tc>
                  <a:txBody>
                    <a:bodyPr/>
                    <a:lstStyle/>
                    <a:p>
                      <a:pPr marL="0" lvl="0" indent="0">
                        <a:spcBef>
                          <a:spcPts val="0"/>
                        </a:spcBef>
                        <a:spcAft>
                          <a:spcPts val="0"/>
                        </a:spcAft>
                        <a:buNone/>
                      </a:pPr>
                      <a:r>
                        <a:rPr lang="en-GB" altLang="en-GB" sz="2400" dirty="0"/>
                        <a:t>Collaboration</a:t>
                      </a:r>
                      <a:endParaRPr sz="2400" dirty="0"/>
                    </a:p>
                  </a:txBody>
                  <a:tcPr marL="121900" marR="121900" marT="121900" marB="121900"/>
                </a:tc>
                <a:tc>
                  <a:txBody>
                    <a:bodyPr/>
                    <a:lstStyle/>
                    <a:p>
                      <a:pPr marL="0" lvl="0" indent="0">
                        <a:spcBef>
                          <a:spcPts val="0"/>
                        </a:spcBef>
                        <a:spcAft>
                          <a:spcPts val="0"/>
                        </a:spcAft>
                        <a:buNone/>
                      </a:pPr>
                      <a:r>
                        <a:rPr lang="en-GB" altLang="en-GB" sz="2400" dirty="0"/>
                        <a:t>Multiple relationships</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4"/>
                  </a:ext>
                </a:extLst>
              </a:tr>
              <a:tr h="609560">
                <a:tc>
                  <a:txBody>
                    <a:bodyPr/>
                    <a:lstStyle/>
                    <a:p>
                      <a:pPr marL="0" lvl="0" indent="0">
                        <a:spcBef>
                          <a:spcPts val="0"/>
                        </a:spcBef>
                        <a:spcAft>
                          <a:spcPts val="0"/>
                        </a:spcAft>
                        <a:buNone/>
                      </a:pPr>
                      <a:r>
                        <a:rPr lang="en-GB" altLang="en-GB" sz="2400" dirty="0"/>
                        <a:t>Life-long learning</a:t>
                      </a:r>
                      <a:endParaRPr sz="2400" dirty="0"/>
                    </a:p>
                  </a:txBody>
                  <a:tcPr marL="121900" marR="121900" marT="121900" marB="121900"/>
                </a:tc>
                <a:tc>
                  <a:txBody>
                    <a:bodyPr/>
                    <a:lstStyle/>
                    <a:p>
                      <a:pPr marL="0" lvl="0" indent="0">
                        <a:spcBef>
                          <a:spcPts val="0"/>
                        </a:spcBef>
                        <a:spcAft>
                          <a:spcPts val="0"/>
                        </a:spcAft>
                        <a:buNone/>
                      </a:pPr>
                      <a:r>
                        <a:rPr lang="en-GB" altLang="en-GB" sz="2400" dirty="0"/>
                        <a:t>If it works ….</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5"/>
                  </a:ext>
                </a:extLst>
              </a:tr>
            </a:tbl>
          </a:graphicData>
        </a:graphic>
      </p:graphicFrame>
      <p:sp>
        <p:nvSpPr>
          <p:cNvPr id="120" name="Shape 12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numCol="1" rtlCol="0" anchor="ctr" anchorCtr="0">
            <a:noAutofit/>
          </a:bodyPr>
          <a:lstStyle/>
          <a:p>
            <a:fld id="{00000000-1234-1234-1234-123412341234}" type="slidenum">
              <a:rPr lang="en-GB" altLang="en-GB"/>
              <a:pPr/>
              <a:t>21</a:t>
            </a:fld>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D72D-03D4-42D0-A63E-1EAFEADEF89C}"/>
              </a:ext>
            </a:extLst>
          </p:cNvPr>
          <p:cNvSpPr>
            <a:spLocks noGrp="1"/>
          </p:cNvSpPr>
          <p:nvPr>
            <p:ph type="title"/>
          </p:nvPr>
        </p:nvSpPr>
        <p:spPr/>
        <p:txBody>
          <a:bodyPr>
            <a:normAutofit fontScale="90000"/>
          </a:bodyPr>
          <a:lstStyle/>
          <a:p>
            <a:r>
              <a:rPr lang="en-GB" b="1" dirty="0">
                <a:solidFill>
                  <a:schemeClr val="accent1"/>
                </a:solidFill>
              </a:rPr>
              <a:t>Scenario 2 – The Youth Worker </a:t>
            </a:r>
          </a:p>
        </p:txBody>
      </p:sp>
      <p:sp>
        <p:nvSpPr>
          <p:cNvPr id="3" name="Text Placeholder 2">
            <a:extLst>
              <a:ext uri="{FF2B5EF4-FFF2-40B4-BE49-F238E27FC236}">
                <a16:creationId xmlns:a16="http://schemas.microsoft.com/office/drawing/2014/main" id="{E2CC5E6C-7B6C-4677-A12F-F38C02970BF4}"/>
              </a:ext>
            </a:extLst>
          </p:cNvPr>
          <p:cNvSpPr>
            <a:spLocks noGrp="1"/>
          </p:cNvSpPr>
          <p:nvPr>
            <p:ph type="body" idx="1"/>
          </p:nvPr>
        </p:nvSpPr>
        <p:spPr/>
        <p:txBody>
          <a:bodyPr>
            <a:normAutofit fontScale="92500" lnSpcReduction="10000"/>
          </a:bodyPr>
          <a:lstStyle/>
          <a:p>
            <a:pPr marL="152396" indent="0">
              <a:buNone/>
            </a:pPr>
            <a:r>
              <a:rPr lang="en-GB" dirty="0"/>
              <a:t>You are a youth worker for a local authority. You have been supporting a group of young people who have formed an LGBT+ group. The group are unhappy with what they perceive is a rise in LGBT+ violence and intolerance within local schools. They are able to give evidence of their experiences ranging from physical violence, derogatory verbal comments made by students and some staff. They have asked for statistics on recorded incidents related to LGBT+ pupils. They are not happy as they feel the schools are not recording the issues properly with many physical and verbal attacks not categorised correctly. They wish to go public with their experiences and the local newspaper is willing to run a series of stories. They have asked you for support to make their voices heard. Your department works largely in schools. Your department is also under consideration for a budget cut of 25% with decisions being made soon. Your team leader is concerned about ‘rocking the boat’ at a critical time. </a:t>
            </a:r>
          </a:p>
        </p:txBody>
      </p:sp>
      <p:sp>
        <p:nvSpPr>
          <p:cNvPr id="4" name="Slide Number Placeholder 3">
            <a:extLst>
              <a:ext uri="{FF2B5EF4-FFF2-40B4-BE49-F238E27FC236}">
                <a16:creationId xmlns:a16="http://schemas.microsoft.com/office/drawing/2014/main" id="{32665AEC-7040-49DB-8DA7-B2CF1A70895E}"/>
              </a:ext>
            </a:extLst>
          </p:cNvPr>
          <p:cNvSpPr>
            <a:spLocks noGrp="1"/>
          </p:cNvSpPr>
          <p:nvPr>
            <p:ph type="sldNum" idx="12"/>
          </p:nvPr>
        </p:nvSpPr>
        <p:spPr/>
        <p:txBody>
          <a:bodyPr/>
          <a:lstStyle/>
          <a:p>
            <a:fld id="{00000000-1234-1234-1234-123412341234}" type="slidenum">
              <a:rPr lang="en-GB" altLang="en-GB" smtClean="0"/>
              <a:pPr/>
              <a:t>22</a:t>
            </a:fld>
            <a:endParaRPr lang="en-GB" dirty="0"/>
          </a:p>
        </p:txBody>
      </p:sp>
    </p:spTree>
    <p:extLst>
      <p:ext uri="{BB962C8B-B14F-4D97-AF65-F5344CB8AC3E}">
        <p14:creationId xmlns:p14="http://schemas.microsoft.com/office/powerpoint/2010/main" val="1529379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rtlCol="0" anchor="t" anchorCtr="0">
            <a:noAutofit/>
          </a:bodyPr>
          <a:lstStyle/>
          <a:p>
            <a:pPr algn="ctr"/>
            <a:r>
              <a:rPr lang="en-GB" altLang="en-GB" dirty="0">
                <a:solidFill>
                  <a:schemeClr val="accent1"/>
                </a:solidFill>
              </a:rPr>
              <a:t>Scenario 2 The Youth Worker </a:t>
            </a:r>
            <a:r>
              <a:rPr lang="en-GB" altLang="en-GB" dirty="0"/>
              <a:t>and CLD values</a:t>
            </a:r>
            <a:endParaRPr dirty="0"/>
          </a:p>
        </p:txBody>
      </p:sp>
      <p:sp>
        <p:nvSpPr>
          <p:cNvPr id="118" name="Shape 1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graphicFrame>
        <p:nvGraphicFramePr>
          <p:cNvPr id="119" name="Shape 119"/>
          <p:cNvGraphicFramePr/>
          <p:nvPr>
            <p:extLst>
              <p:ext uri="{D42A27DB-BD31-4B8C-83A1-F6EECF244321}">
                <p14:modId xmlns:p14="http://schemas.microsoft.com/office/powerpoint/2010/main" val="554669684"/>
              </p:ext>
            </p:extLst>
          </p:nvPr>
        </p:nvGraphicFramePr>
        <p:xfrm>
          <a:off x="1270000" y="1905000"/>
          <a:ext cx="9652000" cy="4673360"/>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4015167">
                  <a:extLst>
                    <a:ext uri="{9D8B030D-6E8A-4147-A177-3AD203B41FA5}">
                      <a16:colId xmlns:a16="http://schemas.microsoft.com/office/drawing/2014/main" val="20001"/>
                    </a:ext>
                  </a:extLst>
                </a:gridCol>
                <a:gridCol w="2419500">
                  <a:extLst>
                    <a:ext uri="{9D8B030D-6E8A-4147-A177-3AD203B41FA5}">
                      <a16:colId xmlns:a16="http://schemas.microsoft.com/office/drawing/2014/main" val="20002"/>
                    </a:ext>
                  </a:extLst>
                </a:gridCol>
              </a:tblGrid>
              <a:tr h="609560">
                <a:tc>
                  <a:txBody>
                    <a:bodyPr/>
                    <a:lstStyle/>
                    <a:p>
                      <a:pPr marL="0" lvl="0" indent="0" algn="ctr">
                        <a:spcBef>
                          <a:spcPts val="0"/>
                        </a:spcBef>
                        <a:spcAft>
                          <a:spcPts val="0"/>
                        </a:spcAft>
                        <a:buNone/>
                      </a:pPr>
                      <a:r>
                        <a:rPr lang="en-GB" altLang="en-GB" sz="2400" b="1" dirty="0"/>
                        <a:t>CLD values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Issues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Way forward?</a:t>
                      </a:r>
                      <a:endParaRPr sz="2400" b="1" dirty="0"/>
                    </a:p>
                  </a:txBody>
                  <a:tcPr marL="121900" marR="121900" marT="121900" marB="121900"/>
                </a:tc>
                <a:extLst>
                  <a:ext uri="{0D108BD9-81ED-4DB2-BD59-A6C34878D82A}">
                    <a16:rowId xmlns:a16="http://schemas.microsoft.com/office/drawing/2014/main" val="10000"/>
                  </a:ext>
                </a:extLst>
              </a:tr>
              <a:tr h="609560">
                <a:tc>
                  <a:txBody>
                    <a:bodyPr/>
                    <a:lstStyle/>
                    <a:p>
                      <a:pPr marL="0" lvl="0" indent="0">
                        <a:spcBef>
                          <a:spcPts val="0"/>
                        </a:spcBef>
                        <a:spcAft>
                          <a:spcPts val="0"/>
                        </a:spcAft>
                        <a:buNone/>
                      </a:pPr>
                      <a:r>
                        <a:rPr lang="en-GB" altLang="en-GB" sz="2400" dirty="0"/>
                        <a:t>Self- determination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r h="975320">
                <a:tc>
                  <a:txBody>
                    <a:bodyPr/>
                    <a:lstStyle/>
                    <a:p>
                      <a:pPr marL="0" lvl="0" indent="0">
                        <a:spcBef>
                          <a:spcPts val="0"/>
                        </a:spcBef>
                        <a:spcAft>
                          <a:spcPts val="0"/>
                        </a:spcAft>
                        <a:buNone/>
                      </a:pPr>
                      <a:r>
                        <a:rPr lang="en-GB" altLang="en-GB" sz="2400" dirty="0"/>
                        <a:t>Inclusion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2"/>
                  </a:ext>
                </a:extLst>
              </a:tr>
              <a:tr h="1259800">
                <a:tc>
                  <a:txBody>
                    <a:bodyPr/>
                    <a:lstStyle/>
                    <a:p>
                      <a:pPr marL="0" lvl="0" indent="0">
                        <a:spcBef>
                          <a:spcPts val="0"/>
                        </a:spcBef>
                        <a:spcAft>
                          <a:spcPts val="0"/>
                        </a:spcAft>
                        <a:buNone/>
                      </a:pPr>
                      <a:r>
                        <a:rPr lang="en-GB" altLang="en-GB" sz="2400" dirty="0"/>
                        <a:t>Empowerment</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3"/>
                  </a:ext>
                </a:extLst>
              </a:tr>
              <a:tr h="609560">
                <a:tc>
                  <a:txBody>
                    <a:bodyPr/>
                    <a:lstStyle/>
                    <a:p>
                      <a:pPr marL="0" lvl="0" indent="0">
                        <a:spcBef>
                          <a:spcPts val="0"/>
                        </a:spcBef>
                        <a:spcAft>
                          <a:spcPts val="0"/>
                        </a:spcAft>
                        <a:buNone/>
                      </a:pPr>
                      <a:r>
                        <a:rPr lang="en-GB" altLang="en-GB" sz="2400" dirty="0"/>
                        <a:t>Collaboration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4"/>
                  </a:ext>
                </a:extLst>
              </a:tr>
              <a:tr h="609560">
                <a:tc>
                  <a:txBody>
                    <a:bodyPr/>
                    <a:lstStyle/>
                    <a:p>
                      <a:pPr marL="0" lvl="0" indent="0">
                        <a:spcBef>
                          <a:spcPts val="0"/>
                        </a:spcBef>
                        <a:spcAft>
                          <a:spcPts val="0"/>
                        </a:spcAft>
                        <a:buNone/>
                      </a:pPr>
                      <a:r>
                        <a:rPr lang="en-GB" altLang="en-GB" sz="2400" dirty="0"/>
                        <a:t>Life-long learning</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5"/>
                  </a:ext>
                </a:extLst>
              </a:tr>
            </a:tbl>
          </a:graphicData>
        </a:graphic>
      </p:graphicFrame>
      <p:sp>
        <p:nvSpPr>
          <p:cNvPr id="120" name="Shape 12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numCol="1" rtlCol="0" anchor="ctr" anchorCtr="0">
            <a:noAutofit/>
          </a:bodyPr>
          <a:lstStyle/>
          <a:p>
            <a:fld id="{00000000-1234-1234-1234-123412341234}" type="slidenum">
              <a:rPr lang="en-GB" altLang="en-GB"/>
              <a:pPr/>
              <a:t>23</a:t>
            </a:fld>
            <a:endParaRPr dirty="0"/>
          </a:p>
        </p:txBody>
      </p:sp>
    </p:spTree>
    <p:extLst>
      <p:ext uri="{BB962C8B-B14F-4D97-AF65-F5344CB8AC3E}">
        <p14:creationId xmlns:p14="http://schemas.microsoft.com/office/powerpoint/2010/main" val="4062883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49582-DFC5-4028-B0A1-8BA10A2A4453}"/>
              </a:ext>
            </a:extLst>
          </p:cNvPr>
          <p:cNvSpPr>
            <a:spLocks noGrp="1"/>
          </p:cNvSpPr>
          <p:nvPr>
            <p:ph type="title"/>
          </p:nvPr>
        </p:nvSpPr>
        <p:spPr/>
        <p:txBody>
          <a:bodyPr>
            <a:noAutofit/>
          </a:bodyPr>
          <a:lstStyle/>
          <a:p>
            <a:pPr algn="ctr"/>
            <a:r>
              <a:rPr lang="en-GB" sz="4800" b="1" dirty="0">
                <a:solidFill>
                  <a:srgbClr val="00B050"/>
                </a:solidFill>
              </a:rPr>
              <a:t>Scenario 3 – activists and the DWP </a:t>
            </a:r>
          </a:p>
        </p:txBody>
      </p:sp>
      <p:sp>
        <p:nvSpPr>
          <p:cNvPr id="3" name="Text Placeholder 2">
            <a:extLst>
              <a:ext uri="{FF2B5EF4-FFF2-40B4-BE49-F238E27FC236}">
                <a16:creationId xmlns:a16="http://schemas.microsoft.com/office/drawing/2014/main" id="{26975516-23B7-4822-BE48-C8BE68842A71}"/>
              </a:ext>
            </a:extLst>
          </p:cNvPr>
          <p:cNvSpPr>
            <a:spLocks noGrp="1"/>
          </p:cNvSpPr>
          <p:nvPr>
            <p:ph type="body" idx="1"/>
          </p:nvPr>
        </p:nvSpPr>
        <p:spPr/>
        <p:txBody>
          <a:bodyPr/>
          <a:lstStyle/>
          <a:p>
            <a:pPr marL="152396" indent="0">
              <a:buNone/>
            </a:pPr>
            <a:r>
              <a:rPr lang="en-GB" dirty="0"/>
              <a:t>You are a community worker in an urban area which is ranked as the most deprived area in Scotland. You have been supporting a group of males aged 50+ who have started a campaign group against Universal Credit. They are unhappy with DWP staff and the expectations being placed on them to find work. You have been supporting them to make coherent and consistent points via social media. </a:t>
            </a:r>
          </a:p>
          <a:p>
            <a:pPr marL="152396" indent="0">
              <a:buNone/>
            </a:pPr>
            <a:r>
              <a:rPr lang="en-GB" dirty="0"/>
              <a:t>The group wish to protest outside the DWP. However your department works closely with the DWP with the adult learning service delivering CV workshops in the Greenock DWP venues and the service relies heavily on referrals from the DWP. </a:t>
            </a:r>
          </a:p>
        </p:txBody>
      </p:sp>
      <p:sp>
        <p:nvSpPr>
          <p:cNvPr id="4" name="Slide Number Placeholder 3">
            <a:extLst>
              <a:ext uri="{FF2B5EF4-FFF2-40B4-BE49-F238E27FC236}">
                <a16:creationId xmlns:a16="http://schemas.microsoft.com/office/drawing/2014/main" id="{85B73D91-B8B5-4883-92FF-BACE5D2B6A42}"/>
              </a:ext>
            </a:extLst>
          </p:cNvPr>
          <p:cNvSpPr>
            <a:spLocks noGrp="1"/>
          </p:cNvSpPr>
          <p:nvPr>
            <p:ph type="sldNum" idx="12"/>
          </p:nvPr>
        </p:nvSpPr>
        <p:spPr/>
        <p:txBody>
          <a:bodyPr/>
          <a:lstStyle/>
          <a:p>
            <a:fld id="{00000000-1234-1234-1234-123412341234}" type="slidenum">
              <a:rPr lang="en-GB" altLang="en-GB" smtClean="0"/>
              <a:pPr/>
              <a:t>24</a:t>
            </a:fld>
            <a:endParaRPr lang="en-GB" dirty="0"/>
          </a:p>
        </p:txBody>
      </p:sp>
    </p:spTree>
    <p:extLst>
      <p:ext uri="{BB962C8B-B14F-4D97-AF65-F5344CB8AC3E}">
        <p14:creationId xmlns:p14="http://schemas.microsoft.com/office/powerpoint/2010/main" val="3963388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numCol="1" rtlCol="0" anchor="t" anchorCtr="0">
            <a:noAutofit/>
          </a:bodyPr>
          <a:lstStyle/>
          <a:p>
            <a:pPr algn="ctr"/>
            <a:r>
              <a:rPr lang="en-GB" sz="4400" b="1" dirty="0">
                <a:solidFill>
                  <a:srgbClr val="00B050"/>
                </a:solidFill>
              </a:rPr>
              <a:t>Scenario 3 – activists and the DWP: </a:t>
            </a:r>
            <a:r>
              <a:rPr lang="en-GB" altLang="en-GB" dirty="0"/>
              <a:t> CLD values</a:t>
            </a:r>
            <a:endParaRPr dirty="0"/>
          </a:p>
        </p:txBody>
      </p:sp>
      <p:sp>
        <p:nvSpPr>
          <p:cNvPr id="118" name="Shape 1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numCol="1" rtlCol="0" anchor="t" anchorCtr="0">
            <a:noAutofit/>
          </a:bodyPr>
          <a:lstStyle/>
          <a:p>
            <a:pPr marL="0" indent="0">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graphicFrame>
        <p:nvGraphicFramePr>
          <p:cNvPr id="119" name="Shape 119"/>
          <p:cNvGraphicFramePr/>
          <p:nvPr>
            <p:extLst>
              <p:ext uri="{D42A27DB-BD31-4B8C-83A1-F6EECF244321}">
                <p14:modId xmlns:p14="http://schemas.microsoft.com/office/powerpoint/2010/main" val="1977251800"/>
              </p:ext>
            </p:extLst>
          </p:nvPr>
        </p:nvGraphicFramePr>
        <p:xfrm>
          <a:off x="1270000" y="1905000"/>
          <a:ext cx="9652000" cy="4673360"/>
        </p:xfrm>
        <a:graphic>
          <a:graphicData uri="http://schemas.openxmlformats.org/drawingml/2006/table">
            <a:tbl>
              <a:tblPr>
                <a:noFill/>
              </a:tblPr>
              <a:tblGrid>
                <a:gridCol w="3217333">
                  <a:extLst>
                    <a:ext uri="{9D8B030D-6E8A-4147-A177-3AD203B41FA5}">
                      <a16:colId xmlns:a16="http://schemas.microsoft.com/office/drawing/2014/main" val="20000"/>
                    </a:ext>
                  </a:extLst>
                </a:gridCol>
                <a:gridCol w="4015167">
                  <a:extLst>
                    <a:ext uri="{9D8B030D-6E8A-4147-A177-3AD203B41FA5}">
                      <a16:colId xmlns:a16="http://schemas.microsoft.com/office/drawing/2014/main" val="20001"/>
                    </a:ext>
                  </a:extLst>
                </a:gridCol>
                <a:gridCol w="2419500">
                  <a:extLst>
                    <a:ext uri="{9D8B030D-6E8A-4147-A177-3AD203B41FA5}">
                      <a16:colId xmlns:a16="http://schemas.microsoft.com/office/drawing/2014/main" val="20002"/>
                    </a:ext>
                  </a:extLst>
                </a:gridCol>
              </a:tblGrid>
              <a:tr h="609560">
                <a:tc>
                  <a:txBody>
                    <a:bodyPr/>
                    <a:lstStyle/>
                    <a:p>
                      <a:pPr marL="0" lvl="0" indent="0" algn="ctr">
                        <a:spcBef>
                          <a:spcPts val="0"/>
                        </a:spcBef>
                        <a:spcAft>
                          <a:spcPts val="0"/>
                        </a:spcAft>
                        <a:buNone/>
                      </a:pPr>
                      <a:r>
                        <a:rPr lang="en-GB" altLang="en-GB" sz="2400" b="1" dirty="0"/>
                        <a:t>CLD values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Issues</a:t>
                      </a:r>
                      <a:endParaRPr sz="2400" b="1" dirty="0"/>
                    </a:p>
                  </a:txBody>
                  <a:tcPr marL="121900" marR="121900" marT="121900" marB="121900"/>
                </a:tc>
                <a:tc>
                  <a:txBody>
                    <a:bodyPr/>
                    <a:lstStyle/>
                    <a:p>
                      <a:pPr marL="0" lvl="0" indent="0" algn="ctr">
                        <a:spcBef>
                          <a:spcPts val="0"/>
                        </a:spcBef>
                        <a:spcAft>
                          <a:spcPts val="0"/>
                        </a:spcAft>
                        <a:buNone/>
                      </a:pPr>
                      <a:r>
                        <a:rPr lang="en-GB" altLang="en-GB" sz="2400" b="1" dirty="0"/>
                        <a:t>Way forward?</a:t>
                      </a:r>
                      <a:endParaRPr sz="2400" b="1" dirty="0"/>
                    </a:p>
                  </a:txBody>
                  <a:tcPr marL="121900" marR="121900" marT="121900" marB="121900"/>
                </a:tc>
                <a:extLst>
                  <a:ext uri="{0D108BD9-81ED-4DB2-BD59-A6C34878D82A}">
                    <a16:rowId xmlns:a16="http://schemas.microsoft.com/office/drawing/2014/main" val="10000"/>
                  </a:ext>
                </a:extLst>
              </a:tr>
              <a:tr h="609560">
                <a:tc>
                  <a:txBody>
                    <a:bodyPr/>
                    <a:lstStyle/>
                    <a:p>
                      <a:pPr marL="0" lvl="0" indent="0">
                        <a:spcBef>
                          <a:spcPts val="0"/>
                        </a:spcBef>
                        <a:spcAft>
                          <a:spcPts val="0"/>
                        </a:spcAft>
                        <a:buNone/>
                      </a:pPr>
                      <a:r>
                        <a:rPr lang="en-GB" altLang="en-GB" sz="2400" dirty="0"/>
                        <a:t>Self- determination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1"/>
                  </a:ext>
                </a:extLst>
              </a:tr>
              <a:tr h="975320">
                <a:tc>
                  <a:txBody>
                    <a:bodyPr/>
                    <a:lstStyle/>
                    <a:p>
                      <a:pPr marL="0" lvl="0" indent="0">
                        <a:spcBef>
                          <a:spcPts val="0"/>
                        </a:spcBef>
                        <a:spcAft>
                          <a:spcPts val="0"/>
                        </a:spcAft>
                        <a:buNone/>
                      </a:pPr>
                      <a:r>
                        <a:rPr lang="en-GB" altLang="en-GB" sz="2400" dirty="0"/>
                        <a:t>Inclusion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2"/>
                  </a:ext>
                </a:extLst>
              </a:tr>
              <a:tr h="1259800">
                <a:tc>
                  <a:txBody>
                    <a:bodyPr/>
                    <a:lstStyle/>
                    <a:p>
                      <a:pPr marL="0" lvl="0" indent="0">
                        <a:spcBef>
                          <a:spcPts val="0"/>
                        </a:spcBef>
                        <a:spcAft>
                          <a:spcPts val="0"/>
                        </a:spcAft>
                        <a:buNone/>
                      </a:pPr>
                      <a:r>
                        <a:rPr lang="en-GB" altLang="en-GB" sz="2400" dirty="0"/>
                        <a:t>Empowerment</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3"/>
                  </a:ext>
                </a:extLst>
              </a:tr>
              <a:tr h="609560">
                <a:tc>
                  <a:txBody>
                    <a:bodyPr/>
                    <a:lstStyle/>
                    <a:p>
                      <a:pPr marL="0" lvl="0" indent="0">
                        <a:spcBef>
                          <a:spcPts val="0"/>
                        </a:spcBef>
                        <a:spcAft>
                          <a:spcPts val="0"/>
                        </a:spcAft>
                        <a:buNone/>
                      </a:pPr>
                      <a:r>
                        <a:rPr lang="en-GB" altLang="en-GB" sz="2400" dirty="0"/>
                        <a:t>Collaboration</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4"/>
                  </a:ext>
                </a:extLst>
              </a:tr>
              <a:tr h="609560">
                <a:tc>
                  <a:txBody>
                    <a:bodyPr/>
                    <a:lstStyle/>
                    <a:p>
                      <a:pPr marL="0" lvl="0" indent="0">
                        <a:spcBef>
                          <a:spcPts val="0"/>
                        </a:spcBef>
                        <a:spcAft>
                          <a:spcPts val="0"/>
                        </a:spcAft>
                        <a:buNone/>
                      </a:pPr>
                      <a:r>
                        <a:rPr lang="en-GB" altLang="en-GB" sz="2400" dirty="0"/>
                        <a:t>Life-long learning</a:t>
                      </a: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tc>
                  <a:txBody>
                    <a:bodyPr/>
                    <a:lstStyle/>
                    <a:p>
                      <a:pPr marL="0" lvl="0" indent="0">
                        <a:spcBef>
                          <a:spcPts val="0"/>
                        </a:spcBef>
                        <a:spcAft>
                          <a:spcPts val="0"/>
                        </a:spcAft>
                        <a:buNone/>
                      </a:pPr>
                      <a:endParaRPr sz="2400" dirty="0"/>
                    </a:p>
                  </a:txBody>
                  <a:tcPr marL="121900" marR="121900" marT="121900" marB="121900"/>
                </a:tc>
                <a:extLst>
                  <a:ext uri="{0D108BD9-81ED-4DB2-BD59-A6C34878D82A}">
                    <a16:rowId xmlns:a16="http://schemas.microsoft.com/office/drawing/2014/main" val="10005"/>
                  </a:ext>
                </a:extLst>
              </a:tr>
            </a:tbl>
          </a:graphicData>
        </a:graphic>
      </p:graphicFrame>
      <p:sp>
        <p:nvSpPr>
          <p:cNvPr id="120" name="Shape 120"/>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numCol="1" rtlCol="0" anchor="ctr" anchorCtr="0">
            <a:noAutofit/>
          </a:bodyPr>
          <a:lstStyle/>
          <a:p>
            <a:fld id="{00000000-1234-1234-1234-123412341234}" type="slidenum">
              <a:rPr lang="en-GB" altLang="en-GB"/>
              <a:pPr/>
              <a:t>25</a:t>
            </a:fld>
            <a:endParaRPr dirty="0"/>
          </a:p>
        </p:txBody>
      </p:sp>
    </p:spTree>
    <p:extLst>
      <p:ext uri="{BB962C8B-B14F-4D97-AF65-F5344CB8AC3E}">
        <p14:creationId xmlns:p14="http://schemas.microsoft.com/office/powerpoint/2010/main" val="279649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2B66A5A-E8FB-499D-B2BF-A1D87C6397DF}"/>
              </a:ext>
            </a:extLst>
          </p:cNvPr>
          <p:cNvSpPr>
            <a:spLocks noGrp="1"/>
          </p:cNvSpPr>
          <p:nvPr>
            <p:ph type="title"/>
          </p:nvPr>
        </p:nvSpPr>
        <p:spPr>
          <a:xfrm>
            <a:off x="958506" y="800392"/>
            <a:ext cx="10264697" cy="1212102"/>
          </a:xfrm>
        </p:spPr>
        <p:txBody>
          <a:bodyPr vert="horz" lIns="91440" tIns="45720" rIns="91440" bIns="45720" rtlCol="0" anchor="ctr">
            <a:normAutofit/>
          </a:bodyPr>
          <a:lstStyle/>
          <a:p>
            <a:pPr>
              <a:spcBef>
                <a:spcPct val="0"/>
              </a:spcBef>
            </a:pPr>
            <a:r>
              <a:rPr lang="en-US" sz="4000" kern="1200" dirty="0">
                <a:solidFill>
                  <a:srgbClr val="FFFFFF"/>
                </a:solidFill>
                <a:latin typeface="+mj-lt"/>
                <a:ea typeface="+mj-ea"/>
                <a:cs typeface="+mj-cs"/>
              </a:rPr>
              <a:t>Some conclusions and questions</a:t>
            </a:r>
          </a:p>
        </p:txBody>
      </p:sp>
      <p:sp>
        <p:nvSpPr>
          <p:cNvPr id="3" name="Text Placeholder 2">
            <a:extLst>
              <a:ext uri="{FF2B5EF4-FFF2-40B4-BE49-F238E27FC236}">
                <a16:creationId xmlns:a16="http://schemas.microsoft.com/office/drawing/2014/main" id="{5FBC8633-3841-4018-AD65-90C62EA2554F}"/>
              </a:ext>
            </a:extLst>
          </p:cNvPr>
          <p:cNvSpPr>
            <a:spLocks noGrp="1"/>
          </p:cNvSpPr>
          <p:nvPr>
            <p:ph type="body" idx="1"/>
          </p:nvPr>
        </p:nvSpPr>
        <p:spPr>
          <a:xfrm>
            <a:off x="1367624" y="2490436"/>
            <a:ext cx="9708995" cy="3567173"/>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3600" dirty="0"/>
              <a:t>How easy is it to apply the CLD values to these situations?</a:t>
            </a:r>
          </a:p>
          <a:p>
            <a:pPr indent="-228600">
              <a:spcAft>
                <a:spcPts val="600"/>
              </a:spcAft>
              <a:buFont typeface="Arial" panose="020B0604020202020204" pitchFamily="34" charset="0"/>
              <a:buChar char="•"/>
            </a:pPr>
            <a:r>
              <a:rPr lang="en-US" sz="3600" dirty="0"/>
              <a:t>Do the CLD values conflict with each other?</a:t>
            </a:r>
          </a:p>
          <a:p>
            <a:pPr indent="-228600">
              <a:spcAft>
                <a:spcPts val="600"/>
              </a:spcAft>
              <a:buFont typeface="Arial" panose="020B0604020202020204" pitchFamily="34" charset="0"/>
              <a:buChar char="•"/>
            </a:pPr>
            <a:r>
              <a:rPr lang="en-US" sz="3600" dirty="0"/>
              <a:t>What skills does the CE practitioner need to resolve any such conflicts?</a:t>
            </a:r>
          </a:p>
          <a:p>
            <a:pPr indent="-228600">
              <a:spcAft>
                <a:spcPts val="600"/>
              </a:spcAft>
              <a:buFont typeface="Arial" panose="020B0604020202020204" pitchFamily="34" charset="0"/>
              <a:buChar char="•"/>
            </a:pPr>
            <a:r>
              <a:rPr lang="en-US" sz="3600" dirty="0"/>
              <a:t>What else?</a:t>
            </a:r>
          </a:p>
        </p:txBody>
      </p:sp>
      <p:sp>
        <p:nvSpPr>
          <p:cNvPr id="4" name="Slide Number Placeholder 3">
            <a:extLst>
              <a:ext uri="{FF2B5EF4-FFF2-40B4-BE49-F238E27FC236}">
                <a16:creationId xmlns:a16="http://schemas.microsoft.com/office/drawing/2014/main" id="{54B9F912-46FD-41E1-8217-2EFC6F2BC0A6}"/>
              </a:ext>
            </a:extLst>
          </p:cNvPr>
          <p:cNvSpPr>
            <a:spLocks noGrp="1"/>
          </p:cNvSpPr>
          <p:nvPr>
            <p:ph type="sldNum" idx="12"/>
          </p:nvPr>
        </p:nvSpPr>
        <p:spPr>
          <a:xfrm>
            <a:off x="10707624" y="6382512"/>
            <a:ext cx="685800" cy="320040"/>
          </a:xfrm>
        </p:spPr>
        <p:txBody>
          <a:bodyPr vert="horz" lIns="91440" tIns="45720" rIns="91440" bIns="45720" rtlCol="0" anchor="ctr">
            <a:normAutofit/>
          </a:bodyPr>
          <a:lstStyle/>
          <a:p>
            <a:pPr>
              <a:spcAft>
                <a:spcPts val="600"/>
              </a:spcAft>
            </a:pPr>
            <a:fld id="{00000000-1234-1234-1234-123412341234}" type="slidenum">
              <a:rPr lang="en-US" altLang="en-GB" sz="1000"/>
              <a:pPr>
                <a:spcAft>
                  <a:spcPts val="600"/>
                </a:spcAft>
              </a:pPr>
              <a:t>26</a:t>
            </a:fld>
            <a:endParaRPr lang="en-US" sz="1000" dirty="0"/>
          </a:p>
        </p:txBody>
      </p:sp>
    </p:spTree>
    <p:extLst>
      <p:ext uri="{BB962C8B-B14F-4D97-AF65-F5344CB8AC3E}">
        <p14:creationId xmlns:p14="http://schemas.microsoft.com/office/powerpoint/2010/main" val="61886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4"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7A1776EE-9C36-4597-B763-6A7AAFEF8C70}"/>
              </a:ext>
            </a:extLst>
          </p:cNvPr>
          <p:cNvSpPr>
            <a:spLocks noGrp="1"/>
          </p:cNvSpPr>
          <p:nvPr>
            <p:ph type="title"/>
          </p:nvPr>
        </p:nvSpPr>
        <p:spPr>
          <a:xfrm rot="16200000">
            <a:off x="-1325880" y="1947672"/>
            <a:ext cx="5961888" cy="2788920"/>
          </a:xfrm>
        </p:spPr>
        <p:txBody>
          <a:bodyPr vert="horz" lIns="91440" tIns="45720" rIns="91440" bIns="45720" rtlCol="0" anchor="ctr">
            <a:normAutofit/>
          </a:bodyPr>
          <a:lstStyle/>
          <a:p>
            <a:pPr>
              <a:spcBef>
                <a:spcPct val="0"/>
              </a:spcBef>
            </a:pPr>
            <a:r>
              <a:rPr lang="en-US" sz="4800" b="1" kern="1200" dirty="0">
                <a:solidFill>
                  <a:schemeClr val="bg1"/>
                </a:solidFill>
                <a:latin typeface="+mj-lt"/>
                <a:ea typeface="+mj-ea"/>
                <a:cs typeface="+mj-cs"/>
              </a:rPr>
              <a:t>Part 4    Other methods</a:t>
            </a:r>
          </a:p>
        </p:txBody>
      </p:sp>
      <p:sp>
        <p:nvSpPr>
          <p:cNvPr id="3" name="Text Placeholder 2">
            <a:extLst>
              <a:ext uri="{FF2B5EF4-FFF2-40B4-BE49-F238E27FC236}">
                <a16:creationId xmlns:a16="http://schemas.microsoft.com/office/drawing/2014/main" id="{1C8AF651-BE03-4EB7-BC48-2E88A57DF8DE}"/>
              </a:ext>
            </a:extLst>
          </p:cNvPr>
          <p:cNvSpPr>
            <a:spLocks noGrp="1"/>
          </p:cNvSpPr>
          <p:nvPr>
            <p:ph type="body" idx="1"/>
          </p:nvPr>
        </p:nvSpPr>
        <p:spPr>
          <a:xfrm>
            <a:off x="4071067" y="841247"/>
            <a:ext cx="7860329" cy="5120640"/>
          </a:xfrm>
        </p:spPr>
        <p:txBody>
          <a:bodyPr vert="horz" lIns="91440" tIns="45720" rIns="91440" bIns="45720" rtlCol="0" anchor="ctr">
            <a:normAutofit fontScale="77500" lnSpcReduction="20000"/>
          </a:bodyPr>
          <a:lstStyle/>
          <a:p>
            <a:pPr marL="152396" indent="-228600">
              <a:spcAft>
                <a:spcPts val="600"/>
              </a:spcAft>
              <a:buFont typeface="Arial" panose="020B0604020202020204" pitchFamily="34" charset="0"/>
              <a:buChar char="•"/>
            </a:pPr>
            <a:r>
              <a:rPr lang="en-US" sz="3600" dirty="0">
                <a:solidFill>
                  <a:schemeClr val="tx2"/>
                </a:solidFill>
              </a:rPr>
              <a:t>From our experiences we have developed a toolkit of methods</a:t>
            </a:r>
          </a:p>
          <a:p>
            <a:pPr marL="152396" indent="-228600">
              <a:spcAft>
                <a:spcPts val="600"/>
              </a:spcAft>
              <a:buFont typeface="Arial" panose="020B0604020202020204" pitchFamily="34" charset="0"/>
              <a:buChar char="•"/>
            </a:pPr>
            <a:r>
              <a:rPr lang="en-US" sz="3600" dirty="0">
                <a:solidFill>
                  <a:schemeClr val="tx2"/>
                </a:solidFill>
              </a:rPr>
              <a:t>It includes the above  … reviewed and improved</a:t>
            </a:r>
          </a:p>
          <a:p>
            <a:pPr marL="152396" indent="-228600">
              <a:spcAft>
                <a:spcPts val="600"/>
              </a:spcAft>
              <a:buFont typeface="Arial" panose="020B0604020202020204" pitchFamily="34" charset="0"/>
              <a:buChar char="•"/>
            </a:pPr>
            <a:r>
              <a:rPr lang="en-US" sz="3600" dirty="0">
                <a:solidFill>
                  <a:schemeClr val="tx2"/>
                </a:solidFill>
              </a:rPr>
              <a:t>Available from    </a:t>
            </a:r>
            <a:r>
              <a:rPr lang="en-US" sz="3600" dirty="0">
                <a:solidFill>
                  <a:schemeClr val="tx2"/>
                </a:solidFill>
                <a:hlinkClick r:id="rId2"/>
              </a:rPr>
              <a:t>graham.maclellan@inverclyde.gov.uk</a:t>
            </a:r>
            <a:endParaRPr lang="en-US" sz="3600" dirty="0">
              <a:solidFill>
                <a:schemeClr val="tx2"/>
              </a:solidFill>
            </a:endParaRPr>
          </a:p>
          <a:p>
            <a:pPr marL="152396" indent="-228600">
              <a:spcAft>
                <a:spcPts val="600"/>
              </a:spcAft>
              <a:buFont typeface="Arial" panose="020B0604020202020204" pitchFamily="34" charset="0"/>
              <a:buChar char="•"/>
            </a:pPr>
            <a:endParaRPr lang="en-US" sz="3600" dirty="0">
              <a:solidFill>
                <a:schemeClr val="tx2"/>
              </a:solidFill>
            </a:endParaRPr>
          </a:p>
          <a:p>
            <a:pPr marL="152396" indent="-228600">
              <a:spcAft>
                <a:spcPts val="600"/>
              </a:spcAft>
              <a:buFont typeface="Arial" panose="020B0604020202020204" pitchFamily="34" charset="0"/>
              <a:buChar char="•"/>
            </a:pPr>
            <a:r>
              <a:rPr lang="en-US" sz="3600" dirty="0">
                <a:solidFill>
                  <a:schemeClr val="tx2"/>
                </a:solidFill>
              </a:rPr>
              <a:t>Rob Bray has also been research looking at Reflective Practice in FE. It found a diversity of methods, approaches – and barriers Details:      </a:t>
            </a:r>
            <a:r>
              <a:rPr lang="en-US" sz="3600" dirty="0">
                <a:solidFill>
                  <a:schemeClr val="tx2"/>
                </a:solidFill>
                <a:hlinkClick r:id="rId3"/>
              </a:rPr>
              <a:t>rob.bray@uhi.ac.uk</a:t>
            </a:r>
            <a:endParaRPr lang="en-US" sz="3600" dirty="0">
              <a:solidFill>
                <a:schemeClr val="tx2"/>
              </a:solidFill>
            </a:endParaRPr>
          </a:p>
          <a:p>
            <a:pPr marL="152396" indent="-228600">
              <a:spcAft>
                <a:spcPts val="600"/>
              </a:spcAft>
              <a:buFont typeface="Arial" panose="020B0604020202020204" pitchFamily="34" charset="0"/>
              <a:buChar char="•"/>
            </a:pPr>
            <a:endParaRPr lang="en-US" sz="3600" dirty="0">
              <a:solidFill>
                <a:schemeClr val="tx2"/>
              </a:solidFill>
            </a:endParaRPr>
          </a:p>
          <a:p>
            <a:pPr marL="152396" indent="-228600">
              <a:spcAft>
                <a:spcPts val="600"/>
              </a:spcAft>
              <a:buFont typeface="Arial" panose="020B0604020202020204" pitchFamily="34" charset="0"/>
              <a:buChar char="•"/>
            </a:pPr>
            <a:r>
              <a:rPr lang="en-US" sz="3600" dirty="0">
                <a:solidFill>
                  <a:schemeClr val="tx2"/>
                </a:solidFill>
              </a:rPr>
              <a:t>Rob is also developing other reflective methods including co-mentoring and learning logs.</a:t>
            </a:r>
          </a:p>
          <a:p>
            <a:pPr marL="152396" indent="-228600">
              <a:spcAft>
                <a:spcPts val="600"/>
              </a:spcAft>
              <a:buFont typeface="Arial" panose="020B0604020202020204" pitchFamily="34" charset="0"/>
              <a:buChar char="•"/>
            </a:pPr>
            <a:endParaRPr lang="en-US" sz="3600" dirty="0">
              <a:solidFill>
                <a:schemeClr val="tx2"/>
              </a:solidFill>
            </a:endParaRPr>
          </a:p>
          <a:p>
            <a:pPr indent="-228600">
              <a:spcAft>
                <a:spcPts val="600"/>
              </a:spcAft>
              <a:buFont typeface="Arial" panose="020B0604020202020204" pitchFamily="34" charset="0"/>
              <a:buChar char="•"/>
            </a:pPr>
            <a:endParaRPr lang="en-US" sz="1800" dirty="0">
              <a:solidFill>
                <a:schemeClr val="tx2"/>
              </a:solidFill>
            </a:endParaRPr>
          </a:p>
        </p:txBody>
      </p:sp>
      <p:sp>
        <p:nvSpPr>
          <p:cNvPr id="4" name="Slide Number Placeholder 3">
            <a:extLst>
              <a:ext uri="{FF2B5EF4-FFF2-40B4-BE49-F238E27FC236}">
                <a16:creationId xmlns:a16="http://schemas.microsoft.com/office/drawing/2014/main" id="{1609CC0C-E5FB-4747-8FF3-22AF02C0A64B}"/>
              </a:ext>
            </a:extLst>
          </p:cNvPr>
          <p:cNvSpPr>
            <a:spLocks noGrp="1"/>
          </p:cNvSpPr>
          <p:nvPr>
            <p:ph type="sldNum" idx="12"/>
          </p:nvPr>
        </p:nvSpPr>
        <p:spPr>
          <a:xfrm>
            <a:off x="11548872" y="6217920"/>
            <a:ext cx="640080" cy="640080"/>
          </a:xfrm>
        </p:spPr>
        <p:txBody>
          <a:bodyPr vert="horz" lIns="91440" tIns="45720" rIns="91440" bIns="45720" rtlCol="0" anchor="ctr">
            <a:normAutofit/>
          </a:bodyPr>
          <a:lstStyle/>
          <a:p>
            <a:pPr algn="ctr">
              <a:spcAft>
                <a:spcPts val="600"/>
              </a:spcAft>
            </a:pPr>
            <a:fld id="{00000000-1234-1234-1234-123412341234}" type="slidenum">
              <a:rPr lang="en-US" altLang="en-GB" sz="1600">
                <a:solidFill>
                  <a:schemeClr val="tx2"/>
                </a:solidFill>
              </a:rPr>
              <a:pPr algn="ctr">
                <a:spcAft>
                  <a:spcPts val="600"/>
                </a:spcAft>
              </a:pPr>
              <a:t>27</a:t>
            </a:fld>
            <a:endParaRPr lang="en-US" sz="1600" dirty="0">
              <a:solidFill>
                <a:schemeClr val="tx2"/>
              </a:solidFill>
            </a:endParaRPr>
          </a:p>
        </p:txBody>
      </p:sp>
    </p:spTree>
    <p:extLst>
      <p:ext uri="{BB962C8B-B14F-4D97-AF65-F5344CB8AC3E}">
        <p14:creationId xmlns:p14="http://schemas.microsoft.com/office/powerpoint/2010/main" val="1880898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9BF5-7500-4C4C-A4B3-D22249979285}"/>
              </a:ext>
            </a:extLst>
          </p:cNvPr>
          <p:cNvSpPr>
            <a:spLocks noGrp="1"/>
          </p:cNvSpPr>
          <p:nvPr>
            <p:ph type="title"/>
          </p:nvPr>
        </p:nvSpPr>
        <p:spPr/>
        <p:txBody>
          <a:bodyPr/>
          <a:lstStyle/>
          <a:p>
            <a:pPr algn="ctr"/>
            <a:r>
              <a:rPr lang="en-US" b="1" dirty="0"/>
              <a:t>References</a:t>
            </a:r>
            <a:br>
              <a:rPr lang="en-US" b="1" dirty="0"/>
            </a:br>
            <a:endParaRPr lang="en-GB" dirty="0"/>
          </a:p>
        </p:txBody>
      </p:sp>
      <p:sp>
        <p:nvSpPr>
          <p:cNvPr id="4" name="Slide Number Placeholder 3">
            <a:extLst>
              <a:ext uri="{FF2B5EF4-FFF2-40B4-BE49-F238E27FC236}">
                <a16:creationId xmlns:a16="http://schemas.microsoft.com/office/drawing/2014/main" id="{2DB3CCA6-F65E-4766-92A4-2ECE57632709}"/>
              </a:ext>
            </a:extLst>
          </p:cNvPr>
          <p:cNvSpPr>
            <a:spLocks noGrp="1"/>
          </p:cNvSpPr>
          <p:nvPr>
            <p:ph type="sldNum" sz="quarter" idx="12"/>
          </p:nvPr>
        </p:nvSpPr>
        <p:spPr/>
        <p:txBody>
          <a:bodyPr/>
          <a:lstStyle/>
          <a:p>
            <a:fld id="{D2E46EEF-C0AC-4723-ACD8-665C3FBFB608}" type="slidenum">
              <a:rPr lang="en-GB" smtClean="0"/>
              <a:t>28</a:t>
            </a:fld>
            <a:endParaRPr lang="en-GB" dirty="0"/>
          </a:p>
        </p:txBody>
      </p:sp>
      <p:sp>
        <p:nvSpPr>
          <p:cNvPr id="8" name="Content Placeholder 7">
            <a:extLst>
              <a:ext uri="{FF2B5EF4-FFF2-40B4-BE49-F238E27FC236}">
                <a16:creationId xmlns:a16="http://schemas.microsoft.com/office/drawing/2014/main" id="{A3F7E69C-6945-4C29-B1A7-79B88C9B0890}"/>
              </a:ext>
            </a:extLst>
          </p:cNvPr>
          <p:cNvSpPr txBox="1">
            <a:spLocks noGrp="1"/>
          </p:cNvSpPr>
          <p:nvPr>
            <p:ph idx="1"/>
          </p:nvPr>
        </p:nvSpPr>
        <p:spPr>
          <a:xfrm>
            <a:off x="1034143" y="1095375"/>
            <a:ext cx="10515600" cy="4667250"/>
          </a:xfrm>
          <a:prstGeom prst="rect">
            <a:avLst/>
          </a:prstGeom>
          <a:noFill/>
        </p:spPr>
        <p:txBody>
          <a:bodyPr wrap="square" lIns="0" tIns="0" rIns="0" bIns="0" numCol="3" spcCol="180000" rtlCol="0" anchor="t">
            <a:noAutofit/>
          </a:bodyPr>
          <a:lstStyle/>
          <a:p>
            <a:endParaRPr lang="en-US" sz="1800" b="1" dirty="0"/>
          </a:p>
          <a:p>
            <a:pPr marL="171450" indent="-171450"/>
            <a:r>
              <a:rPr lang="en-GB" sz="1600" b="1" dirty="0"/>
              <a:t>Brookfield, S. D. (2017</a:t>
            </a:r>
            <a:r>
              <a:rPr lang="en-GB" sz="1600" dirty="0"/>
              <a:t>). Becoming a critically reflective teacher. John Wiley &amp; Sons. </a:t>
            </a:r>
          </a:p>
          <a:p>
            <a:pPr marL="171450" indent="-171450"/>
            <a:r>
              <a:rPr lang="en-GB" sz="1600" b="1" dirty="0"/>
              <a:t>CLD Standards Council Scotland (2018) </a:t>
            </a:r>
            <a:r>
              <a:rPr lang="en-GB" sz="1600" dirty="0"/>
              <a:t>Values of CLD. http://cldstandardscouncil.org.uk/resources/values-of-cld/.  Accessed 12 July 2018. </a:t>
            </a:r>
          </a:p>
          <a:p>
            <a:pPr marL="171450" indent="-171450"/>
            <a:r>
              <a:rPr lang="en-GB" sz="1600" b="1" dirty="0"/>
              <a:t>Education Scotland (2017</a:t>
            </a:r>
            <a:r>
              <a:rPr lang="en-GB" sz="1600" dirty="0"/>
              <a:t>). How good is the learning and development in our community. Livingstons, Education Scotland </a:t>
            </a:r>
          </a:p>
          <a:p>
            <a:pPr marL="0" indent="0">
              <a:buNone/>
            </a:pPr>
            <a:endParaRPr lang="en-US" sz="1600" noProof="1"/>
          </a:p>
          <a:p>
            <a:pPr marL="171450" indent="-171450">
              <a:buFont typeface="Arial" panose="020B0604020202020204" pitchFamily="34" charset="0"/>
              <a:buChar char="•"/>
            </a:pPr>
            <a:r>
              <a:rPr lang="en-GB" sz="1600" b="1" dirty="0"/>
              <a:t>Bray, R., &amp; MacLellan, G. (2019). </a:t>
            </a:r>
            <a:r>
              <a:rPr lang="en-GB" sz="1600" dirty="0"/>
              <a:t>Critical Reflection and Community Education Values. </a:t>
            </a:r>
            <a:r>
              <a:rPr lang="en-GB" sz="1600" i="1" dirty="0"/>
              <a:t>Concept</a:t>
            </a:r>
            <a:r>
              <a:rPr lang="en-GB" sz="1600" dirty="0"/>
              <a:t>, </a:t>
            </a:r>
            <a:r>
              <a:rPr lang="en-GB" sz="1600" i="1" dirty="0"/>
              <a:t>10</a:t>
            </a:r>
            <a:r>
              <a:rPr lang="en-GB" sz="1600" dirty="0"/>
              <a:t>(1), 11-11.</a:t>
            </a:r>
          </a:p>
          <a:p>
            <a:pPr marL="0" indent="0">
              <a:buNone/>
            </a:pPr>
            <a:endParaRPr lang="en-GB" sz="1600" dirty="0"/>
          </a:p>
          <a:p>
            <a:pPr marL="171450" indent="-171450"/>
            <a:r>
              <a:rPr lang="en-GB" sz="1600" b="1" dirty="0"/>
              <a:t>Fook, J. (2015). </a:t>
            </a:r>
            <a:r>
              <a:rPr lang="en-GB" sz="1600" dirty="0"/>
              <a:t>Reflective practice and critical reflection. Handbook for practice learning in social work and social care, 440-454. </a:t>
            </a:r>
          </a:p>
          <a:p>
            <a:pPr marL="171450" indent="-171450"/>
            <a:r>
              <a:rPr lang="en-GB" sz="1600" b="1" dirty="0"/>
              <a:t>Fraser, G. (2018). </a:t>
            </a:r>
            <a:r>
              <a:rPr lang="en-GB" sz="1600" dirty="0"/>
              <a:t>Foucault, governmentality theory and ‘Neoliberal Community Development’. Community Development Journal. </a:t>
            </a:r>
          </a:p>
          <a:p>
            <a:pPr marL="171450" indent="-171450"/>
            <a:r>
              <a:rPr lang="en-GB" sz="1600" b="1" dirty="0"/>
              <a:t>Holford, J. (2016). </a:t>
            </a:r>
            <a:r>
              <a:rPr lang="en-GB" sz="1600" dirty="0"/>
              <a:t>The misuses of sustainability: Adult education, citizenship and the dead hand of neoliberalism. International Review of education, 62(5), 541-561</a:t>
            </a:r>
            <a:r>
              <a:rPr lang="en-GB" sz="1600" b="1" dirty="0"/>
              <a:t>. </a:t>
            </a:r>
          </a:p>
          <a:p>
            <a:pPr marL="171450" indent="-171450"/>
            <a:r>
              <a:rPr lang="en-GB" sz="1600" b="1" dirty="0" err="1"/>
              <a:t>Housdon</a:t>
            </a:r>
            <a:r>
              <a:rPr lang="en-GB" sz="1600" b="1" dirty="0"/>
              <a:t>, P (2016) </a:t>
            </a:r>
            <a:r>
              <a:rPr lang="en-GB" sz="1600" dirty="0"/>
              <a:t>Rethinking Public Services.  The Centre for Public Impact . </a:t>
            </a:r>
          </a:p>
          <a:p>
            <a:pPr marL="171450" indent="-171450"/>
            <a:endParaRPr lang="en-GB" sz="1600" b="1" dirty="0"/>
          </a:p>
          <a:p>
            <a:pPr marL="171450" indent="-171450"/>
            <a:endParaRPr lang="en-GB" sz="1600" b="1" dirty="0"/>
          </a:p>
          <a:p>
            <a:pPr marL="171450" indent="-171450"/>
            <a:endParaRPr lang="en-GB" sz="1600" b="1" dirty="0"/>
          </a:p>
          <a:p>
            <a:pPr marL="171450" indent="-171450"/>
            <a:r>
              <a:rPr lang="en-GB" sz="1600" b="1" dirty="0"/>
              <a:t>Mann, K., Gordon, J., &amp; MacLeod, A. (2009</a:t>
            </a:r>
            <a:r>
              <a:rPr lang="en-GB" sz="1600" dirty="0"/>
              <a:t>). Reflection and reflective practice in health professions education: a systematic review. </a:t>
            </a:r>
            <a:r>
              <a:rPr lang="en-GB" sz="1600" i="1" dirty="0"/>
              <a:t>Advances in health sciences education</a:t>
            </a:r>
            <a:r>
              <a:rPr lang="en-GB" sz="1600" dirty="0"/>
              <a:t>, </a:t>
            </a:r>
            <a:r>
              <a:rPr lang="en-GB" sz="1600" i="1" dirty="0"/>
              <a:t>14</a:t>
            </a:r>
            <a:r>
              <a:rPr lang="en-GB" sz="1600" dirty="0"/>
              <a:t>(4), 595.</a:t>
            </a:r>
          </a:p>
          <a:p>
            <a:pPr marL="171450" indent="-171450"/>
            <a:r>
              <a:rPr lang="en-GB" sz="1600" b="1" dirty="0"/>
              <a:t>Mayo, P. (2003). </a:t>
            </a:r>
            <a:r>
              <a:rPr lang="en-GB" sz="1600" dirty="0"/>
              <a:t>A rationale for a transformative approach to education. Journal of Transformative Education, 1(1), 38-57</a:t>
            </a:r>
          </a:p>
          <a:p>
            <a:pPr marL="171450" indent="-171450">
              <a:buFont typeface="Arial" panose="020B0604020202020204" pitchFamily="34" charset="0"/>
              <a:buChar char="•"/>
            </a:pPr>
            <a:r>
              <a:rPr lang="en-GB" sz="1600" b="1" dirty="0"/>
              <a:t>Schön, D. (1983) </a:t>
            </a:r>
            <a:r>
              <a:rPr lang="en-GB" sz="1600" i="1" dirty="0"/>
              <a:t>The Reflective Practitioner, </a:t>
            </a:r>
            <a:r>
              <a:rPr lang="en-GB" sz="1600" dirty="0"/>
              <a:t>New York: Basic Books</a:t>
            </a:r>
          </a:p>
          <a:p>
            <a:pPr marL="171450" indent="-171450"/>
            <a:r>
              <a:rPr lang="en-GB" sz="1600" b="1" dirty="0"/>
              <a:t>Smyth, J. (1989)</a:t>
            </a:r>
            <a:r>
              <a:rPr lang="en-GB" sz="1600" dirty="0"/>
              <a:t> A critical pedagogy of classroom practice. Journal of Curriculum Studies, 21(6), 483-502.</a:t>
            </a:r>
          </a:p>
          <a:p>
            <a:pPr marL="171450" indent="-171450">
              <a:buFont typeface="Arial" panose="020B0604020202020204" pitchFamily="34" charset="0"/>
              <a:buChar char="•"/>
            </a:pPr>
            <a:endParaRPr lang="en-GB" sz="2000" dirty="0"/>
          </a:p>
          <a:p>
            <a:pPr marL="171450" indent="-171450">
              <a:buFont typeface="Arial" panose="020B0604020202020204" pitchFamily="34" charset="0"/>
              <a:buChar char="•"/>
            </a:pPr>
            <a:endParaRPr lang="en-GB" sz="2000" dirty="0"/>
          </a:p>
          <a:p>
            <a:endParaRPr lang="en-US" sz="2000" noProof="1"/>
          </a:p>
          <a:p>
            <a:endParaRPr lang="en-US" sz="800" b="1" dirty="0"/>
          </a:p>
        </p:txBody>
      </p:sp>
    </p:spTree>
    <p:extLst>
      <p:ext uri="{BB962C8B-B14F-4D97-AF65-F5344CB8AC3E}">
        <p14:creationId xmlns:p14="http://schemas.microsoft.com/office/powerpoint/2010/main" val="1161731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3FAA21-4763-4AE4-8032-97B728B2BA36}"/>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We are going to cover:</a:t>
            </a:r>
          </a:p>
        </p:txBody>
      </p:sp>
      <p:sp>
        <p:nvSpPr>
          <p:cNvPr id="3" name="Content Placeholder 2">
            <a:extLst>
              <a:ext uri="{FF2B5EF4-FFF2-40B4-BE49-F238E27FC236}">
                <a16:creationId xmlns:a16="http://schemas.microsoft.com/office/drawing/2014/main" id="{FC2E6127-2282-4186-9541-A3C3FE92E6AC}"/>
              </a:ext>
            </a:extLst>
          </p:cNvPr>
          <p:cNvSpPr>
            <a:spLocks noGrp="1"/>
          </p:cNvSpPr>
          <p:nvPr>
            <p:ph idx="1"/>
          </p:nvPr>
        </p:nvSpPr>
        <p:spPr>
          <a:xfrm>
            <a:off x="4810259" y="649480"/>
            <a:ext cx="6857485" cy="5806184"/>
          </a:xfrm>
        </p:spPr>
        <p:txBody>
          <a:bodyPr anchor="ctr">
            <a:normAutofit/>
          </a:bodyPr>
          <a:lstStyle/>
          <a:p>
            <a:pPr marL="514350" indent="-514350">
              <a:buFont typeface="+mj-lt"/>
              <a:buAutoNum type="arabicPeriod"/>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Introduction</a:t>
            </a:r>
            <a:endParaRPr lang="en-GB" sz="2400" dirty="0"/>
          </a:p>
          <a:p>
            <a:pPr marL="514350" indent="-514350">
              <a:buFont typeface="+mj-lt"/>
              <a:buAutoNum type="arabicPeriod"/>
            </a:pPr>
            <a:r>
              <a:rPr lang="en-GB" sz="2400" b="1" dirty="0"/>
              <a:t>The theory</a:t>
            </a:r>
          </a:p>
          <a:p>
            <a:pPr marL="971550" lvl="1" indent="-514350">
              <a:buFont typeface="+mj-lt"/>
              <a:buAutoNum type="arabicPeriod"/>
            </a:pPr>
            <a:r>
              <a:rPr lang="en-GB" dirty="0"/>
              <a:t>Reflective Practice and  </a:t>
            </a:r>
            <a:r>
              <a:rPr lang="en-GB" b="1" i="1" dirty="0"/>
              <a:t>Critical Reflection</a:t>
            </a:r>
          </a:p>
          <a:p>
            <a:pPr marL="971550" lvl="1" indent="-514350">
              <a:buFont typeface="+mj-lt"/>
              <a:buAutoNum type="arabicPeriod"/>
            </a:pPr>
            <a:r>
              <a:rPr lang="en-GB" dirty="0"/>
              <a:t>The impact of </a:t>
            </a:r>
            <a:r>
              <a:rPr lang="en-GB" b="1" i="1" dirty="0"/>
              <a:t>Neo-Liberalism and  New managerialism</a:t>
            </a:r>
            <a:endParaRPr lang="en-GB" dirty="0"/>
          </a:p>
          <a:p>
            <a:pPr marL="971550" lvl="1" indent="-514350">
              <a:buFont typeface="+mj-lt"/>
              <a:buAutoNum type="arabicPeriod"/>
            </a:pPr>
            <a:r>
              <a:rPr lang="en-GB" b="1" i="1" dirty="0"/>
              <a:t>CLD Values </a:t>
            </a:r>
            <a:r>
              <a:rPr lang="en-GB" dirty="0"/>
              <a:t> &amp;The Inverclyde Project</a:t>
            </a:r>
          </a:p>
          <a:p>
            <a:pPr marL="514350" indent="-514350">
              <a:buFont typeface="+mj-lt"/>
              <a:buAutoNum type="arabicPeriod"/>
            </a:pPr>
            <a:r>
              <a:rPr lang="en-GB" sz="2400" b="1" dirty="0"/>
              <a:t>The practice:   </a:t>
            </a:r>
            <a:r>
              <a:rPr lang="en-GB" sz="2400" dirty="0"/>
              <a:t>three scenarios activities</a:t>
            </a:r>
          </a:p>
          <a:p>
            <a:pPr marL="514350" indent="-514350">
              <a:buFont typeface="+mj-lt"/>
              <a:buAutoNum type="arabicPeriod"/>
            </a:pPr>
            <a:r>
              <a:rPr lang="en-GB" sz="2400" b="1" dirty="0"/>
              <a:t>The ‘toolkit</a:t>
            </a:r>
            <a:r>
              <a:rPr lang="en-GB" sz="2400" dirty="0"/>
              <a:t>’ for  using Values in Reflective Practice in CE</a:t>
            </a:r>
          </a:p>
        </p:txBody>
      </p:sp>
      <p:sp>
        <p:nvSpPr>
          <p:cNvPr id="4" name="Slide Number Placeholder 3">
            <a:extLst>
              <a:ext uri="{FF2B5EF4-FFF2-40B4-BE49-F238E27FC236}">
                <a16:creationId xmlns:a16="http://schemas.microsoft.com/office/drawing/2014/main" id="{5EA8A59B-D4E0-48CE-89FF-4098A492ABCE}"/>
              </a:ext>
            </a:extLst>
          </p:cNvPr>
          <p:cNvSpPr>
            <a:spLocks noGrp="1"/>
          </p:cNvSpPr>
          <p:nvPr>
            <p:ph type="sldNum" sz="quarter" idx="12"/>
          </p:nvPr>
        </p:nvSpPr>
        <p:spPr>
          <a:xfrm>
            <a:off x="11704320" y="6455664"/>
            <a:ext cx="448056" cy="365125"/>
          </a:xfrm>
        </p:spPr>
        <p:txBody>
          <a:bodyPr>
            <a:normAutofit/>
          </a:bodyPr>
          <a:lstStyle/>
          <a:p>
            <a:pPr>
              <a:spcAft>
                <a:spcPts val="600"/>
              </a:spcAft>
            </a:pPr>
            <a:fld id="{D801355C-231D-470E-A718-E40C887FC62A}" type="slidenum">
              <a:rPr lang="en-GB" sz="1100">
                <a:solidFill>
                  <a:schemeClr val="tx1">
                    <a:lumMod val="50000"/>
                    <a:lumOff val="50000"/>
                  </a:schemeClr>
                </a:solidFill>
              </a:rPr>
              <a:pPr>
                <a:spcAft>
                  <a:spcPts val="600"/>
                </a:spcAft>
              </a:pPr>
              <a:t>3</a:t>
            </a:fld>
            <a:endParaRPr lang="en-GB" sz="1100" dirty="0">
              <a:solidFill>
                <a:schemeClr val="tx1">
                  <a:lumMod val="50000"/>
                  <a:lumOff val="50000"/>
                </a:schemeClr>
              </a:solidFill>
            </a:endParaRPr>
          </a:p>
        </p:txBody>
      </p:sp>
    </p:spTree>
    <p:extLst>
      <p:ext uri="{BB962C8B-B14F-4D97-AF65-F5344CB8AC3E}">
        <p14:creationId xmlns:p14="http://schemas.microsoft.com/office/powerpoint/2010/main" val="2996566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1B8F-3436-47CA-9182-F239AF109ECB}"/>
              </a:ext>
            </a:extLst>
          </p:cNvPr>
          <p:cNvSpPr>
            <a:spLocks noGrp="1"/>
          </p:cNvSpPr>
          <p:nvPr>
            <p:ph type="title"/>
          </p:nvPr>
        </p:nvSpPr>
        <p:spPr>
          <a:xfrm>
            <a:off x="0" y="365125"/>
            <a:ext cx="10957560" cy="655955"/>
          </a:xfrm>
        </p:spPr>
        <p:txBody>
          <a:bodyPr>
            <a:normAutofit/>
          </a:bodyPr>
          <a:lstStyle/>
          <a:p>
            <a:r>
              <a:rPr lang="en-GB" sz="3200" dirty="0"/>
              <a:t>How CLD values can help Critical Reflection face Neo-liberalism</a:t>
            </a:r>
          </a:p>
        </p:txBody>
      </p:sp>
      <p:graphicFrame>
        <p:nvGraphicFramePr>
          <p:cNvPr id="5" name="Content Placeholder 4">
            <a:extLst>
              <a:ext uri="{FF2B5EF4-FFF2-40B4-BE49-F238E27FC236}">
                <a16:creationId xmlns:a16="http://schemas.microsoft.com/office/drawing/2014/main" id="{4052B93B-8CB0-45A3-AABC-13465BAB9B12}"/>
              </a:ext>
            </a:extLst>
          </p:cNvPr>
          <p:cNvGraphicFramePr>
            <a:graphicFrameLocks noGrp="1"/>
          </p:cNvGraphicFramePr>
          <p:nvPr>
            <p:ph idx="1"/>
            <p:extLst>
              <p:ext uri="{D42A27DB-BD31-4B8C-83A1-F6EECF244321}">
                <p14:modId xmlns:p14="http://schemas.microsoft.com/office/powerpoint/2010/main" val="1397563955"/>
              </p:ext>
            </p:extLst>
          </p:nvPr>
        </p:nvGraphicFramePr>
        <p:xfrm>
          <a:off x="220980" y="1021080"/>
          <a:ext cx="11513820" cy="533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F0D7D7E-A749-40CA-A5F0-B6100772949A}"/>
              </a:ext>
            </a:extLst>
          </p:cNvPr>
          <p:cNvSpPr>
            <a:spLocks noGrp="1"/>
          </p:cNvSpPr>
          <p:nvPr>
            <p:ph type="sldNum" sz="quarter" idx="12"/>
          </p:nvPr>
        </p:nvSpPr>
        <p:spPr/>
        <p:txBody>
          <a:bodyPr/>
          <a:lstStyle/>
          <a:p>
            <a:fld id="{D801355C-231D-470E-A718-E40C887FC62A}" type="slidenum">
              <a:rPr lang="en-GB" smtClean="0"/>
              <a:t>4</a:t>
            </a:fld>
            <a:endParaRPr lang="en-GB"/>
          </a:p>
        </p:txBody>
      </p:sp>
    </p:spTree>
    <p:extLst>
      <p:ext uri="{BB962C8B-B14F-4D97-AF65-F5344CB8AC3E}">
        <p14:creationId xmlns:p14="http://schemas.microsoft.com/office/powerpoint/2010/main" val="393968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A7F213-5766-4F1F-B3FD-50B63A02E3D2}"/>
              </a:ext>
            </a:extLst>
          </p:cNvPr>
          <p:cNvSpPr>
            <a:spLocks noGrp="1"/>
          </p:cNvSpPr>
          <p:nvPr>
            <p:ph type="title"/>
          </p:nvPr>
        </p:nvSpPr>
        <p:spPr>
          <a:xfrm>
            <a:off x="6072445" y="1514476"/>
            <a:ext cx="5319433" cy="4202112"/>
          </a:xfrm>
        </p:spPr>
        <p:txBody>
          <a:bodyPr vert="horz" lIns="91440" tIns="45720" rIns="91440" bIns="45720" rtlCol="0" anchor="t">
            <a:normAutofit/>
          </a:bodyPr>
          <a:lstStyle/>
          <a:p>
            <a:r>
              <a:rPr lang="en-US" sz="2300" b="1" kern="1200" dirty="0">
                <a:solidFill>
                  <a:schemeClr val="bg1"/>
                </a:solidFill>
                <a:latin typeface="+mj-lt"/>
                <a:ea typeface="+mj-ea"/>
                <a:cs typeface="+mj-cs"/>
              </a:rPr>
              <a:t> </a:t>
            </a:r>
            <a:br>
              <a:rPr lang="en-US" sz="2300" b="1" kern="1200" dirty="0">
                <a:solidFill>
                  <a:schemeClr val="bg1"/>
                </a:solidFill>
                <a:latin typeface="+mj-lt"/>
                <a:ea typeface="+mj-ea"/>
                <a:cs typeface="+mj-cs"/>
              </a:rPr>
            </a:br>
            <a:r>
              <a:rPr lang="en-US" b="1" kern="1200" dirty="0">
                <a:solidFill>
                  <a:schemeClr val="bg1"/>
                </a:solidFill>
                <a:latin typeface="+mj-lt"/>
                <a:ea typeface="+mj-ea"/>
                <a:cs typeface="+mj-cs"/>
              </a:rPr>
              <a:t>2 The Theory</a:t>
            </a:r>
            <a:br>
              <a:rPr lang="en-US" b="1" kern="1200" dirty="0">
                <a:solidFill>
                  <a:schemeClr val="bg1"/>
                </a:solidFill>
                <a:latin typeface="+mj-lt"/>
                <a:ea typeface="+mj-ea"/>
                <a:cs typeface="+mj-cs"/>
              </a:rPr>
            </a:br>
            <a:br>
              <a:rPr lang="en-US" b="1" kern="1200" dirty="0">
                <a:solidFill>
                  <a:schemeClr val="bg1"/>
                </a:solidFill>
                <a:latin typeface="+mj-lt"/>
                <a:ea typeface="+mj-ea"/>
                <a:cs typeface="+mj-cs"/>
              </a:rPr>
            </a:br>
            <a:r>
              <a:rPr lang="en-US" b="1" kern="1200" dirty="0">
                <a:solidFill>
                  <a:schemeClr val="bg1"/>
                </a:solidFill>
                <a:latin typeface="+mj-lt"/>
                <a:ea typeface="+mj-ea"/>
                <a:cs typeface="+mj-cs"/>
              </a:rPr>
              <a:t>2.1  Reflective Practice and Critical Reflection</a:t>
            </a:r>
            <a:br>
              <a:rPr lang="en-US" sz="2300" b="1" kern="1200" dirty="0">
                <a:solidFill>
                  <a:schemeClr val="bg1"/>
                </a:solidFill>
                <a:latin typeface="+mj-lt"/>
                <a:ea typeface="+mj-ea"/>
                <a:cs typeface="+mj-cs"/>
              </a:rPr>
            </a:br>
            <a:endParaRPr lang="en-US" sz="2300" b="1" kern="1200" dirty="0">
              <a:solidFill>
                <a:schemeClr val="bg1"/>
              </a:solidFill>
              <a:latin typeface="+mj-lt"/>
              <a:ea typeface="+mj-ea"/>
              <a:cs typeface="+mj-cs"/>
            </a:endParaRPr>
          </a:p>
        </p:txBody>
      </p:sp>
      <p:sp>
        <p:nvSpPr>
          <p:cNvPr id="32" name="Freeform: Shape 31">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7" name="Graphic 26" descr="Head with Gears">
            <a:extLst>
              <a:ext uri="{FF2B5EF4-FFF2-40B4-BE49-F238E27FC236}">
                <a16:creationId xmlns:a16="http://schemas.microsoft.com/office/drawing/2014/main" id="{D3F764DA-52AD-4795-AEC7-F35BAB856D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
        <p:nvSpPr>
          <p:cNvPr id="4" name="Slide Number Placeholder 3">
            <a:extLst>
              <a:ext uri="{FF2B5EF4-FFF2-40B4-BE49-F238E27FC236}">
                <a16:creationId xmlns:a16="http://schemas.microsoft.com/office/drawing/2014/main" id="{FAA94341-134E-43F8-B83C-FA058745BDE5}"/>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D2E46EEF-C0AC-4723-ACD8-665C3FBFB608}" type="slidenum">
              <a:rPr lang="en-US" sz="1500">
                <a:solidFill>
                  <a:srgbClr val="FFFFFF"/>
                </a:solidFill>
              </a:rPr>
              <a:pPr algn="ctr">
                <a:spcAft>
                  <a:spcPts val="600"/>
                </a:spcAft>
              </a:pPr>
              <a:t>5</a:t>
            </a:fld>
            <a:endParaRPr lang="en-US" sz="1500" dirty="0">
              <a:solidFill>
                <a:srgbClr val="FFFFFF"/>
              </a:solidFill>
            </a:endParaRPr>
          </a:p>
        </p:txBody>
      </p:sp>
    </p:spTree>
    <p:extLst>
      <p:ext uri="{BB962C8B-B14F-4D97-AF65-F5344CB8AC3E}">
        <p14:creationId xmlns:p14="http://schemas.microsoft.com/office/powerpoint/2010/main" val="386571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82A7F213-5766-4F1F-B3FD-50B63A02E3D2}"/>
              </a:ext>
            </a:extLst>
          </p:cNvPr>
          <p:cNvSpPr>
            <a:spLocks noGrp="1"/>
          </p:cNvSpPr>
          <p:nvPr>
            <p:ph type="title"/>
          </p:nvPr>
        </p:nvSpPr>
        <p:spPr>
          <a:xfrm>
            <a:off x="535020" y="685800"/>
            <a:ext cx="2780271" cy="5105400"/>
          </a:xfrm>
        </p:spPr>
        <p:txBody>
          <a:bodyPr>
            <a:normAutofit/>
          </a:bodyPr>
          <a:lstStyle/>
          <a:p>
            <a:r>
              <a:rPr lang="en-GB" sz="4000" b="1" dirty="0">
                <a:solidFill>
                  <a:srgbClr val="FFFFFF"/>
                </a:solidFill>
              </a:rPr>
              <a:t> Reflective Practice and Critical Reflection</a:t>
            </a:r>
            <a:br>
              <a:rPr lang="en-GB" sz="4000" b="1" dirty="0">
                <a:solidFill>
                  <a:srgbClr val="FFFFFF"/>
                </a:solidFill>
              </a:rPr>
            </a:br>
            <a:endParaRPr lang="en-GB" sz="4000" b="1" dirty="0">
              <a:solidFill>
                <a:srgbClr val="FFFFFF"/>
              </a:solidFill>
            </a:endParaRPr>
          </a:p>
        </p:txBody>
      </p:sp>
      <p:sp>
        <p:nvSpPr>
          <p:cNvPr id="4" name="Slide Number Placeholder 3">
            <a:extLst>
              <a:ext uri="{FF2B5EF4-FFF2-40B4-BE49-F238E27FC236}">
                <a16:creationId xmlns:a16="http://schemas.microsoft.com/office/drawing/2014/main" id="{FAA94341-134E-43F8-B83C-FA058745BDE5}"/>
              </a:ext>
            </a:extLst>
          </p:cNvPr>
          <p:cNvSpPr>
            <a:spLocks noGrp="1"/>
          </p:cNvSpPr>
          <p:nvPr>
            <p:ph type="sldNum" sz="quarter" idx="12"/>
          </p:nvPr>
        </p:nvSpPr>
        <p:spPr>
          <a:xfrm>
            <a:off x="10265568" y="6309360"/>
            <a:ext cx="1088231" cy="365125"/>
          </a:xfrm>
        </p:spPr>
        <p:txBody>
          <a:bodyPr>
            <a:normAutofit/>
          </a:bodyPr>
          <a:lstStyle/>
          <a:p>
            <a:pPr>
              <a:spcAft>
                <a:spcPts val="600"/>
              </a:spcAft>
            </a:pPr>
            <a:fld id="{D2E46EEF-C0AC-4723-ACD8-665C3FBFB608}" type="slidenum">
              <a:rPr lang="en-GB">
                <a:solidFill>
                  <a:prstClr val="black">
                    <a:tint val="75000"/>
                  </a:prstClr>
                </a:solidFill>
              </a:rPr>
              <a:pPr>
                <a:spcAft>
                  <a:spcPts val="600"/>
                </a:spcAft>
              </a:pPr>
              <a:t>6</a:t>
            </a:fld>
            <a:endParaRPr lang="en-GB" dirty="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725EF2C4-179F-4197-A7B6-8D5AD0BE2964}"/>
              </a:ext>
            </a:extLst>
          </p:cNvPr>
          <p:cNvGraphicFramePr>
            <a:graphicFrameLocks noGrp="1"/>
          </p:cNvGraphicFramePr>
          <p:nvPr>
            <p:ph idx="1"/>
            <p:extLst>
              <p:ext uri="{D42A27DB-BD31-4B8C-83A1-F6EECF244321}">
                <p14:modId xmlns:p14="http://schemas.microsoft.com/office/powerpoint/2010/main" val="147641410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310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F4DBC0-F097-41D3-A437-8F5470C47A5D}"/>
              </a:ext>
            </a:extLst>
          </p:cNvPr>
          <p:cNvSpPr>
            <a:spLocks noGrp="1"/>
          </p:cNvSpPr>
          <p:nvPr>
            <p:ph type="title"/>
          </p:nvPr>
        </p:nvSpPr>
        <p:spPr>
          <a:xfrm>
            <a:off x="466722" y="586855"/>
            <a:ext cx="3201366" cy="3387497"/>
          </a:xfrm>
        </p:spPr>
        <p:txBody>
          <a:bodyPr anchor="b">
            <a:normAutofit/>
          </a:bodyPr>
          <a:lstStyle/>
          <a:p>
            <a:pPr algn="r"/>
            <a:br>
              <a:rPr lang="en-GB" sz="4000" dirty="0">
                <a:solidFill>
                  <a:srgbClr val="FFFFFF"/>
                </a:solidFill>
              </a:rPr>
            </a:br>
            <a:r>
              <a:rPr lang="en-GB" sz="4000" dirty="0">
                <a:solidFill>
                  <a:srgbClr val="FFFFFF"/>
                </a:solidFill>
              </a:rPr>
              <a:t> Reflective Practice is</a:t>
            </a:r>
            <a:br>
              <a:rPr lang="en-GB" sz="4000" dirty="0">
                <a:solidFill>
                  <a:srgbClr val="FFFFFF"/>
                </a:solidFill>
              </a:rPr>
            </a:br>
            <a:r>
              <a:rPr lang="en-GB" sz="4000" dirty="0">
                <a:solidFill>
                  <a:srgbClr val="FFFFFF"/>
                </a:solidFill>
              </a:rPr>
              <a:t>essential  … but dull</a:t>
            </a:r>
          </a:p>
        </p:txBody>
      </p:sp>
      <p:sp>
        <p:nvSpPr>
          <p:cNvPr id="3" name="Content Placeholder 2">
            <a:extLst>
              <a:ext uri="{FF2B5EF4-FFF2-40B4-BE49-F238E27FC236}">
                <a16:creationId xmlns:a16="http://schemas.microsoft.com/office/drawing/2014/main" id="{FC228687-1CD8-4419-AD62-A11A507A303D}"/>
              </a:ext>
            </a:extLst>
          </p:cNvPr>
          <p:cNvSpPr>
            <a:spLocks noGrp="1"/>
          </p:cNvSpPr>
          <p:nvPr>
            <p:ph idx="1"/>
          </p:nvPr>
        </p:nvSpPr>
        <p:spPr>
          <a:xfrm>
            <a:off x="4810259" y="649480"/>
            <a:ext cx="6555347" cy="5546047"/>
          </a:xfrm>
        </p:spPr>
        <p:txBody>
          <a:bodyPr anchor="ctr">
            <a:normAutofit/>
          </a:bodyPr>
          <a:lstStyle/>
          <a:p>
            <a:pPr marL="0" indent="0">
              <a:buNone/>
            </a:pPr>
            <a:r>
              <a:rPr lang="en-GB" sz="4000" b="1" dirty="0"/>
              <a:t>Reflective Practice </a:t>
            </a:r>
            <a:r>
              <a:rPr lang="en-GB" sz="4000" dirty="0"/>
              <a:t>is often central in professional training programmes for Community Education professionals …but on its own …</a:t>
            </a:r>
          </a:p>
          <a:p>
            <a:pPr marL="0" indent="0">
              <a:buNone/>
            </a:pPr>
            <a:r>
              <a:rPr lang="fr-FR" sz="4000" dirty="0"/>
              <a:t> ’</a:t>
            </a:r>
            <a:r>
              <a:rPr lang="fr-FR" sz="4000" dirty="0" err="1"/>
              <a:t>discourages</a:t>
            </a:r>
            <a:r>
              <a:rPr lang="fr-FR" sz="4000" dirty="0"/>
              <a:t> perspectives </a:t>
            </a:r>
            <a:r>
              <a:rPr lang="en-GB" sz="4000" dirty="0"/>
              <a:t>that</a:t>
            </a:r>
            <a:r>
              <a:rPr lang="fr-FR" sz="4000" dirty="0"/>
              <a:t> question </a:t>
            </a:r>
            <a:r>
              <a:rPr lang="en-GB" sz="4000" dirty="0"/>
              <a:t>existing</a:t>
            </a:r>
            <a:r>
              <a:rPr lang="fr-FR" sz="4000" dirty="0"/>
              <a:t> structures’ (Smyth 1989)</a:t>
            </a:r>
            <a:endParaRPr lang="en-GB" sz="4000" dirty="0"/>
          </a:p>
          <a:p>
            <a:pPr marL="0" indent="0">
              <a:buNone/>
            </a:pPr>
            <a:endParaRPr lang="en-GB" sz="4000" dirty="0"/>
          </a:p>
          <a:p>
            <a:pPr marL="0" indent="0">
              <a:buNone/>
            </a:pPr>
            <a:endParaRPr lang="en-GB" sz="4000" dirty="0"/>
          </a:p>
        </p:txBody>
      </p:sp>
      <p:sp>
        <p:nvSpPr>
          <p:cNvPr id="4" name="Slide Number Placeholder 3">
            <a:extLst>
              <a:ext uri="{FF2B5EF4-FFF2-40B4-BE49-F238E27FC236}">
                <a16:creationId xmlns:a16="http://schemas.microsoft.com/office/drawing/2014/main" id="{CF6572BF-FF32-4F39-A70A-F55960167BEB}"/>
              </a:ext>
            </a:extLst>
          </p:cNvPr>
          <p:cNvSpPr>
            <a:spLocks noGrp="1"/>
          </p:cNvSpPr>
          <p:nvPr>
            <p:ph type="sldNum" sz="quarter" idx="12"/>
          </p:nvPr>
        </p:nvSpPr>
        <p:spPr>
          <a:xfrm>
            <a:off x="11704320" y="6455664"/>
            <a:ext cx="448056" cy="365125"/>
          </a:xfrm>
        </p:spPr>
        <p:txBody>
          <a:bodyPr>
            <a:normAutofit/>
          </a:bodyPr>
          <a:lstStyle/>
          <a:p>
            <a:pPr>
              <a:spcAft>
                <a:spcPts val="600"/>
              </a:spcAft>
            </a:pPr>
            <a:fld id="{D801355C-231D-470E-A718-E40C887FC62A}" type="slidenum">
              <a:rPr lang="en-GB" sz="1100">
                <a:solidFill>
                  <a:schemeClr val="tx1">
                    <a:lumMod val="50000"/>
                    <a:lumOff val="50000"/>
                  </a:schemeClr>
                </a:solidFill>
              </a:rPr>
              <a:pPr>
                <a:spcAft>
                  <a:spcPts val="600"/>
                </a:spcAft>
              </a:pPr>
              <a:t>7</a:t>
            </a:fld>
            <a:endParaRPr lang="en-GB" sz="1100" dirty="0">
              <a:solidFill>
                <a:schemeClr val="tx1">
                  <a:lumMod val="50000"/>
                  <a:lumOff val="50000"/>
                </a:schemeClr>
              </a:solidFill>
            </a:endParaRPr>
          </a:p>
        </p:txBody>
      </p:sp>
    </p:spTree>
    <p:extLst>
      <p:ext uri="{BB962C8B-B14F-4D97-AF65-F5344CB8AC3E}">
        <p14:creationId xmlns:p14="http://schemas.microsoft.com/office/powerpoint/2010/main" val="1825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7AF2EDE-DC5E-4D77-9300-ED72F01F7558}"/>
              </a:ext>
            </a:extLst>
          </p:cNvPr>
          <p:cNvSpPr>
            <a:spLocks noGrp="1"/>
          </p:cNvSpPr>
          <p:nvPr>
            <p:ph type="title"/>
          </p:nvPr>
        </p:nvSpPr>
        <p:spPr>
          <a:xfrm>
            <a:off x="1245072" y="1289765"/>
            <a:ext cx="3651101" cy="4270963"/>
          </a:xfrm>
        </p:spPr>
        <p:txBody>
          <a:bodyPr anchor="ctr">
            <a:normAutofit/>
          </a:bodyPr>
          <a:lstStyle/>
          <a:p>
            <a:pPr algn="ctr"/>
            <a:r>
              <a:rPr lang="en-GB" sz="4800" dirty="0">
                <a:solidFill>
                  <a:srgbClr val="FFFFFF"/>
                </a:solidFill>
              </a:rPr>
              <a:t>And in the sort of crisis we’re in now – you need something more radical</a:t>
            </a:r>
          </a:p>
        </p:txBody>
      </p:sp>
      <p:sp>
        <p:nvSpPr>
          <p:cNvPr id="2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2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7079533C-8130-4F56-845E-77D6C5AD9473}"/>
              </a:ext>
            </a:extLst>
          </p:cNvPr>
          <p:cNvSpPr>
            <a:spLocks noGrp="1"/>
          </p:cNvSpPr>
          <p:nvPr>
            <p:ph idx="1"/>
          </p:nvPr>
        </p:nvSpPr>
        <p:spPr>
          <a:xfrm>
            <a:off x="6297233" y="518400"/>
            <a:ext cx="4771607" cy="5837949"/>
          </a:xfrm>
        </p:spPr>
        <p:txBody>
          <a:bodyPr anchor="ctr">
            <a:normAutofit/>
          </a:bodyPr>
          <a:lstStyle/>
          <a:p>
            <a:pPr marL="0" indent="0">
              <a:buNone/>
            </a:pPr>
            <a:r>
              <a:rPr lang="en-GB" sz="3200" b="1" dirty="0">
                <a:solidFill>
                  <a:schemeClr val="tx1">
                    <a:alpha val="80000"/>
                  </a:schemeClr>
                </a:solidFill>
                <a:latin typeface="+mj-lt"/>
              </a:rPr>
              <a:t>Critical Reflection </a:t>
            </a:r>
            <a:r>
              <a:rPr lang="en-GB" sz="3200" dirty="0">
                <a:solidFill>
                  <a:schemeClr val="tx1">
                    <a:alpha val="80000"/>
                  </a:schemeClr>
                </a:solidFill>
                <a:latin typeface="+mj-lt"/>
              </a:rPr>
              <a:t>– a  more radical sub-set of Reflective Practice that focuses on the question of power, challenges assumptions and questions organisational norms, for instance new managerialism   (Bray and MacLellan 2019)</a:t>
            </a:r>
          </a:p>
        </p:txBody>
      </p:sp>
      <p:sp>
        <p:nvSpPr>
          <p:cNvPr id="2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FAA94341-134E-43F8-B83C-FA058745BDE5}"/>
              </a:ext>
            </a:extLst>
          </p:cNvPr>
          <p:cNvSpPr>
            <a:spLocks noGrp="1"/>
          </p:cNvSpPr>
          <p:nvPr>
            <p:ph type="sldNum" sz="quarter" idx="12"/>
          </p:nvPr>
        </p:nvSpPr>
        <p:spPr>
          <a:xfrm>
            <a:off x="8610600" y="6356350"/>
            <a:ext cx="2743200" cy="365125"/>
          </a:xfrm>
        </p:spPr>
        <p:txBody>
          <a:bodyPr>
            <a:normAutofit/>
          </a:bodyPr>
          <a:lstStyle/>
          <a:p>
            <a:pPr>
              <a:spcAft>
                <a:spcPts val="600"/>
              </a:spcAft>
            </a:pPr>
            <a:fld id="{D2E46EEF-C0AC-4723-ACD8-665C3FBFB608}" type="slidenum">
              <a:rPr lang="en-GB">
                <a:solidFill>
                  <a:schemeClr val="tx1">
                    <a:alpha val="60000"/>
                  </a:schemeClr>
                </a:solidFill>
              </a:rPr>
              <a:pPr>
                <a:spcAft>
                  <a:spcPts val="600"/>
                </a:spcAft>
              </a:pPr>
              <a:t>8</a:t>
            </a:fld>
            <a:endParaRPr lang="en-GB" dirty="0">
              <a:solidFill>
                <a:schemeClr val="tx1">
                  <a:alpha val="60000"/>
                </a:schemeClr>
              </a:solidFill>
            </a:endParaRPr>
          </a:p>
        </p:txBody>
      </p:sp>
      <p:cxnSp>
        <p:nvCxnSpPr>
          <p:cNvPr id="30" name="Straight Connector 29">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95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08951E-3DEF-4BB7-99E8-8F1A152B0442}"/>
              </a:ext>
            </a:extLst>
          </p:cNvPr>
          <p:cNvSpPr>
            <a:spLocks noGrp="1"/>
          </p:cNvSpPr>
          <p:nvPr>
            <p:ph type="title"/>
          </p:nvPr>
        </p:nvSpPr>
        <p:spPr>
          <a:xfrm>
            <a:off x="1075767" y="1188637"/>
            <a:ext cx="2988234" cy="4480726"/>
          </a:xfrm>
        </p:spPr>
        <p:txBody>
          <a:bodyPr>
            <a:normAutofit/>
          </a:bodyPr>
          <a:lstStyle/>
          <a:p>
            <a:pPr algn="r"/>
            <a:r>
              <a:rPr lang="en-GB" sz="5100" b="1" dirty="0"/>
              <a:t> Critical Reflection continued</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C1143D-0491-4C95-884C-1AC59182E321}"/>
              </a:ext>
            </a:extLst>
          </p:cNvPr>
          <p:cNvSpPr>
            <a:spLocks noGrp="1"/>
          </p:cNvSpPr>
          <p:nvPr>
            <p:ph idx="1"/>
          </p:nvPr>
        </p:nvSpPr>
        <p:spPr>
          <a:xfrm>
            <a:off x="4787702" y="1331779"/>
            <a:ext cx="6569133" cy="4337583"/>
          </a:xfrm>
        </p:spPr>
        <p:txBody>
          <a:bodyPr anchor="ctr">
            <a:noAutofit/>
          </a:bodyPr>
          <a:lstStyle/>
          <a:p>
            <a:r>
              <a:rPr lang="en-GB" sz="3200" dirty="0"/>
              <a:t>Critical Reflection is </a:t>
            </a:r>
            <a:r>
              <a:rPr lang="en-GB" sz="3200" b="1" dirty="0"/>
              <a:t>'morally grounded</a:t>
            </a:r>
            <a:r>
              <a:rPr lang="en-GB" sz="3200" dirty="0"/>
              <a:t>' and requires practitioners to </a:t>
            </a:r>
            <a:r>
              <a:rPr lang="en-GB" sz="3200" b="1" dirty="0"/>
              <a:t>interrogate their deep values and beliefs.  </a:t>
            </a:r>
            <a:r>
              <a:rPr lang="en-GB" sz="3200" dirty="0"/>
              <a:t>It can lead to challenging of assumptions and questioning of organisational norms.</a:t>
            </a:r>
          </a:p>
        </p:txBody>
      </p:sp>
      <p:sp>
        <p:nvSpPr>
          <p:cNvPr id="4" name="Slide Number Placeholder 3">
            <a:extLst>
              <a:ext uri="{FF2B5EF4-FFF2-40B4-BE49-F238E27FC236}">
                <a16:creationId xmlns:a16="http://schemas.microsoft.com/office/drawing/2014/main" id="{9E687127-FAB7-414C-8EFC-00DF775ADEA7}"/>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D801355C-231D-470E-A718-E40C887FC62A}" type="slidenum">
              <a:rPr lang="en-GB" sz="6600">
                <a:solidFill>
                  <a:srgbClr val="FFFFFF"/>
                </a:solidFill>
              </a:rPr>
              <a:pPr>
                <a:lnSpc>
                  <a:spcPct val="90000"/>
                </a:lnSpc>
                <a:spcAft>
                  <a:spcPts val="600"/>
                </a:spcAft>
              </a:pPr>
              <a:t>9</a:t>
            </a:fld>
            <a:endParaRPr lang="en-GB" sz="6600" dirty="0">
              <a:solidFill>
                <a:srgbClr val="FFFFFF"/>
              </a:solidFill>
            </a:endParaRPr>
          </a:p>
        </p:txBody>
      </p:sp>
    </p:spTree>
    <p:extLst>
      <p:ext uri="{BB962C8B-B14F-4D97-AF65-F5344CB8AC3E}">
        <p14:creationId xmlns:p14="http://schemas.microsoft.com/office/powerpoint/2010/main" val="444944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2107</Words>
  <Application>Microsoft Office PowerPoint</Application>
  <PresentationFormat>Widescreen</PresentationFormat>
  <Paragraphs>213</Paragraphs>
  <Slides>28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Reflective Practice, Critical Reflection and    CLD values </vt:lpstr>
      <vt:lpstr>Part 1 Introduction</vt:lpstr>
      <vt:lpstr>We are going to cover:</vt:lpstr>
      <vt:lpstr>How CLD values can help Critical Reflection face Neo-liberalism</vt:lpstr>
      <vt:lpstr>  2 The Theory  2.1  Reflective Practice and Critical Reflection </vt:lpstr>
      <vt:lpstr> Reflective Practice and Critical Reflection </vt:lpstr>
      <vt:lpstr>  Reflective Practice is essential  … but dull</vt:lpstr>
      <vt:lpstr>And in the sort of crisis we’re in now – you need something more radical</vt:lpstr>
      <vt:lpstr> Critical Reflection continued</vt:lpstr>
      <vt:lpstr>But that makes it  difficult to implement</vt:lpstr>
      <vt:lpstr>2.2  The Impact of Neo-Liberalism  and its values on Community Education</vt:lpstr>
      <vt:lpstr>2 The Impact of Neo-Liberalism  and its values on Community Education -  continued</vt:lpstr>
      <vt:lpstr>…and its offspring – new managerialism</vt:lpstr>
      <vt:lpstr>This is what CE professionals will experience. Key features of this new managerialism include:  </vt:lpstr>
      <vt:lpstr>The result of all this: where we are now</vt:lpstr>
      <vt:lpstr>2.3 CLD values and their relevance</vt:lpstr>
      <vt:lpstr>CLD values – what do they mean &amp; are they useful?</vt:lpstr>
      <vt:lpstr>Conclusion to Part 1</vt:lpstr>
      <vt:lpstr> Part 3:  Moving from theory into practice:   three scenarios </vt:lpstr>
      <vt:lpstr>SCENARIO 1 FOR DISCUSSION WITH CLD VALUES - The Art Group</vt:lpstr>
      <vt:lpstr>The Art Club scenario 1 and CLD values</vt:lpstr>
      <vt:lpstr>Scenario 2 – The Youth Worker </vt:lpstr>
      <vt:lpstr>Scenario 2 The Youth Worker and CLD values</vt:lpstr>
      <vt:lpstr>Scenario 3 – activists and the DWP </vt:lpstr>
      <vt:lpstr>Scenario 3 – activists and the DWP:  CLD values</vt:lpstr>
      <vt:lpstr>Some conclusions and questions</vt:lpstr>
      <vt:lpstr>Part 4    Other methods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Practice, Critical Reflection and    CLD values</dc:title>
  <dc:creator>Rob Bray</dc:creator>
  <cp:lastModifiedBy>Rob Bray</cp:lastModifiedBy>
  <cp:revision>12</cp:revision>
  <dcterms:created xsi:type="dcterms:W3CDTF">2021-01-31T17:32:43Z</dcterms:created>
  <dcterms:modified xsi:type="dcterms:W3CDTF">2021-11-21T08:50:33Z</dcterms:modified>
</cp:coreProperties>
</file>