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61" r:id="rId3"/>
    <p:sldId id="279" r:id="rId4"/>
    <p:sldId id="282" r:id="rId5"/>
    <p:sldId id="281" r:id="rId6"/>
    <p:sldId id="280" r:id="rId7"/>
    <p:sldId id="260"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1A125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3" autoAdjust="0"/>
  </p:normalViewPr>
  <p:slideViewPr>
    <p:cSldViewPr>
      <p:cViewPr varScale="1">
        <p:scale>
          <a:sx n="64" d="100"/>
          <a:sy n="64" d="100"/>
        </p:scale>
        <p:origin x="156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D14A0DDC-64B0-4ADD-8FBE-08965046510B}" type="datetimeFigureOut">
              <a:rPr lang="en-GB" smtClean="0"/>
              <a:t>29/06/2021</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AB29DEDA-2001-47B4-B0FF-196B311E9FCB}" type="slidenum">
              <a:rPr lang="en-GB" smtClean="0"/>
              <a:t>‹#›</a:t>
            </a:fld>
            <a:endParaRPr lang="en-GB"/>
          </a:p>
        </p:txBody>
      </p:sp>
    </p:spTree>
    <p:extLst>
      <p:ext uri="{BB962C8B-B14F-4D97-AF65-F5344CB8AC3E}">
        <p14:creationId xmlns:p14="http://schemas.microsoft.com/office/powerpoint/2010/main" val="83261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13522D8-3C75-4864-B697-D73F88706D2D}" type="datetimeFigureOut">
              <a:rPr lang="en-GB" smtClean="0"/>
              <a:t>29/06/2021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9C5DBD34-6DC1-41A2-9562-546D7F74C155}" type="slidenum">
              <a:rPr lang="en-GB" smtClean="0"/>
              <a:t>‹#›</a:t>
            </a:fld>
            <a:endParaRPr lang="en-GB"/>
          </a:p>
        </p:txBody>
      </p:sp>
    </p:spTree>
    <p:extLst>
      <p:ext uri="{BB962C8B-B14F-4D97-AF65-F5344CB8AC3E}">
        <p14:creationId xmlns:p14="http://schemas.microsoft.com/office/powerpoint/2010/main" val="41188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5DBD34-6DC1-41A2-9562-546D7F74C155}" type="slidenum">
              <a:rPr lang="en-GB" smtClean="0"/>
              <a:t>1</a:t>
            </a:fld>
            <a:endParaRPr lang="en-GB"/>
          </a:p>
        </p:txBody>
      </p:sp>
    </p:spTree>
    <p:extLst>
      <p:ext uri="{BB962C8B-B14F-4D97-AF65-F5344CB8AC3E}">
        <p14:creationId xmlns:p14="http://schemas.microsoft.com/office/powerpoint/2010/main" val="336566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Social practice – the opposite of a deficit model</a:t>
            </a:r>
          </a:p>
        </p:txBody>
      </p:sp>
      <p:sp>
        <p:nvSpPr>
          <p:cNvPr id="4" name="Slide Number Placeholder 3"/>
          <p:cNvSpPr>
            <a:spLocks noGrp="1"/>
          </p:cNvSpPr>
          <p:nvPr>
            <p:ph type="sldNum" sz="quarter" idx="10"/>
          </p:nvPr>
        </p:nvSpPr>
        <p:spPr/>
        <p:txBody>
          <a:bodyPr/>
          <a:lstStyle/>
          <a:p>
            <a:fld id="{9C5DBD34-6DC1-41A2-9562-546D7F74C155}" type="slidenum">
              <a:rPr lang="en-GB" smtClean="0"/>
              <a:t>14</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Refer</a:t>
            </a:r>
            <a:r>
              <a:rPr lang="en-GB" baseline="0" dirty="0"/>
              <a:t> back to The Wheel – the learner is at the centre; the learning is relevant and can be applied to their day-to-day lives; reading, knowledge, skills and understanding of writing and using numbers are at the core and these, when applied, develop a learner’s capabilities around decision making, problem solving, critical thinking. This is social practice.</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15</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Group discussion </a:t>
            </a:r>
          </a:p>
        </p:txBody>
      </p:sp>
      <p:sp>
        <p:nvSpPr>
          <p:cNvPr id="4" name="Slide Number Placeholder 3"/>
          <p:cNvSpPr>
            <a:spLocks noGrp="1"/>
          </p:cNvSpPr>
          <p:nvPr>
            <p:ph type="sldNum" sz="quarter" idx="10"/>
          </p:nvPr>
        </p:nvSpPr>
        <p:spPr/>
        <p:txBody>
          <a:bodyPr/>
          <a:lstStyle/>
          <a:p>
            <a:fld id="{9C5DBD34-6DC1-41A2-9562-546D7F74C155}" type="slidenum">
              <a:rPr lang="en-GB" smtClean="0"/>
              <a:t>16</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Watch </a:t>
            </a:r>
            <a:r>
              <a:rPr lang="en-GB" dirty="0" err="1"/>
              <a:t>Elinet</a:t>
            </a:r>
            <a:r>
              <a:rPr lang="en-GB" dirty="0"/>
              <a:t> video</a:t>
            </a:r>
          </a:p>
          <a:p>
            <a:pPr marL="0" indent="0">
              <a:buNone/>
            </a:pPr>
            <a:r>
              <a:rPr lang="en-GB" dirty="0"/>
              <a:t>Question: what barriers might prevent learners from accessing learning? – Group discussion </a:t>
            </a:r>
          </a:p>
        </p:txBody>
      </p:sp>
      <p:sp>
        <p:nvSpPr>
          <p:cNvPr id="4" name="Slide Number Placeholder 3"/>
          <p:cNvSpPr>
            <a:spLocks noGrp="1"/>
          </p:cNvSpPr>
          <p:nvPr>
            <p:ph type="sldNum" sz="quarter" idx="10"/>
          </p:nvPr>
        </p:nvSpPr>
        <p:spPr/>
        <p:txBody>
          <a:bodyPr/>
          <a:lstStyle/>
          <a:p>
            <a:fld id="{9C5DBD34-6DC1-41A2-9562-546D7F74C155}" type="slidenum">
              <a:rPr lang="en-GB" smtClean="0"/>
              <a:t>17</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18</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19</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Google Classroom - handout</a:t>
            </a:r>
            <a:r>
              <a:rPr lang="en-GB" baseline="0" dirty="0"/>
              <a:t>– Reflective Practice</a:t>
            </a:r>
          </a:p>
          <a:p>
            <a:pPr marL="0" indent="0">
              <a:buNone/>
            </a:pPr>
            <a:r>
              <a:rPr lang="en-GB" baseline="0" dirty="0"/>
              <a:t>Complete activity individually and feed back to the group</a:t>
            </a:r>
          </a:p>
          <a:p>
            <a:pPr marL="0" indent="0">
              <a:buNone/>
            </a:pPr>
            <a:r>
              <a:rPr lang="en-GB" baseline="0" dirty="0"/>
              <a:t>Discuss Unit 1 Assignment and keeping a reflective journal</a:t>
            </a:r>
          </a:p>
          <a:p>
            <a:pPr marL="0" indent="0">
              <a:buNone/>
            </a:pP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20</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Any questions?</a:t>
            </a:r>
          </a:p>
          <a:p>
            <a:pPr marL="0" indent="0">
              <a:buNone/>
            </a:pPr>
            <a:r>
              <a:rPr lang="en-GB" dirty="0"/>
              <a:t>Next week’s arrangements</a:t>
            </a:r>
          </a:p>
        </p:txBody>
      </p:sp>
      <p:sp>
        <p:nvSpPr>
          <p:cNvPr id="4" name="Slide Number Placeholder 3"/>
          <p:cNvSpPr>
            <a:spLocks noGrp="1"/>
          </p:cNvSpPr>
          <p:nvPr>
            <p:ph type="sldNum" sz="quarter" idx="10"/>
          </p:nvPr>
        </p:nvSpPr>
        <p:spPr/>
        <p:txBody>
          <a:bodyPr/>
          <a:lstStyle/>
          <a:p>
            <a:fld id="{9C5DBD34-6DC1-41A2-9562-546D7F74C155}" type="slidenum">
              <a:rPr lang="en-GB" smtClean="0"/>
              <a:t>21</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starting with something that</a:t>
            </a:r>
            <a:r>
              <a:rPr lang="en-GB" baseline="0" dirty="0"/>
              <a:t> is slightly off-topic…</a:t>
            </a:r>
            <a:endParaRPr lang="en-GB" dirty="0"/>
          </a:p>
          <a:p>
            <a:r>
              <a:rPr lang="en-GB" dirty="0"/>
              <a:t>This</a:t>
            </a:r>
            <a:r>
              <a:rPr lang="en-GB" baseline="0" dirty="0"/>
              <a:t> video was made by Save the Children for a campaign called ‘Read on Get On’ in 2014 which aimed to get all children in Scotland reading well by the time they left primary school.</a:t>
            </a:r>
          </a:p>
          <a:p>
            <a:r>
              <a:rPr lang="en-GB" baseline="0" dirty="0"/>
              <a:t>The video was not created with an adult literacies focus but I think it demonstrates what the experience of someone who doesn’t read and write well might be like – the written word is all around us, all the time. The campaign also highlights the link between educational attainment, or low levels of literacy, and poverty. Deprivation is an indicator of need, and this helps us to identify how we begin to target our provision.</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6</a:t>
            </a:fld>
            <a:endParaRPr lang="en-GB"/>
          </a:p>
        </p:txBody>
      </p:sp>
    </p:spTree>
    <p:extLst>
      <p:ext uri="{BB962C8B-B14F-4D97-AF65-F5344CB8AC3E}">
        <p14:creationId xmlns:p14="http://schemas.microsoft.com/office/powerpoint/2010/main" val="52703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introductions – what</a:t>
            </a:r>
            <a:r>
              <a:rPr lang="en-GB" baseline="0" dirty="0"/>
              <a:t> brings you here? Why have you chosen to take part in this training?</a:t>
            </a:r>
          </a:p>
          <a:p>
            <a:r>
              <a:rPr lang="en-GB" baseline="0" dirty="0"/>
              <a:t>SALL outcomes and assignments</a:t>
            </a:r>
          </a:p>
          <a:p>
            <a:r>
              <a:rPr lang="en-GB" baseline="0" dirty="0"/>
              <a:t>Highlight the following forms (sent by email), complete and return by email:</a:t>
            </a:r>
          </a:p>
          <a:p>
            <a:pPr marL="171450" indent="-171450">
              <a:buFont typeface="Arial" panose="020B0604020202020204" pitchFamily="34" charset="0"/>
              <a:buChar char="•"/>
            </a:pPr>
            <a:r>
              <a:rPr lang="en-GB" baseline="0" dirty="0"/>
              <a:t>Permissions</a:t>
            </a:r>
          </a:p>
          <a:p>
            <a:pPr marL="171450" indent="-171450">
              <a:buFont typeface="Arial" panose="020B0604020202020204" pitchFamily="34" charset="0"/>
              <a:buChar char="•"/>
            </a:pPr>
            <a:r>
              <a:rPr lang="en-GB" baseline="0" dirty="0"/>
              <a:t>SQA Registration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7</a:t>
            </a:fld>
            <a:endParaRPr lang="en-GB"/>
          </a:p>
        </p:txBody>
      </p:sp>
    </p:spTree>
    <p:extLst>
      <p:ext uri="{BB962C8B-B14F-4D97-AF65-F5344CB8AC3E}">
        <p14:creationId xmlns:p14="http://schemas.microsoft.com/office/powerpoint/2010/main" val="288355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SQA Academy</a:t>
            </a:r>
          </a:p>
          <a:p>
            <a:r>
              <a:rPr lang="en-GB" dirty="0"/>
              <a:t>Google Classroom – enrolment keys and instructions on how to make</a:t>
            </a:r>
            <a:r>
              <a:rPr lang="en-GB" baseline="0" dirty="0"/>
              <a:t> an account</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8</a:t>
            </a:fld>
            <a:endParaRPr lang="en-GB"/>
          </a:p>
        </p:txBody>
      </p:sp>
    </p:spTree>
    <p:extLst>
      <p:ext uri="{BB962C8B-B14F-4D97-AF65-F5344CB8AC3E}">
        <p14:creationId xmlns:p14="http://schemas.microsoft.com/office/powerpoint/2010/main" val="214877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Google Classroom resource – wheel</a:t>
            </a:r>
            <a:r>
              <a:rPr lang="en-GB" baseline="0" dirty="0"/>
              <a:t> worksheet</a:t>
            </a:r>
          </a:p>
          <a:p>
            <a:r>
              <a:rPr lang="en-GB" baseline="0" dirty="0"/>
              <a:t>From the time you got up this morning, to now, what activities have you carried out that require skills in any of these areas. An example to get you started: using PowerPoint (ICT), and presentation skills (communication).</a:t>
            </a:r>
          </a:p>
          <a:p>
            <a:r>
              <a:rPr lang="en-GB" baseline="0" dirty="0"/>
              <a:t>Feed back to the group – group discussion.</a:t>
            </a:r>
          </a:p>
          <a:p>
            <a:endParaRPr lang="en-GB" baseline="0" dirty="0"/>
          </a:p>
          <a:p>
            <a:r>
              <a:rPr lang="en-GB" baseline="0" dirty="0"/>
              <a:t>SQA Academy videos 2, then 1.</a:t>
            </a:r>
          </a:p>
          <a:p>
            <a:r>
              <a:rPr lang="en-GB" baseline="0" dirty="0"/>
              <a:t>What areas of the wheel were described in the videos? Add to the flipchart.</a:t>
            </a:r>
          </a:p>
        </p:txBody>
      </p:sp>
      <p:sp>
        <p:nvSpPr>
          <p:cNvPr id="4" name="Slide Number Placeholder 3"/>
          <p:cNvSpPr>
            <a:spLocks noGrp="1"/>
          </p:cNvSpPr>
          <p:nvPr>
            <p:ph type="sldNum" sz="quarter" idx="10"/>
          </p:nvPr>
        </p:nvSpPr>
        <p:spPr/>
        <p:txBody>
          <a:bodyPr/>
          <a:lstStyle/>
          <a:p>
            <a:fld id="{9C5DBD34-6DC1-41A2-9562-546D7F74C155}" type="slidenum">
              <a:rPr lang="en-GB" smtClean="0"/>
              <a:t>9</a:t>
            </a:fld>
            <a:endParaRPr lang="en-GB"/>
          </a:p>
        </p:txBody>
      </p:sp>
    </p:spTree>
    <p:extLst>
      <p:ext uri="{BB962C8B-B14F-4D97-AF65-F5344CB8AC3E}">
        <p14:creationId xmlns:p14="http://schemas.microsoft.com/office/powerpoint/2010/main" val="60042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Reveal title only, then discuss:</a:t>
            </a:r>
          </a:p>
          <a:p>
            <a:r>
              <a:rPr lang="en-GB" dirty="0"/>
              <a:t>In groups, guess</a:t>
            </a:r>
            <a:r>
              <a:rPr lang="en-GB" baseline="0" dirty="0"/>
              <a:t> the percentage of the population who a) have an appropriate level of literacies for contemporary society; b) face occasional challenges and constrained opportunities; c) face serious challenges in their literacies practices.</a:t>
            </a:r>
          </a:p>
          <a:p>
            <a:r>
              <a:rPr lang="en-GB" baseline="0" dirty="0"/>
              <a:t>Reveal answers.</a:t>
            </a:r>
          </a:p>
          <a:p>
            <a:r>
              <a:rPr lang="en-GB" baseline="0" dirty="0"/>
              <a:t>Google Classroom – discuss the terms used in the report.</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10</a:t>
            </a:fld>
            <a:endParaRPr lang="en-GB"/>
          </a:p>
        </p:txBody>
      </p:sp>
    </p:spTree>
    <p:extLst>
      <p:ext uri="{BB962C8B-B14F-4D97-AF65-F5344CB8AC3E}">
        <p14:creationId xmlns:p14="http://schemas.microsoft.com/office/powerpoint/2010/main" val="403375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SQA</a:t>
            </a:r>
            <a:r>
              <a:rPr lang="en-GB" baseline="0" dirty="0"/>
              <a:t> ‘s h</a:t>
            </a:r>
            <a:r>
              <a:rPr lang="en-GB" dirty="0"/>
              <a:t>andouts</a:t>
            </a:r>
            <a:r>
              <a:rPr lang="en-GB" baseline="0" dirty="0"/>
              <a:t> 1 and 2 – on Google Classroom</a:t>
            </a:r>
          </a:p>
          <a:p>
            <a:r>
              <a:rPr lang="en-GB" baseline="0" dirty="0"/>
              <a:t>Group discussion</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11</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What do you think a ‘deficit</a:t>
            </a:r>
            <a:r>
              <a:rPr lang="en-GB" baseline="0" dirty="0"/>
              <a:t> model’ might be?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12</a:t>
            </a:fld>
            <a:endParaRPr lang="en-GB"/>
          </a:p>
        </p:txBody>
      </p:sp>
    </p:spTree>
    <p:extLst>
      <p:ext uri="{BB962C8B-B14F-4D97-AF65-F5344CB8AC3E}">
        <p14:creationId xmlns:p14="http://schemas.microsoft.com/office/powerpoint/2010/main" val="246275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Going</a:t>
            </a:r>
            <a:r>
              <a:rPr lang="en-GB" baseline="0" dirty="0"/>
              <a:t> back to our definitions of adult literacies learning – </a:t>
            </a:r>
          </a:p>
          <a:p>
            <a:pPr marL="228600" indent="-228600">
              <a:buAutoNum type="arabicPeriod"/>
            </a:pPr>
            <a:r>
              <a:rPr lang="en-GB" baseline="0" dirty="0"/>
              <a:t>In what ways does this definition inform the way we deliver adult literacies learning in Scotland?</a:t>
            </a:r>
          </a:p>
          <a:p>
            <a:pPr marL="228600" indent="-228600">
              <a:buAutoNum type="arabicPeriod"/>
            </a:pPr>
            <a:r>
              <a:rPr lang="en-GB" baseline="0" dirty="0"/>
              <a:t>How does this differ from a deficit model for teaching and learning?</a:t>
            </a:r>
            <a:endParaRPr lang="en-GB" dirty="0"/>
          </a:p>
        </p:txBody>
      </p:sp>
      <p:sp>
        <p:nvSpPr>
          <p:cNvPr id="4" name="Slide Number Placeholder 3"/>
          <p:cNvSpPr>
            <a:spLocks noGrp="1"/>
          </p:cNvSpPr>
          <p:nvPr>
            <p:ph type="sldNum" sz="quarter" idx="10"/>
          </p:nvPr>
        </p:nvSpPr>
        <p:spPr/>
        <p:txBody>
          <a:bodyPr/>
          <a:lstStyle/>
          <a:p>
            <a:fld id="{9C5DBD34-6DC1-41A2-9562-546D7F74C155}" type="slidenum">
              <a:rPr lang="en-GB" smtClean="0"/>
              <a:t>13</a:t>
            </a:fld>
            <a:endParaRPr lang="en-GB"/>
          </a:p>
        </p:txBody>
      </p:sp>
    </p:spTree>
    <p:extLst>
      <p:ext uri="{BB962C8B-B14F-4D97-AF65-F5344CB8AC3E}">
        <p14:creationId xmlns:p14="http://schemas.microsoft.com/office/powerpoint/2010/main" val="246275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40F9E8-9C37-4995-8804-B6E85FA098C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240046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169210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20507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87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87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634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206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93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302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29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212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9314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9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730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192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0F9E8-9C37-4995-8804-B6E85FA098C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401535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40F9E8-9C37-4995-8804-B6E85FA098C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8881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40F9E8-9C37-4995-8804-B6E85FA098CD}" type="datetimeFigureOut">
              <a:rPr lang="en-GB" smtClean="0"/>
              <a:t>29/06/2021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383270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40F9E8-9C37-4995-8804-B6E85FA098CD}" type="datetimeFigureOut">
              <a:rPr lang="en-GB" smtClean="0"/>
              <a:t>29/06/2021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410401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F9E8-9C37-4995-8804-B6E85FA098CD}" type="datetimeFigureOut">
              <a:rPr lang="en-GB" smtClean="0"/>
              <a:t>29/06/2021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316961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F9E8-9C37-4995-8804-B6E85FA098C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26351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F9E8-9C37-4995-8804-B6E85FA098C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AF1DCF-97B6-4DD1-A3B9-5756F30099D0}" type="slidenum">
              <a:rPr lang="en-GB" smtClean="0"/>
              <a:t>‹#›</a:t>
            </a:fld>
            <a:endParaRPr lang="en-GB"/>
          </a:p>
        </p:txBody>
      </p:sp>
    </p:spTree>
    <p:extLst>
      <p:ext uri="{BB962C8B-B14F-4D97-AF65-F5344CB8AC3E}">
        <p14:creationId xmlns:p14="http://schemas.microsoft.com/office/powerpoint/2010/main" val="303093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F9E8-9C37-4995-8804-B6E85FA098CD}" type="datetimeFigureOut">
              <a:rPr lang="en-GB" smtClean="0"/>
              <a:t>29/06/2021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F1DCF-97B6-4DD1-A3B9-5756F30099D0}" type="slidenum">
              <a:rPr lang="en-GB" smtClean="0"/>
              <a:t>‹#›</a:t>
            </a:fld>
            <a:endParaRPr lang="en-GB"/>
          </a:p>
        </p:txBody>
      </p:sp>
    </p:spTree>
    <p:extLst>
      <p:ext uri="{BB962C8B-B14F-4D97-AF65-F5344CB8AC3E}">
        <p14:creationId xmlns:p14="http://schemas.microsoft.com/office/powerpoint/2010/main" val="190738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F9E8-9C37-4995-8804-B6E85FA098CD}" type="datetimeFigureOut">
              <a:rPr lang="en-GB">
                <a:solidFill>
                  <a:prstClr val="black">
                    <a:tint val="75000"/>
                  </a:prstClr>
                </a:solidFill>
              </a:rPr>
              <a:pPr/>
              <a:t>29/06/2021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F1DCF-97B6-4DD1-A3B9-5756F30099D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572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Orb6xXPPBK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11560" y="908720"/>
            <a:ext cx="7920880" cy="1800200"/>
          </a:xfrm>
          <a:prstGeom prst="rect">
            <a:avLst/>
          </a:prstGeom>
          <a:noFill/>
          <a:ln>
            <a:noFill/>
          </a:ln>
        </p:spPr>
        <p:txBody>
          <a:bodyPr vert="horz" lIns="91440" tIns="45720" rIns="91440" bIns="45720" rtlCol="0" anchor="b" anchorCtr="1">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A125A"/>
                </a:solidFill>
                <a:latin typeface="Arial" pitchFamily="34" charset="0"/>
                <a:cs typeface="Arial" pitchFamily="34" charset="0"/>
              </a:rPr>
              <a:t>PDA </a:t>
            </a:r>
            <a:r>
              <a:rPr lang="en-GB" i="1" dirty="0">
                <a:solidFill>
                  <a:srgbClr val="1A125A"/>
                </a:solidFill>
                <a:latin typeface="Arial" pitchFamily="34" charset="0"/>
                <a:cs typeface="Arial" pitchFamily="34" charset="0"/>
              </a:rPr>
              <a:t>Supporting Adult Literacies Learning </a:t>
            </a:r>
            <a:r>
              <a:rPr lang="en-GB" dirty="0">
                <a:solidFill>
                  <a:srgbClr val="1A125A"/>
                </a:solidFill>
                <a:latin typeface="Arial" pitchFamily="34" charset="0"/>
                <a:cs typeface="Arial" pitchFamily="34" charset="0"/>
              </a:rPr>
              <a:t>(SALL)</a:t>
            </a:r>
            <a:br>
              <a:rPr lang="en-GB" dirty="0">
                <a:latin typeface="Arial" pitchFamily="34" charset="0"/>
                <a:cs typeface="Arial" pitchFamily="34" charset="0"/>
              </a:rPr>
            </a:br>
            <a:endParaRPr lang="en-GB" sz="2800" dirty="0">
              <a:latin typeface="Arial" pitchFamily="34" charset="0"/>
              <a:cs typeface="Arial" pitchFamily="34" charset="0"/>
            </a:endParaRPr>
          </a:p>
        </p:txBody>
      </p:sp>
      <p:sp>
        <p:nvSpPr>
          <p:cNvPr id="6" name="Title 1"/>
          <p:cNvSpPr txBox="1">
            <a:spLocks/>
          </p:cNvSpPr>
          <p:nvPr/>
        </p:nvSpPr>
        <p:spPr>
          <a:xfrm>
            <a:off x="3131840" y="3120693"/>
            <a:ext cx="3096344" cy="1152128"/>
          </a:xfrm>
          <a:prstGeom prst="rect">
            <a:avLst/>
          </a:prstGeom>
          <a:noFill/>
          <a:ln>
            <a:no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dirty="0">
                <a:latin typeface="Arial" pitchFamily="34" charset="0"/>
                <a:cs typeface="Arial" pitchFamily="34" charset="0"/>
              </a:rPr>
            </a:br>
            <a:r>
              <a:rPr lang="en-GB" sz="2800" dirty="0">
                <a:latin typeface="Arial" pitchFamily="34" charset="0"/>
                <a:cs typeface="Arial" pitchFamily="34" charset="0"/>
              </a:rPr>
              <a:t>Adult Learning Coordinator</a:t>
            </a:r>
          </a:p>
        </p:txBody>
      </p:sp>
      <p:cxnSp>
        <p:nvCxnSpPr>
          <p:cNvPr id="7" name="Straight Connector 6"/>
          <p:cNvCxnSpPr/>
          <p:nvPr/>
        </p:nvCxnSpPr>
        <p:spPr>
          <a:xfrm>
            <a:off x="1907704" y="2780928"/>
            <a:ext cx="532859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700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39552" y="620688"/>
            <a:ext cx="7920880" cy="2616101"/>
          </a:xfrm>
          <a:prstGeom prst="rect">
            <a:avLst/>
          </a:prstGeom>
          <a:noFill/>
        </p:spPr>
        <p:txBody>
          <a:bodyPr wrap="square" rtlCol="0">
            <a:spAutoFit/>
          </a:bodyPr>
          <a:lstStyle/>
          <a:p>
            <a:pPr algn="ct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Activity 2 – The level of need among the working age population in Scotland</a:t>
            </a:r>
          </a:p>
          <a:p>
            <a:pPr algn="ctr"/>
            <a:endParaRPr lang="en-GB" dirty="0"/>
          </a:p>
          <a:p>
            <a:pPr algn="ctr"/>
            <a:r>
              <a:rPr lang="en-GB" b="1" dirty="0"/>
              <a:t>The Scottish Survey of Adult Literacies in Scotland </a:t>
            </a:r>
          </a:p>
          <a:p>
            <a:pPr algn="ctr"/>
            <a:r>
              <a:rPr lang="en-GB" b="1" dirty="0"/>
              <a:t>(2009)</a:t>
            </a:r>
          </a:p>
          <a:p>
            <a:pPr algn="ctr"/>
            <a:endParaRPr lang="en-GB" dirty="0"/>
          </a:p>
          <a:p>
            <a:pPr algn="ctr"/>
            <a:endParaRPr lang="en-GB" dirty="0"/>
          </a:p>
          <a:p>
            <a:pPr algn="ct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511611874"/>
              </p:ext>
            </p:extLst>
          </p:nvPr>
        </p:nvGraphicFramePr>
        <p:xfrm>
          <a:off x="1451992" y="2564904"/>
          <a:ext cx="6096000" cy="640080"/>
        </p:xfrm>
        <a:graphic>
          <a:graphicData uri="http://schemas.openxmlformats.org/drawingml/2006/table">
            <a:tbl>
              <a:tblPr firstRow="1" bandRow="1">
                <a:tableStyleId>{22838BEF-8BB2-4498-84A7-C5851F593DF1}</a:tableStyleId>
              </a:tblPr>
              <a:tblGrid>
                <a:gridCol w="1872208">
                  <a:extLst>
                    <a:ext uri="{9D8B030D-6E8A-4147-A177-3AD203B41FA5}">
                      <a16:colId xmlns:a16="http://schemas.microsoft.com/office/drawing/2014/main" val="20000"/>
                    </a:ext>
                  </a:extLst>
                </a:gridCol>
                <a:gridCol w="4223792">
                  <a:extLst>
                    <a:ext uri="{9D8B030D-6E8A-4147-A177-3AD203B41FA5}">
                      <a16:colId xmlns:a16="http://schemas.microsoft.com/office/drawing/2014/main" val="20001"/>
                    </a:ext>
                  </a:extLst>
                </a:gridCol>
              </a:tblGrid>
              <a:tr h="370840">
                <a:tc>
                  <a:txBody>
                    <a:bodyPr/>
                    <a:lstStyle/>
                    <a:p>
                      <a:r>
                        <a:rPr lang="en-GB" dirty="0"/>
                        <a:t>73.3%</a:t>
                      </a:r>
                    </a:p>
                  </a:txBody>
                  <a:tcPr/>
                </a:tc>
                <a:tc>
                  <a:txBody>
                    <a:bodyPr/>
                    <a:lstStyle/>
                    <a:p>
                      <a:r>
                        <a:rPr lang="en-GB" dirty="0"/>
                        <a:t>a literacies level recognised</a:t>
                      </a:r>
                      <a:r>
                        <a:rPr lang="en-GB" baseline="0" dirty="0"/>
                        <a:t> internationally as appropriate for a contemporary society</a:t>
                      </a:r>
                      <a:endParaRPr lang="en-GB" dirty="0"/>
                    </a:p>
                  </a:txBody>
                  <a:tcPr/>
                </a:tc>
                <a:extLst>
                  <a:ext uri="{0D108BD9-81ED-4DB2-BD59-A6C34878D82A}">
                    <a16:rowId xmlns:a16="http://schemas.microsoft.com/office/drawing/2014/main" val="10000"/>
                  </a:ext>
                </a:extLst>
              </a:tr>
            </a:tbl>
          </a:graphicData>
        </a:graphic>
      </p:graphicFrame>
      <p:sp>
        <p:nvSpPr>
          <p:cNvPr id="3" name="TextBox 2"/>
          <p:cNvSpPr txBox="1"/>
          <p:nvPr/>
        </p:nvSpPr>
        <p:spPr>
          <a:xfrm>
            <a:off x="755576" y="4869160"/>
            <a:ext cx="7560840" cy="923330"/>
          </a:xfrm>
          <a:prstGeom prst="rect">
            <a:avLst/>
          </a:prstGeom>
          <a:noFill/>
        </p:spPr>
        <p:txBody>
          <a:bodyPr wrap="square" rtlCol="0">
            <a:spAutoFit/>
          </a:bodyPr>
          <a:lstStyle/>
          <a:p>
            <a:r>
              <a:rPr lang="en-GB"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GB" dirty="0"/>
              <a:t> </a:t>
            </a:r>
            <a:r>
              <a:rPr lang="en-GB" b="1" dirty="0"/>
              <a:t>Consider the term ‘occasional challenges and constrained opportunities’</a:t>
            </a:r>
          </a:p>
          <a:p>
            <a:r>
              <a:rPr lang="en-GB" b="1" dirty="0"/>
              <a:t>    What might this mean for adults in Scotland?</a:t>
            </a:r>
          </a:p>
        </p:txBody>
      </p:sp>
      <p:graphicFrame>
        <p:nvGraphicFramePr>
          <p:cNvPr id="9" name="Table 8"/>
          <p:cNvGraphicFramePr>
            <a:graphicFrameLocks noGrp="1"/>
          </p:cNvGraphicFramePr>
          <p:nvPr>
            <p:extLst>
              <p:ext uri="{D42A27DB-BD31-4B8C-83A1-F6EECF244321}">
                <p14:modId xmlns:p14="http://schemas.microsoft.com/office/powerpoint/2010/main" val="443608361"/>
              </p:ext>
            </p:extLst>
          </p:nvPr>
        </p:nvGraphicFramePr>
        <p:xfrm>
          <a:off x="1451992" y="3249536"/>
          <a:ext cx="6096000" cy="914400"/>
        </p:xfrm>
        <a:graphic>
          <a:graphicData uri="http://schemas.openxmlformats.org/drawingml/2006/table">
            <a:tbl>
              <a:tblPr firstRow="1" bandRow="1">
                <a:tableStyleId>{22838BEF-8BB2-4498-84A7-C5851F593DF1}</a:tableStyleId>
              </a:tblPr>
              <a:tblGrid>
                <a:gridCol w="1872208">
                  <a:extLst>
                    <a:ext uri="{9D8B030D-6E8A-4147-A177-3AD203B41FA5}">
                      <a16:colId xmlns:a16="http://schemas.microsoft.com/office/drawing/2014/main" val="20000"/>
                    </a:ext>
                  </a:extLst>
                </a:gridCol>
                <a:gridCol w="4223792">
                  <a:extLst>
                    <a:ext uri="{9D8B030D-6E8A-4147-A177-3AD203B41FA5}">
                      <a16:colId xmlns:a16="http://schemas.microsoft.com/office/drawing/2014/main" val="20001"/>
                    </a:ext>
                  </a:extLst>
                </a:gridCol>
              </a:tblGrid>
              <a:tr h="370840">
                <a:tc>
                  <a:txBody>
                    <a:bodyPr/>
                    <a:lstStyle/>
                    <a:p>
                      <a:r>
                        <a:rPr lang="en-GB" dirty="0"/>
                        <a:t>26.7%</a:t>
                      </a:r>
                    </a:p>
                  </a:txBody>
                  <a:tcPr/>
                </a:tc>
                <a:tc>
                  <a:txBody>
                    <a:bodyPr/>
                    <a:lstStyle/>
                    <a:p>
                      <a:r>
                        <a:rPr lang="en-GB" dirty="0"/>
                        <a:t>may face occasional challenges and constrained opportunities due to their literacies practices</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07132231"/>
              </p:ext>
            </p:extLst>
          </p:nvPr>
        </p:nvGraphicFramePr>
        <p:xfrm>
          <a:off x="1451992" y="4229080"/>
          <a:ext cx="6096000" cy="640080"/>
        </p:xfrm>
        <a:graphic>
          <a:graphicData uri="http://schemas.openxmlformats.org/drawingml/2006/table">
            <a:tbl>
              <a:tblPr firstRow="1" bandRow="1">
                <a:tableStyleId>{22838BEF-8BB2-4498-84A7-C5851F593DF1}</a:tableStyleId>
              </a:tblPr>
              <a:tblGrid>
                <a:gridCol w="1872208">
                  <a:extLst>
                    <a:ext uri="{9D8B030D-6E8A-4147-A177-3AD203B41FA5}">
                      <a16:colId xmlns:a16="http://schemas.microsoft.com/office/drawing/2014/main" val="20000"/>
                    </a:ext>
                  </a:extLst>
                </a:gridCol>
                <a:gridCol w="4223792">
                  <a:extLst>
                    <a:ext uri="{9D8B030D-6E8A-4147-A177-3AD203B41FA5}">
                      <a16:colId xmlns:a16="http://schemas.microsoft.com/office/drawing/2014/main" val="20001"/>
                    </a:ext>
                  </a:extLst>
                </a:gridCol>
              </a:tblGrid>
              <a:tr h="370840">
                <a:tc>
                  <a:txBody>
                    <a:bodyPr/>
                    <a:lstStyle/>
                    <a:p>
                      <a:r>
                        <a:rPr lang="en-GB" dirty="0"/>
                        <a:t>3.6%</a:t>
                      </a:r>
                    </a:p>
                    <a:p>
                      <a:r>
                        <a:rPr lang="en-GB" dirty="0"/>
                        <a:t>1 in 28</a:t>
                      </a:r>
                    </a:p>
                  </a:txBody>
                  <a:tcPr/>
                </a:tc>
                <a:tc>
                  <a:txBody>
                    <a:bodyPr/>
                    <a:lstStyle/>
                    <a:p>
                      <a:r>
                        <a:rPr lang="en-GB" dirty="0"/>
                        <a:t>face serious challenges in their literacies practices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148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7544" y="476672"/>
            <a:ext cx="8280920" cy="4893647"/>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Defining Adult Literacies</a:t>
            </a:r>
          </a:p>
          <a:p>
            <a:pPr algn="ctr"/>
            <a:endParaRPr lang="en-GB" dirty="0"/>
          </a:p>
          <a:p>
            <a:endParaRPr lang="en-GB" b="1" dirty="0">
              <a:solidFill>
                <a:srgbClr val="00B0F0"/>
              </a:solidFill>
            </a:endParaRPr>
          </a:p>
          <a:p>
            <a:r>
              <a:rPr lang="en-GB" b="1" dirty="0">
                <a:solidFill>
                  <a:srgbClr val="00B0F0"/>
                </a:solidFill>
              </a:rPr>
              <a:t>The current definition of Adult Literacies Learning in Scotland:</a:t>
            </a:r>
          </a:p>
          <a:p>
            <a:endParaRPr lang="en-GB" b="1" dirty="0">
              <a:solidFill>
                <a:srgbClr val="00B0F0"/>
              </a:solidFill>
            </a:endParaRPr>
          </a:p>
          <a:p>
            <a:r>
              <a:rPr lang="en-GB" b="1" dirty="0">
                <a:solidFill>
                  <a:srgbClr val="00B0F0"/>
                </a:solidFill>
              </a:rPr>
              <a:t>“[…] adults are able to read, write and use numbers effectively in order to handle information, communicate with others, express ideas and opinions, make decisions and solve problems, as family members, workers, citizens and lifelong learners.”</a:t>
            </a:r>
          </a:p>
          <a:p>
            <a:pPr marL="285750" indent="-285750">
              <a:buFontTx/>
              <a:buChar char="-"/>
            </a:pPr>
            <a:r>
              <a:rPr lang="en-GB" b="1" i="1" dirty="0">
                <a:solidFill>
                  <a:srgbClr val="00B0F0"/>
                </a:solidFill>
              </a:rPr>
              <a:t>Adult Literacies in Scotland 2020 (</a:t>
            </a:r>
            <a:r>
              <a:rPr lang="en-GB" b="1" i="1" dirty="0" err="1">
                <a:solidFill>
                  <a:srgbClr val="00B0F0"/>
                </a:solidFill>
              </a:rPr>
              <a:t>ALiS</a:t>
            </a:r>
            <a:r>
              <a:rPr lang="en-GB" b="1" i="1" dirty="0">
                <a:solidFill>
                  <a:srgbClr val="00B0F0"/>
                </a:solidFill>
              </a:rPr>
              <a:t> 2020)</a:t>
            </a:r>
            <a:r>
              <a:rPr lang="en-GB" b="1" dirty="0">
                <a:solidFill>
                  <a:srgbClr val="00B0F0"/>
                </a:solidFill>
              </a:rPr>
              <a:t>, 2010</a:t>
            </a:r>
          </a:p>
          <a:p>
            <a:endParaRPr lang="en-GB" dirty="0"/>
          </a:p>
          <a:p>
            <a:endParaRPr lang="en-GB" dirty="0"/>
          </a:p>
          <a:p>
            <a:endParaRPr lang="en-GB" dirty="0"/>
          </a:p>
          <a:p>
            <a:r>
              <a:rPr lang="en-GB" b="1" dirty="0">
                <a:solidFill>
                  <a:schemeClr val="accent5">
                    <a:lumMod val="75000"/>
                  </a:schemeClr>
                </a:solidFill>
              </a:rPr>
              <a:t>“Teaching should be focused on the application of skills and knowledge, not simply their acquisition.</a:t>
            </a:r>
          </a:p>
          <a:p>
            <a:r>
              <a:rPr lang="en-GB" b="1" dirty="0">
                <a:solidFill>
                  <a:schemeClr val="accent5">
                    <a:lumMod val="75000"/>
                  </a:schemeClr>
                </a:solidFill>
              </a:rPr>
              <a:t>“The focus in the guidelines is on learners applying their knowledge – whether in the workplace, family or community.”</a:t>
            </a:r>
          </a:p>
          <a:p>
            <a:r>
              <a:rPr lang="en-GB" b="1" dirty="0">
                <a:solidFill>
                  <a:schemeClr val="accent5">
                    <a:lumMod val="75000"/>
                  </a:schemeClr>
                </a:solidFill>
              </a:rPr>
              <a:t>- </a:t>
            </a:r>
            <a:r>
              <a:rPr lang="en-GB" b="1" i="1" dirty="0">
                <a:solidFill>
                  <a:schemeClr val="accent5">
                    <a:lumMod val="75000"/>
                  </a:schemeClr>
                </a:solidFill>
              </a:rPr>
              <a:t>Adult Literacy and Numeracy Curriculum Framework</a:t>
            </a:r>
            <a:r>
              <a:rPr lang="en-GB" b="1" dirty="0">
                <a:solidFill>
                  <a:schemeClr val="accent5">
                    <a:lumMod val="75000"/>
                  </a:schemeClr>
                </a:solidFill>
              </a:rPr>
              <a:t>, 2010</a:t>
            </a:r>
          </a:p>
        </p:txBody>
      </p:sp>
    </p:spTree>
    <p:extLst>
      <p:ext uri="{BB962C8B-B14F-4D97-AF65-F5344CB8AC3E}">
        <p14:creationId xmlns:p14="http://schemas.microsoft.com/office/powerpoint/2010/main" val="13647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404664"/>
            <a:ext cx="8064896" cy="1015663"/>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deficit Model for Teaching and Learning</a:t>
            </a:r>
          </a:p>
          <a:p>
            <a:pPr algn="ct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052736"/>
            <a:ext cx="4562450" cy="45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4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404664"/>
            <a:ext cx="8064896" cy="4616648"/>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Defining Adult Literacies</a:t>
            </a:r>
          </a:p>
          <a:p>
            <a:pPr algn="ct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GB" b="1" dirty="0">
                <a:solidFill>
                  <a:srgbClr val="00B0F0"/>
                </a:solidFill>
              </a:rPr>
              <a:t>The current definition of Adult Literacies Learning in Scotland:</a:t>
            </a:r>
          </a:p>
          <a:p>
            <a:endParaRPr lang="en-GB" b="1" dirty="0">
              <a:solidFill>
                <a:srgbClr val="00B0F0"/>
              </a:solidFill>
            </a:endParaRPr>
          </a:p>
          <a:p>
            <a:r>
              <a:rPr lang="en-GB" b="1" dirty="0">
                <a:solidFill>
                  <a:srgbClr val="00B0F0"/>
                </a:solidFill>
              </a:rPr>
              <a:t>“[…] adults are able to read, write and use numbers effectively in order to handle information, communicate with others, express ideas and opinions, make decisions and solve problems, as family members, workers, citizens and lifelong learners.”</a:t>
            </a:r>
          </a:p>
          <a:p>
            <a:pPr marL="285750" indent="-285750">
              <a:buFontTx/>
              <a:buChar char="-"/>
            </a:pPr>
            <a:r>
              <a:rPr lang="en-GB" b="1" i="1" dirty="0">
                <a:solidFill>
                  <a:srgbClr val="00B0F0"/>
                </a:solidFill>
              </a:rPr>
              <a:t>Adult Literacies in Scotland 2020 (</a:t>
            </a:r>
            <a:r>
              <a:rPr lang="en-GB" b="1" i="1" dirty="0" err="1">
                <a:solidFill>
                  <a:srgbClr val="00B0F0"/>
                </a:solidFill>
              </a:rPr>
              <a:t>ALiS</a:t>
            </a:r>
            <a:r>
              <a:rPr lang="en-GB" b="1" i="1" dirty="0">
                <a:solidFill>
                  <a:srgbClr val="00B0F0"/>
                </a:solidFill>
              </a:rPr>
              <a:t> 2020)</a:t>
            </a:r>
            <a:r>
              <a:rPr lang="en-GB" b="1" dirty="0">
                <a:solidFill>
                  <a:srgbClr val="00B0F0"/>
                </a:solidFill>
              </a:rPr>
              <a:t>, 2010</a:t>
            </a:r>
          </a:p>
          <a:p>
            <a:endParaRPr lang="en-GB" dirty="0"/>
          </a:p>
          <a:p>
            <a:endParaRPr lang="en-GB" dirty="0"/>
          </a:p>
          <a:p>
            <a:endParaRPr lang="en-GB" dirty="0"/>
          </a:p>
          <a:p>
            <a:r>
              <a:rPr lang="en-GB" b="1" dirty="0">
                <a:solidFill>
                  <a:schemeClr val="accent5">
                    <a:lumMod val="75000"/>
                  </a:schemeClr>
                </a:solidFill>
              </a:rPr>
              <a:t>“Teaching should be focused on the application of skills and knowledge, not simply their acquisition.</a:t>
            </a:r>
          </a:p>
          <a:p>
            <a:r>
              <a:rPr lang="en-GB" b="1" dirty="0">
                <a:solidFill>
                  <a:schemeClr val="accent5">
                    <a:lumMod val="75000"/>
                  </a:schemeClr>
                </a:solidFill>
              </a:rPr>
              <a:t>“The focus in the guidelines is on learners applying their knowledge – whether in the workplace, family or community.”</a:t>
            </a:r>
          </a:p>
          <a:p>
            <a:r>
              <a:rPr lang="en-GB" b="1" dirty="0">
                <a:solidFill>
                  <a:schemeClr val="accent5">
                    <a:lumMod val="75000"/>
                  </a:schemeClr>
                </a:solidFill>
              </a:rPr>
              <a:t>- </a:t>
            </a:r>
            <a:r>
              <a:rPr lang="en-GB" b="1" i="1" dirty="0">
                <a:solidFill>
                  <a:schemeClr val="accent5">
                    <a:lumMod val="75000"/>
                  </a:schemeClr>
                </a:solidFill>
              </a:rPr>
              <a:t>Adult Literacy and Numeracy Curriculum Framework</a:t>
            </a:r>
            <a:r>
              <a:rPr lang="en-GB" b="1" dirty="0">
                <a:solidFill>
                  <a:schemeClr val="accent5">
                    <a:lumMod val="75000"/>
                  </a:schemeClr>
                </a:solidFill>
              </a:rPr>
              <a:t>, 2010</a:t>
            </a:r>
            <a:endParaRPr lang="en-GB" dirty="0"/>
          </a:p>
        </p:txBody>
      </p:sp>
    </p:spTree>
    <p:extLst>
      <p:ext uri="{BB962C8B-B14F-4D97-AF65-F5344CB8AC3E}">
        <p14:creationId xmlns:p14="http://schemas.microsoft.com/office/powerpoint/2010/main" val="23773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11560" y="404664"/>
            <a:ext cx="8064896" cy="5724644"/>
          </a:xfrm>
          <a:prstGeom prst="rect">
            <a:avLst/>
          </a:prstGeom>
          <a:noFill/>
        </p:spPr>
        <p:txBody>
          <a:bodyPr wrap="square" rtlCol="0">
            <a:spAutoFit/>
          </a:bodyPr>
          <a:lstStyle/>
          <a:p>
            <a:pPr algn="ctr"/>
            <a:r>
              <a:rPr lang="en-GB"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Adult Literacies in Scotland 2020 </a:t>
            </a: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GB"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ALiS</a:t>
            </a: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2020)</a:t>
            </a:r>
          </a:p>
          <a:p>
            <a:pPr algn="ct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GB" b="1" i="1" dirty="0"/>
              <a:t>A ‘Social Practice’ Approach to Literacies Learning</a:t>
            </a:r>
            <a:endParaRPr lang="en-GB" dirty="0"/>
          </a:p>
          <a:p>
            <a:r>
              <a:rPr lang="en-GB" dirty="0"/>
              <a:t>“Literacies development extends beyond the acquisition of the skills of reading, writing and using numbers. It is most successfully taught using a "social practice" approach. </a:t>
            </a:r>
          </a:p>
          <a:p>
            <a:endParaRPr lang="en-GB" dirty="0"/>
          </a:p>
          <a:p>
            <a:r>
              <a:rPr lang="en-GB" dirty="0"/>
              <a:t>This model of delivery emphasises the importance of a learner-centred approach and personal curriculum. </a:t>
            </a:r>
          </a:p>
          <a:p>
            <a:endParaRPr lang="en-GB" dirty="0"/>
          </a:p>
          <a:p>
            <a:r>
              <a:rPr lang="en-GB" dirty="0"/>
              <a:t>The focus is on how the learner will use the skills, knowledge and understanding of reading, writing and numbers in their everyday lives: with their families, at work, gaining qualifications to progress towards a job, or a better job, and in their communities. </a:t>
            </a:r>
          </a:p>
          <a:p>
            <a:endParaRPr lang="en-GB" dirty="0"/>
          </a:p>
          <a:p>
            <a:r>
              <a:rPr lang="en-GB" dirty="0"/>
              <a:t>However, the social practice approach is about more than contextualising learning to make it more relevant; it is about learners developing capabilities in making decisions, solving problems and expressing ideas and critical opinions about the world.” (Page 3)</a:t>
            </a:r>
          </a:p>
          <a:p>
            <a:pPr algn="ctr"/>
            <a:endParaRPr lang="en-GB" dirty="0"/>
          </a:p>
        </p:txBody>
      </p:sp>
    </p:spTree>
    <p:extLst>
      <p:ext uri="{BB962C8B-B14F-4D97-AF65-F5344CB8AC3E}">
        <p14:creationId xmlns:p14="http://schemas.microsoft.com/office/powerpoint/2010/main" val="264093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11560" y="404664"/>
            <a:ext cx="8064896" cy="5724644"/>
          </a:xfrm>
          <a:prstGeom prst="rect">
            <a:avLst/>
          </a:prstGeom>
          <a:noFill/>
        </p:spPr>
        <p:txBody>
          <a:bodyPr wrap="square" rtlCol="0">
            <a:spAutoFit/>
          </a:bodyPr>
          <a:lstStyle/>
          <a:p>
            <a:pPr algn="ctr"/>
            <a:r>
              <a:rPr lang="en-GB"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Adult Literacies in Scotland 2020 </a:t>
            </a: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GB"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ALiS</a:t>
            </a: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2020)</a:t>
            </a:r>
          </a:p>
          <a:p>
            <a:pPr algn="ct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GB" b="1" i="1" dirty="0"/>
              <a:t>A ‘Social Practice’ Approach to Literacies Learning</a:t>
            </a:r>
            <a:endParaRPr lang="en-GB" dirty="0"/>
          </a:p>
          <a:p>
            <a:r>
              <a:rPr lang="en-GB" dirty="0"/>
              <a:t>“Literacies development extends beyond the acquisition of the skills of reading, writing and using numbers. It is most successfully taught using a "social practice" approach. </a:t>
            </a:r>
          </a:p>
          <a:p>
            <a:endParaRPr lang="en-GB" dirty="0"/>
          </a:p>
          <a:p>
            <a:r>
              <a:rPr lang="en-GB" dirty="0"/>
              <a:t>This model of delivery emphasises the importance of a </a:t>
            </a:r>
            <a:r>
              <a:rPr lang="en-GB" dirty="0">
                <a:solidFill>
                  <a:srgbClr val="FF0000"/>
                </a:solidFill>
              </a:rPr>
              <a:t>learner-centred approach </a:t>
            </a:r>
            <a:r>
              <a:rPr lang="en-GB" dirty="0"/>
              <a:t>and </a:t>
            </a:r>
            <a:r>
              <a:rPr lang="en-GB" dirty="0">
                <a:solidFill>
                  <a:srgbClr val="FF0000"/>
                </a:solidFill>
              </a:rPr>
              <a:t>personal curriculum</a:t>
            </a:r>
            <a:r>
              <a:rPr lang="en-GB" dirty="0"/>
              <a:t>. </a:t>
            </a:r>
          </a:p>
          <a:p>
            <a:endParaRPr lang="en-GB" dirty="0"/>
          </a:p>
          <a:p>
            <a:r>
              <a:rPr lang="en-GB" dirty="0"/>
              <a:t>The focus is on how the learner will use the </a:t>
            </a:r>
            <a:r>
              <a:rPr lang="en-GB" dirty="0">
                <a:solidFill>
                  <a:srgbClr val="FF0000"/>
                </a:solidFill>
              </a:rPr>
              <a:t>skills, knowledge and understanding </a:t>
            </a:r>
            <a:r>
              <a:rPr lang="en-GB" dirty="0"/>
              <a:t>of reading, writing and numbers in their everyday lives: with their families, at work, gaining qualifications to progress towards a job, or a better job, and in their communities. </a:t>
            </a:r>
          </a:p>
          <a:p>
            <a:endParaRPr lang="en-GB" dirty="0"/>
          </a:p>
          <a:p>
            <a:r>
              <a:rPr lang="en-GB" dirty="0"/>
              <a:t>However, the social practice approach is about more than contextualising learning to make it more relevant; it is about learners developing capabilities in </a:t>
            </a:r>
            <a:r>
              <a:rPr lang="en-GB" dirty="0">
                <a:solidFill>
                  <a:srgbClr val="FF0000"/>
                </a:solidFill>
              </a:rPr>
              <a:t>making decisions, solving problems and expressing ideas and critical opinions</a:t>
            </a:r>
            <a:r>
              <a:rPr lang="en-GB" dirty="0"/>
              <a:t> about the world.” (Page 3)</a:t>
            </a:r>
          </a:p>
          <a:p>
            <a:pPr algn="ctr"/>
            <a:endParaRPr lang="en-GB" dirty="0"/>
          </a:p>
        </p:txBody>
      </p:sp>
    </p:spTree>
    <p:extLst>
      <p:ext uri="{BB962C8B-B14F-4D97-AF65-F5344CB8AC3E}">
        <p14:creationId xmlns:p14="http://schemas.microsoft.com/office/powerpoint/2010/main" val="43450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5"/>
            <a:ext cx="8136904" cy="3416320"/>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Activity 2 – Social Practice</a:t>
            </a: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995968"/>
            <a:ext cx="4777028" cy="2770058"/>
          </a:xfrm>
          <a:prstGeom prst="rect">
            <a:avLst/>
          </a:prstGeom>
        </p:spPr>
      </p:pic>
      <p:sp>
        <p:nvSpPr>
          <p:cNvPr id="5" name="TextBox 4"/>
          <p:cNvSpPr txBox="1"/>
          <p:nvPr/>
        </p:nvSpPr>
        <p:spPr>
          <a:xfrm>
            <a:off x="755576" y="4005064"/>
            <a:ext cx="7848872" cy="2031325"/>
          </a:xfrm>
          <a:prstGeom prst="rect">
            <a:avLst/>
          </a:prstGeom>
          <a:noFill/>
        </p:spPr>
        <p:txBody>
          <a:bodyPr wrap="square" rtlCol="0">
            <a:spAutoFit/>
          </a:bodyPr>
          <a:lstStyle/>
          <a:p>
            <a:pPr algn="ctr"/>
            <a:r>
              <a:rPr lang="en-GB" dirty="0"/>
              <a:t>Watch video clip 2 – SQA Academy</a:t>
            </a:r>
          </a:p>
          <a:p>
            <a:pPr algn="ctr"/>
            <a:endParaRPr lang="en-GB" dirty="0"/>
          </a:p>
          <a:p>
            <a:pPr algn="ctr"/>
            <a:r>
              <a:rPr lang="en-GB" dirty="0"/>
              <a:t>What literacy and numeracy skills have the learners been working on?</a:t>
            </a:r>
          </a:p>
          <a:p>
            <a:pPr algn="ctr"/>
            <a:r>
              <a:rPr lang="en-GB" dirty="0"/>
              <a:t>How have they contextualised this learning?</a:t>
            </a:r>
          </a:p>
          <a:p>
            <a:pPr algn="ctr"/>
            <a:r>
              <a:rPr lang="en-GB" dirty="0"/>
              <a:t>What broader capabilities do they refer to in the video?</a:t>
            </a:r>
          </a:p>
          <a:p>
            <a:pPr algn="ctr"/>
            <a:endParaRPr lang="en-GB" dirty="0"/>
          </a:p>
          <a:p>
            <a:pPr algn="ctr"/>
            <a:r>
              <a:rPr lang="en-GB" dirty="0"/>
              <a:t>Can you think of another example?</a:t>
            </a:r>
          </a:p>
        </p:txBody>
      </p:sp>
    </p:spTree>
    <p:extLst>
      <p:ext uri="{BB962C8B-B14F-4D97-AF65-F5344CB8AC3E}">
        <p14:creationId xmlns:p14="http://schemas.microsoft.com/office/powerpoint/2010/main" val="399977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6916" y="416877"/>
            <a:ext cx="8136904" cy="3785652"/>
          </a:xfrm>
          <a:prstGeom prst="rect">
            <a:avLst/>
          </a:prstGeom>
          <a:noFill/>
        </p:spPr>
        <p:txBody>
          <a:bodyPr wrap="square" rtlCol="0">
            <a:spAutoFit/>
          </a:bodyPr>
          <a:lstStyle/>
          <a:p>
            <a:pPr algn="ctr"/>
            <a:r>
              <a:rPr lang="en-GB"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Elinet</a:t>
            </a: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Literacies and Stigma</a:t>
            </a: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https://www.youtube.com/watch?v=ExSxOm-ZHG4</a:t>
            </a: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5331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5576" y="476672"/>
            <a:ext cx="7632848" cy="5170646"/>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Reflective Practice</a:t>
            </a:r>
          </a:p>
          <a:p>
            <a:pPr algn="ctr"/>
            <a:endParaRPr lang="en-GB" dirty="0"/>
          </a:p>
          <a:p>
            <a:pPr algn="ctr"/>
            <a:endParaRPr lang="en-GB" dirty="0"/>
          </a:p>
          <a:p>
            <a:pPr algn="ctr"/>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Reflective practice, as a concept for learning, is seen as one of the ways that professionals learn from experience in order to understand and develop their practice. </a:t>
            </a:r>
          </a:p>
          <a:p>
            <a:r>
              <a:rPr lang="en-GB" dirty="0"/>
              <a:t>Reflective practice means that we learn by thinking about things that have happened to us and looking at them in a different way, which enables us to take some kind of action.</a:t>
            </a:r>
          </a:p>
          <a:p>
            <a:pPr algn="ct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274" y="980728"/>
            <a:ext cx="33099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85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4237754"/>
              </p:ext>
            </p:extLst>
          </p:nvPr>
        </p:nvGraphicFramePr>
        <p:xfrm>
          <a:off x="1331640" y="1628800"/>
          <a:ext cx="6392545" cy="3505200"/>
        </p:xfrm>
        <a:graphic>
          <a:graphicData uri="http://schemas.openxmlformats.org/drawingml/2006/table">
            <a:tbl>
              <a:tblPr firstRow="1" bandRow="1">
                <a:tableStyleId>{5C22544A-7EE6-4342-B048-85BDC9FD1C3A}</a:tableStyleId>
              </a:tblPr>
              <a:tblGrid>
                <a:gridCol w="3195955">
                  <a:extLst>
                    <a:ext uri="{9D8B030D-6E8A-4147-A177-3AD203B41FA5}">
                      <a16:colId xmlns:a16="http://schemas.microsoft.com/office/drawing/2014/main" val="20000"/>
                    </a:ext>
                  </a:extLst>
                </a:gridCol>
                <a:gridCol w="3196590">
                  <a:extLst>
                    <a:ext uri="{9D8B030D-6E8A-4147-A177-3AD203B41FA5}">
                      <a16:colId xmlns:a16="http://schemas.microsoft.com/office/drawing/2014/main" val="20001"/>
                    </a:ext>
                  </a:extLst>
                </a:gridCol>
              </a:tblGrid>
              <a:tr h="296545">
                <a:tc>
                  <a:txBody>
                    <a:bodyPr/>
                    <a:lstStyle/>
                    <a:p>
                      <a:pPr algn="just">
                        <a:spcAft>
                          <a:spcPts val="1000"/>
                        </a:spcAft>
                      </a:pPr>
                      <a:r>
                        <a:rPr lang="en-GB" sz="1200" dirty="0">
                          <a:effectLst/>
                        </a:rPr>
                        <a:t>What is it?</a:t>
                      </a:r>
                      <a:endParaRPr lang="en-GB" sz="1200" dirty="0">
                        <a:effectLst/>
                        <a:latin typeface="Tahoma"/>
                        <a:ea typeface="Calibri"/>
                        <a:cs typeface="Arial"/>
                      </a:endParaRPr>
                    </a:p>
                  </a:txBody>
                  <a:tcPr/>
                </a:tc>
                <a:tc>
                  <a:txBody>
                    <a:bodyPr/>
                    <a:lstStyle/>
                    <a:p>
                      <a:pPr algn="just">
                        <a:spcAft>
                          <a:spcPts val="1000"/>
                        </a:spcAft>
                      </a:pPr>
                      <a:r>
                        <a:rPr lang="en-GB" sz="1200">
                          <a:effectLst/>
                        </a:rPr>
                        <a:t>Why is it important?</a:t>
                      </a:r>
                      <a:endParaRPr lang="en-GB" sz="1200">
                        <a:effectLst/>
                        <a:latin typeface="Tahoma"/>
                        <a:ea typeface="Calibri"/>
                        <a:cs typeface="Arial"/>
                      </a:endParaRPr>
                    </a:p>
                  </a:txBody>
                  <a:tcPr/>
                </a:tc>
                <a:extLst>
                  <a:ext uri="{0D108BD9-81ED-4DB2-BD59-A6C34878D82A}">
                    <a16:rowId xmlns:a16="http://schemas.microsoft.com/office/drawing/2014/main" val="10000"/>
                  </a:ext>
                </a:extLst>
              </a:tr>
              <a:tr h="3208655">
                <a:tc>
                  <a:txBody>
                    <a:bodyPr/>
                    <a:lstStyle/>
                    <a:p>
                      <a:pPr marL="90170" indent="-90170" algn="l">
                        <a:spcAft>
                          <a:spcPts val="1000"/>
                        </a:spcAft>
                      </a:pPr>
                      <a:r>
                        <a:rPr lang="en-GB" sz="1200" dirty="0">
                          <a:effectLst/>
                        </a:rPr>
                        <a:t>- The ability to use past experience to inform future action.</a:t>
                      </a:r>
                    </a:p>
                    <a:p>
                      <a:pPr marL="90170" indent="-90170" algn="l">
                        <a:spcAft>
                          <a:spcPts val="1000"/>
                        </a:spcAft>
                      </a:pPr>
                      <a:r>
                        <a:rPr lang="en-GB" sz="1200" dirty="0">
                          <a:effectLst/>
                        </a:rPr>
                        <a:t>- The active allocation of time to this review of past experience.</a:t>
                      </a:r>
                    </a:p>
                    <a:p>
                      <a:pPr marL="90170" indent="-90170" algn="l">
                        <a:spcAft>
                          <a:spcPts val="1000"/>
                        </a:spcAft>
                      </a:pPr>
                      <a:r>
                        <a:rPr lang="en-GB" sz="1200" dirty="0">
                          <a:effectLst/>
                        </a:rPr>
                        <a:t>- During this time, the analysis of that past experience to identify its features, components, causes and effects.</a:t>
                      </a:r>
                    </a:p>
                    <a:p>
                      <a:pPr marL="90170" indent="-90170" algn="l">
                        <a:spcAft>
                          <a:spcPts val="1000"/>
                        </a:spcAft>
                      </a:pPr>
                      <a:r>
                        <a:rPr lang="en-GB" sz="1200" dirty="0">
                          <a:effectLst/>
                        </a:rPr>
                        <a:t>- The identification of where help, improvement, knowledge or support can be found.</a:t>
                      </a:r>
                    </a:p>
                    <a:p>
                      <a:pPr marL="90170" indent="-90170" algn="l">
                        <a:spcAft>
                          <a:spcPts val="1000"/>
                        </a:spcAft>
                      </a:pPr>
                      <a:r>
                        <a:rPr lang="en-GB" sz="1200" dirty="0">
                          <a:effectLst/>
                        </a:rPr>
                        <a:t>- The commitment to an idea that nothing is perfect – everything can be built upon.</a:t>
                      </a:r>
                      <a:endParaRPr lang="en-GB" sz="1200" dirty="0">
                        <a:effectLst/>
                        <a:latin typeface="Tahoma"/>
                        <a:ea typeface="Calibri"/>
                        <a:cs typeface="Arial"/>
                      </a:endParaRPr>
                    </a:p>
                  </a:txBody>
                  <a:tcPr/>
                </a:tc>
                <a:tc>
                  <a:txBody>
                    <a:bodyPr/>
                    <a:lstStyle/>
                    <a:p>
                      <a:pPr marL="342900" lvl="0" indent="-342900" algn="l">
                        <a:spcAft>
                          <a:spcPts val="1000"/>
                        </a:spcAft>
                        <a:buFont typeface="Arial"/>
                        <a:buChar char="-"/>
                        <a:tabLst>
                          <a:tab pos="457200" algn="l"/>
                        </a:tabLst>
                      </a:pPr>
                      <a:r>
                        <a:rPr lang="en-GB" sz="1200" dirty="0">
                          <a:effectLst/>
                        </a:rPr>
                        <a:t>You don’t rely on others to learn, grow and improve.</a:t>
                      </a:r>
                    </a:p>
                    <a:p>
                      <a:pPr marL="342900" lvl="0" indent="-342900" algn="l">
                        <a:spcAft>
                          <a:spcPts val="1000"/>
                        </a:spcAft>
                        <a:buFont typeface="Arial"/>
                        <a:buChar char="-"/>
                        <a:tabLst>
                          <a:tab pos="457200" algn="l"/>
                        </a:tabLst>
                      </a:pPr>
                      <a:r>
                        <a:rPr lang="en-GB" sz="1200" dirty="0">
                          <a:effectLst/>
                        </a:rPr>
                        <a:t>You take forward positives and develop strategies to deal with negatives.</a:t>
                      </a:r>
                    </a:p>
                    <a:p>
                      <a:pPr marL="342900" lvl="0" indent="-342900" algn="l">
                        <a:spcAft>
                          <a:spcPts val="1000"/>
                        </a:spcAft>
                        <a:buFont typeface="Arial"/>
                        <a:buChar char="-"/>
                        <a:tabLst>
                          <a:tab pos="457200" algn="l"/>
                        </a:tabLst>
                      </a:pPr>
                      <a:r>
                        <a:rPr lang="en-GB" sz="1200" dirty="0">
                          <a:effectLst/>
                        </a:rPr>
                        <a:t>It adds to your critical thinking toolkit.</a:t>
                      </a:r>
                    </a:p>
                    <a:p>
                      <a:pPr marL="342900" lvl="0" indent="-342900" algn="l">
                        <a:spcAft>
                          <a:spcPts val="1000"/>
                        </a:spcAft>
                        <a:buFont typeface="Arial"/>
                        <a:buChar char="-"/>
                        <a:tabLst>
                          <a:tab pos="457200" algn="l"/>
                        </a:tabLst>
                      </a:pPr>
                      <a:r>
                        <a:rPr lang="en-GB" sz="1200" dirty="0">
                          <a:effectLst/>
                        </a:rPr>
                        <a:t>It improves the experience of those you serve, help or work with through your self-development. </a:t>
                      </a:r>
                    </a:p>
                  </a:txBody>
                  <a:tcPr/>
                </a:tc>
                <a:extLst>
                  <a:ext uri="{0D108BD9-81ED-4DB2-BD59-A6C34878D82A}">
                    <a16:rowId xmlns:a16="http://schemas.microsoft.com/office/drawing/2014/main" val="10001"/>
                  </a:ext>
                </a:extLst>
              </a:tr>
            </a:tbl>
          </a:graphicData>
        </a:graphic>
      </p:graphicFrame>
      <p:sp>
        <p:nvSpPr>
          <p:cNvPr id="2" name="TextBox 1"/>
          <p:cNvSpPr txBox="1"/>
          <p:nvPr/>
        </p:nvSpPr>
        <p:spPr>
          <a:xfrm>
            <a:off x="827584" y="332656"/>
            <a:ext cx="7344816" cy="461665"/>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reflective Practice and why is it so important?</a:t>
            </a:r>
          </a:p>
        </p:txBody>
      </p:sp>
    </p:spTree>
    <p:extLst>
      <p:ext uri="{BB962C8B-B14F-4D97-AF65-F5344CB8AC3E}">
        <p14:creationId xmlns:p14="http://schemas.microsoft.com/office/powerpoint/2010/main" val="51848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2F6E-6EE9-4201-9A29-8CDFBE9B1C5D}"/>
              </a:ext>
            </a:extLst>
          </p:cNvPr>
          <p:cNvSpPr>
            <a:spLocks noGrp="1"/>
          </p:cNvSpPr>
          <p:nvPr>
            <p:ph type="title"/>
          </p:nvPr>
        </p:nvSpPr>
        <p:spPr/>
        <p:txBody>
          <a:bodyPr/>
          <a:lstStyle/>
          <a:p>
            <a:r>
              <a:rPr lang="en-GB" dirty="0"/>
              <a:t>Who is High Life Highland</a:t>
            </a:r>
          </a:p>
        </p:txBody>
      </p:sp>
      <p:sp>
        <p:nvSpPr>
          <p:cNvPr id="3" name="Content Placeholder 2">
            <a:extLst>
              <a:ext uri="{FF2B5EF4-FFF2-40B4-BE49-F238E27FC236}">
                <a16:creationId xmlns:a16="http://schemas.microsoft.com/office/drawing/2014/main" id="{14D0819A-405F-4C10-92DA-1044FFF1A7EE}"/>
              </a:ext>
            </a:extLst>
          </p:cNvPr>
          <p:cNvSpPr>
            <a:spLocks noGrp="1"/>
          </p:cNvSpPr>
          <p:nvPr>
            <p:ph idx="1"/>
          </p:nvPr>
        </p:nvSpPr>
        <p:spPr>
          <a:xfrm>
            <a:off x="457200" y="2924944"/>
            <a:ext cx="8229600" cy="3201219"/>
          </a:xfrm>
        </p:spPr>
        <p:txBody>
          <a:bodyPr>
            <a:normAutofit fontScale="92500" lnSpcReduction="20000"/>
          </a:bodyPr>
          <a:lstStyle/>
          <a:p>
            <a:pPr marL="0" indent="0">
              <a:buNone/>
            </a:pPr>
            <a:endParaRPr lang="en-GB" dirty="0"/>
          </a:p>
          <a:p>
            <a:pPr marL="0" indent="0">
              <a:buNone/>
            </a:pPr>
            <a:r>
              <a:rPr lang="en-GB" dirty="0"/>
              <a:t>High Life Highland is a charity registered in Scotland, formed on the 1st October 2011 by The Highland Council. HLH develops and promotes opportunities in culture, learning, sport, leisure, health and wellbeing across nine services throughout the whole of the Highlands, for both residents and visitors.</a:t>
            </a:r>
          </a:p>
          <a:p>
            <a:endParaRPr lang="en-GB" dirty="0"/>
          </a:p>
        </p:txBody>
      </p:sp>
      <p:pic>
        <p:nvPicPr>
          <p:cNvPr id="6" name="Picture 5">
            <a:extLst>
              <a:ext uri="{FF2B5EF4-FFF2-40B4-BE49-F238E27FC236}">
                <a16:creationId xmlns:a16="http://schemas.microsoft.com/office/drawing/2014/main" id="{D1768B79-7949-490E-8C29-852BC412B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3622"/>
            <a:ext cx="8229600" cy="1681322"/>
          </a:xfrm>
          <a:prstGeom prst="rect">
            <a:avLst/>
          </a:prstGeom>
        </p:spPr>
      </p:pic>
    </p:spTree>
    <p:extLst>
      <p:ext uri="{BB962C8B-B14F-4D97-AF65-F5344CB8AC3E}">
        <p14:creationId xmlns:p14="http://schemas.microsoft.com/office/powerpoint/2010/main" val="3247871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332656"/>
            <a:ext cx="7344816" cy="461665"/>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Activity 4</a:t>
            </a:r>
          </a:p>
        </p:txBody>
      </p:sp>
      <p:sp>
        <p:nvSpPr>
          <p:cNvPr id="3" name="Content Placeholder 2"/>
          <p:cNvSpPr>
            <a:spLocks noGrp="1"/>
          </p:cNvSpPr>
          <p:nvPr>
            <p:ph idx="1"/>
          </p:nvPr>
        </p:nvSpPr>
        <p:spPr>
          <a:xfrm>
            <a:off x="467544" y="1052736"/>
            <a:ext cx="8229600" cy="4525963"/>
          </a:xfrm>
        </p:spPr>
        <p:txBody>
          <a:bodyPr>
            <a:normAutofit/>
          </a:bodyPr>
          <a:lstStyle/>
          <a:p>
            <a:pPr marL="0" indent="0">
              <a:buNone/>
            </a:pPr>
            <a:endParaRPr lang="en-GB" sz="1800" dirty="0"/>
          </a:p>
          <a:p>
            <a:pPr marL="0" indent="0">
              <a:buNone/>
            </a:pPr>
            <a:endParaRPr lang="en-GB" sz="1800" dirty="0"/>
          </a:p>
          <a:p>
            <a:pPr marL="0" indent="0">
              <a:buNone/>
            </a:pPr>
            <a:r>
              <a:rPr lang="en-GB" sz="1800" b="1" dirty="0">
                <a:solidFill>
                  <a:schemeClr val="accent5">
                    <a:lumMod val="75000"/>
                  </a:schemeClr>
                </a:solidFill>
              </a:rPr>
              <a:t>Choose a recent learning activity you have been a part of and complete the steps on the worksheet provided.</a:t>
            </a:r>
          </a:p>
          <a:p>
            <a:pPr marL="0" indent="0">
              <a:buNone/>
            </a:pPr>
            <a:endParaRPr lang="en-GB" sz="1800" b="1" dirty="0">
              <a:solidFill>
                <a:schemeClr val="accent5">
                  <a:lumMod val="75000"/>
                </a:schemeClr>
              </a:solidFill>
            </a:endParaRPr>
          </a:p>
          <a:p>
            <a:r>
              <a:rPr lang="en-GB" sz="1800" b="1" dirty="0">
                <a:solidFill>
                  <a:schemeClr val="accent5">
                    <a:lumMod val="75000"/>
                  </a:schemeClr>
                </a:solidFill>
              </a:rPr>
              <a:t>Reflective writing makes use of the first person</a:t>
            </a:r>
          </a:p>
          <a:p>
            <a:r>
              <a:rPr lang="en-GB" sz="1800" b="1" dirty="0">
                <a:solidFill>
                  <a:schemeClr val="accent5">
                    <a:lumMod val="75000"/>
                  </a:schemeClr>
                </a:solidFill>
              </a:rPr>
              <a:t>Reflective writing makes use of the self as an object of inquiry</a:t>
            </a:r>
          </a:p>
          <a:p>
            <a:r>
              <a:rPr lang="en-GB" sz="1800" b="1" dirty="0">
                <a:solidFill>
                  <a:schemeClr val="accent5">
                    <a:lumMod val="75000"/>
                  </a:schemeClr>
                </a:solidFill>
              </a:rPr>
              <a:t>Incorporates experience as a form of evidence</a:t>
            </a:r>
          </a:p>
          <a:p>
            <a:pPr marL="0" indent="0">
              <a:buNone/>
            </a:pPr>
            <a:endParaRPr lang="en-GB" sz="1800" dirty="0"/>
          </a:p>
        </p:txBody>
      </p:sp>
    </p:spTree>
    <p:extLst>
      <p:ext uri="{BB962C8B-B14F-4D97-AF65-F5344CB8AC3E}">
        <p14:creationId xmlns:p14="http://schemas.microsoft.com/office/powerpoint/2010/main" val="34961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332656"/>
            <a:ext cx="7344816" cy="461665"/>
          </a:xfrm>
          <a:prstGeom prst="rect">
            <a:avLst/>
          </a:prstGeom>
          <a:noFill/>
        </p:spPr>
        <p:txBody>
          <a:bodyPr wrap="square" rtlCol="0">
            <a:spAutoFit/>
          </a:bodyPr>
          <a:lstStyle/>
          <a:p>
            <a:pPr algn="ctr"/>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a:t>
            </a:r>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1640" y="1196752"/>
            <a:ext cx="6558522" cy="423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69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D0FAE74-4163-42BE-B2CE-62F5EFE77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85749"/>
            <a:ext cx="8568952" cy="4951563"/>
          </a:xfrm>
          <a:prstGeom prst="rect">
            <a:avLst/>
          </a:prstGeom>
        </p:spPr>
      </p:pic>
      <p:sp>
        <p:nvSpPr>
          <p:cNvPr id="6" name="TextBox 5">
            <a:extLst>
              <a:ext uri="{FF2B5EF4-FFF2-40B4-BE49-F238E27FC236}">
                <a16:creationId xmlns:a16="http://schemas.microsoft.com/office/drawing/2014/main" id="{0E13DC30-25D5-498D-8AA9-AA642EA60817}"/>
              </a:ext>
            </a:extLst>
          </p:cNvPr>
          <p:cNvSpPr txBox="1"/>
          <p:nvPr/>
        </p:nvSpPr>
        <p:spPr>
          <a:xfrm>
            <a:off x="1187624" y="476672"/>
            <a:ext cx="6840760" cy="523220"/>
          </a:xfrm>
          <a:prstGeom prst="rect">
            <a:avLst/>
          </a:prstGeom>
          <a:noFill/>
        </p:spPr>
        <p:txBody>
          <a:bodyPr wrap="square" rtlCol="0">
            <a:spAutoFit/>
          </a:bodyPr>
          <a:lstStyle/>
          <a:p>
            <a:pPr algn="ctr"/>
            <a:r>
              <a:rPr lang="en-GB" sz="2800" b="1" dirty="0"/>
              <a:t>Highland Adult Learning Team 2021</a:t>
            </a:r>
          </a:p>
        </p:txBody>
      </p:sp>
    </p:spTree>
    <p:extLst>
      <p:ext uri="{BB962C8B-B14F-4D97-AF65-F5344CB8AC3E}">
        <p14:creationId xmlns:p14="http://schemas.microsoft.com/office/powerpoint/2010/main" val="518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E0F0CA37-7550-44D1-B4B1-2BA13004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0722"/>
            <a:ext cx="8640960" cy="6800511"/>
          </a:xfrm>
          <a:prstGeom prst="rect">
            <a:avLst/>
          </a:prstGeom>
        </p:spPr>
      </p:pic>
    </p:spTree>
    <p:extLst>
      <p:ext uri="{BB962C8B-B14F-4D97-AF65-F5344CB8AC3E}">
        <p14:creationId xmlns:p14="http://schemas.microsoft.com/office/powerpoint/2010/main" val="420164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618D-D05F-4A71-A2B1-7C48BE9AAB74}"/>
              </a:ext>
            </a:extLst>
          </p:cNvPr>
          <p:cNvSpPr>
            <a:spLocks noGrp="1"/>
          </p:cNvSpPr>
          <p:nvPr>
            <p:ph type="title"/>
          </p:nvPr>
        </p:nvSpPr>
        <p:spPr/>
        <p:txBody>
          <a:bodyPr/>
          <a:lstStyle/>
          <a:p>
            <a:r>
              <a:rPr lang="en-GB" dirty="0"/>
              <a:t>What is the Adult Learning Offer</a:t>
            </a:r>
          </a:p>
        </p:txBody>
      </p:sp>
      <p:graphicFrame>
        <p:nvGraphicFramePr>
          <p:cNvPr id="4" name="Content Placeholder 3">
            <a:extLst>
              <a:ext uri="{FF2B5EF4-FFF2-40B4-BE49-F238E27FC236}">
                <a16:creationId xmlns:a16="http://schemas.microsoft.com/office/drawing/2014/main" id="{B1E34946-BA06-4929-93EF-E50453111FFA}"/>
              </a:ext>
            </a:extLst>
          </p:cNvPr>
          <p:cNvGraphicFramePr>
            <a:graphicFrameLocks noGrp="1"/>
          </p:cNvGraphicFramePr>
          <p:nvPr>
            <p:ph idx="1"/>
          </p:nvPr>
        </p:nvGraphicFramePr>
        <p:xfrm>
          <a:off x="457200" y="1969094"/>
          <a:ext cx="8229600" cy="3788175"/>
        </p:xfrm>
        <a:graphic>
          <a:graphicData uri="http://schemas.openxmlformats.org/drawingml/2006/table">
            <a:tbl>
              <a:tblPr firstRow="1" firstCol="1" bandRow="1">
                <a:tableStyleId>{5C22544A-7EE6-4342-B048-85BDC9FD1C3A}</a:tableStyleId>
              </a:tblPr>
              <a:tblGrid>
                <a:gridCol w="1244794">
                  <a:extLst>
                    <a:ext uri="{9D8B030D-6E8A-4147-A177-3AD203B41FA5}">
                      <a16:colId xmlns:a16="http://schemas.microsoft.com/office/drawing/2014/main" val="4216026858"/>
                    </a:ext>
                  </a:extLst>
                </a:gridCol>
                <a:gridCol w="3242799">
                  <a:extLst>
                    <a:ext uri="{9D8B030D-6E8A-4147-A177-3AD203B41FA5}">
                      <a16:colId xmlns:a16="http://schemas.microsoft.com/office/drawing/2014/main" val="3157182925"/>
                    </a:ext>
                  </a:extLst>
                </a:gridCol>
                <a:gridCol w="3742007">
                  <a:extLst>
                    <a:ext uri="{9D8B030D-6E8A-4147-A177-3AD203B41FA5}">
                      <a16:colId xmlns:a16="http://schemas.microsoft.com/office/drawing/2014/main" val="814952686"/>
                    </a:ext>
                  </a:extLst>
                </a:gridCol>
              </a:tblGrid>
              <a:tr h="504899">
                <a:tc>
                  <a:txBody>
                    <a:bodyPr/>
                    <a:lstStyle/>
                    <a:p>
                      <a:pPr algn="ctr">
                        <a:lnSpc>
                          <a:spcPct val="107000"/>
                        </a:lnSpc>
                        <a:spcAft>
                          <a:spcPts val="0"/>
                        </a:spcAft>
                      </a:pPr>
                      <a:r>
                        <a:rPr lang="en-GB" sz="1100">
                          <a:effectLst/>
                        </a:rPr>
                        <a:t>Learning Streams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ctr">
                        <a:lnSpc>
                          <a:spcPct val="107000"/>
                        </a:lnSpc>
                        <a:spcAft>
                          <a:spcPts val="0"/>
                        </a:spcAft>
                      </a:pPr>
                      <a:r>
                        <a:rPr lang="en-GB" sz="1100">
                          <a:effectLst/>
                        </a:rPr>
                        <a:t>Core Plans </a:t>
                      </a:r>
                      <a:endParaRPr lang="en-GB" sz="1000">
                        <a:effectLst/>
                      </a:endParaRPr>
                    </a:p>
                    <a:p>
                      <a:pPr algn="ctr">
                        <a:lnSpc>
                          <a:spcPct val="107000"/>
                        </a:lnSpc>
                        <a:spcAft>
                          <a:spcPts val="0"/>
                        </a:spcAft>
                      </a:pPr>
                      <a:r>
                        <a:rPr lang="en-GB" sz="1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ctr">
                        <a:lnSpc>
                          <a:spcPct val="107000"/>
                        </a:lnSpc>
                        <a:spcAft>
                          <a:spcPts val="0"/>
                        </a:spcAft>
                      </a:pPr>
                      <a:r>
                        <a:rPr lang="en-GB" sz="1100">
                          <a:effectLst/>
                        </a:rPr>
                        <a:t>Example Activities</a:t>
                      </a:r>
                      <a:endParaRPr lang="en-GB" sz="1000">
                        <a:effectLst/>
                      </a:endParaRPr>
                    </a:p>
                    <a:p>
                      <a:pPr algn="ctr">
                        <a:lnSpc>
                          <a:spcPct val="107000"/>
                        </a:lnSpc>
                        <a:spcAft>
                          <a:spcPts val="0"/>
                        </a:spcAft>
                      </a:pPr>
                      <a:r>
                        <a:rPr lang="en-GB" sz="1000">
                          <a:effectLst/>
                        </a:rPr>
                        <a:t>Indoor/Outdoor; 1to1/group using risk assessments</a:t>
                      </a:r>
                    </a:p>
                    <a:p>
                      <a:pPr algn="ct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extLst>
                  <a:ext uri="{0D108BD9-81ED-4DB2-BD59-A6C34878D82A}">
                    <a16:rowId xmlns:a16="http://schemas.microsoft.com/office/drawing/2014/main" val="1919476749"/>
                  </a:ext>
                </a:extLst>
              </a:tr>
              <a:tr h="701942">
                <a:tc>
                  <a:txBody>
                    <a:bodyPr/>
                    <a:lstStyle/>
                    <a:p>
                      <a:pPr algn="l">
                        <a:lnSpc>
                          <a:spcPct val="107000"/>
                        </a:lnSpc>
                        <a:spcAft>
                          <a:spcPts val="0"/>
                        </a:spcAft>
                      </a:pPr>
                      <a:r>
                        <a:rPr lang="en-GB" sz="1000">
                          <a:effectLst/>
                        </a:rPr>
                        <a:t>PLANNING </a:t>
                      </a:r>
                    </a:p>
                    <a:p>
                      <a:pPr algn="l">
                        <a:lnSpc>
                          <a:spcPct val="107000"/>
                        </a:lnSpc>
                        <a:spcAft>
                          <a:spcPts val="0"/>
                        </a:spcAft>
                      </a:pPr>
                      <a:r>
                        <a:rPr lang="en-GB" sz="1000">
                          <a:effectLst/>
                        </a:rPr>
                        <a:t>(ADULT 2020-23)</a:t>
                      </a:r>
                    </a:p>
                    <a:p>
                      <a:pPr algn="l">
                        <a:lnSpc>
                          <a:spcPct val="107000"/>
                        </a:lnSpc>
                        <a:spcAft>
                          <a:spcPts val="0"/>
                        </a:spcAft>
                      </a:pPr>
                      <a:r>
                        <a:rPr lang="en-GB" sz="1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a:effectLst/>
                        </a:rPr>
                        <a:t>9 Needs Analysis (1 for each CPP/Hub)</a:t>
                      </a:r>
                    </a:p>
                    <a:p>
                      <a:pPr algn="l">
                        <a:lnSpc>
                          <a:spcPct val="115000"/>
                        </a:lnSpc>
                        <a:spcAft>
                          <a:spcPts val="0"/>
                        </a:spcAft>
                      </a:pPr>
                      <a:r>
                        <a:rPr lang="en-GB" sz="1000">
                          <a:effectLst/>
                        </a:rPr>
                        <a:t>9 Partnership Development (1 for each CPP/Hub)</a:t>
                      </a:r>
                    </a:p>
                    <a:p>
                      <a:pPr algn="l">
                        <a:lnSpc>
                          <a:spcPct val="115000"/>
                        </a:lnSpc>
                        <a:spcAft>
                          <a:spcPts val="0"/>
                        </a:spcAft>
                      </a:pPr>
                      <a:r>
                        <a:rPr lang="en-GB" sz="1000">
                          <a:effectLst/>
                        </a:rPr>
                        <a:t>7 Workforce Development plans (1 each ALC)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a:effectLst/>
                        </a:rPr>
                        <a:t>Consultation/Focus groups/Partner feedback</a:t>
                      </a:r>
                    </a:p>
                    <a:p>
                      <a:pPr algn="l">
                        <a:lnSpc>
                          <a:spcPct val="115000"/>
                        </a:lnSpc>
                        <a:spcAft>
                          <a:spcPts val="0"/>
                        </a:spcAft>
                      </a:pPr>
                      <a:r>
                        <a:rPr lang="en-GB" sz="1000">
                          <a:effectLst/>
                        </a:rPr>
                        <a:t>Attending local planning meetings</a:t>
                      </a:r>
                    </a:p>
                    <a:p>
                      <a:pPr algn="l">
                        <a:lnSpc>
                          <a:spcPct val="115000"/>
                        </a:lnSpc>
                        <a:spcAft>
                          <a:spcPts val="0"/>
                        </a:spcAft>
                      </a:pPr>
                      <a:r>
                        <a:rPr lang="en-GB" sz="1000">
                          <a:effectLst/>
                        </a:rPr>
                        <a:t>Training sessions/Team meetings</a:t>
                      </a:r>
                    </a:p>
                    <a:p>
                      <a:pPr algn="l">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extLst>
                  <a:ext uri="{0D108BD9-81ED-4DB2-BD59-A6C34878D82A}">
                    <a16:rowId xmlns:a16="http://schemas.microsoft.com/office/drawing/2014/main" val="2520608515"/>
                  </a:ext>
                </a:extLst>
              </a:tr>
              <a:tr h="701942">
                <a:tc>
                  <a:txBody>
                    <a:bodyPr/>
                    <a:lstStyle/>
                    <a:p>
                      <a:pPr algn="l">
                        <a:lnSpc>
                          <a:spcPct val="107000"/>
                        </a:lnSpc>
                        <a:spcAft>
                          <a:spcPts val="0"/>
                        </a:spcAft>
                      </a:pPr>
                      <a:r>
                        <a:rPr lang="en-GB" sz="1000">
                          <a:effectLst/>
                        </a:rPr>
                        <a:t>GET INVOLVED (ADULT 2020-23)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a:effectLst/>
                        </a:rPr>
                        <a:t>Get Ready to go digital (face to face)</a:t>
                      </a:r>
                    </a:p>
                    <a:p>
                      <a:pPr algn="l">
                        <a:lnSpc>
                          <a:spcPct val="115000"/>
                        </a:lnSpc>
                        <a:spcAft>
                          <a:spcPts val="0"/>
                        </a:spcAft>
                      </a:pPr>
                      <a:r>
                        <a:rPr lang="en-GB" sz="1000">
                          <a:effectLst/>
                        </a:rPr>
                        <a:t>ESOL and family</a:t>
                      </a:r>
                    </a:p>
                    <a:p>
                      <a:pPr algn="l">
                        <a:lnSpc>
                          <a:spcPct val="115000"/>
                        </a:lnSpc>
                        <a:spcAft>
                          <a:spcPts val="0"/>
                        </a:spcAft>
                      </a:pPr>
                      <a:r>
                        <a:rPr lang="en-GB" sz="1000">
                          <a:effectLst/>
                        </a:rPr>
                        <a:t>Supporting Adults to help the Children</a:t>
                      </a:r>
                    </a:p>
                    <a:p>
                      <a:pPr algn="l">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a:effectLst/>
                        </a:rPr>
                        <a:t>Basic ICT skills</a:t>
                      </a:r>
                    </a:p>
                    <a:p>
                      <a:pPr algn="l">
                        <a:lnSpc>
                          <a:spcPct val="115000"/>
                        </a:lnSpc>
                        <a:spcAft>
                          <a:spcPts val="0"/>
                        </a:spcAft>
                      </a:pPr>
                      <a:r>
                        <a:rPr lang="en-GB" sz="1000">
                          <a:effectLst/>
                        </a:rPr>
                        <a:t>Cooking Group</a:t>
                      </a:r>
                    </a:p>
                    <a:p>
                      <a:pPr algn="l">
                        <a:lnSpc>
                          <a:spcPct val="115000"/>
                        </a:lnSpc>
                        <a:spcAft>
                          <a:spcPts val="0"/>
                        </a:spcAft>
                      </a:pPr>
                      <a:r>
                        <a:rPr lang="en-GB" sz="1000">
                          <a:effectLst/>
                        </a:rPr>
                        <a:t>Using Google Classroom</a:t>
                      </a:r>
                    </a:p>
                    <a:p>
                      <a:pPr algn="l">
                        <a:lnSpc>
                          <a:spcPct val="115000"/>
                        </a:lnSpc>
                        <a:spcAft>
                          <a:spcPts val="0"/>
                        </a:spcAft>
                      </a:pPr>
                      <a:r>
                        <a:rPr lang="en-GB" sz="1000">
                          <a:effectLst/>
                        </a:rPr>
                        <a:t>Activity packs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extLst>
                  <a:ext uri="{0D108BD9-81ED-4DB2-BD59-A6C34878D82A}">
                    <a16:rowId xmlns:a16="http://schemas.microsoft.com/office/drawing/2014/main" val="2669558027"/>
                  </a:ext>
                </a:extLst>
              </a:tr>
              <a:tr h="1033378">
                <a:tc>
                  <a:txBody>
                    <a:bodyPr/>
                    <a:lstStyle/>
                    <a:p>
                      <a:pPr algn="l">
                        <a:lnSpc>
                          <a:spcPct val="107000"/>
                        </a:lnSpc>
                        <a:spcAft>
                          <a:spcPts val="0"/>
                        </a:spcAft>
                      </a:pPr>
                      <a:r>
                        <a:rPr lang="en-GB" sz="1000">
                          <a:effectLst/>
                        </a:rPr>
                        <a:t>GET ON </a:t>
                      </a:r>
                    </a:p>
                    <a:p>
                      <a:pPr algn="l">
                        <a:lnSpc>
                          <a:spcPct val="107000"/>
                        </a:lnSpc>
                        <a:spcAft>
                          <a:spcPts val="0"/>
                        </a:spcAft>
                      </a:pPr>
                      <a:r>
                        <a:rPr lang="en-GB" sz="1000">
                          <a:effectLst/>
                        </a:rPr>
                        <a:t>(ADULT 2020-23)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07000"/>
                        </a:lnSpc>
                        <a:spcAft>
                          <a:spcPts val="0"/>
                        </a:spcAft>
                      </a:pPr>
                      <a:r>
                        <a:rPr lang="en-GB" sz="1000">
                          <a:effectLst/>
                        </a:rPr>
                        <a:t>Go Digital for Learning (Online)</a:t>
                      </a:r>
                    </a:p>
                    <a:p>
                      <a:pPr algn="l">
                        <a:lnSpc>
                          <a:spcPct val="115000"/>
                        </a:lnSpc>
                        <a:spcAft>
                          <a:spcPts val="0"/>
                        </a:spcAft>
                      </a:pPr>
                      <a:r>
                        <a:rPr lang="en-GB" sz="1000">
                          <a:effectLst/>
                        </a:rPr>
                        <a:t>ESOL and Work</a:t>
                      </a:r>
                    </a:p>
                    <a:p>
                      <a:pPr algn="l">
                        <a:lnSpc>
                          <a:spcPct val="115000"/>
                        </a:lnSpc>
                        <a:spcAft>
                          <a:spcPts val="0"/>
                        </a:spcAft>
                      </a:pPr>
                      <a:r>
                        <a:rPr lang="en-GB" sz="1000">
                          <a:effectLst/>
                        </a:rPr>
                        <a:t>Recognising achievement</a:t>
                      </a:r>
                    </a:p>
                    <a:p>
                      <a:pPr algn="l">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a:effectLst/>
                        </a:rPr>
                        <a:t>Core skills</a:t>
                      </a:r>
                    </a:p>
                    <a:p>
                      <a:pPr algn="l">
                        <a:lnSpc>
                          <a:spcPct val="115000"/>
                        </a:lnSpc>
                        <a:spcAft>
                          <a:spcPts val="0"/>
                        </a:spcAft>
                      </a:pPr>
                      <a:r>
                        <a:rPr lang="en-GB" sz="1000">
                          <a:effectLst/>
                        </a:rPr>
                        <a:t>Hobbies &amp; Interests</a:t>
                      </a:r>
                    </a:p>
                    <a:p>
                      <a:pPr algn="l">
                        <a:lnSpc>
                          <a:spcPct val="115000"/>
                        </a:lnSpc>
                        <a:spcAft>
                          <a:spcPts val="0"/>
                        </a:spcAft>
                      </a:pPr>
                      <a:r>
                        <a:rPr lang="en-GB" sz="1000">
                          <a:effectLst/>
                        </a:rPr>
                        <a:t>Learning for work</a:t>
                      </a:r>
                    </a:p>
                    <a:p>
                      <a:pPr algn="l">
                        <a:lnSpc>
                          <a:spcPct val="107000"/>
                        </a:lnSpc>
                        <a:spcAft>
                          <a:spcPts val="0"/>
                        </a:spcAft>
                      </a:pPr>
                      <a:r>
                        <a:rPr lang="en-GB" sz="1000">
                          <a:effectLst/>
                        </a:rPr>
                        <a:t>Celebration of learning including Local events &amp;</a:t>
                      </a:r>
                    </a:p>
                    <a:p>
                      <a:pPr algn="l">
                        <a:lnSpc>
                          <a:spcPct val="107000"/>
                        </a:lnSpc>
                        <a:spcAft>
                          <a:spcPts val="0"/>
                        </a:spcAft>
                      </a:pPr>
                      <a:r>
                        <a:rPr lang="en-GB" sz="1000">
                          <a:effectLst/>
                        </a:rPr>
                        <a:t>Highland wide event</a:t>
                      </a:r>
                    </a:p>
                    <a:p>
                      <a:pPr algn="l">
                        <a:lnSpc>
                          <a:spcPct val="115000"/>
                        </a:lnSpc>
                        <a:spcAft>
                          <a:spcPts val="0"/>
                        </a:spcAft>
                      </a:pPr>
                      <a:r>
                        <a:rPr lang="en-GB" sz="1000">
                          <a:effectLst/>
                        </a:rPr>
                        <a:t>SQA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extLst>
                  <a:ext uri="{0D108BD9-81ED-4DB2-BD59-A6C34878D82A}">
                    <a16:rowId xmlns:a16="http://schemas.microsoft.com/office/drawing/2014/main" val="2234173417"/>
                  </a:ext>
                </a:extLst>
              </a:tr>
              <a:tr h="846014">
                <a:tc>
                  <a:txBody>
                    <a:bodyPr/>
                    <a:lstStyle/>
                    <a:p>
                      <a:pPr algn="l">
                        <a:lnSpc>
                          <a:spcPct val="107000"/>
                        </a:lnSpc>
                        <a:spcAft>
                          <a:spcPts val="0"/>
                        </a:spcAft>
                      </a:pPr>
                      <a:r>
                        <a:rPr lang="en-GB" sz="1000">
                          <a:effectLst/>
                        </a:rPr>
                        <a:t>GET HEARD </a:t>
                      </a:r>
                    </a:p>
                    <a:p>
                      <a:pPr algn="l">
                        <a:lnSpc>
                          <a:spcPct val="107000"/>
                        </a:lnSpc>
                        <a:spcAft>
                          <a:spcPts val="0"/>
                        </a:spcAft>
                      </a:pPr>
                      <a:r>
                        <a:rPr lang="en-GB" sz="1000">
                          <a:effectLst/>
                        </a:rPr>
                        <a:t>(ADULT 2020-23)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07000"/>
                        </a:lnSpc>
                        <a:spcAft>
                          <a:spcPts val="0"/>
                        </a:spcAft>
                      </a:pPr>
                      <a:r>
                        <a:rPr lang="en-GB" sz="1000">
                          <a:effectLst/>
                        </a:rPr>
                        <a:t>Go Digital for Life</a:t>
                      </a:r>
                    </a:p>
                    <a:p>
                      <a:pPr algn="l">
                        <a:lnSpc>
                          <a:spcPct val="107000"/>
                        </a:lnSpc>
                        <a:spcAft>
                          <a:spcPts val="0"/>
                        </a:spcAft>
                      </a:pPr>
                      <a:r>
                        <a:rPr lang="en-GB" sz="1000">
                          <a:effectLst/>
                        </a:rPr>
                        <a:t> </a:t>
                      </a:r>
                    </a:p>
                    <a:p>
                      <a:pPr algn="l">
                        <a:lnSpc>
                          <a:spcPct val="115000"/>
                        </a:lnSpc>
                        <a:spcAft>
                          <a:spcPts val="0"/>
                        </a:spcAft>
                      </a:pPr>
                      <a:r>
                        <a:rPr lang="en-GB" sz="1000">
                          <a:effectLst/>
                        </a:rPr>
                        <a:t>ESOL and Community </a:t>
                      </a:r>
                    </a:p>
                    <a:p>
                      <a:pPr algn="l">
                        <a:lnSpc>
                          <a:spcPct val="115000"/>
                        </a:lnSpc>
                        <a:spcAft>
                          <a:spcPts val="0"/>
                        </a:spcAft>
                      </a:pPr>
                      <a:r>
                        <a:rPr lang="en-GB" sz="1000">
                          <a:effectLst/>
                        </a:rPr>
                        <a:t>Developing Reading, Writing and Numeracy</a:t>
                      </a:r>
                    </a:p>
                    <a:p>
                      <a:pPr algn="l">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tc>
                  <a:txBody>
                    <a:bodyPr/>
                    <a:lstStyle/>
                    <a:p>
                      <a:pPr algn="l">
                        <a:lnSpc>
                          <a:spcPct val="115000"/>
                        </a:lnSpc>
                        <a:spcAft>
                          <a:spcPts val="0"/>
                        </a:spcAft>
                      </a:pPr>
                      <a:r>
                        <a:rPr lang="en-GB" sz="1000" dirty="0">
                          <a:effectLst/>
                        </a:rPr>
                        <a:t>Saving money online</a:t>
                      </a:r>
                    </a:p>
                    <a:p>
                      <a:pPr algn="l">
                        <a:lnSpc>
                          <a:spcPct val="115000"/>
                        </a:lnSpc>
                        <a:spcAft>
                          <a:spcPts val="0"/>
                        </a:spcAft>
                      </a:pPr>
                      <a:r>
                        <a:rPr lang="en-GB" sz="1000" dirty="0">
                          <a:effectLst/>
                        </a:rPr>
                        <a:t>Connecting with family and friends online</a:t>
                      </a:r>
                    </a:p>
                    <a:p>
                      <a:pPr algn="l">
                        <a:lnSpc>
                          <a:spcPct val="115000"/>
                        </a:lnSpc>
                        <a:spcAft>
                          <a:spcPts val="0"/>
                        </a:spcAft>
                      </a:pPr>
                      <a:r>
                        <a:rPr lang="en-GB" sz="1000" dirty="0">
                          <a:effectLst/>
                        </a:rPr>
                        <a:t>Language Café</a:t>
                      </a:r>
                    </a:p>
                    <a:p>
                      <a:pPr algn="l">
                        <a:lnSpc>
                          <a:spcPct val="107000"/>
                        </a:lnSpc>
                        <a:spcAft>
                          <a:spcPts val="0"/>
                        </a:spcAft>
                      </a:pPr>
                      <a:r>
                        <a:rPr lang="en-GB" sz="1000" dirty="0">
                          <a:effectLst/>
                        </a:rPr>
                        <a:t>Reading Group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54" marR="63354" marT="0" marB="0"/>
                </a:tc>
                <a:extLst>
                  <a:ext uri="{0D108BD9-81ED-4DB2-BD59-A6C34878D82A}">
                    <a16:rowId xmlns:a16="http://schemas.microsoft.com/office/drawing/2014/main" val="3666876016"/>
                  </a:ext>
                </a:extLst>
              </a:tr>
            </a:tbl>
          </a:graphicData>
        </a:graphic>
      </p:graphicFrame>
    </p:spTree>
    <p:extLst>
      <p:ext uri="{BB962C8B-B14F-4D97-AF65-F5344CB8AC3E}">
        <p14:creationId xmlns:p14="http://schemas.microsoft.com/office/powerpoint/2010/main" val="233900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1"/>
            <a:ext cx="8219256" cy="936103"/>
          </a:xfrm>
        </p:spPr>
        <p:txBody>
          <a:bodyPr>
            <a:normAutofit/>
          </a:bodyPr>
          <a:lstStyle/>
          <a:p>
            <a:pPr marL="0" indent="0" algn="ctr">
              <a:buNone/>
            </a:pPr>
            <a:r>
              <a:rPr lang="en-GB" sz="2800" dirty="0">
                <a:latin typeface="Arial" pitchFamily="34" charset="0"/>
                <a:cs typeface="Arial" pitchFamily="34" charset="0"/>
                <a:hlinkClick r:id="rId4"/>
              </a:rPr>
              <a:t>https://www.youtube.com/watch?v=Orb6xXPPBKo</a:t>
            </a:r>
            <a:endParaRPr lang="en-GB" sz="2800" dirty="0">
              <a:latin typeface="Arial" pitchFamily="34" charset="0"/>
              <a:cs typeface="Arial" pitchFamily="34" charset="0"/>
            </a:endParaRPr>
          </a:p>
          <a:p>
            <a:pPr marL="0" indent="0" algn="ctr">
              <a:buNone/>
            </a:pPr>
            <a:endParaRPr lang="en-GB" sz="2800" dirty="0">
              <a:latin typeface="Arial" pitchFamily="34" charset="0"/>
              <a:cs typeface="Arial" pitchFamily="34" charset="0"/>
            </a:endParaRPr>
          </a:p>
          <a:p>
            <a:pPr marL="0" indent="0" algn="ctr">
              <a:buNone/>
            </a:pPr>
            <a:endParaRPr lang="en-GB" sz="2800" dirty="0">
              <a:latin typeface="Arial" pitchFamily="34" charset="0"/>
              <a:cs typeface="Arial"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556792"/>
            <a:ext cx="2520280" cy="35462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4572000" y="1815656"/>
            <a:ext cx="3744416" cy="2862322"/>
          </a:xfrm>
          <a:prstGeom prst="rect">
            <a:avLst/>
          </a:prstGeom>
          <a:noFill/>
        </p:spPr>
        <p:txBody>
          <a:bodyPr wrap="square" rtlCol="0">
            <a:spAutoFit/>
          </a:bodyPr>
          <a:lstStyle/>
          <a:p>
            <a:r>
              <a:rPr lang="en-GB" dirty="0"/>
              <a:t>Being able to read well is vital for a child’s prospects at school and in life. Yet one in five children growing up in poverty in Scotland leaves primary school unable to read well.</a:t>
            </a:r>
          </a:p>
          <a:p>
            <a:r>
              <a:rPr lang="en-GB" dirty="0"/>
              <a:t>This helps explain the persistent educational divide in Scotland that, each year, prevents thousands of our poorest children from fulfilling their potential. </a:t>
            </a:r>
          </a:p>
        </p:txBody>
      </p:sp>
    </p:spTree>
    <p:extLst>
      <p:ext uri="{BB962C8B-B14F-4D97-AF65-F5344CB8AC3E}">
        <p14:creationId xmlns:p14="http://schemas.microsoft.com/office/powerpoint/2010/main" val="40125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268760"/>
            <a:ext cx="6516216" cy="31155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79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764704"/>
            <a:ext cx="8016039" cy="45251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ight Arrow 2"/>
          <p:cNvSpPr/>
          <p:nvPr/>
        </p:nvSpPr>
        <p:spPr>
          <a:xfrm rot="9109592">
            <a:off x="1903312" y="254773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Brace 3"/>
          <p:cNvSpPr/>
          <p:nvPr/>
        </p:nvSpPr>
        <p:spPr>
          <a:xfrm>
            <a:off x="3491880" y="2766902"/>
            <a:ext cx="216024" cy="520786"/>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26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620688"/>
            <a:ext cx="7920880" cy="1138773"/>
          </a:xfrm>
          <a:prstGeom prst="rect">
            <a:avLst/>
          </a:prstGeom>
          <a:noFill/>
        </p:spPr>
        <p:txBody>
          <a:bodyPr wrap="square" rtlCol="0">
            <a:spAutoFit/>
          </a:bodyPr>
          <a:lstStyle/>
          <a:p>
            <a:pPr algn="ct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Activity 1 – The Literacies Wheel </a:t>
            </a:r>
          </a:p>
          <a:p>
            <a:pPr algn="ctr"/>
            <a:endParaRPr lang="en-GB" dirty="0"/>
          </a:p>
          <a:p>
            <a:pPr algn="ct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7" y="1240348"/>
            <a:ext cx="7748121" cy="4492908"/>
          </a:xfrm>
          <a:prstGeom prst="rect">
            <a:avLst/>
          </a:prstGeom>
        </p:spPr>
      </p:pic>
    </p:spTree>
    <p:extLst>
      <p:ext uri="{BB962C8B-B14F-4D97-AF65-F5344CB8AC3E}">
        <p14:creationId xmlns:p14="http://schemas.microsoft.com/office/powerpoint/2010/main" val="14496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LH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TotalTime>
  <Words>1804</Words>
  <Application>Microsoft Office PowerPoint</Application>
  <PresentationFormat>On-screen Show (4:3)</PresentationFormat>
  <Paragraphs>228</Paragraphs>
  <Slides>21</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Tahoma</vt:lpstr>
      <vt:lpstr>HLH PowerPoint Template</vt:lpstr>
      <vt:lpstr>1_Office Theme</vt:lpstr>
      <vt:lpstr>PowerPoint Presentation</vt:lpstr>
      <vt:lpstr>Who is High Life Highland</vt:lpstr>
      <vt:lpstr>PowerPoint Presentation</vt:lpstr>
      <vt:lpstr>PowerPoint Presentation</vt:lpstr>
      <vt:lpstr>What is the Adult Learning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Alan Hoseason</dc:creator>
  <cp:lastModifiedBy>Michael Jones (HLH Management and Admin)</cp:lastModifiedBy>
  <cp:revision>44</cp:revision>
  <cp:lastPrinted>2019-09-16T13:33:34Z</cp:lastPrinted>
  <dcterms:created xsi:type="dcterms:W3CDTF">2011-10-10T15:06:54Z</dcterms:created>
  <dcterms:modified xsi:type="dcterms:W3CDTF">2021-06-29T10:45:19Z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