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65" r:id="rId4"/>
    <p:sldId id="257" r:id="rId5"/>
    <p:sldId id="258" r:id="rId6"/>
    <p:sldId id="259" r:id="rId7"/>
    <p:sldId id="260" r:id="rId8"/>
    <p:sldId id="261" r:id="rId9"/>
    <p:sldId id="262"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1F63"/>
    <a:srgbClr val="E3B20C"/>
    <a:srgbClr val="67BEE1"/>
    <a:srgbClr val="F3F9FC"/>
    <a:srgbClr val="00AEEF"/>
    <a:srgbClr val="0068B7"/>
    <a:srgbClr val="68BEE1"/>
    <a:srgbClr val="F5FAFD"/>
    <a:srgbClr val="A9BC27"/>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AF0A5-D2FB-4C1C-9D49-5622E55A66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77157B5-4D33-40D1-BD24-7A600001EE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6DF9C12-538C-4583-86CA-E1A508E0499D}"/>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5" name="Footer Placeholder 4">
            <a:extLst>
              <a:ext uri="{FF2B5EF4-FFF2-40B4-BE49-F238E27FC236}">
                <a16:creationId xmlns:a16="http://schemas.microsoft.com/office/drawing/2014/main" id="{FF8AC0A9-E0DF-432E-A8D3-66BB1FE3DF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9B72D9-15EB-4311-97A5-623E432719EA}"/>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67306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D4742-2C2C-465A-8D38-8F772298B71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807DB4-95C1-4297-B7B6-680D52229B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0207EC-5A3C-4005-B31A-60334615C7DA}"/>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5" name="Footer Placeholder 4">
            <a:extLst>
              <a:ext uri="{FF2B5EF4-FFF2-40B4-BE49-F238E27FC236}">
                <a16:creationId xmlns:a16="http://schemas.microsoft.com/office/drawing/2014/main" id="{1C13559C-4584-4CAA-9D8B-F9EB57671D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628F2D-B22A-4E0D-91F1-9530C8530E68}"/>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32164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203DBB-17E5-4C4D-A0AF-0B0A59B0B9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6056B8-8CFE-434F-8F75-0E4211FC76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6029F6-D82B-4922-97EA-2633E6BACA1B}"/>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5" name="Footer Placeholder 4">
            <a:extLst>
              <a:ext uri="{FF2B5EF4-FFF2-40B4-BE49-F238E27FC236}">
                <a16:creationId xmlns:a16="http://schemas.microsoft.com/office/drawing/2014/main" id="{BFD31483-A712-4792-84B4-308BDB29D1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CF5CD1-5B1C-4549-9119-857BD6570AD9}"/>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383521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E1B44-F886-4346-BDBF-FD3D498EE4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D81D75-672B-4BFD-A5FA-647F119AA3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82C068-2EA0-4734-A800-61092614299B}"/>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5" name="Footer Placeholder 4">
            <a:extLst>
              <a:ext uri="{FF2B5EF4-FFF2-40B4-BE49-F238E27FC236}">
                <a16:creationId xmlns:a16="http://schemas.microsoft.com/office/drawing/2014/main" id="{58460BE1-6D07-4FBE-8A9F-DA72AC7D3B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BC5D75-5D6A-4927-8721-10335FEBFCFA}"/>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3131962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F8C08-843E-4228-9E04-ECD3879DF4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9B6B2DD-1120-4D17-8F49-94C4A93DBB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40A9CC-B50A-4D63-BC15-24E74DAC2497}"/>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5" name="Footer Placeholder 4">
            <a:extLst>
              <a:ext uri="{FF2B5EF4-FFF2-40B4-BE49-F238E27FC236}">
                <a16:creationId xmlns:a16="http://schemas.microsoft.com/office/drawing/2014/main" id="{28AF954C-564D-4011-BB3D-97A09CDC12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51B3C7-DFB2-489B-AD92-D72DB759A8CD}"/>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41966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6447-9022-471D-B41E-7D1021F82B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1A1FE76-C554-4DBC-BAC0-D4A6AA2FA6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920F35-CB71-4361-AC62-25C4B7EBA3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6DA3B95-BD1A-4A8C-944A-B21F791206E3}"/>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6" name="Footer Placeholder 5">
            <a:extLst>
              <a:ext uri="{FF2B5EF4-FFF2-40B4-BE49-F238E27FC236}">
                <a16:creationId xmlns:a16="http://schemas.microsoft.com/office/drawing/2014/main" id="{2CFE1909-8339-4D71-B432-719D21341B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2A8469-F7BD-48AF-B3B7-BC8E8D878E0E}"/>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837639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D8632-0DD2-4313-911B-2E1D060E61F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7D5696-739A-4900-9F28-84C8CC398D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F12C4E-024C-4199-B543-AF7B7F08F7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6036BA-D40E-4323-939F-4CDB0CE77D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FE88D-2983-492A-992A-ADE1754C6B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03754BC-E735-4261-916E-C6F9BD9A080E}"/>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8" name="Footer Placeholder 7">
            <a:extLst>
              <a:ext uri="{FF2B5EF4-FFF2-40B4-BE49-F238E27FC236}">
                <a16:creationId xmlns:a16="http://schemas.microsoft.com/office/drawing/2014/main" id="{9BB7029A-CE58-4C40-A2BC-1A5C929FDD3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7BD310-E75F-45AE-9369-65689ED136C3}"/>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176858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B07C-3FD3-44C0-839A-D1500316378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3668FFA-AE98-4CBF-B478-207E7E015355}"/>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4" name="Footer Placeholder 3">
            <a:extLst>
              <a:ext uri="{FF2B5EF4-FFF2-40B4-BE49-F238E27FC236}">
                <a16:creationId xmlns:a16="http://schemas.microsoft.com/office/drawing/2014/main" id="{C1436559-26AF-4E77-9AE6-812C685161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15344DD-C9DC-413F-9F28-AFFD3C52C106}"/>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276131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242146-3757-4C6E-BF53-CB8C512D1DEE}"/>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3" name="Footer Placeholder 2">
            <a:extLst>
              <a:ext uri="{FF2B5EF4-FFF2-40B4-BE49-F238E27FC236}">
                <a16:creationId xmlns:a16="http://schemas.microsoft.com/office/drawing/2014/main" id="{30E59C95-C4BD-4977-A4D8-F5265958F3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7A3275-901E-44DC-A705-440CF9521F19}"/>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30887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7A65-84F9-4002-9081-EE8B3A69CA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1A0771-41F5-4CCB-BDA3-42F2BFB79D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F8CA275-B03C-447D-BFEF-74D79F9198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3F77A7-4307-42E5-8628-BAC4CF789F2E}"/>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6" name="Footer Placeholder 5">
            <a:extLst>
              <a:ext uri="{FF2B5EF4-FFF2-40B4-BE49-F238E27FC236}">
                <a16:creationId xmlns:a16="http://schemas.microsoft.com/office/drawing/2014/main" id="{F99D5D65-2136-4B89-8706-51D22717EA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AA8335C-B24A-40DE-9754-FF8118C15C7C}"/>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49097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70E3F-D864-45C0-8C91-9BA2F12A9C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E6BE07-46A8-4251-83DA-C02EA2660C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7905FD-BC94-47B8-AEF1-42DBCC94F0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F995CB-B5BD-4DA0-B408-5DF8EEE5E31C}"/>
              </a:ext>
            </a:extLst>
          </p:cNvPr>
          <p:cNvSpPr>
            <a:spLocks noGrp="1"/>
          </p:cNvSpPr>
          <p:nvPr>
            <p:ph type="dt" sz="half" idx="10"/>
          </p:nvPr>
        </p:nvSpPr>
        <p:spPr/>
        <p:txBody>
          <a:bodyPr/>
          <a:lstStyle/>
          <a:p>
            <a:fld id="{BB87BEBC-F046-4D4E-8B4E-3FF2BF0BC6D3}" type="datetimeFigureOut">
              <a:rPr lang="en-GB" smtClean="0"/>
              <a:t>25/06/2021</a:t>
            </a:fld>
            <a:endParaRPr lang="en-GB"/>
          </a:p>
        </p:txBody>
      </p:sp>
      <p:sp>
        <p:nvSpPr>
          <p:cNvPr id="6" name="Footer Placeholder 5">
            <a:extLst>
              <a:ext uri="{FF2B5EF4-FFF2-40B4-BE49-F238E27FC236}">
                <a16:creationId xmlns:a16="http://schemas.microsoft.com/office/drawing/2014/main" id="{70A5C542-91DA-4FCF-B570-DB2CDB75DB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931C5B-007E-4039-A899-68B9FBE1594A}"/>
              </a:ext>
            </a:extLst>
          </p:cNvPr>
          <p:cNvSpPr>
            <a:spLocks noGrp="1"/>
          </p:cNvSpPr>
          <p:nvPr>
            <p:ph type="sldNum" sz="quarter" idx="12"/>
          </p:nvPr>
        </p:nvSpPr>
        <p:spPr/>
        <p:txBody>
          <a:bodyPr/>
          <a:lstStyle/>
          <a:p>
            <a:fld id="{72A648DC-D749-41DF-9379-932CFA66E63B}" type="slidenum">
              <a:rPr lang="en-GB" smtClean="0"/>
              <a:t>‹#›</a:t>
            </a:fld>
            <a:endParaRPr lang="en-GB"/>
          </a:p>
        </p:txBody>
      </p:sp>
    </p:spTree>
    <p:extLst>
      <p:ext uri="{BB962C8B-B14F-4D97-AF65-F5344CB8AC3E}">
        <p14:creationId xmlns:p14="http://schemas.microsoft.com/office/powerpoint/2010/main" val="1833355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C54F68-3E33-4C60-97EE-31E0D032A7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DE39F9-D9B0-44BA-AB00-2809802774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1877FA-D5AD-4BEE-90D8-597A3CA16C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87BEBC-F046-4D4E-8B4E-3FF2BF0BC6D3}" type="datetimeFigureOut">
              <a:rPr lang="en-GB" smtClean="0"/>
              <a:t>25/06/2021</a:t>
            </a:fld>
            <a:endParaRPr lang="en-GB"/>
          </a:p>
        </p:txBody>
      </p:sp>
      <p:sp>
        <p:nvSpPr>
          <p:cNvPr id="5" name="Footer Placeholder 4">
            <a:extLst>
              <a:ext uri="{FF2B5EF4-FFF2-40B4-BE49-F238E27FC236}">
                <a16:creationId xmlns:a16="http://schemas.microsoft.com/office/drawing/2014/main" id="{8434B623-84E5-4E7A-8AC8-2B1DA2A121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A3255E5-E62B-42FA-B657-0A4196E4CB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648DC-D749-41DF-9379-932CFA66E63B}" type="slidenum">
              <a:rPr lang="en-GB" smtClean="0"/>
              <a:t>‹#›</a:t>
            </a:fld>
            <a:endParaRPr lang="en-GB"/>
          </a:p>
        </p:txBody>
      </p:sp>
    </p:spTree>
    <p:extLst>
      <p:ext uri="{BB962C8B-B14F-4D97-AF65-F5344CB8AC3E}">
        <p14:creationId xmlns:p14="http://schemas.microsoft.com/office/powerpoint/2010/main" val="1472243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www.nuffieldfoundation.org/news/disadvantaged-pupils-less-engaged-in-remote-learning" TargetMode="External"/><Relationship Id="rId13" Type="http://schemas.openxmlformats.org/officeDocument/2006/relationships/hyperlink" Target="https://committees.parliament.uk/writtenevidence/6400/pdf/" TargetMode="External"/><Relationship Id="rId3" Type="http://schemas.openxmlformats.org/officeDocument/2006/relationships/hyperlink" Target="https://www.unicef-irc.org/publications/1091-parental-engagement-in-childrens-learning.html" TargetMode="External"/><Relationship Id="rId7" Type="http://schemas.openxmlformats.org/officeDocument/2006/relationships/hyperlink" Target="https://schoolsweek.co.uk/parental-engagement-is-key-to-overcoming-continued-disruption/" TargetMode="External"/><Relationship Id="rId12" Type="http://schemas.openxmlformats.org/officeDocument/2006/relationships/hyperlink" Target="https://education.gov.scot/parentzone/learning-at-home/covid19/be-at-the-heart-of-your-child-s-learning-during-covid-19/" TargetMode="External"/><Relationship Id="rId17" Type="http://schemas.openxmlformats.org/officeDocument/2006/relationships/hyperlink" Target="https://www.youtube.com/watch?v=H7_wvQHMGOI" TargetMode="External"/><Relationship Id="rId2" Type="http://schemas.openxmlformats.org/officeDocument/2006/relationships/hyperlink" Target="https://www.researchgate.net/publication/283770424_Parental_Engagement_in_Online_Learning_Environments_A_Review_of_the_Literature" TargetMode="External"/><Relationship Id="rId16" Type="http://schemas.openxmlformats.org/officeDocument/2006/relationships/hyperlink" Target="https://www.glasgow.gov.uk/CHttpHandler.ashx?id=53138&amp;p=0" TargetMode="External"/><Relationship Id="rId1" Type="http://schemas.openxmlformats.org/officeDocument/2006/relationships/slideLayout" Target="../slideLayouts/slideLayout4.xml"/><Relationship Id="rId6" Type="http://schemas.openxmlformats.org/officeDocument/2006/relationships/hyperlink" Target="https://www.forbes.com/sites/colinseale/2020/05/19/parent-involvement-has-always-mattered-will-the-covid-19-pandemic-finally-make-this-the-new-normal-in-k-12-education/?sh=689e28fa5e46" TargetMode="External"/><Relationship Id="rId11" Type="http://schemas.openxmlformats.org/officeDocument/2006/relationships/hyperlink" Target="https://www.oecd.org/coronavirus/policy-responses/strengthening-online-learning-when-schools-are-closed-the-role-of-families-and-teachers-in-supporting-students-during-the-covid-19-crisis-c4ecba6c/" TargetMode="External"/><Relationship Id="rId5" Type="http://schemas.openxmlformats.org/officeDocument/2006/relationships/hyperlink" Target="https://journal.alt.ac.uk/index.php/rlt/article/view/2544/2878" TargetMode="External"/><Relationship Id="rId15" Type="http://schemas.openxmlformats.org/officeDocument/2006/relationships/hyperlink" Target="https://archive.learningandwork.org.uk/wp-content/uploads/2017/01/Compilation-evidence-family-learning-final-revised-01092013.pdf" TargetMode="External"/><Relationship Id="rId10" Type="http://schemas.openxmlformats.org/officeDocument/2006/relationships/hyperlink" Target="https://www.education.gov.scot/improvement/research/what-is-family-learning" TargetMode="External"/><Relationship Id="rId4" Type="http://schemas.openxmlformats.org/officeDocument/2006/relationships/hyperlink" Target="https://www.ajqr.org/download/parents-experiences-with-remote-education-during-covid-19-school-closures-8471.pdf" TargetMode="External"/><Relationship Id="rId9" Type="http://schemas.openxmlformats.org/officeDocument/2006/relationships/hyperlink" Target="https://ifs.org.uk/uploads/R178-Family-time-use-and-home-learning-during-the-COVID-19-lockdown-1.pdf" TargetMode="External"/><Relationship Id="rId14" Type="http://schemas.openxmlformats.org/officeDocument/2006/relationships/hyperlink" Target="https://assets.publishing.service.gov.uk/government/uploads/system/uploads/attachment_data/file/34666/12-1238-evidence-benefits-of-family-learning-scoping.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7_wvQHMGOI"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id="{87417056-1EF0-4FF0-B02D-A9A6274FDED6}"/>
              </a:ext>
            </a:extLst>
          </p:cNvPr>
          <p:cNvPicPr/>
          <p:nvPr/>
        </p:nvPicPr>
        <p:blipFill>
          <a:blip r:embed="rId2">
            <a:extLst>
              <a:ext uri="{28A0092B-C50C-407E-A947-70E740481C1C}">
                <a14:useLocalDpi xmlns:a14="http://schemas.microsoft.com/office/drawing/2010/main" val="0"/>
              </a:ext>
            </a:extLst>
          </a:blip>
          <a:stretch>
            <a:fillRect/>
          </a:stretch>
        </p:blipFill>
        <p:spPr>
          <a:xfrm>
            <a:off x="463441" y="1171575"/>
            <a:ext cx="4579105" cy="3642820"/>
          </a:xfrm>
          <a:prstGeom prst="rect">
            <a:avLst/>
          </a:prstGeom>
        </p:spPr>
      </p:pic>
      <p:sp>
        <p:nvSpPr>
          <p:cNvPr id="3" name="TextBox 2">
            <a:extLst>
              <a:ext uri="{FF2B5EF4-FFF2-40B4-BE49-F238E27FC236}">
                <a16:creationId xmlns:a16="http://schemas.microsoft.com/office/drawing/2014/main" id="{8BAB0EB2-531B-403B-802F-DEA89131E117}"/>
              </a:ext>
            </a:extLst>
          </p:cNvPr>
          <p:cNvSpPr txBox="1"/>
          <p:nvPr/>
        </p:nvSpPr>
        <p:spPr>
          <a:xfrm>
            <a:off x="2157844" y="2669819"/>
            <a:ext cx="1190297" cy="646331"/>
          </a:xfrm>
          <a:prstGeom prst="rect">
            <a:avLst/>
          </a:prstGeom>
          <a:noFill/>
        </p:spPr>
        <p:txBody>
          <a:bodyPr wrap="square" rtlCol="0">
            <a:spAutoFit/>
          </a:bodyPr>
          <a:lstStyle/>
          <a:p>
            <a:pPr algn="ctr"/>
            <a:r>
              <a:rPr lang="en-GB" b="1" dirty="0"/>
              <a:t>7 Minute Briefing</a:t>
            </a:r>
          </a:p>
        </p:txBody>
      </p:sp>
      <p:sp>
        <p:nvSpPr>
          <p:cNvPr id="4" name="TextBox 3">
            <a:extLst>
              <a:ext uri="{FF2B5EF4-FFF2-40B4-BE49-F238E27FC236}">
                <a16:creationId xmlns:a16="http://schemas.microsoft.com/office/drawing/2014/main" id="{0399CA33-10C0-4263-A3E0-B485C1948C58}"/>
              </a:ext>
            </a:extLst>
          </p:cNvPr>
          <p:cNvSpPr txBox="1"/>
          <p:nvPr/>
        </p:nvSpPr>
        <p:spPr>
          <a:xfrm>
            <a:off x="5611209" y="1132071"/>
            <a:ext cx="5738649" cy="1384995"/>
          </a:xfrm>
          <a:prstGeom prst="rect">
            <a:avLst/>
          </a:prstGeom>
          <a:noFill/>
        </p:spPr>
        <p:txBody>
          <a:bodyPr wrap="square" rtlCol="0">
            <a:spAutoFit/>
          </a:bodyPr>
          <a:lstStyle/>
          <a:p>
            <a:r>
              <a:rPr lang="en-GB" sz="2400" b="1" i="1" dirty="0">
                <a:solidFill>
                  <a:srgbClr val="67BEE1"/>
                </a:solidFill>
              </a:rPr>
              <a:t>How has online learning impacted parental engagement in a CLD context?</a:t>
            </a:r>
          </a:p>
          <a:p>
            <a:endParaRPr lang="en-GB" i="1" dirty="0"/>
          </a:p>
          <a:p>
            <a:r>
              <a:rPr lang="en-GB" i="1" dirty="0">
                <a:solidFill>
                  <a:srgbClr val="E3B20C"/>
                </a:solidFill>
              </a:rPr>
              <a:t>Andrea McMillan, June 2021</a:t>
            </a:r>
            <a:endParaRPr lang="en-GB" dirty="0">
              <a:solidFill>
                <a:srgbClr val="E3B20C"/>
              </a:solidFill>
            </a:endParaRPr>
          </a:p>
        </p:txBody>
      </p:sp>
      <p:sp>
        <p:nvSpPr>
          <p:cNvPr id="5" name="Rectangle 4">
            <a:extLst>
              <a:ext uri="{FF2B5EF4-FFF2-40B4-BE49-F238E27FC236}">
                <a16:creationId xmlns:a16="http://schemas.microsoft.com/office/drawing/2014/main" id="{38B1D4B5-26CF-41F7-8578-EEC17E5B85E6}"/>
              </a:ext>
            </a:extLst>
          </p:cNvPr>
          <p:cNvSpPr/>
          <p:nvPr/>
        </p:nvSpPr>
        <p:spPr>
          <a:xfrm>
            <a:off x="5403631" y="3614066"/>
            <a:ext cx="6096000" cy="1200329"/>
          </a:xfrm>
          <a:prstGeom prst="rect">
            <a:avLst/>
          </a:prstGeom>
        </p:spPr>
        <p:txBody>
          <a:bodyPr>
            <a:spAutoFit/>
          </a:bodyPr>
          <a:lstStyle/>
          <a:p>
            <a:r>
              <a:rPr lang="en-GB" b="0" i="0" dirty="0">
                <a:solidFill>
                  <a:srgbClr val="00B050"/>
                </a:solidFill>
                <a:effectLst/>
                <a:latin typeface="proxima-nova"/>
              </a:rPr>
              <a:t>7 minute briefings are based on a technique borrowed from the FBI! Research suggests that seven minutes is an ideal time span to concentrate and learning is more memorable as it is simple and not clouded by other issues and pressures.</a:t>
            </a:r>
            <a:endParaRPr lang="en-GB" dirty="0">
              <a:solidFill>
                <a:srgbClr val="00B050"/>
              </a:solidFill>
            </a:endParaRPr>
          </a:p>
        </p:txBody>
      </p:sp>
    </p:spTree>
    <p:extLst>
      <p:ext uri="{BB962C8B-B14F-4D97-AF65-F5344CB8AC3E}">
        <p14:creationId xmlns:p14="http://schemas.microsoft.com/office/powerpoint/2010/main" val="3951755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2C79504F-0A14-4BD4-A974-ADC53BEC2DDF}"/>
              </a:ext>
            </a:extLst>
          </p:cNvPr>
          <p:cNvPicPr/>
          <p:nvPr/>
        </p:nvPicPr>
        <p:blipFill>
          <a:blip r:embed="rId2">
            <a:extLst>
              <a:ext uri="{28A0092B-C50C-407E-A947-70E740481C1C}">
                <a14:useLocalDpi xmlns:a14="http://schemas.microsoft.com/office/drawing/2010/main" val="0"/>
              </a:ext>
            </a:extLst>
          </a:blip>
          <a:stretch>
            <a:fillRect/>
          </a:stretch>
        </p:blipFill>
        <p:spPr>
          <a:xfrm>
            <a:off x="3214851" y="1191287"/>
            <a:ext cx="5762297" cy="4524704"/>
          </a:xfrm>
          <a:prstGeom prst="rect">
            <a:avLst/>
          </a:prstGeom>
        </p:spPr>
      </p:pic>
      <p:sp>
        <p:nvSpPr>
          <p:cNvPr id="4" name="TextBox 3">
            <a:extLst>
              <a:ext uri="{FF2B5EF4-FFF2-40B4-BE49-F238E27FC236}">
                <a16:creationId xmlns:a16="http://schemas.microsoft.com/office/drawing/2014/main" id="{792EAB7F-F424-47D3-BF35-21AC1CE40DE6}"/>
              </a:ext>
            </a:extLst>
          </p:cNvPr>
          <p:cNvSpPr txBox="1"/>
          <p:nvPr/>
        </p:nvSpPr>
        <p:spPr>
          <a:xfrm>
            <a:off x="5449613" y="2428728"/>
            <a:ext cx="1292772" cy="1569660"/>
          </a:xfrm>
          <a:prstGeom prst="rect">
            <a:avLst/>
          </a:prstGeom>
          <a:noFill/>
        </p:spPr>
        <p:txBody>
          <a:bodyPr wrap="square" rtlCol="0">
            <a:spAutoFit/>
          </a:bodyPr>
          <a:lstStyle/>
          <a:p>
            <a:pPr algn="ctr"/>
            <a:r>
              <a:rPr lang="en-GB" sz="9600" dirty="0"/>
              <a:t>?</a:t>
            </a:r>
          </a:p>
        </p:txBody>
      </p:sp>
    </p:spTree>
    <p:extLst>
      <p:ext uri="{BB962C8B-B14F-4D97-AF65-F5344CB8AC3E}">
        <p14:creationId xmlns:p14="http://schemas.microsoft.com/office/powerpoint/2010/main" val="141694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321E-C04C-4CA6-9F5B-3DF74F5BEC6F}"/>
              </a:ext>
            </a:extLst>
          </p:cNvPr>
          <p:cNvSpPr>
            <a:spLocks noGrp="1"/>
          </p:cNvSpPr>
          <p:nvPr>
            <p:ph type="title"/>
          </p:nvPr>
        </p:nvSpPr>
        <p:spPr>
          <a:xfrm>
            <a:off x="198120" y="162242"/>
            <a:ext cx="10515600" cy="518795"/>
          </a:xfrm>
        </p:spPr>
        <p:txBody>
          <a:bodyPr>
            <a:normAutofit/>
          </a:bodyPr>
          <a:lstStyle/>
          <a:p>
            <a:r>
              <a:rPr lang="en-GB" sz="1600" b="1" dirty="0">
                <a:solidFill>
                  <a:srgbClr val="00B050"/>
                </a:solidFill>
              </a:rPr>
              <a:t>References</a:t>
            </a:r>
          </a:p>
        </p:txBody>
      </p:sp>
      <p:sp>
        <p:nvSpPr>
          <p:cNvPr id="3" name="Content Placeholder 2">
            <a:extLst>
              <a:ext uri="{FF2B5EF4-FFF2-40B4-BE49-F238E27FC236}">
                <a16:creationId xmlns:a16="http://schemas.microsoft.com/office/drawing/2014/main" id="{B65FF457-BD1B-4C0D-9E13-270B34061A5D}"/>
              </a:ext>
            </a:extLst>
          </p:cNvPr>
          <p:cNvSpPr>
            <a:spLocks noGrp="1"/>
          </p:cNvSpPr>
          <p:nvPr>
            <p:ph sz="half" idx="1"/>
          </p:nvPr>
        </p:nvSpPr>
        <p:spPr>
          <a:xfrm>
            <a:off x="198120" y="681037"/>
            <a:ext cx="5821680" cy="5495926"/>
          </a:xfrm>
        </p:spPr>
        <p:txBody>
          <a:bodyPr>
            <a:normAutofit fontScale="25000" lnSpcReduction="20000"/>
          </a:bodyPr>
          <a:lstStyle/>
          <a:p>
            <a:r>
              <a:rPr lang="en-GB" sz="4000" u="sng" dirty="0"/>
              <a:t>Parental Engagement in Online Learning Environments: A Review of the Literature 2015</a:t>
            </a:r>
            <a:endParaRPr lang="en-GB" sz="4000" dirty="0"/>
          </a:p>
          <a:p>
            <a:r>
              <a:rPr lang="en-GB" sz="4000" u="sng" dirty="0">
                <a:hlinkClick r:id="rId2"/>
              </a:rPr>
              <a:t>https://www.researchgate.net/publication/283770424_Parental_Engagement_in_Online_Learning_Environments_A_Review_of_the_Literature</a:t>
            </a:r>
            <a:endParaRPr lang="en-GB" sz="4000" dirty="0"/>
          </a:p>
          <a:p>
            <a:r>
              <a:rPr lang="en-GB" sz="4000" dirty="0"/>
              <a:t> </a:t>
            </a:r>
          </a:p>
          <a:p>
            <a:r>
              <a:rPr lang="en-GB" sz="4000" b="1" u="sng" dirty="0"/>
              <a:t>Parental Engagement in Children’s Learning</a:t>
            </a:r>
            <a:r>
              <a:rPr lang="en-GB" sz="4000" dirty="0"/>
              <a:t>2020 -09</a:t>
            </a:r>
          </a:p>
          <a:p>
            <a:r>
              <a:rPr lang="en-GB" sz="4000" i="1" dirty="0"/>
              <a:t>Insights for remote learning response during COVID-19</a:t>
            </a:r>
            <a:endParaRPr lang="en-GB" sz="4000" dirty="0"/>
          </a:p>
          <a:p>
            <a:r>
              <a:rPr lang="en-GB" sz="4000" u="sng" dirty="0">
                <a:hlinkClick r:id="rId3"/>
              </a:rPr>
              <a:t>https://www.unicef-irc.org/publications/1091-parental-engagement-in-childrens-learning.html</a:t>
            </a:r>
            <a:endParaRPr lang="en-GB" sz="4000" dirty="0"/>
          </a:p>
          <a:p>
            <a:r>
              <a:rPr lang="en-GB" sz="4000" dirty="0"/>
              <a:t> </a:t>
            </a:r>
          </a:p>
          <a:p>
            <a:r>
              <a:rPr lang="en-GB" sz="4000" dirty="0"/>
              <a:t>COVID-19 and Remote Learning: Experiences of Parents with Children during the Pandemic </a:t>
            </a:r>
          </a:p>
          <a:p>
            <a:r>
              <a:rPr lang="en-GB" sz="4000" u="sng" dirty="0">
                <a:hlinkClick r:id="rId4"/>
              </a:rPr>
              <a:t>https://www.ajqr.org/download/parents-experiences-with-remote-education-during-covid-19-school-closures-8471.pdf</a:t>
            </a:r>
            <a:endParaRPr lang="en-GB" sz="4000" dirty="0"/>
          </a:p>
          <a:p>
            <a:r>
              <a:rPr lang="en-GB" sz="4000" dirty="0"/>
              <a:t> </a:t>
            </a:r>
          </a:p>
          <a:p>
            <a:r>
              <a:rPr lang="en-GB" sz="4000" dirty="0"/>
              <a:t>Parental involvement, learning participation and online learning commitment of adolescent learners during the COVID-19 lockdown</a:t>
            </a:r>
            <a:endParaRPr lang="en-GB" sz="4000" b="1" dirty="0"/>
          </a:p>
          <a:p>
            <a:r>
              <a:rPr lang="en-GB" sz="4000" u="sng" dirty="0">
                <a:hlinkClick r:id="rId5"/>
              </a:rPr>
              <a:t>https://journal.alt.ac.uk/index.php/rlt/article/view/2544/2878</a:t>
            </a:r>
            <a:endParaRPr lang="en-GB" sz="4000" b="1" dirty="0"/>
          </a:p>
          <a:p>
            <a:r>
              <a:rPr lang="en-GB" sz="4000" dirty="0"/>
              <a:t>Parent Involvement Has Always Mattered. Will The COVID-19 Pandemic Finally Make This The New Normal In K-12 Education?</a:t>
            </a:r>
            <a:endParaRPr lang="en-GB" sz="4000" b="1" dirty="0"/>
          </a:p>
          <a:p>
            <a:r>
              <a:rPr lang="en-GB" sz="4000" u="sng" dirty="0">
                <a:hlinkClick r:id="rId6"/>
              </a:rPr>
              <a:t>https://www.forbes.com/sites/colinseale/2020/05/19/parent-involvement-has-always-mattered-will-the-covid-19-pandemic-finally-make-this-the-new-normal-in-k-12-education/?sh=689e28fa5e46</a:t>
            </a:r>
            <a:endParaRPr lang="en-GB" sz="4000" b="1" dirty="0"/>
          </a:p>
          <a:p>
            <a:r>
              <a:rPr lang="en-GB" sz="4000" b="1" dirty="0"/>
              <a:t> </a:t>
            </a:r>
          </a:p>
          <a:p>
            <a:r>
              <a:rPr lang="en-GB" sz="4000" b="1" dirty="0"/>
              <a:t>Parental engagement is key to overcoming continued disruption</a:t>
            </a:r>
          </a:p>
          <a:p>
            <a:r>
              <a:rPr lang="en-GB" sz="4000" u="sng" dirty="0">
                <a:hlinkClick r:id="rId7"/>
              </a:rPr>
              <a:t>https://schoolsweek.co.uk/parental-engagement-is-key-to-overcoming-continued-disruption/</a:t>
            </a:r>
            <a:endParaRPr lang="en-GB" sz="4000" b="1" dirty="0"/>
          </a:p>
          <a:p>
            <a:r>
              <a:rPr lang="en-GB" sz="4000" dirty="0"/>
              <a:t>The most disadvantaged pupils are less likely to be engaged in remote learning</a:t>
            </a:r>
            <a:endParaRPr lang="en-GB" sz="4000" b="1" dirty="0"/>
          </a:p>
          <a:p>
            <a:r>
              <a:rPr lang="en-GB" sz="4000" u="sng" dirty="0">
                <a:hlinkClick r:id="rId8"/>
              </a:rPr>
              <a:t>https://www.nuffieldfoundation.org/news/disadvantaged-pupils-less-engaged-in-remote-learning</a:t>
            </a:r>
            <a:endParaRPr lang="en-GB" sz="4000" b="1" dirty="0"/>
          </a:p>
          <a:p>
            <a:r>
              <a:rPr lang="en-GB" sz="4000" dirty="0"/>
              <a:t>Family time use and home learning during the COVID-19 lockdown</a:t>
            </a:r>
            <a:endParaRPr lang="en-GB" sz="4000" b="1" dirty="0"/>
          </a:p>
          <a:p>
            <a:r>
              <a:rPr lang="en-GB" sz="4000" u="sng" dirty="0">
                <a:hlinkClick r:id="rId9"/>
              </a:rPr>
              <a:t>https://ifs.org.uk/uploads/R178-Family-time-use-and-home-learning-during-the-COVID-19-lockdown-1.pdf</a:t>
            </a:r>
            <a:endParaRPr lang="en-GB" sz="4000" b="1" dirty="0"/>
          </a:p>
          <a:p>
            <a:endParaRPr lang="en-GB" sz="1400" dirty="0"/>
          </a:p>
        </p:txBody>
      </p:sp>
      <p:sp>
        <p:nvSpPr>
          <p:cNvPr id="4" name="Content Placeholder 3">
            <a:extLst>
              <a:ext uri="{FF2B5EF4-FFF2-40B4-BE49-F238E27FC236}">
                <a16:creationId xmlns:a16="http://schemas.microsoft.com/office/drawing/2014/main" id="{F083A395-C2ED-4BEA-AF7C-363C9C61B775}"/>
              </a:ext>
            </a:extLst>
          </p:cNvPr>
          <p:cNvSpPr>
            <a:spLocks noGrp="1"/>
          </p:cNvSpPr>
          <p:nvPr>
            <p:ph sz="half" idx="2"/>
          </p:nvPr>
        </p:nvSpPr>
        <p:spPr>
          <a:xfrm>
            <a:off x="6172200" y="681037"/>
            <a:ext cx="5521960" cy="5495926"/>
          </a:xfrm>
        </p:spPr>
        <p:txBody>
          <a:bodyPr>
            <a:normAutofit fontScale="25000" lnSpcReduction="20000"/>
          </a:bodyPr>
          <a:lstStyle/>
          <a:p>
            <a:r>
              <a:rPr lang="en-GB" sz="4000" dirty="0"/>
              <a:t>What is Family Learning?</a:t>
            </a:r>
            <a:endParaRPr lang="en-GB" sz="4000" b="1" dirty="0"/>
          </a:p>
          <a:p>
            <a:r>
              <a:rPr lang="en-GB" sz="4000" u="sng" dirty="0">
                <a:hlinkClick r:id="rId10"/>
              </a:rPr>
              <a:t>https://www.education.gov.scot/improvement/research/what-is-family-learning</a:t>
            </a:r>
            <a:endParaRPr lang="en-GB" sz="4000" b="1" dirty="0"/>
          </a:p>
          <a:p>
            <a:r>
              <a:rPr lang="en-GB" sz="4000" dirty="0"/>
              <a:t>Strengthening online learning when schools are closed: The role of families and teachers in supporting students during the COVID-19 crisis</a:t>
            </a:r>
            <a:endParaRPr lang="en-GB" sz="4000" b="1" dirty="0"/>
          </a:p>
          <a:p>
            <a:r>
              <a:rPr lang="en-GB" sz="4000" u="sng" dirty="0">
                <a:hlinkClick r:id="rId11"/>
              </a:rPr>
              <a:t>https://www.oecd.org/coronavirus/policy-responses/strengthening-online-learning-when-schools-are-closed-the-role-of-families-and-teachers-in-supporting-students-during-the-covid-19-crisis-c4ecba6c/</a:t>
            </a:r>
            <a:endParaRPr lang="en-GB" sz="4000" b="1" dirty="0"/>
          </a:p>
          <a:p>
            <a:pPr marL="0" indent="0">
              <a:buNone/>
            </a:pPr>
            <a:endParaRPr lang="en-GB" sz="4000" b="1" dirty="0"/>
          </a:p>
          <a:p>
            <a:r>
              <a:rPr lang="en-GB" sz="4000" dirty="0"/>
              <a:t>Be at the heart of your child’s learning during COVID-19</a:t>
            </a:r>
            <a:endParaRPr lang="en-GB" sz="4000" b="1" dirty="0"/>
          </a:p>
          <a:p>
            <a:r>
              <a:rPr lang="en-GB" sz="4000" u="sng" dirty="0">
                <a:hlinkClick r:id="rId12"/>
              </a:rPr>
              <a:t>https://education.gov.scot/parentzone/learning-at-home/covid19/be-at-the-heart-of-your-child-s-learning-during-covid-19/</a:t>
            </a:r>
            <a:endParaRPr lang="en-GB" sz="4000" b="1" dirty="0"/>
          </a:p>
          <a:p>
            <a:pPr marL="0" indent="0">
              <a:buNone/>
            </a:pPr>
            <a:endParaRPr lang="en-GB" sz="4000" b="1" dirty="0"/>
          </a:p>
          <a:p>
            <a:r>
              <a:rPr lang="en-GB" sz="4000" dirty="0"/>
              <a:t>BRITISH FAMILIES IN LOCKDOWN STUDY: The Impact of COVID 19 on Education and Children’s Services</a:t>
            </a:r>
            <a:endParaRPr lang="en-GB" sz="4000" b="1" dirty="0"/>
          </a:p>
          <a:p>
            <a:r>
              <a:rPr lang="en-GB" sz="4000" u="sng" dirty="0">
                <a:hlinkClick r:id="rId13"/>
              </a:rPr>
              <a:t>https://committees.parliament.uk/writtenevidence/6400/pdf/</a:t>
            </a:r>
            <a:endParaRPr lang="en-GB" sz="4000" dirty="0"/>
          </a:p>
          <a:p>
            <a:pPr marL="0" indent="0">
              <a:buNone/>
            </a:pPr>
            <a:endParaRPr lang="en-GB" sz="4000" dirty="0"/>
          </a:p>
          <a:p>
            <a:r>
              <a:rPr lang="en-GB" sz="4000" dirty="0"/>
              <a:t>Evidence of the Wider Benefits of Family Learning: A Scoping Review</a:t>
            </a:r>
          </a:p>
          <a:p>
            <a:r>
              <a:rPr lang="en-GB" sz="4000" u="sng" dirty="0">
                <a:hlinkClick r:id="rId14"/>
              </a:rPr>
              <a:t>https://assets.publishing.service.gov.uk/government/uploads/system/uploads/attachment_data/file/34666/12-1238-evidence-benefits-of-family-learning-scoping.pdf</a:t>
            </a:r>
            <a:endParaRPr lang="en-GB" sz="4000" dirty="0"/>
          </a:p>
          <a:p>
            <a:pPr marL="0" indent="0">
              <a:buNone/>
            </a:pPr>
            <a:endParaRPr lang="en-GB" sz="4000" dirty="0"/>
          </a:p>
          <a:p>
            <a:r>
              <a:rPr lang="en-GB" sz="4000" u="sng" dirty="0"/>
              <a:t>A Summary of Research and Evidence of Impact of Family Learning, 2013</a:t>
            </a:r>
            <a:endParaRPr lang="en-GB" sz="4000" dirty="0"/>
          </a:p>
          <a:p>
            <a:r>
              <a:rPr lang="en-GB" sz="4000" u="sng" dirty="0">
                <a:hlinkClick r:id="rId15"/>
              </a:rPr>
              <a:t>https://archive.learningandwork.org.uk/wp-content/uploads/2017/01/Compilation-evidence-family-learning-final-revised-01092013.pdf</a:t>
            </a:r>
            <a:endParaRPr lang="en-GB" sz="4000" dirty="0"/>
          </a:p>
          <a:p>
            <a:pPr marL="0" indent="0">
              <a:buNone/>
            </a:pPr>
            <a:endParaRPr lang="en-GB" sz="4000" dirty="0"/>
          </a:p>
          <a:p>
            <a:r>
              <a:rPr lang="en-GB" sz="4000" dirty="0"/>
              <a:t>Education Services: Glasgow Stories of Recovery, Resilience and Re-connection Working with Partners</a:t>
            </a:r>
          </a:p>
          <a:p>
            <a:r>
              <a:rPr lang="en-GB" sz="4000" u="sng" dirty="0">
                <a:hlinkClick r:id="rId16"/>
              </a:rPr>
              <a:t>https://www.glasgow.gov.uk/CHttpHandler.ashx?id=53138&amp;p=0</a:t>
            </a:r>
            <a:endParaRPr lang="en-GB" sz="4000" dirty="0"/>
          </a:p>
          <a:p>
            <a:r>
              <a:rPr lang="en-GB" sz="4000" dirty="0"/>
              <a:t> </a:t>
            </a:r>
          </a:p>
          <a:p>
            <a:r>
              <a:rPr lang="en-GB" sz="4000" dirty="0"/>
              <a:t>Mum’s rant</a:t>
            </a:r>
          </a:p>
          <a:p>
            <a:r>
              <a:rPr lang="en-GB" u="sng" dirty="0">
                <a:hlinkClick r:id="rId17"/>
              </a:rPr>
              <a:t>https://www.youtube.com/watch?v=H7_wvQHMGOI</a:t>
            </a:r>
            <a:endParaRPr lang="en-GB" dirty="0"/>
          </a:p>
          <a:p>
            <a:r>
              <a:rPr lang="en-GB" dirty="0"/>
              <a:t> </a:t>
            </a:r>
          </a:p>
          <a:p>
            <a:endParaRPr lang="en-GB" dirty="0"/>
          </a:p>
        </p:txBody>
      </p:sp>
    </p:spTree>
    <p:extLst>
      <p:ext uri="{BB962C8B-B14F-4D97-AF65-F5344CB8AC3E}">
        <p14:creationId xmlns:p14="http://schemas.microsoft.com/office/powerpoint/2010/main" val="371978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hidden="1">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hidden="1">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hidden="1">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hidden="1">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hidden="1">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hidden="1">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357179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id="{646C7023-8794-4D32-9449-11A73A5CC300}"/>
              </a:ext>
            </a:extLst>
          </p:cNvPr>
          <p:cNvPicPr/>
          <p:nvPr/>
        </p:nvPicPr>
        <p:blipFill>
          <a:blip r:embed="rId2">
            <a:extLst>
              <a:ext uri="{28A0092B-C50C-407E-A947-70E740481C1C}">
                <a14:useLocalDpi xmlns:a14="http://schemas.microsoft.com/office/drawing/2010/main" val="0"/>
              </a:ext>
            </a:extLst>
          </a:blip>
          <a:stretch>
            <a:fillRect/>
          </a:stretch>
        </p:blipFill>
        <p:spPr>
          <a:xfrm>
            <a:off x="133350" y="247650"/>
            <a:ext cx="11944350" cy="6534150"/>
          </a:xfrm>
          <a:prstGeom prst="rect">
            <a:avLst/>
          </a:prstGeom>
        </p:spPr>
      </p:pic>
      <p:sp>
        <p:nvSpPr>
          <p:cNvPr id="3" name="Rectangle 2">
            <a:extLst>
              <a:ext uri="{FF2B5EF4-FFF2-40B4-BE49-F238E27FC236}">
                <a16:creationId xmlns:a16="http://schemas.microsoft.com/office/drawing/2014/main" id="{0003C263-88E1-41F3-BA6F-F202D7B36B28}"/>
              </a:ext>
            </a:extLst>
          </p:cNvPr>
          <p:cNvSpPr/>
          <p:nvPr/>
        </p:nvSpPr>
        <p:spPr>
          <a:xfrm>
            <a:off x="3589436" y="3429000"/>
            <a:ext cx="5461816" cy="369332"/>
          </a:xfrm>
          <a:prstGeom prst="rect">
            <a:avLst/>
          </a:prstGeom>
        </p:spPr>
        <p:txBody>
          <a:bodyPr wrap="none">
            <a:spAutoFit/>
          </a:bodyPr>
          <a:lstStyle/>
          <a:p>
            <a:pPr>
              <a:spcAft>
                <a:spcPts val="0"/>
              </a:spcAft>
            </a:pPr>
            <a:r>
              <a:rPr lang="en-GB" u="sng" dirty="0">
                <a:solidFill>
                  <a:srgbClr val="0563C1"/>
                </a:solidFill>
                <a:latin typeface="Arial" panose="020B0604020202020204" pitchFamily="34" charset="0"/>
                <a:ea typeface="Calibri" panose="020F0502020204030204" pitchFamily="34" charset="0"/>
                <a:hlinkClick r:id="rId3"/>
              </a:rPr>
              <a:t>https://www.youtube.com/watch?v=H7_wvQHMGOI</a:t>
            </a:r>
            <a:endParaRPr lang="en-GB" sz="1600" dirty="0">
              <a:effectLst/>
              <a:latin typeface="Calibri" panose="020F050202020403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EB6430C1-C9B4-4DAE-8AFA-3E7EF3020AAC}"/>
              </a:ext>
            </a:extLst>
          </p:cNvPr>
          <p:cNvSpPr txBox="1"/>
          <p:nvPr/>
        </p:nvSpPr>
        <p:spPr>
          <a:xfrm>
            <a:off x="3743325" y="2049538"/>
            <a:ext cx="6579117" cy="769441"/>
          </a:xfrm>
          <a:prstGeom prst="rect">
            <a:avLst/>
          </a:prstGeom>
          <a:noFill/>
        </p:spPr>
        <p:txBody>
          <a:bodyPr wrap="square" rtlCol="0">
            <a:spAutoFit/>
          </a:bodyPr>
          <a:lstStyle/>
          <a:p>
            <a:r>
              <a:rPr lang="en-GB" sz="4400" b="1" dirty="0">
                <a:solidFill>
                  <a:srgbClr val="9E1F63"/>
                </a:solidFill>
              </a:rPr>
              <a:t>One parent’s pain!</a:t>
            </a:r>
          </a:p>
        </p:txBody>
      </p:sp>
    </p:spTree>
    <p:extLst>
      <p:ext uri="{BB962C8B-B14F-4D97-AF65-F5344CB8AC3E}">
        <p14:creationId xmlns:p14="http://schemas.microsoft.com/office/powerpoint/2010/main" val="2187239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hidden="1">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hidden="1">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hidden="1">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hidden="1">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hidden="1">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427321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hidden="1">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hidden="1">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hidden="1">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hidden="1">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1040397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hidden="1">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hidden="1">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hidden="1">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3519320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hidden="1">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hidden="1">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1407200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hidden="1">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2176509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06150EE9-4024-4C86-90CF-EF816E7A11D9}"/>
              </a:ext>
            </a:extLst>
          </p:cNvPr>
          <p:cNvPicPr/>
          <p:nvPr/>
        </p:nvPicPr>
        <p:blipFill>
          <a:blip r:embed="rId2">
            <a:extLst>
              <a:ext uri="{28A0092B-C50C-407E-A947-70E740481C1C}">
                <a14:useLocalDpi xmlns:a14="http://schemas.microsoft.com/office/drawing/2010/main" val="0"/>
              </a:ext>
            </a:extLst>
          </a:blip>
          <a:stretch>
            <a:fillRect/>
          </a:stretch>
        </p:blipFill>
        <p:spPr>
          <a:xfrm>
            <a:off x="5029368" y="2444343"/>
            <a:ext cx="2493377" cy="1566966"/>
          </a:xfrm>
          <a:prstGeom prst="rect">
            <a:avLst/>
          </a:prstGeom>
        </p:spPr>
      </p:pic>
      <p:sp>
        <p:nvSpPr>
          <p:cNvPr id="8" name="Speech Bubble: Rectangle 7">
            <a:extLst>
              <a:ext uri="{FF2B5EF4-FFF2-40B4-BE49-F238E27FC236}">
                <a16:creationId xmlns:a16="http://schemas.microsoft.com/office/drawing/2014/main" id="{AE85D307-BDDD-45B9-968C-0DD684EF9481}"/>
              </a:ext>
            </a:extLst>
          </p:cNvPr>
          <p:cNvSpPr/>
          <p:nvPr/>
        </p:nvSpPr>
        <p:spPr>
          <a:xfrm rot="5400000">
            <a:off x="8696753" y="3305607"/>
            <a:ext cx="2175605" cy="4814887"/>
          </a:xfrm>
          <a:prstGeom prst="wedgeRectCallout">
            <a:avLst>
              <a:gd name="adj1" fmla="val -91004"/>
              <a:gd name="adj2" fmla="val 5666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peech Bubble: Rectangle 4">
            <a:extLst>
              <a:ext uri="{FF2B5EF4-FFF2-40B4-BE49-F238E27FC236}">
                <a16:creationId xmlns:a16="http://schemas.microsoft.com/office/drawing/2014/main" id="{2CDBEFAD-145F-454E-9606-F80FE58D9B12}"/>
              </a:ext>
            </a:extLst>
          </p:cNvPr>
          <p:cNvSpPr/>
          <p:nvPr/>
        </p:nvSpPr>
        <p:spPr>
          <a:xfrm>
            <a:off x="0" y="90487"/>
            <a:ext cx="4410075" cy="1206422"/>
          </a:xfrm>
          <a:prstGeom prst="wedgeRectCallout">
            <a:avLst>
              <a:gd name="adj1" fmla="val 75249"/>
              <a:gd name="adj2" fmla="val 158409"/>
            </a:avLst>
          </a:prstGeom>
          <a:solidFill>
            <a:srgbClr val="68BE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peech Bubble: Rectangle 5">
            <a:extLst>
              <a:ext uri="{FF2B5EF4-FFF2-40B4-BE49-F238E27FC236}">
                <a16:creationId xmlns:a16="http://schemas.microsoft.com/office/drawing/2014/main" id="{9968E921-48ED-404F-BD6A-4158AFC73B02}"/>
              </a:ext>
            </a:extLst>
          </p:cNvPr>
          <p:cNvSpPr/>
          <p:nvPr/>
        </p:nvSpPr>
        <p:spPr>
          <a:xfrm>
            <a:off x="4688306" y="53096"/>
            <a:ext cx="4067176" cy="2112643"/>
          </a:xfrm>
          <a:prstGeom prst="wedgeRectCallout">
            <a:avLst>
              <a:gd name="adj1" fmla="val -1436"/>
              <a:gd name="adj2" fmla="val 63157"/>
            </a:avLst>
          </a:prstGeom>
          <a:solidFill>
            <a:srgbClr val="A9BC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6">
            <a:extLst>
              <a:ext uri="{FF2B5EF4-FFF2-40B4-BE49-F238E27FC236}">
                <a16:creationId xmlns:a16="http://schemas.microsoft.com/office/drawing/2014/main" id="{725E3F63-67FA-43B9-BD48-0BC7072F82F6}"/>
              </a:ext>
            </a:extLst>
          </p:cNvPr>
          <p:cNvSpPr/>
          <p:nvPr/>
        </p:nvSpPr>
        <p:spPr>
          <a:xfrm rot="5400000">
            <a:off x="8211706" y="670359"/>
            <a:ext cx="4498249" cy="3338512"/>
          </a:xfrm>
          <a:prstGeom prst="wedgeRectCallout">
            <a:avLst>
              <a:gd name="adj1" fmla="val 14816"/>
              <a:gd name="adj2" fmla="val 89982"/>
            </a:avLst>
          </a:prstGeom>
          <a:solidFill>
            <a:srgbClr val="E3B2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8">
            <a:extLst>
              <a:ext uri="{FF2B5EF4-FFF2-40B4-BE49-F238E27FC236}">
                <a16:creationId xmlns:a16="http://schemas.microsoft.com/office/drawing/2014/main" id="{3E9A884C-056D-47B4-AA2D-8B8205483FD4}"/>
              </a:ext>
            </a:extLst>
          </p:cNvPr>
          <p:cNvSpPr/>
          <p:nvPr/>
        </p:nvSpPr>
        <p:spPr>
          <a:xfrm rot="16200000">
            <a:off x="1464168" y="-78431"/>
            <a:ext cx="1624615" cy="4552950"/>
          </a:xfrm>
          <a:prstGeom prst="wedgeRectCallout">
            <a:avLst>
              <a:gd name="adj1" fmla="val -52653"/>
              <a:gd name="adj2" fmla="val 61455"/>
            </a:avLst>
          </a:prstGeom>
          <a:solidFill>
            <a:srgbClr val="00AE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peech Bubble: Rectangle 9">
            <a:extLst>
              <a:ext uri="{FF2B5EF4-FFF2-40B4-BE49-F238E27FC236}">
                <a16:creationId xmlns:a16="http://schemas.microsoft.com/office/drawing/2014/main" id="{17B2B77C-B879-4DA3-BF27-AB239734BC18}"/>
              </a:ext>
            </a:extLst>
          </p:cNvPr>
          <p:cNvSpPr/>
          <p:nvPr/>
        </p:nvSpPr>
        <p:spPr>
          <a:xfrm rot="10800000">
            <a:off x="3075049" y="4149171"/>
            <a:ext cx="4155240" cy="2671762"/>
          </a:xfrm>
          <a:prstGeom prst="wedgeRectCallout">
            <a:avLst>
              <a:gd name="adj1" fmla="val -20909"/>
              <a:gd name="adj2" fmla="val 53745"/>
            </a:avLst>
          </a:prstGeom>
          <a:solidFill>
            <a:srgbClr val="9E1F63">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10">
            <a:extLst>
              <a:ext uri="{FF2B5EF4-FFF2-40B4-BE49-F238E27FC236}">
                <a16:creationId xmlns:a16="http://schemas.microsoft.com/office/drawing/2014/main" id="{418378FA-FA1A-4648-81B7-A6E18224882E}"/>
              </a:ext>
            </a:extLst>
          </p:cNvPr>
          <p:cNvSpPr/>
          <p:nvPr/>
        </p:nvSpPr>
        <p:spPr>
          <a:xfrm rot="10800000">
            <a:off x="125602" y="3074513"/>
            <a:ext cx="5132890" cy="3443279"/>
          </a:xfrm>
          <a:custGeom>
            <a:avLst/>
            <a:gdLst>
              <a:gd name="connsiteX0" fmla="*/ 0 w 2747329"/>
              <a:gd name="connsiteY0" fmla="*/ 0 h 3433653"/>
              <a:gd name="connsiteX1" fmla="*/ 457888 w 2747329"/>
              <a:gd name="connsiteY1" fmla="*/ 0 h 3433653"/>
              <a:gd name="connsiteX2" fmla="*/ 457888 w 2747329"/>
              <a:gd name="connsiteY2" fmla="*/ 0 h 3433653"/>
              <a:gd name="connsiteX3" fmla="*/ 1144720 w 2747329"/>
              <a:gd name="connsiteY3" fmla="*/ 0 h 3433653"/>
              <a:gd name="connsiteX4" fmla="*/ 2747329 w 2747329"/>
              <a:gd name="connsiteY4" fmla="*/ 0 h 3433653"/>
              <a:gd name="connsiteX5" fmla="*/ 2747329 w 2747329"/>
              <a:gd name="connsiteY5" fmla="*/ 2002964 h 3433653"/>
              <a:gd name="connsiteX6" fmla="*/ 2747329 w 2747329"/>
              <a:gd name="connsiteY6" fmla="*/ 2002964 h 3433653"/>
              <a:gd name="connsiteX7" fmla="*/ 2747329 w 2747329"/>
              <a:gd name="connsiteY7" fmla="*/ 2861378 h 3433653"/>
              <a:gd name="connsiteX8" fmla="*/ 2747329 w 2747329"/>
              <a:gd name="connsiteY8" fmla="*/ 3433653 h 3433653"/>
              <a:gd name="connsiteX9" fmla="*/ 1144720 w 2747329"/>
              <a:gd name="connsiteY9" fmla="*/ 3433653 h 3433653"/>
              <a:gd name="connsiteX10" fmla="*/ 457888 w 2747329"/>
              <a:gd name="connsiteY10" fmla="*/ 3433653 h 3433653"/>
              <a:gd name="connsiteX11" fmla="*/ 457888 w 2747329"/>
              <a:gd name="connsiteY11" fmla="*/ 3433653 h 3433653"/>
              <a:gd name="connsiteX12" fmla="*/ 0 w 2747329"/>
              <a:gd name="connsiteY12" fmla="*/ 3433653 h 3433653"/>
              <a:gd name="connsiteX13" fmla="*/ 0 w 2747329"/>
              <a:gd name="connsiteY13" fmla="*/ 2861378 h 3433653"/>
              <a:gd name="connsiteX14" fmla="*/ -2385561 w 2747329"/>
              <a:gd name="connsiteY14" fmla="*/ 2923206 h 3433653"/>
              <a:gd name="connsiteX15" fmla="*/ 0 w 2747329"/>
              <a:gd name="connsiteY15" fmla="*/ 2002964 h 3433653"/>
              <a:gd name="connsiteX16" fmla="*/ 0 w 2747329"/>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385561 w 5132890"/>
              <a:gd name="connsiteY0" fmla="*/ 0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385561 w 5132890"/>
              <a:gd name="connsiteY16" fmla="*/ 0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424062 w 5132890"/>
              <a:gd name="connsiteY15" fmla="*/ 2368724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250807 w 5132890"/>
              <a:gd name="connsiteY0" fmla="*/ 9625 h 3433653"/>
              <a:gd name="connsiteX1" fmla="*/ 2843449 w 5132890"/>
              <a:gd name="connsiteY1" fmla="*/ 0 h 3433653"/>
              <a:gd name="connsiteX2" fmla="*/ 2843449 w 5132890"/>
              <a:gd name="connsiteY2" fmla="*/ 0 h 3433653"/>
              <a:gd name="connsiteX3" fmla="*/ 3530281 w 5132890"/>
              <a:gd name="connsiteY3" fmla="*/ 0 h 3433653"/>
              <a:gd name="connsiteX4" fmla="*/ 5132890 w 5132890"/>
              <a:gd name="connsiteY4" fmla="*/ 0 h 3433653"/>
              <a:gd name="connsiteX5" fmla="*/ 5132890 w 5132890"/>
              <a:gd name="connsiteY5" fmla="*/ 2002964 h 3433653"/>
              <a:gd name="connsiteX6" fmla="*/ 5132890 w 5132890"/>
              <a:gd name="connsiteY6" fmla="*/ 2002964 h 3433653"/>
              <a:gd name="connsiteX7" fmla="*/ 5132890 w 5132890"/>
              <a:gd name="connsiteY7" fmla="*/ 2861378 h 3433653"/>
              <a:gd name="connsiteX8" fmla="*/ 5132890 w 5132890"/>
              <a:gd name="connsiteY8" fmla="*/ 3433653 h 3433653"/>
              <a:gd name="connsiteX9" fmla="*/ 3530281 w 5132890"/>
              <a:gd name="connsiteY9" fmla="*/ 3433653 h 3433653"/>
              <a:gd name="connsiteX10" fmla="*/ 2843449 w 5132890"/>
              <a:gd name="connsiteY10" fmla="*/ 3433653 h 3433653"/>
              <a:gd name="connsiteX11" fmla="*/ 2843449 w 5132890"/>
              <a:gd name="connsiteY11" fmla="*/ 3433653 h 3433653"/>
              <a:gd name="connsiteX12" fmla="*/ 2385561 w 5132890"/>
              <a:gd name="connsiteY12" fmla="*/ 3433653 h 3433653"/>
              <a:gd name="connsiteX13" fmla="*/ 2385561 w 5132890"/>
              <a:gd name="connsiteY13" fmla="*/ 2861378 h 3433653"/>
              <a:gd name="connsiteX14" fmla="*/ 0 w 5132890"/>
              <a:gd name="connsiteY14" fmla="*/ 2923206 h 3433653"/>
              <a:gd name="connsiteX15" fmla="*/ 2385561 w 5132890"/>
              <a:gd name="connsiteY15" fmla="*/ 2359099 h 3433653"/>
              <a:gd name="connsiteX16" fmla="*/ 2250807 w 5132890"/>
              <a:gd name="connsiteY16" fmla="*/ 9625 h 3433653"/>
              <a:gd name="connsiteX0" fmla="*/ 2347059 w 5132890"/>
              <a:gd name="connsiteY0" fmla="*/ 0 h 3443279"/>
              <a:gd name="connsiteX1" fmla="*/ 2843449 w 5132890"/>
              <a:gd name="connsiteY1" fmla="*/ 9626 h 3443279"/>
              <a:gd name="connsiteX2" fmla="*/ 2843449 w 5132890"/>
              <a:gd name="connsiteY2" fmla="*/ 9626 h 3443279"/>
              <a:gd name="connsiteX3" fmla="*/ 3530281 w 5132890"/>
              <a:gd name="connsiteY3" fmla="*/ 9626 h 3443279"/>
              <a:gd name="connsiteX4" fmla="*/ 5132890 w 5132890"/>
              <a:gd name="connsiteY4" fmla="*/ 9626 h 3443279"/>
              <a:gd name="connsiteX5" fmla="*/ 5132890 w 5132890"/>
              <a:gd name="connsiteY5" fmla="*/ 2012590 h 3443279"/>
              <a:gd name="connsiteX6" fmla="*/ 5132890 w 5132890"/>
              <a:gd name="connsiteY6" fmla="*/ 2012590 h 3443279"/>
              <a:gd name="connsiteX7" fmla="*/ 5132890 w 5132890"/>
              <a:gd name="connsiteY7" fmla="*/ 2871004 h 3443279"/>
              <a:gd name="connsiteX8" fmla="*/ 5132890 w 5132890"/>
              <a:gd name="connsiteY8" fmla="*/ 3443279 h 3443279"/>
              <a:gd name="connsiteX9" fmla="*/ 3530281 w 5132890"/>
              <a:gd name="connsiteY9" fmla="*/ 3443279 h 3443279"/>
              <a:gd name="connsiteX10" fmla="*/ 2843449 w 5132890"/>
              <a:gd name="connsiteY10" fmla="*/ 3443279 h 3443279"/>
              <a:gd name="connsiteX11" fmla="*/ 2843449 w 5132890"/>
              <a:gd name="connsiteY11" fmla="*/ 3443279 h 3443279"/>
              <a:gd name="connsiteX12" fmla="*/ 2385561 w 5132890"/>
              <a:gd name="connsiteY12" fmla="*/ 3443279 h 3443279"/>
              <a:gd name="connsiteX13" fmla="*/ 2385561 w 5132890"/>
              <a:gd name="connsiteY13" fmla="*/ 2871004 h 3443279"/>
              <a:gd name="connsiteX14" fmla="*/ 0 w 5132890"/>
              <a:gd name="connsiteY14" fmla="*/ 2932832 h 3443279"/>
              <a:gd name="connsiteX15" fmla="*/ 2385561 w 5132890"/>
              <a:gd name="connsiteY15" fmla="*/ 2368725 h 3443279"/>
              <a:gd name="connsiteX16" fmla="*/ 2347059 w 5132890"/>
              <a:gd name="connsiteY16" fmla="*/ 0 h 344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32890" h="3443279">
                <a:moveTo>
                  <a:pt x="2347059" y="0"/>
                </a:moveTo>
                <a:lnTo>
                  <a:pt x="2843449" y="9626"/>
                </a:lnTo>
                <a:lnTo>
                  <a:pt x="2843449" y="9626"/>
                </a:lnTo>
                <a:lnTo>
                  <a:pt x="3530281" y="9626"/>
                </a:lnTo>
                <a:lnTo>
                  <a:pt x="5132890" y="9626"/>
                </a:lnTo>
                <a:lnTo>
                  <a:pt x="5132890" y="2012590"/>
                </a:lnTo>
                <a:lnTo>
                  <a:pt x="5132890" y="2012590"/>
                </a:lnTo>
                <a:lnTo>
                  <a:pt x="5132890" y="2871004"/>
                </a:lnTo>
                <a:lnTo>
                  <a:pt x="5132890" y="3443279"/>
                </a:lnTo>
                <a:lnTo>
                  <a:pt x="3530281" y="3443279"/>
                </a:lnTo>
                <a:lnTo>
                  <a:pt x="2843449" y="3443279"/>
                </a:lnTo>
                <a:lnTo>
                  <a:pt x="2843449" y="3443279"/>
                </a:lnTo>
                <a:lnTo>
                  <a:pt x="2385561" y="3443279"/>
                </a:lnTo>
                <a:lnTo>
                  <a:pt x="2385561" y="2871004"/>
                </a:lnTo>
                <a:lnTo>
                  <a:pt x="0" y="2932832"/>
                </a:lnTo>
                <a:lnTo>
                  <a:pt x="2385561" y="2368725"/>
                </a:lnTo>
                <a:cubicBezTo>
                  <a:pt x="2295724" y="1588775"/>
                  <a:pt x="2359893" y="789575"/>
                  <a:pt x="2347059" y="0"/>
                </a:cubicBezTo>
                <a:close/>
              </a:path>
            </a:pathLst>
          </a:custGeom>
          <a:solidFill>
            <a:srgbClr val="0068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F0792DA-803A-4223-8ACB-5DF32E9089CF}"/>
              </a:ext>
            </a:extLst>
          </p:cNvPr>
          <p:cNvSpPr/>
          <p:nvPr/>
        </p:nvSpPr>
        <p:spPr>
          <a:xfrm>
            <a:off x="342900" y="57149"/>
            <a:ext cx="4067175" cy="1171154"/>
          </a:xfrm>
          <a:prstGeom prst="rect">
            <a:avLst/>
          </a:prstGeom>
          <a:solidFill>
            <a:srgbClr val="68BEE1"/>
          </a:solidFill>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1.Introduction -</a:t>
            </a:r>
            <a:r>
              <a:rPr lang="en-GB" sz="1100" dirty="0">
                <a:latin typeface="Calibri" panose="020F0502020204030204" pitchFamily="34" charset="0"/>
                <a:ea typeface="Calibri" panose="020F0502020204030204" pitchFamily="34" charset="0"/>
                <a:cs typeface="Times New Roman" panose="02020603050405020304" pitchFamily="18" charset="0"/>
              </a:rPr>
              <a:t>In 2020, the global pandemic forced the closure of the world’s schools and forever changed the learning landscape.  In this review I have explored the research on the impact of home-schooling and how this has impacted parental engagement.  I’ll consider some points on what this means for Family Learning and CLD in the future. But first I’d like to present one parent’s view…</a:t>
            </a:r>
          </a:p>
        </p:txBody>
      </p:sp>
      <p:sp>
        <p:nvSpPr>
          <p:cNvPr id="13" name="Rectangle 12">
            <a:extLst>
              <a:ext uri="{FF2B5EF4-FFF2-40B4-BE49-F238E27FC236}">
                <a16:creationId xmlns:a16="http://schemas.microsoft.com/office/drawing/2014/main" id="{CB9B8A2D-C4ED-4656-AEC0-BDCFF12885FD}"/>
              </a:ext>
            </a:extLst>
          </p:cNvPr>
          <p:cNvSpPr/>
          <p:nvPr/>
        </p:nvSpPr>
        <p:spPr>
          <a:xfrm>
            <a:off x="4638676" y="90487"/>
            <a:ext cx="4152900" cy="2159053"/>
          </a:xfrm>
          <a:prstGeom prst="rect">
            <a:avLst/>
          </a:prstGeom>
          <a:solidFill>
            <a:srgbClr val="A9BC27"/>
          </a:solidFill>
        </p:spPr>
        <p:txBody>
          <a:bodyPr wrap="square">
            <a:spAutoFit/>
          </a:bodyPr>
          <a:lstStyle/>
          <a:p>
            <a:pPr lvl="0">
              <a:lnSpc>
                <a:spcPct val="107000"/>
              </a:lnSpc>
              <a:spcAft>
                <a:spcPts val="0"/>
              </a:spcAft>
            </a:pPr>
            <a:r>
              <a:rPr lang="en-GB" sz="1050" b="1" dirty="0">
                <a:latin typeface="Calibri" panose="020F0502020204030204" pitchFamily="34" charset="0"/>
                <a:ea typeface="Calibri" panose="020F0502020204030204" pitchFamily="34" charset="0"/>
                <a:cs typeface="Calibri" panose="020F0502020204030204" pitchFamily="34" charset="0"/>
              </a:rPr>
              <a:t>2. What is Family Learning</a:t>
            </a:r>
            <a:r>
              <a:rPr lang="en-GB" sz="1050" b="1" dirty="0">
                <a:latin typeface="Calibri" panose="020F0502020204030204" pitchFamily="34" charset="0"/>
                <a:ea typeface="Calibri" panose="020F0502020204030204" pitchFamily="34" charset="0"/>
                <a:cs typeface="Times New Roman" panose="02020603050405020304" pitchFamily="18" charset="0"/>
              </a:rPr>
              <a:t> - </a:t>
            </a:r>
            <a:r>
              <a:rPr lang="en-GB" sz="1050" dirty="0">
                <a:latin typeface="Calibri" panose="020F0502020204030204" pitchFamily="34" charset="0"/>
                <a:ea typeface="Calibri" panose="020F0502020204030204" pitchFamily="34" charset="0"/>
                <a:cs typeface="Calibri" panose="020F0502020204030204" pitchFamily="34" charset="0"/>
              </a:rPr>
              <a:t>Family Learning is not home-schooling!  </a:t>
            </a:r>
            <a:r>
              <a:rPr lang="en-GB" sz="1050" dirty="0">
                <a:solidFill>
                  <a:srgbClr val="202124"/>
                </a:solidFill>
                <a:latin typeface="Calibri" panose="020F0502020204030204" pitchFamily="34" charset="0"/>
                <a:ea typeface="Calibri" panose="020F0502020204030204" pitchFamily="34" charset="0"/>
                <a:cs typeface="Calibri" panose="020F0502020204030204" pitchFamily="34" charset="0"/>
              </a:rPr>
              <a:t>Family learning is an approach to engaging families in learning outcomes that have an impact on the whole family. (Education Scotland).  There is a wealth of evidence and research that shows that family learning is effective  A longitudinal study in Turkey showed that the outcomes for children included access to university and higher salaries in later life. (Learning and Work, 2013).  Family Learning, supports better outcomes for the young person but also positively impacts on the learning and employability opportunities for parents, which has a contributory economic benefit for the family.  In Glasgow our FLO Team are tracking parent’s progress from attending, for example a cooking class, to volunteering, to employment.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EF5CEB3B-AA09-4579-B2D5-4CE75A90174C}"/>
              </a:ext>
            </a:extLst>
          </p:cNvPr>
          <p:cNvSpPr/>
          <p:nvPr/>
        </p:nvSpPr>
        <p:spPr>
          <a:xfrm>
            <a:off x="8833015" y="90486"/>
            <a:ext cx="3233103" cy="4752070"/>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3.What happened during COVID?</a:t>
            </a:r>
            <a:r>
              <a:rPr lang="en-GB" sz="1050" dirty="0">
                <a:latin typeface="Calibri" panose="020F0502020204030204" pitchFamily="34" charset="0"/>
                <a:ea typeface="Calibri" panose="020F0502020204030204" pitchFamily="34" charset="0"/>
                <a:cs typeface="Times New Roman" panose="02020603050405020304" pitchFamily="18" charset="0"/>
              </a:rPr>
              <a:t> - In the midst of the COVID-19 pandemic, 191 countries have implemented countrywide school closures, affecting 1.6 billion learners worldwide1 (UNESCO).  As parents began to support home-schooling during the pandemic they were engaged in their children’s learning to an extent not seen before.  Most of the research has focussed on the impacts on children and young people and some has focussed on parents.  I did not find anything that looked at this in the context of family learning.  That said there were some support resources for parents that encouraged parents how to build learning into their day e.g. when going shopping and cooking at home.  Research is identifying the gaps for the children from the most deprived areas.  They were most likely not to have kit and connectivity and were most at risk of not participating in any home-schooling.  CLD Teams have been at the heart of engaging with families providing an important link between the school and the home.  Many were involved in delivering physical resources to families (sometimes food) and helping access benefits, information and digital devices.  A recent survey of CLD practitioners in Glasgow raised the issue that the pandemic responses are seen as CLD Community Development but some people feel that this blurs the lines of what CLD really is. </a:t>
            </a:r>
          </a:p>
        </p:txBody>
      </p:sp>
      <p:sp>
        <p:nvSpPr>
          <p:cNvPr id="16" name="Rectangle 15">
            <a:extLst>
              <a:ext uri="{FF2B5EF4-FFF2-40B4-BE49-F238E27FC236}">
                <a16:creationId xmlns:a16="http://schemas.microsoft.com/office/drawing/2014/main" id="{79878370-567F-4D5A-B387-69281E94E709}"/>
              </a:ext>
            </a:extLst>
          </p:cNvPr>
          <p:cNvSpPr/>
          <p:nvPr/>
        </p:nvSpPr>
        <p:spPr>
          <a:xfrm>
            <a:off x="7431881" y="4698531"/>
            <a:ext cx="4581526" cy="2159053"/>
          </a:xfrm>
          <a:prstGeom prst="rect">
            <a:avLst/>
          </a:prstGeom>
        </p:spPr>
        <p:txBody>
          <a:bodyPr wrap="square">
            <a:spAutoFit/>
          </a:bodyPr>
          <a:lstStyle/>
          <a:p>
            <a:pPr lvl="0">
              <a:lnSpc>
                <a:spcPct val="107000"/>
              </a:lnSpc>
              <a:spcAft>
                <a:spcPts val="800"/>
              </a:spcAft>
            </a:pPr>
            <a:r>
              <a:rPr lang="en-GB" sz="1050" b="1" dirty="0">
                <a:latin typeface="Calibri" panose="020F0502020204030204" pitchFamily="34" charset="0"/>
                <a:ea typeface="Calibri" panose="020F0502020204030204" pitchFamily="34" charset="0"/>
                <a:cs typeface="Times New Roman" panose="02020603050405020304" pitchFamily="18" charset="0"/>
              </a:rPr>
              <a:t>4. What is the evidence telling us about children’s learning?</a:t>
            </a:r>
            <a:r>
              <a:rPr lang="en-GB" sz="1050" dirty="0">
                <a:latin typeface="Calibri" panose="020F0502020204030204" pitchFamily="34" charset="0"/>
                <a:ea typeface="Calibri" panose="020F0502020204030204" pitchFamily="34" charset="0"/>
                <a:cs typeface="Times New Roman" panose="02020603050405020304" pitchFamily="18" charset="0"/>
              </a:rPr>
              <a:t> </a:t>
            </a:r>
            <a:r>
              <a:rPr lang="en-GB" sz="1050" dirty="0">
                <a:latin typeface="Calibri" panose="020F0502020204030204" pitchFamily="34" charset="0"/>
                <a:ea typeface="Calibri" panose="020F0502020204030204" pitchFamily="34" charset="0"/>
                <a:cs typeface="Calibri" panose="020F0502020204030204" pitchFamily="34" charset="0"/>
              </a:rPr>
              <a:t>The picture is mixed.  Some young people coped well with online learning whereas some did not engage at all and are at risk from ‘learning loss.’.  Parental attitudes to learning are important to help motivate young people, however, </a:t>
            </a:r>
            <a:r>
              <a:rPr lang="en-GB" sz="1050" i="1" dirty="0">
                <a:latin typeface="Calibri" panose="020F0502020204030204" pitchFamily="34" charset="0"/>
                <a:ea typeface="Times New Roman" panose="02020603050405020304" pitchFamily="18" charset="0"/>
                <a:cs typeface="Calibri" panose="020F0502020204030204" pitchFamily="34" charset="0"/>
              </a:rPr>
              <a:t>unfortunately parents tend to underestimate the motivational effect they can have on students to engage in learning activities.  </a:t>
            </a:r>
            <a:r>
              <a:rPr lang="en-GB" sz="1050" dirty="0">
                <a:latin typeface="Calibri" panose="020F0502020204030204" pitchFamily="34" charset="0"/>
                <a:ea typeface="Times New Roman" panose="02020603050405020304" pitchFamily="18" charset="0"/>
                <a:cs typeface="Calibri" panose="020F0502020204030204" pitchFamily="34" charset="0"/>
              </a:rPr>
              <a:t>Some studies look at children’s outcomes against the level of education of the mother.  The higher the level of education, the better the outcomes for the child/young person.  Access to physical resources was also noted in an international study by </a:t>
            </a:r>
            <a:r>
              <a:rPr lang="en-GB" sz="1050" dirty="0" err="1">
                <a:latin typeface="Calibri" panose="020F0502020204030204" pitchFamily="34" charset="0"/>
                <a:ea typeface="Times New Roman" panose="02020603050405020304" pitchFamily="18" charset="0"/>
                <a:cs typeface="Calibri" panose="020F0502020204030204" pitchFamily="34" charset="0"/>
              </a:rPr>
              <a:t>Unicef</a:t>
            </a:r>
            <a:r>
              <a:rPr lang="en-GB" sz="1050" dirty="0">
                <a:latin typeface="Calibri" panose="020F0502020204030204" pitchFamily="34" charset="0"/>
                <a:ea typeface="Times New Roman" panose="02020603050405020304" pitchFamily="18" charset="0"/>
                <a:cs typeface="Calibri" panose="020F0502020204030204" pitchFamily="34" charset="0"/>
              </a:rPr>
              <a:t>.  </a:t>
            </a:r>
            <a:r>
              <a:rPr lang="en-GB" sz="1050" i="1" dirty="0">
                <a:latin typeface="Calibri" panose="020F0502020204030204" pitchFamily="34" charset="0"/>
                <a:ea typeface="Calibri" panose="020F0502020204030204" pitchFamily="34" charset="0"/>
                <a:cs typeface="Times New Roman" panose="02020603050405020304" pitchFamily="18" charset="0"/>
              </a:rPr>
              <a:t>Among families in the poorest quintile, 29 per cent of children with someone reading books to them achieve foundational reading skills, compared to only 15 per cent of children to whom nobody reads books.</a:t>
            </a:r>
            <a:r>
              <a:rPr lang="en-GB" sz="1050" kern="1800" dirty="0">
                <a:solidFill>
                  <a:srgbClr val="111111"/>
                </a:solidFill>
                <a:latin typeface="Calibri" panose="020F0502020204030204" pitchFamily="34" charset="0"/>
                <a:ea typeface="Times New Roman" panose="02020603050405020304" pitchFamily="18" charset="0"/>
                <a:cs typeface="Times New Roman" panose="02020603050405020304" pitchFamily="18" charset="0"/>
              </a:rPr>
              <a:t> </a:t>
            </a:r>
            <a:endParaRPr lang="en-GB"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08A0688E-AC6C-4015-BA15-AF1BDD0C2CDD}"/>
              </a:ext>
            </a:extLst>
          </p:cNvPr>
          <p:cNvSpPr/>
          <p:nvPr/>
        </p:nvSpPr>
        <p:spPr>
          <a:xfrm>
            <a:off x="3156904" y="4149171"/>
            <a:ext cx="4220208" cy="2719591"/>
          </a:xfrm>
          <a:prstGeom prst="rect">
            <a:avLst/>
          </a:prstGeom>
          <a:solidFill>
            <a:srgbClr val="9E1F63">
              <a:alpha val="38824"/>
            </a:srgbClr>
          </a:solidFill>
          <a:ln>
            <a:noFill/>
          </a:ln>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5. What is the evidence telling us about adult/parent engagement?</a:t>
            </a:r>
            <a:r>
              <a:rPr lang="en-GB" sz="1000" dirty="0">
                <a:latin typeface="Calibri" panose="020F0502020204030204" pitchFamily="34" charset="0"/>
                <a:ea typeface="Calibri" panose="020F0502020204030204" pitchFamily="34" charset="0"/>
                <a:cs typeface="Times New Roman" panose="02020603050405020304" pitchFamily="18" charset="0"/>
              </a:rPr>
              <a:t> During the pandemic, the relationship between the school/teacher and parents has shifted.  Whilst parents remain as the caregivers and ‘supporters’ of their children’s learning, new roles as a proxy for the teacher emerged.  In studies with parents, some have felt stressed and overwhelmed.  A small minority noted that they didn’t experience any impact as their children learned independently at home.  The research encourages the building of trusted relationships between parents and schools.  Interventions that sit within CLD are suggested e.g. family learning programmes, opportunities to volunteers and having a link member of staff.  Understanding each other’s stresses and emotional responses to the pandemic was also highlighted.  Some studies go as far as to suggest that schools should offer parents training in how to support learning at home and a quick google search brings up lots of resources and You Tube videos aimed at parents.  Effectively, this is taking an adult learning/upskilling approach but the focus is on the outcome for the child, rather than the opportunity for the adult.</a:t>
            </a:r>
          </a:p>
        </p:txBody>
      </p:sp>
      <p:sp>
        <p:nvSpPr>
          <p:cNvPr id="18" name="Rectangle 17">
            <a:extLst>
              <a:ext uri="{FF2B5EF4-FFF2-40B4-BE49-F238E27FC236}">
                <a16:creationId xmlns:a16="http://schemas.microsoft.com/office/drawing/2014/main" id="{0265225B-2F2E-41DE-8509-7EFBDAE5081E}"/>
              </a:ext>
            </a:extLst>
          </p:cNvPr>
          <p:cNvSpPr/>
          <p:nvPr/>
        </p:nvSpPr>
        <p:spPr>
          <a:xfrm>
            <a:off x="123825" y="3099179"/>
            <a:ext cx="2847339" cy="3344826"/>
          </a:xfrm>
          <a:prstGeom prst="rect">
            <a:avLst/>
          </a:prstGeom>
        </p:spPr>
        <p:txBody>
          <a:bodyPr wrap="square">
            <a:spAutoFit/>
          </a:bodyPr>
          <a:lstStyle/>
          <a:p>
            <a:pPr lvl="0">
              <a:lnSpc>
                <a:spcPct val="107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6. What lessons can be learned going forward? </a:t>
            </a:r>
            <a:r>
              <a:rPr lang="en-GB" sz="1100" dirty="0">
                <a:latin typeface="Calibri" panose="020F0502020204030204" pitchFamily="34" charset="0"/>
                <a:ea typeface="Calibri" panose="020F0502020204030204" pitchFamily="34" charset="0"/>
                <a:cs typeface="Times New Roman" panose="02020603050405020304" pitchFamily="18" charset="0"/>
              </a:rPr>
              <a:t>There is the opportunity to capitalise on the empowerment of parents in their children’s learning through a learner-centred CLD approach.  Even with recovery and return to face to face learning, there is much to be gained. Trusted relationships are key and take time to build up.  It is worth investing in this. More research is required to focus on family learning approaches, post pandemic, linking the home-schooling that was supported with how family learning programmes are carried out in the future.  There are lots of examples of this being done online. Physical resources and digital access are paramount to tackling poverty related barriers to </a:t>
            </a:r>
            <a:r>
              <a:rPr lang="en-GB" sz="1100" dirty="0" err="1">
                <a:latin typeface="Calibri" panose="020F0502020204030204" pitchFamily="34" charset="0"/>
                <a:ea typeface="Calibri" panose="020F0502020204030204" pitchFamily="34" charset="0"/>
                <a:cs typeface="Times New Roman" panose="02020603050405020304" pitchFamily="18" charset="0"/>
              </a:rPr>
              <a:t>learning.Parental</a:t>
            </a:r>
            <a:r>
              <a:rPr lang="en-GB" sz="1100" dirty="0">
                <a:latin typeface="Calibri" panose="020F0502020204030204" pitchFamily="34" charset="0"/>
                <a:ea typeface="Calibri" panose="020F0502020204030204" pitchFamily="34" charset="0"/>
                <a:cs typeface="Times New Roman" panose="02020603050405020304" pitchFamily="18" charset="0"/>
              </a:rPr>
              <a:t> attitudes and experience of learning is key to engagement.</a:t>
            </a:r>
          </a:p>
        </p:txBody>
      </p:sp>
      <p:sp>
        <p:nvSpPr>
          <p:cNvPr id="19" name="Rectangle 18">
            <a:extLst>
              <a:ext uri="{FF2B5EF4-FFF2-40B4-BE49-F238E27FC236}">
                <a16:creationId xmlns:a16="http://schemas.microsoft.com/office/drawing/2014/main" id="{507375E0-1709-494E-90AB-0D07B81F82F9}"/>
              </a:ext>
            </a:extLst>
          </p:cNvPr>
          <p:cNvSpPr/>
          <p:nvPr/>
        </p:nvSpPr>
        <p:spPr>
          <a:xfrm>
            <a:off x="123824" y="1443385"/>
            <a:ext cx="4391027" cy="1566967"/>
          </a:xfrm>
          <a:prstGeom prst="rect">
            <a:avLst/>
          </a:prstGeom>
          <a:solidFill>
            <a:srgbClr val="00AEEF"/>
          </a:solidFill>
        </p:spPr>
        <p:txBody>
          <a:bodyPr wrap="square">
            <a:spAutoFit/>
          </a:bodyPr>
          <a:lstStyle/>
          <a:p>
            <a:pPr lvl="0">
              <a:lnSpc>
                <a:spcPct val="107000"/>
              </a:lnSpc>
              <a:spcAft>
                <a:spcPts val="800"/>
              </a:spcAft>
            </a:pPr>
            <a:r>
              <a:rPr lang="en-GB" sz="1000" b="1" dirty="0">
                <a:latin typeface="Calibri" panose="020F0502020204030204" pitchFamily="34" charset="0"/>
                <a:ea typeface="Calibri" panose="020F0502020204030204" pitchFamily="34" charset="0"/>
                <a:cs typeface="Times New Roman" panose="02020603050405020304" pitchFamily="18" charset="0"/>
              </a:rPr>
              <a:t>7. What does this mean for the future in CLD?</a:t>
            </a:r>
            <a:r>
              <a:rPr lang="en-GB" sz="1000" dirty="0">
                <a:latin typeface="Calibri" panose="020F0502020204030204" pitchFamily="34" charset="0"/>
                <a:ea typeface="Calibri" panose="020F0502020204030204" pitchFamily="34" charset="0"/>
                <a:cs typeface="Times New Roman" panose="02020603050405020304" pitchFamily="18" charset="0"/>
              </a:rPr>
              <a:t> Can we see family learning in new context, where the parent is much more engaged with their child’s learning (as evidenced by the necessity of home-schooling)?  CLD has a role to play in upskilling adults to be better equipped and more confident to support learning in the home and encouraging broader approaches e.g. not just overseeing a task. CLD has a role to evidence the impact and opportunities for both children and adult learning outcomes. Will we see a rise in adult learners in the future as the young people who have suffered the most learning loss at this moment move in to the world of work and further education?</a:t>
            </a:r>
          </a:p>
        </p:txBody>
      </p:sp>
    </p:spTree>
    <p:extLst>
      <p:ext uri="{BB962C8B-B14F-4D97-AF65-F5344CB8AC3E}">
        <p14:creationId xmlns:p14="http://schemas.microsoft.com/office/powerpoint/2010/main" val="4040808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7801</Words>
  <Application>Microsoft Office PowerPoint</Application>
  <PresentationFormat>Widescreen</PresentationFormat>
  <Paragraphs>102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proxima-nova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McMillan, Andrea</dc:creator>
  <cp:lastModifiedBy>Brown S (Sheila)</cp:lastModifiedBy>
  <cp:revision>4</cp:revision>
  <dcterms:created xsi:type="dcterms:W3CDTF">2021-06-23T11:19:32Z</dcterms:created>
  <dcterms:modified xsi:type="dcterms:W3CDTF">2021-06-25T13:28:41Z</dcterms:modified>
</cp:coreProperties>
</file>