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1"/>
  </p:sldMasterIdLst>
  <p:notesMasterIdLst>
    <p:notesMasterId r:id="rId18"/>
  </p:notesMasterIdLst>
  <p:handoutMasterIdLst>
    <p:handoutMasterId r:id="rId19"/>
  </p:handoutMasterIdLst>
  <p:sldIdLst>
    <p:sldId id="299" r:id="rId2"/>
    <p:sldId id="296" r:id="rId3"/>
    <p:sldId id="265" r:id="rId4"/>
    <p:sldId id="269" r:id="rId5"/>
    <p:sldId id="287" r:id="rId6"/>
    <p:sldId id="294" r:id="rId7"/>
    <p:sldId id="271" r:id="rId8"/>
    <p:sldId id="272" r:id="rId9"/>
    <p:sldId id="289" r:id="rId10"/>
    <p:sldId id="290" r:id="rId11"/>
    <p:sldId id="308" r:id="rId12"/>
    <p:sldId id="291" r:id="rId13"/>
    <p:sldId id="301" r:id="rId14"/>
    <p:sldId id="303" r:id="rId15"/>
    <p:sldId id="305" r:id="rId16"/>
    <p:sldId id="306" r:id="rId17"/>
  </p:sldIdLst>
  <p:sldSz cx="9144000" cy="6858000" type="screen4x3"/>
  <p:notesSz cx="6740525" cy="98679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63771" autoAdjust="0"/>
  </p:normalViewPr>
  <p:slideViewPr>
    <p:cSldViewPr>
      <p:cViewPr varScale="1">
        <p:scale>
          <a:sx n="33" d="100"/>
          <a:sy n="33" d="100"/>
        </p:scale>
        <p:origin x="-1747"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21000" cy="493713"/>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17938" y="0"/>
            <a:ext cx="2921000" cy="493713"/>
          </a:xfrm>
          <a:prstGeom prst="rect">
            <a:avLst/>
          </a:prstGeom>
        </p:spPr>
        <p:txBody>
          <a:bodyPr vert="horz" lIns="91440" tIns="45720" rIns="91440" bIns="45720" rtlCol="0"/>
          <a:lstStyle>
            <a:lvl1pPr algn="r">
              <a:defRPr sz="1200"/>
            </a:lvl1pPr>
          </a:lstStyle>
          <a:p>
            <a:fld id="{B59435B3-0A61-4EAB-89E9-C58542E8DAB3}" type="datetimeFigureOut">
              <a:rPr lang="en-GB" smtClean="0"/>
              <a:t>22/03/2017</a:t>
            </a:fld>
            <a:endParaRPr lang="en-GB"/>
          </a:p>
        </p:txBody>
      </p:sp>
      <p:sp>
        <p:nvSpPr>
          <p:cNvPr id="4" name="Footer Placeholder 3"/>
          <p:cNvSpPr>
            <a:spLocks noGrp="1"/>
          </p:cNvSpPr>
          <p:nvPr>
            <p:ph type="ftr" sz="quarter" idx="2"/>
          </p:nvPr>
        </p:nvSpPr>
        <p:spPr>
          <a:xfrm>
            <a:off x="0" y="9372600"/>
            <a:ext cx="2921000" cy="493713"/>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17938" y="9372600"/>
            <a:ext cx="2921000" cy="493713"/>
          </a:xfrm>
          <a:prstGeom prst="rect">
            <a:avLst/>
          </a:prstGeom>
        </p:spPr>
        <p:txBody>
          <a:bodyPr vert="horz" lIns="91440" tIns="45720" rIns="91440" bIns="45720" rtlCol="0" anchor="b"/>
          <a:lstStyle>
            <a:lvl1pPr algn="r">
              <a:defRPr sz="1200"/>
            </a:lvl1pPr>
          </a:lstStyle>
          <a:p>
            <a:fld id="{33E5E120-8B9C-4216-9663-5CA854B04864}" type="slidenum">
              <a:rPr lang="en-GB" smtClean="0"/>
              <a:t>‹#›</a:t>
            </a:fld>
            <a:endParaRPr lang="en-GB"/>
          </a:p>
        </p:txBody>
      </p:sp>
    </p:spTree>
    <p:extLst>
      <p:ext uri="{BB962C8B-B14F-4D97-AF65-F5344CB8AC3E}">
        <p14:creationId xmlns:p14="http://schemas.microsoft.com/office/powerpoint/2010/main" val="123414163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20894" cy="493395"/>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18071" y="0"/>
            <a:ext cx="2920894" cy="493395"/>
          </a:xfrm>
          <a:prstGeom prst="rect">
            <a:avLst/>
          </a:prstGeom>
        </p:spPr>
        <p:txBody>
          <a:bodyPr vert="horz" lIns="91440" tIns="45720" rIns="91440" bIns="45720" rtlCol="0"/>
          <a:lstStyle>
            <a:lvl1pPr algn="r">
              <a:defRPr sz="1200"/>
            </a:lvl1pPr>
          </a:lstStyle>
          <a:p>
            <a:fld id="{2647B852-1A18-4679-A6C4-243B907CE040}" type="datetimeFigureOut">
              <a:rPr lang="en-GB" smtClean="0"/>
              <a:t>22/03/2017</a:t>
            </a:fld>
            <a:endParaRPr lang="en-GB"/>
          </a:p>
        </p:txBody>
      </p:sp>
      <p:sp>
        <p:nvSpPr>
          <p:cNvPr id="4" name="Slide Image Placeholder 3"/>
          <p:cNvSpPr>
            <a:spLocks noGrp="1" noRot="1" noChangeAspect="1"/>
          </p:cNvSpPr>
          <p:nvPr>
            <p:ph type="sldImg" idx="2"/>
          </p:nvPr>
        </p:nvSpPr>
        <p:spPr>
          <a:xfrm>
            <a:off x="903288" y="739775"/>
            <a:ext cx="4933950" cy="3700463"/>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4053" y="4687253"/>
            <a:ext cx="5392420" cy="4440555"/>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9372792"/>
            <a:ext cx="2920894" cy="493395"/>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18071" y="9372792"/>
            <a:ext cx="2920894" cy="493395"/>
          </a:xfrm>
          <a:prstGeom prst="rect">
            <a:avLst/>
          </a:prstGeom>
        </p:spPr>
        <p:txBody>
          <a:bodyPr vert="horz" lIns="91440" tIns="45720" rIns="91440" bIns="45720" rtlCol="0" anchor="b"/>
          <a:lstStyle>
            <a:lvl1pPr algn="r">
              <a:defRPr sz="1200"/>
            </a:lvl1pPr>
          </a:lstStyle>
          <a:p>
            <a:fld id="{35BF1147-F92C-44CF-ADCF-22B2F37E9DA7}" type="slidenum">
              <a:rPr lang="en-GB" smtClean="0"/>
              <a:t>‹#›</a:t>
            </a:fld>
            <a:endParaRPr lang="en-GB"/>
          </a:p>
        </p:txBody>
      </p:sp>
    </p:spTree>
    <p:extLst>
      <p:ext uri="{BB962C8B-B14F-4D97-AF65-F5344CB8AC3E}">
        <p14:creationId xmlns:p14="http://schemas.microsoft.com/office/powerpoint/2010/main" val="340345433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sz="1200" b="0" i="0" u="none" strike="noStrike" kern="1200" baseline="0" dirty="0" smtClean="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fld id="{35BF1147-F92C-44CF-ADCF-22B2F37E9DA7}" type="slidenum">
              <a:rPr lang="en-GB" smtClean="0"/>
              <a:t>3</a:t>
            </a:fld>
            <a:endParaRPr lang="en-GB"/>
          </a:p>
        </p:txBody>
      </p:sp>
    </p:spTree>
    <p:extLst>
      <p:ext uri="{BB962C8B-B14F-4D97-AF65-F5344CB8AC3E}">
        <p14:creationId xmlns:p14="http://schemas.microsoft.com/office/powerpoint/2010/main" val="204898022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100" dirty="0" smtClean="0"/>
              <a:t>CPP</a:t>
            </a:r>
            <a:r>
              <a:rPr lang="en-GB" sz="1100" baseline="0" dirty="0" smtClean="0"/>
              <a:t> </a:t>
            </a:r>
            <a:r>
              <a:rPr lang="en-GB" sz="1100" dirty="0" smtClean="0"/>
              <a:t>must identify each locality in which persons residing there experience significantly</a:t>
            </a:r>
            <a:r>
              <a:rPr lang="en-GB" sz="1100" baseline="0" dirty="0" smtClean="0"/>
              <a:t> </a:t>
            </a:r>
            <a:r>
              <a:rPr lang="en-GB" sz="1100" dirty="0" smtClean="0"/>
              <a:t>poorer outcomes which result from socio-economic disadvantage than—</a:t>
            </a:r>
          </a:p>
          <a:p>
            <a:r>
              <a:rPr lang="en-GB" sz="1100" dirty="0" smtClean="0"/>
              <a:t>(a) those experienced by persons residing in other localities within the area of the</a:t>
            </a:r>
            <a:r>
              <a:rPr lang="en-GB" sz="1100" baseline="0" dirty="0" smtClean="0"/>
              <a:t> </a:t>
            </a:r>
            <a:r>
              <a:rPr lang="en-GB" sz="1100" dirty="0" smtClean="0"/>
              <a:t>local authority, or</a:t>
            </a:r>
          </a:p>
          <a:p>
            <a:r>
              <a:rPr lang="en-GB" sz="1100" dirty="0" smtClean="0"/>
              <a:t>(b) those experienced generally by persons residing in Scotland. </a:t>
            </a:r>
          </a:p>
          <a:p>
            <a:endParaRPr lang="en-GB" sz="1100" dirty="0" smtClean="0"/>
          </a:p>
          <a:p>
            <a:r>
              <a:rPr lang="en-GB" sz="1100" dirty="0" smtClean="0"/>
              <a:t>Must provide a description</a:t>
            </a:r>
            <a:r>
              <a:rPr lang="en-GB" sz="1100" baseline="0" dirty="0" smtClean="0"/>
              <a:t> of the proposed improvement outcome and a timescale. Must take account of resident ‘needs and circumstance’ – must take account of ‘any representations’.</a:t>
            </a:r>
          </a:p>
          <a:p>
            <a:endParaRPr lang="en-GB" sz="1100" baseline="0" dirty="0" smtClean="0"/>
          </a:p>
          <a:p>
            <a:r>
              <a:rPr lang="en-GB" sz="1100" baseline="0" dirty="0" smtClean="0"/>
              <a:t>Progress reports due each August (4 months after end of reporting year in April).</a:t>
            </a:r>
            <a:endParaRPr lang="en-GB" sz="1100" dirty="0"/>
          </a:p>
        </p:txBody>
      </p:sp>
      <p:sp>
        <p:nvSpPr>
          <p:cNvPr id="4" name="Slide Number Placeholder 3"/>
          <p:cNvSpPr>
            <a:spLocks noGrp="1"/>
          </p:cNvSpPr>
          <p:nvPr>
            <p:ph type="sldNum" sz="quarter" idx="10"/>
          </p:nvPr>
        </p:nvSpPr>
        <p:spPr/>
        <p:txBody>
          <a:bodyPr/>
          <a:lstStyle/>
          <a:p>
            <a:fld id="{35BF1147-F92C-44CF-ADCF-22B2F37E9DA7}" type="slidenum">
              <a:rPr lang="en-GB" smtClean="0"/>
              <a:t>4</a:t>
            </a:fld>
            <a:endParaRPr lang="en-GB"/>
          </a:p>
        </p:txBody>
      </p:sp>
    </p:spTree>
    <p:extLst>
      <p:ext uri="{BB962C8B-B14F-4D97-AF65-F5344CB8AC3E}">
        <p14:creationId xmlns:p14="http://schemas.microsoft.com/office/powerpoint/2010/main" val="288110622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smtClean="0"/>
          </a:p>
        </p:txBody>
      </p:sp>
      <p:sp>
        <p:nvSpPr>
          <p:cNvPr id="4" name="Slide Number Placeholder 3"/>
          <p:cNvSpPr>
            <a:spLocks noGrp="1"/>
          </p:cNvSpPr>
          <p:nvPr>
            <p:ph type="sldNum" sz="quarter" idx="10"/>
          </p:nvPr>
        </p:nvSpPr>
        <p:spPr/>
        <p:txBody>
          <a:bodyPr/>
          <a:lstStyle/>
          <a:p>
            <a:fld id="{35BF1147-F92C-44CF-ADCF-22B2F37E9DA7}" type="slidenum">
              <a:rPr lang="en-GB" smtClean="0"/>
              <a:t>5</a:t>
            </a:fld>
            <a:endParaRPr lang="en-GB"/>
          </a:p>
        </p:txBody>
      </p:sp>
    </p:spTree>
    <p:extLst>
      <p:ext uri="{BB962C8B-B14F-4D97-AF65-F5344CB8AC3E}">
        <p14:creationId xmlns:p14="http://schemas.microsoft.com/office/powerpoint/2010/main" val="317301386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b="1" dirty="0" smtClean="0"/>
              <a:t>it does not mean that everyone living in the area is deprived, likewise there may be deprived people living in areas that are not deprived according to SIMD</a:t>
            </a:r>
            <a:endParaRPr lang="en-GB"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en-GB" baseline="0" dirty="0" smtClean="0"/>
          </a:p>
          <a:p>
            <a:endParaRPr lang="en-GB" dirty="0" smtClean="0"/>
          </a:p>
        </p:txBody>
      </p:sp>
      <p:sp>
        <p:nvSpPr>
          <p:cNvPr id="4" name="Slide Number Placeholder 3"/>
          <p:cNvSpPr>
            <a:spLocks noGrp="1"/>
          </p:cNvSpPr>
          <p:nvPr>
            <p:ph type="sldNum" sz="quarter" idx="10"/>
          </p:nvPr>
        </p:nvSpPr>
        <p:spPr/>
        <p:txBody>
          <a:bodyPr/>
          <a:lstStyle/>
          <a:p>
            <a:fld id="{35BF1147-F92C-44CF-ADCF-22B2F37E9DA7}" type="slidenum">
              <a:rPr lang="en-GB" smtClean="0"/>
              <a:t>6</a:t>
            </a:fld>
            <a:endParaRPr lang="en-GB"/>
          </a:p>
        </p:txBody>
      </p:sp>
    </p:spTree>
    <p:extLst>
      <p:ext uri="{BB962C8B-B14F-4D97-AF65-F5344CB8AC3E}">
        <p14:creationId xmlns:p14="http://schemas.microsoft.com/office/powerpoint/2010/main" val="317301386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35BF1147-F92C-44CF-ADCF-22B2F37E9DA7}" type="slidenum">
              <a:rPr lang="en-GB" smtClean="0"/>
              <a:t>7</a:t>
            </a:fld>
            <a:endParaRPr lang="en-GB"/>
          </a:p>
        </p:txBody>
      </p:sp>
    </p:spTree>
    <p:extLst>
      <p:ext uri="{BB962C8B-B14F-4D97-AF65-F5344CB8AC3E}">
        <p14:creationId xmlns:p14="http://schemas.microsoft.com/office/powerpoint/2010/main" val="41629606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kern="1200" dirty="0" smtClean="0">
                <a:solidFill>
                  <a:schemeClr val="tx1"/>
                </a:solidFill>
                <a:effectLst/>
                <a:latin typeface="+mn-lt"/>
                <a:ea typeface="+mn-ea"/>
                <a:cs typeface="+mn-cs"/>
              </a:rPr>
              <a:t>A locality plan is a plan setting out for the purposes of the locality to which the plan</a:t>
            </a:r>
          </a:p>
          <a:p>
            <a:r>
              <a:rPr lang="en-GB" sz="1200" kern="1200" dirty="0" smtClean="0">
                <a:solidFill>
                  <a:schemeClr val="tx1"/>
                </a:solidFill>
                <a:effectLst/>
                <a:latin typeface="+mn-lt"/>
                <a:ea typeface="+mn-ea"/>
                <a:cs typeface="+mn-cs"/>
              </a:rPr>
              <a:t>relates—</a:t>
            </a:r>
          </a:p>
          <a:p>
            <a:r>
              <a:rPr lang="en-GB" sz="1200" kern="1200" dirty="0" smtClean="0">
                <a:solidFill>
                  <a:schemeClr val="tx1"/>
                </a:solidFill>
                <a:effectLst/>
                <a:latin typeface="+mn-lt"/>
                <a:ea typeface="+mn-ea"/>
                <a:cs typeface="+mn-cs"/>
              </a:rPr>
              <a:t>(a) local outcomes to which priority is to be given by the community planning</a:t>
            </a:r>
          </a:p>
          <a:p>
            <a:r>
              <a:rPr lang="en-GB" sz="1200" kern="1200" dirty="0" smtClean="0">
                <a:solidFill>
                  <a:schemeClr val="tx1"/>
                </a:solidFill>
                <a:effectLst/>
                <a:latin typeface="+mn-lt"/>
                <a:ea typeface="+mn-ea"/>
                <a:cs typeface="+mn-cs"/>
              </a:rPr>
              <a:t>partnership with a view to improving the achievement of the outcomes in the</a:t>
            </a:r>
          </a:p>
          <a:p>
            <a:r>
              <a:rPr lang="en-GB" sz="1200" kern="1200" dirty="0" smtClean="0">
                <a:solidFill>
                  <a:schemeClr val="tx1"/>
                </a:solidFill>
                <a:effectLst/>
                <a:latin typeface="+mn-lt"/>
                <a:ea typeface="+mn-ea"/>
                <a:cs typeface="+mn-cs"/>
              </a:rPr>
              <a:t>locality,</a:t>
            </a:r>
          </a:p>
          <a:p>
            <a:r>
              <a:rPr lang="en-GB" sz="1200" kern="1200" dirty="0" smtClean="0">
                <a:solidFill>
                  <a:schemeClr val="tx1"/>
                </a:solidFill>
                <a:effectLst/>
                <a:latin typeface="+mn-lt"/>
                <a:ea typeface="+mn-ea"/>
                <a:cs typeface="+mn-cs"/>
              </a:rPr>
              <a:t>(b) a description of the proposed improvement in the achievement of the outcomes,</a:t>
            </a:r>
          </a:p>
          <a:p>
            <a:r>
              <a:rPr lang="en-GB" sz="1200" kern="1200" dirty="0" smtClean="0">
                <a:solidFill>
                  <a:schemeClr val="tx1"/>
                </a:solidFill>
                <a:effectLst/>
                <a:latin typeface="+mn-lt"/>
                <a:ea typeface="+mn-ea"/>
                <a:cs typeface="+mn-cs"/>
              </a:rPr>
              <a:t>and</a:t>
            </a:r>
          </a:p>
          <a:p>
            <a:r>
              <a:rPr lang="en-GB" sz="1200" kern="1200" dirty="0" smtClean="0">
                <a:solidFill>
                  <a:schemeClr val="tx1"/>
                </a:solidFill>
                <a:effectLst/>
                <a:latin typeface="+mn-lt"/>
                <a:ea typeface="+mn-ea"/>
                <a:cs typeface="+mn-cs"/>
              </a:rPr>
              <a:t>(c) the period within which the proposed improvement is to be achieved.</a:t>
            </a:r>
          </a:p>
          <a:p>
            <a:r>
              <a:rPr lang="en-GB" sz="1200" kern="1200" dirty="0" smtClean="0">
                <a:solidFill>
                  <a:schemeClr val="tx1"/>
                </a:solidFill>
                <a:effectLst/>
                <a:latin typeface="+mn-lt"/>
                <a:ea typeface="+mn-ea"/>
                <a:cs typeface="+mn-cs"/>
              </a:rPr>
              <a:t>(4) In preparing a locality plan, a community planning partnership must consult—</a:t>
            </a:r>
          </a:p>
          <a:p>
            <a:r>
              <a:rPr lang="en-GB" sz="1200" kern="1200" dirty="0" smtClean="0">
                <a:solidFill>
                  <a:schemeClr val="tx1"/>
                </a:solidFill>
                <a:effectLst/>
                <a:latin typeface="+mn-lt"/>
                <a:ea typeface="+mn-ea"/>
                <a:cs typeface="+mn-cs"/>
              </a:rPr>
              <a:t>(a) such community bodies as it considers appropriate, and</a:t>
            </a:r>
          </a:p>
          <a:p>
            <a:r>
              <a:rPr lang="en-GB" sz="1200" kern="1200" dirty="0" smtClean="0">
                <a:solidFill>
                  <a:schemeClr val="tx1"/>
                </a:solidFill>
                <a:effectLst/>
                <a:latin typeface="+mn-lt"/>
                <a:ea typeface="+mn-ea"/>
                <a:cs typeface="+mn-cs"/>
              </a:rPr>
              <a:t>(b) such other persons as it considers appropriate.</a:t>
            </a:r>
          </a:p>
          <a:p>
            <a:endParaRPr lang="en-GB" dirty="0"/>
          </a:p>
        </p:txBody>
      </p:sp>
      <p:sp>
        <p:nvSpPr>
          <p:cNvPr id="4" name="Slide Number Placeholder 3"/>
          <p:cNvSpPr>
            <a:spLocks noGrp="1"/>
          </p:cNvSpPr>
          <p:nvPr>
            <p:ph type="sldNum" sz="quarter" idx="10"/>
          </p:nvPr>
        </p:nvSpPr>
        <p:spPr/>
        <p:txBody>
          <a:bodyPr/>
          <a:lstStyle/>
          <a:p>
            <a:fld id="{35BF1147-F92C-44CF-ADCF-22B2F37E9DA7}" type="slidenum">
              <a:rPr lang="en-GB" smtClean="0"/>
              <a:t>8</a:t>
            </a:fld>
            <a:endParaRPr lang="en-GB"/>
          </a:p>
        </p:txBody>
      </p:sp>
    </p:spTree>
    <p:extLst>
      <p:ext uri="{BB962C8B-B14F-4D97-AF65-F5344CB8AC3E}">
        <p14:creationId xmlns:p14="http://schemas.microsoft.com/office/powerpoint/2010/main" val="205234753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35BF1147-F92C-44CF-ADCF-22B2F37E9DA7}" type="slidenum">
              <a:rPr lang="en-GB" smtClean="0"/>
              <a:t>9</a:t>
            </a:fld>
            <a:endParaRPr lang="en-GB"/>
          </a:p>
        </p:txBody>
      </p:sp>
    </p:spTree>
    <p:extLst>
      <p:ext uri="{BB962C8B-B14F-4D97-AF65-F5344CB8AC3E}">
        <p14:creationId xmlns:p14="http://schemas.microsoft.com/office/powerpoint/2010/main" val="41629606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35BF1147-F92C-44CF-ADCF-22B2F37E9DA7}" type="slidenum">
              <a:rPr lang="en-GB" smtClean="0"/>
              <a:t>10</a:t>
            </a:fld>
            <a:endParaRPr lang="en-GB"/>
          </a:p>
        </p:txBody>
      </p:sp>
    </p:spTree>
    <p:extLst>
      <p:ext uri="{BB962C8B-B14F-4D97-AF65-F5344CB8AC3E}">
        <p14:creationId xmlns:p14="http://schemas.microsoft.com/office/powerpoint/2010/main" val="377295030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1"/>
      </p:bgRef>
    </p:bg>
    <p:spTree>
      <p:nvGrpSpPr>
        <p:cNvPr id="1" name=""/>
        <p:cNvGrpSpPr/>
        <p:nvPr/>
      </p:nvGrpSpPr>
      <p:grpSpPr>
        <a:xfrm>
          <a:off x="0" y="0"/>
          <a:ext cx="0" cy="0"/>
          <a:chOff x="0" y="0"/>
          <a:chExt cx="0" cy="0"/>
        </a:xfrm>
      </p:grpSpPr>
      <p:sp>
        <p:nvSpPr>
          <p:cNvPr id="8" name="Title 7"/>
          <p:cNvSpPr>
            <a:spLocks noGrp="1"/>
          </p:cNvSpPr>
          <p:nvPr>
            <p:ph type="ctrTitle"/>
          </p:nvPr>
        </p:nvSpPr>
        <p:spPr>
          <a:xfrm>
            <a:off x="2286000" y="3124200"/>
            <a:ext cx="6172200" cy="1894362"/>
          </a:xfrm>
        </p:spPr>
        <p:txBody>
          <a:bodyPr/>
          <a:lstStyle>
            <a:lvl1pPr>
              <a:defRPr b="1"/>
            </a:lvl1pPr>
          </a:lstStyle>
          <a:p>
            <a:r>
              <a:rPr kumimoji="0" lang="en-US" smtClean="0"/>
              <a:t>Click to edit Master title style</a:t>
            </a:r>
            <a:endParaRPr kumimoji="0" lang="en-US"/>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bwMode="auto">
          <a:xfrm rot="5400000">
            <a:off x="7764621" y="1174097"/>
            <a:ext cx="2286000" cy="381000"/>
          </a:xfrm>
        </p:spPr>
        <p:txBody>
          <a:bodyPr/>
          <a:lstStyle/>
          <a:p>
            <a:fld id="{2D4D9C72-5A45-4A6B-B448-AEE8DD65F23C}" type="datetimeFigureOut">
              <a:rPr lang="en-GB" smtClean="0"/>
              <a:t>22/03/2017</a:t>
            </a:fld>
            <a:endParaRPr lang="en-GB"/>
          </a:p>
        </p:txBody>
      </p:sp>
      <p:sp>
        <p:nvSpPr>
          <p:cNvPr id="17" name="Footer Placeholder 16"/>
          <p:cNvSpPr>
            <a:spLocks noGrp="1"/>
          </p:cNvSpPr>
          <p:nvPr>
            <p:ph type="ftr" sz="quarter" idx="11"/>
          </p:nvPr>
        </p:nvSpPr>
        <p:spPr bwMode="auto">
          <a:xfrm rot="5400000">
            <a:off x="7077269" y="4181669"/>
            <a:ext cx="3657600" cy="384048"/>
          </a:xfrm>
        </p:spPr>
        <p:txBody>
          <a:bodyPr/>
          <a:lstStyle/>
          <a:p>
            <a:endParaRPr lang="en-GB"/>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Straight Connec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Straight Connector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Straight Connector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bwMode="auto">
          <a:xfrm>
            <a:off x="1325544" y="4928702"/>
            <a:ext cx="609600" cy="517524"/>
          </a:xfrm>
        </p:spPr>
        <p:txBody>
          <a:bodyPr/>
          <a:lstStyle/>
          <a:p>
            <a:fld id="{BD8605AF-5298-44C4-A0B7-412586116BC0}" type="slidenum">
              <a:rPr lang="en-GB" smtClean="0"/>
              <a:t>‹#›</a:t>
            </a:fld>
            <a:endParaRPr lang="en-GB"/>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2D4D9C72-5A45-4A6B-B448-AEE8DD65F23C}" type="datetimeFigureOut">
              <a:rPr lang="en-GB" smtClean="0"/>
              <a:t>22/03/2017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D8605AF-5298-44C4-A0B7-412586116BC0}" type="slidenum">
              <a:rPr lang="en-GB" smtClean="0"/>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2D4D9C72-5A45-4A6B-B448-AEE8DD65F23C}" type="datetimeFigureOut">
              <a:rPr lang="en-GB" smtClean="0"/>
              <a:t>22/03/2017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D8605AF-5298-44C4-A0B7-412586116BC0}" type="slidenum">
              <a:rPr lang="en-GB" smtClean="0"/>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8" name="Content Placeholder 7"/>
          <p:cNvSpPr>
            <a:spLocks noGrp="1"/>
          </p:cNvSpPr>
          <p:nvPr>
            <p:ph sz="quarter" idx="1"/>
          </p:nvPr>
        </p:nvSpPr>
        <p:spPr>
          <a:xfrm>
            <a:off x="457200" y="1600200"/>
            <a:ext cx="7467600" cy="487375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4"/>
          </p:nvPr>
        </p:nvSpPr>
        <p:spPr/>
        <p:txBody>
          <a:bodyPr rtlCol="0"/>
          <a:lstStyle/>
          <a:p>
            <a:fld id="{2D4D9C72-5A45-4A6B-B448-AEE8DD65F23C}" type="datetimeFigureOut">
              <a:rPr lang="en-GB" smtClean="0"/>
              <a:t>22/03/2017</a:t>
            </a:fld>
            <a:endParaRPr lang="en-GB"/>
          </a:p>
        </p:txBody>
      </p:sp>
      <p:sp>
        <p:nvSpPr>
          <p:cNvPr id="9" name="Slide Number Placeholder 8"/>
          <p:cNvSpPr>
            <a:spLocks noGrp="1"/>
          </p:cNvSpPr>
          <p:nvPr>
            <p:ph type="sldNum" sz="quarter" idx="15"/>
          </p:nvPr>
        </p:nvSpPr>
        <p:spPr/>
        <p:txBody>
          <a:bodyPr rtlCol="0"/>
          <a:lstStyle/>
          <a:p>
            <a:fld id="{BD8605AF-5298-44C4-A0B7-412586116BC0}" type="slidenum">
              <a:rPr lang="en-GB" smtClean="0"/>
              <a:t>‹#›</a:t>
            </a:fld>
            <a:endParaRPr lang="en-GB"/>
          </a:p>
        </p:txBody>
      </p:sp>
      <p:sp>
        <p:nvSpPr>
          <p:cNvPr id="10" name="Footer Placeholder 9"/>
          <p:cNvSpPr>
            <a:spLocks noGrp="1"/>
          </p:cNvSpPr>
          <p:nvPr>
            <p:ph type="ftr" sz="quarter" idx="16"/>
          </p:nvPr>
        </p:nvSpPr>
        <p:spPr/>
        <p:txBody>
          <a:bodyPr rtlCol="0"/>
          <a:lstStyle/>
          <a:p>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bwMode="auto">
          <a:xfrm rot="5400000">
            <a:off x="7763256" y="1170432"/>
            <a:ext cx="2286000" cy="381000"/>
          </a:xfrm>
        </p:spPr>
        <p:txBody>
          <a:bodyPr/>
          <a:lstStyle/>
          <a:p>
            <a:fld id="{2D4D9C72-5A45-4A6B-B448-AEE8DD65F23C}" type="datetimeFigureOut">
              <a:rPr lang="en-GB" smtClean="0"/>
              <a:t>22/03/2017</a:t>
            </a:fld>
            <a:endParaRPr lang="en-GB"/>
          </a:p>
        </p:txBody>
      </p:sp>
      <p:sp>
        <p:nvSpPr>
          <p:cNvPr id="5" name="Footer Placeholder 4"/>
          <p:cNvSpPr>
            <a:spLocks noGrp="1"/>
          </p:cNvSpPr>
          <p:nvPr>
            <p:ph type="ftr" sz="quarter" idx="11"/>
          </p:nvPr>
        </p:nvSpPr>
        <p:spPr bwMode="auto">
          <a:xfrm rot="5400000">
            <a:off x="7077456" y="4178808"/>
            <a:ext cx="3657600" cy="384048"/>
          </a:xfrm>
        </p:spPr>
        <p:txBody>
          <a:bodyPr/>
          <a:lstStyle/>
          <a:p>
            <a:endParaRPr lang="en-GB"/>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Straight Connector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ide Number Placeholder 5"/>
          <p:cNvSpPr>
            <a:spLocks noGrp="1"/>
          </p:cNvSpPr>
          <p:nvPr>
            <p:ph type="sldNum" sz="quarter" idx="12"/>
          </p:nvPr>
        </p:nvSpPr>
        <p:spPr bwMode="auto">
          <a:xfrm>
            <a:off x="1340616" y="4928702"/>
            <a:ext cx="609600" cy="517524"/>
          </a:xfrm>
        </p:spPr>
        <p:txBody>
          <a:bodyPr/>
          <a:lstStyle/>
          <a:p>
            <a:fld id="{BD8605AF-5298-44C4-A0B7-412586116BC0}" type="slidenum">
              <a:rPr lang="en-GB" smtClean="0"/>
              <a:t>‹#›</a:t>
            </a:fld>
            <a:endParaRPr lang="en-GB"/>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2D4D9C72-5A45-4A6B-B448-AEE8DD65F23C}" type="datetimeFigureOut">
              <a:rPr lang="en-GB" smtClean="0"/>
              <a:t>22/03/2017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D8605AF-5298-44C4-A0B7-412586116BC0}" type="slidenum">
              <a:rPr lang="en-GB" smtClean="0"/>
              <a:t>‹#›</a:t>
            </a:fld>
            <a:endParaRPr lang="en-GB"/>
          </a:p>
        </p:txBody>
      </p:sp>
      <p:sp>
        <p:nvSpPr>
          <p:cNvPr id="9" name="Content Placeholder 8"/>
          <p:cNvSpPr>
            <a:spLocks noGrp="1"/>
          </p:cNvSpPr>
          <p:nvPr>
            <p:ph sz="quarter" idx="1"/>
          </p:nvPr>
        </p:nvSpPr>
        <p:spPr>
          <a:xfrm>
            <a:off x="457200"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270248"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nchor="b"/>
          <a:lstStyle>
            <a:lvl1pPr>
              <a:defRPr/>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2D4D9C72-5A45-4A6B-B448-AEE8DD65F23C}" type="datetimeFigureOut">
              <a:rPr lang="en-GB" smtClean="0"/>
              <a:t>22/03/2017</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BD8605AF-5298-44C4-A0B7-412586116BC0}" type="slidenum">
              <a:rPr lang="en-GB" smtClean="0"/>
              <a:t>‹#›</a:t>
            </a:fld>
            <a:endParaRPr lang="en-GB"/>
          </a:p>
        </p:txBody>
      </p:sp>
      <p:sp>
        <p:nvSpPr>
          <p:cNvPr id="11" name="Content Placeholder 10"/>
          <p:cNvSpPr>
            <a:spLocks noGrp="1"/>
          </p:cNvSpPr>
          <p:nvPr>
            <p:ph sz="quarter" idx="2"/>
          </p:nvPr>
        </p:nvSpPr>
        <p:spPr>
          <a:xfrm>
            <a:off x="457200"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371975"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6" name="Date Placeholder 5"/>
          <p:cNvSpPr>
            <a:spLocks noGrp="1"/>
          </p:cNvSpPr>
          <p:nvPr>
            <p:ph type="dt" sz="half" idx="10"/>
          </p:nvPr>
        </p:nvSpPr>
        <p:spPr/>
        <p:txBody>
          <a:bodyPr rtlCol="0"/>
          <a:lstStyle/>
          <a:p>
            <a:fld id="{2D4D9C72-5A45-4A6B-B448-AEE8DD65F23C}" type="datetimeFigureOut">
              <a:rPr lang="en-GB" smtClean="0"/>
              <a:t>22/03/2017</a:t>
            </a:fld>
            <a:endParaRPr lang="en-GB"/>
          </a:p>
        </p:txBody>
      </p:sp>
      <p:sp>
        <p:nvSpPr>
          <p:cNvPr id="7" name="Slide Number Placeholder 6"/>
          <p:cNvSpPr>
            <a:spLocks noGrp="1"/>
          </p:cNvSpPr>
          <p:nvPr>
            <p:ph type="sldNum" sz="quarter" idx="11"/>
          </p:nvPr>
        </p:nvSpPr>
        <p:spPr/>
        <p:txBody>
          <a:bodyPr rtlCol="0"/>
          <a:lstStyle/>
          <a:p>
            <a:fld id="{BD8605AF-5298-44C4-A0B7-412586116BC0}" type="slidenum">
              <a:rPr lang="en-GB" smtClean="0"/>
              <a:t>‹#›</a:t>
            </a:fld>
            <a:endParaRPr lang="en-GB"/>
          </a:p>
        </p:txBody>
      </p:sp>
      <p:sp>
        <p:nvSpPr>
          <p:cNvPr id="8" name="Footer Placeholder 7"/>
          <p:cNvSpPr>
            <a:spLocks noGrp="1"/>
          </p:cNvSpPr>
          <p:nvPr>
            <p:ph type="ftr" sz="quarter" idx="12"/>
          </p:nvPr>
        </p:nvSpPr>
        <p:spPr/>
        <p:txBody>
          <a:bodyPr rtlCol="0"/>
          <a:lstStyle/>
          <a:p>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D4D9C72-5A45-4A6B-B448-AEE8DD65F23C}" type="datetimeFigureOut">
              <a:rPr lang="en-GB" smtClean="0"/>
              <a:t>22/03/2017</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BD8605AF-5298-44C4-A0B7-412586116BC0}" type="slidenum">
              <a:rPr lang="en-GB" smtClean="0"/>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Content Placeholder 17"/>
          <p:cNvSpPr>
            <a:spLocks noGrp="1"/>
          </p:cNvSpPr>
          <p:nvPr>
            <p:ph sz="quarter" idx="1"/>
          </p:nvPr>
        </p:nvSpPr>
        <p:spPr>
          <a:xfrm>
            <a:off x="304800" y="274320"/>
            <a:ext cx="5638800" cy="6327648"/>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4"/>
          </p:nvPr>
        </p:nvSpPr>
        <p:spPr/>
        <p:txBody>
          <a:bodyPr rtlCol="0"/>
          <a:lstStyle/>
          <a:p>
            <a:fld id="{2D4D9C72-5A45-4A6B-B448-AEE8DD65F23C}" type="datetimeFigureOut">
              <a:rPr lang="en-GB" smtClean="0"/>
              <a:t>22/03/2017</a:t>
            </a:fld>
            <a:endParaRPr lang="en-GB"/>
          </a:p>
        </p:txBody>
      </p:sp>
      <p:sp>
        <p:nvSpPr>
          <p:cNvPr id="22" name="Slide Number Placeholder 21"/>
          <p:cNvSpPr>
            <a:spLocks noGrp="1"/>
          </p:cNvSpPr>
          <p:nvPr>
            <p:ph type="sldNum" sz="quarter" idx="15"/>
          </p:nvPr>
        </p:nvSpPr>
        <p:spPr/>
        <p:txBody>
          <a:bodyPr rtlCol="0"/>
          <a:lstStyle/>
          <a:p>
            <a:fld id="{BD8605AF-5298-44C4-A0B7-412586116BC0}" type="slidenum">
              <a:rPr lang="en-GB" smtClean="0"/>
              <a:t>‹#›</a:t>
            </a:fld>
            <a:endParaRPr lang="en-GB"/>
          </a:p>
        </p:txBody>
      </p:sp>
      <p:sp>
        <p:nvSpPr>
          <p:cNvPr id="23" name="Footer Placeholder 22"/>
          <p:cNvSpPr>
            <a:spLocks noGrp="1"/>
          </p:cNvSpPr>
          <p:nvPr>
            <p:ph type="ftr" sz="quarter" idx="16"/>
          </p:nvPr>
        </p:nvSpPr>
        <p:spPr/>
        <p:txBody>
          <a:bodyPr rtlCol="0"/>
          <a:lstStyle/>
          <a:p>
            <a:endParaRPr lang="en-GB"/>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rot="5400000">
            <a:off x="3350133" y="3200400"/>
            <a:ext cx="6309360" cy="457200"/>
          </a:xfrm>
        </p:spPr>
        <p:txBody>
          <a:bodyPr anchor="b"/>
          <a:lstStyle>
            <a:lvl1pPr algn="l">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smtClean="0"/>
              <a:t>Click icon to add picture</a:t>
            </a:r>
            <a:endParaRPr kumimoji="0" lang="en-US"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10"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e Placeholder 16"/>
          <p:cNvSpPr>
            <a:spLocks noGrp="1"/>
          </p:cNvSpPr>
          <p:nvPr>
            <p:ph type="dt" sz="half" idx="10"/>
          </p:nvPr>
        </p:nvSpPr>
        <p:spPr/>
        <p:txBody>
          <a:bodyPr rtlCol="0"/>
          <a:lstStyle/>
          <a:p>
            <a:fld id="{2D4D9C72-5A45-4A6B-B448-AEE8DD65F23C}" type="datetimeFigureOut">
              <a:rPr lang="en-GB" smtClean="0"/>
              <a:t>22/03/2017</a:t>
            </a:fld>
            <a:endParaRPr lang="en-GB"/>
          </a:p>
        </p:txBody>
      </p:sp>
      <p:sp>
        <p:nvSpPr>
          <p:cNvPr id="18" name="Slide Number Placeholder 17"/>
          <p:cNvSpPr>
            <a:spLocks noGrp="1"/>
          </p:cNvSpPr>
          <p:nvPr>
            <p:ph type="sldNum" sz="quarter" idx="11"/>
          </p:nvPr>
        </p:nvSpPr>
        <p:spPr/>
        <p:txBody>
          <a:bodyPr rtlCol="0"/>
          <a:lstStyle/>
          <a:p>
            <a:fld id="{BD8605AF-5298-44C4-A0B7-412586116BC0}" type="slidenum">
              <a:rPr lang="en-GB" smtClean="0"/>
              <a:t>‹#›</a:t>
            </a:fld>
            <a:endParaRPr lang="en-GB"/>
          </a:p>
        </p:txBody>
      </p:sp>
      <p:sp>
        <p:nvSpPr>
          <p:cNvPr id="21" name="Footer Placeholder 20"/>
          <p:cNvSpPr>
            <a:spLocks noGrp="1"/>
          </p:cNvSpPr>
          <p:nvPr>
            <p:ph type="ftr" sz="quarter" idx="12"/>
          </p:nvPr>
        </p:nvSpPr>
        <p:spPr/>
        <p:txBody>
          <a:bodyPr rtlCol="0"/>
          <a:lstStyle/>
          <a:p>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2D4D9C72-5A45-4A6B-B448-AEE8DD65F23C}" type="datetimeFigureOut">
              <a:rPr lang="en-GB" smtClean="0"/>
              <a:t>22/03/2017</a:t>
            </a:fld>
            <a:endParaRPr lang="en-GB"/>
          </a:p>
        </p:txBody>
      </p:sp>
      <p:sp>
        <p:nvSpPr>
          <p:cNvPr id="3" name="Footer Placeholder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en-GB"/>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BD8605AF-5298-44C4-A0B7-412586116BC0}" type="slidenum">
              <a:rPr lang="en-GB" smtClean="0"/>
              <a:t>‹#›</a:t>
            </a:fld>
            <a:endParaRPr lang="en-GB"/>
          </a:p>
        </p:txBody>
      </p:sp>
    </p:spTree>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www.placestandard.scot/#/home"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700808"/>
            <a:ext cx="7467600" cy="2808312"/>
          </a:xfrm>
        </p:spPr>
        <p:txBody>
          <a:bodyPr>
            <a:normAutofit fontScale="90000"/>
          </a:bodyPr>
          <a:lstStyle/>
          <a:p>
            <a:r>
              <a:rPr lang="en-GB" sz="3600" dirty="0">
                <a:solidFill>
                  <a:schemeClr val="tx1"/>
                </a:solidFill>
              </a:rPr>
              <a:t>place standard tool for community </a:t>
            </a:r>
            <a:r>
              <a:rPr lang="en-GB" sz="3600" dirty="0" smtClean="0">
                <a:solidFill>
                  <a:schemeClr val="tx1"/>
                </a:solidFill>
              </a:rPr>
              <a:t>engagement</a:t>
            </a:r>
            <a:r>
              <a:rPr lang="en-GB" dirty="0" smtClean="0">
                <a:solidFill>
                  <a:schemeClr val="tx1"/>
                </a:solidFill>
              </a:rPr>
              <a:t/>
            </a:r>
            <a:br>
              <a:rPr lang="en-GB" dirty="0" smtClean="0">
                <a:solidFill>
                  <a:schemeClr val="tx1"/>
                </a:solidFill>
              </a:rPr>
            </a:br>
            <a:r>
              <a:rPr lang="en-GB" dirty="0" smtClean="0">
                <a:solidFill>
                  <a:schemeClr val="tx1"/>
                </a:solidFill>
              </a:rPr>
              <a:t/>
            </a:r>
            <a:br>
              <a:rPr lang="en-GB" dirty="0" smtClean="0">
                <a:solidFill>
                  <a:schemeClr val="tx1"/>
                </a:solidFill>
              </a:rPr>
            </a:br>
            <a:r>
              <a:rPr lang="en-GB" sz="3100" dirty="0" smtClean="0">
                <a:solidFill>
                  <a:schemeClr val="tx1"/>
                </a:solidFill>
              </a:rPr>
              <a:t>Planning </a:t>
            </a:r>
            <a:r>
              <a:rPr lang="en-GB" sz="3100" dirty="0">
                <a:solidFill>
                  <a:schemeClr val="tx1"/>
                </a:solidFill>
              </a:rPr>
              <a:t>for community engagement in East </a:t>
            </a:r>
            <a:r>
              <a:rPr lang="en-GB" sz="3100" dirty="0" smtClean="0">
                <a:solidFill>
                  <a:schemeClr val="tx1"/>
                </a:solidFill>
              </a:rPr>
              <a:t>Dunbartonshire</a:t>
            </a:r>
            <a:r>
              <a:rPr lang="en-GB" i="1" dirty="0">
                <a:solidFill>
                  <a:schemeClr val="tx1"/>
                </a:solidFill>
              </a:rPr>
              <a:t/>
            </a:r>
            <a:br>
              <a:rPr lang="en-GB" i="1" dirty="0">
                <a:solidFill>
                  <a:schemeClr val="tx1"/>
                </a:solidFill>
              </a:rPr>
            </a:br>
            <a:r>
              <a:rPr lang="en-GB" dirty="0">
                <a:solidFill>
                  <a:schemeClr val="tx1"/>
                </a:solidFill>
              </a:rPr>
              <a:t/>
            </a:r>
            <a:br>
              <a:rPr lang="en-GB" dirty="0">
                <a:solidFill>
                  <a:schemeClr val="tx1"/>
                </a:solidFill>
              </a:rPr>
            </a:br>
            <a:endParaRPr lang="en-GB" dirty="0"/>
          </a:p>
        </p:txBody>
      </p:sp>
      <p:pic>
        <p:nvPicPr>
          <p:cNvPr id="4" name="Content Placeholder 3"/>
          <p:cNvPicPr>
            <a:picLocks noGrp="1" noChangeAspect="1"/>
          </p:cNvPicPr>
          <p:nvPr>
            <p:ph sz="quarter" idx="1"/>
          </p:nvPr>
        </p:nvPicPr>
        <p:blipFill>
          <a:blip r:embed="rId2" cstate="print">
            <a:extLst>
              <a:ext uri="{28A0092B-C50C-407E-A947-70E740481C1C}">
                <a14:useLocalDpi xmlns:a14="http://schemas.microsoft.com/office/drawing/2010/main" val="0"/>
              </a:ext>
            </a:extLst>
          </a:blip>
          <a:stretch>
            <a:fillRect/>
          </a:stretch>
        </p:blipFill>
        <p:spPr>
          <a:xfrm>
            <a:off x="2800629" y="5589240"/>
            <a:ext cx="2780741" cy="792088"/>
          </a:xfrm>
          <a:prstGeom prst="rect">
            <a:avLst/>
          </a:prstGeom>
          <a:effectLst>
            <a:softEdge rad="12700"/>
          </a:effectLst>
        </p:spPr>
      </p:pic>
    </p:spTree>
    <p:extLst>
      <p:ext uri="{BB962C8B-B14F-4D97-AF65-F5344CB8AC3E}">
        <p14:creationId xmlns:p14="http://schemas.microsoft.com/office/powerpoint/2010/main" val="106890076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Outcomes of the process</a:t>
            </a:r>
            <a:endParaRPr lang="en-GB" dirty="0"/>
          </a:p>
        </p:txBody>
      </p:sp>
      <p:sp>
        <p:nvSpPr>
          <p:cNvPr id="3" name="Content Placeholder 2"/>
          <p:cNvSpPr>
            <a:spLocks noGrp="1"/>
          </p:cNvSpPr>
          <p:nvPr>
            <p:ph sz="quarter" idx="1"/>
          </p:nvPr>
        </p:nvSpPr>
        <p:spPr/>
        <p:txBody>
          <a:bodyPr/>
          <a:lstStyle/>
          <a:p>
            <a:endParaRPr lang="en-GB" dirty="0" smtClean="0"/>
          </a:p>
          <a:p>
            <a:r>
              <a:rPr lang="en-GB" dirty="0" smtClean="0"/>
              <a:t>Consistent good quality information which can be shared</a:t>
            </a:r>
          </a:p>
          <a:p>
            <a:r>
              <a:rPr lang="en-GB" dirty="0" smtClean="0"/>
              <a:t>Communities identifying solutions as well as raising issues</a:t>
            </a:r>
          </a:p>
          <a:p>
            <a:r>
              <a:rPr lang="en-GB" dirty="0" smtClean="0"/>
              <a:t>An opportunity to involve people in community development work </a:t>
            </a:r>
          </a:p>
          <a:p>
            <a:endParaRPr lang="en-GB" dirty="0"/>
          </a:p>
          <a:p>
            <a:endParaRPr lang="en-GB" dirty="0" smtClean="0"/>
          </a:p>
          <a:p>
            <a:endParaRPr lang="en-GB" dirty="0" smtClean="0"/>
          </a:p>
          <a:p>
            <a:pPr lvl="1"/>
            <a:endParaRPr lang="en-GB" dirty="0" smtClean="0"/>
          </a:p>
          <a:p>
            <a:endParaRPr lang="en-GB" dirty="0"/>
          </a:p>
        </p:txBody>
      </p:sp>
    </p:spTree>
    <p:extLst>
      <p:ext uri="{BB962C8B-B14F-4D97-AF65-F5344CB8AC3E}">
        <p14:creationId xmlns:p14="http://schemas.microsoft.com/office/powerpoint/2010/main" val="88072832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403649" y="3244334"/>
            <a:ext cx="5760640" cy="584775"/>
          </a:xfrm>
          <a:prstGeom prst="rect">
            <a:avLst/>
          </a:prstGeom>
        </p:spPr>
        <p:txBody>
          <a:bodyPr wrap="square">
            <a:spAutoFit/>
          </a:bodyPr>
          <a:lstStyle/>
          <a:p>
            <a:r>
              <a:rPr lang="en-GB" sz="3200" dirty="0"/>
              <a:t>PLACE </a:t>
            </a:r>
            <a:r>
              <a:rPr lang="en-GB" sz="3200" dirty="0" smtClean="0"/>
              <a:t>STANDARD </a:t>
            </a:r>
            <a:r>
              <a:rPr lang="en-GB" sz="3200" dirty="0"/>
              <a:t>TOOL</a:t>
            </a:r>
            <a:endParaRPr lang="en-GB" sz="3200" b="1" dirty="0"/>
          </a:p>
        </p:txBody>
      </p:sp>
      <p:pic>
        <p:nvPicPr>
          <p:cNvPr id="5" name="Content Placeholder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800629" y="5589240"/>
            <a:ext cx="2780741" cy="792088"/>
          </a:xfrm>
          <a:prstGeom prst="rect">
            <a:avLst/>
          </a:prstGeom>
          <a:effectLst>
            <a:softEdge rad="12700"/>
          </a:effectLst>
        </p:spPr>
      </p:pic>
    </p:spTree>
    <p:extLst>
      <p:ext uri="{BB962C8B-B14F-4D97-AF65-F5344CB8AC3E}">
        <p14:creationId xmlns:p14="http://schemas.microsoft.com/office/powerpoint/2010/main" val="186513254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What are we asking for?</a:t>
            </a:r>
            <a:endParaRPr lang="en-GB" dirty="0"/>
          </a:p>
        </p:txBody>
      </p:sp>
      <p:sp>
        <p:nvSpPr>
          <p:cNvPr id="3" name="Content Placeholder 2"/>
          <p:cNvSpPr>
            <a:spLocks noGrp="1"/>
          </p:cNvSpPr>
          <p:nvPr>
            <p:ph sz="quarter" idx="1"/>
          </p:nvPr>
        </p:nvSpPr>
        <p:spPr/>
        <p:txBody>
          <a:bodyPr/>
          <a:lstStyle/>
          <a:p>
            <a:endParaRPr lang="en-GB" dirty="0" smtClean="0"/>
          </a:p>
          <a:p>
            <a:r>
              <a:rPr lang="en-GB" dirty="0" smtClean="0"/>
              <a:t>Support to speak to people</a:t>
            </a:r>
          </a:p>
          <a:p>
            <a:r>
              <a:rPr lang="en-GB" dirty="0" smtClean="0"/>
              <a:t>Support to communities to identify potential projects</a:t>
            </a:r>
          </a:p>
          <a:p>
            <a:r>
              <a:rPr lang="en-GB" dirty="0" smtClean="0"/>
              <a:t>Support to reach vulnerable groups</a:t>
            </a:r>
          </a:p>
          <a:p>
            <a:r>
              <a:rPr lang="en-GB" dirty="0" smtClean="0"/>
              <a:t>Data to be collected online or on paper, evidence photographed</a:t>
            </a:r>
          </a:p>
          <a:p>
            <a:r>
              <a:rPr lang="en-GB" dirty="0" smtClean="0"/>
              <a:t>Use your judgement on how best to engage and report back</a:t>
            </a:r>
          </a:p>
          <a:p>
            <a:r>
              <a:rPr lang="en-GB" dirty="0" smtClean="0"/>
              <a:t>Once the findings are in and the plans are written, support to carry them out</a:t>
            </a:r>
          </a:p>
          <a:p>
            <a:endParaRPr lang="en-GB" dirty="0" smtClean="0"/>
          </a:p>
          <a:p>
            <a:endParaRPr lang="en-GB" dirty="0"/>
          </a:p>
        </p:txBody>
      </p:sp>
    </p:spTree>
    <p:extLst>
      <p:ext uri="{BB962C8B-B14F-4D97-AF65-F5344CB8AC3E}">
        <p14:creationId xmlns:p14="http://schemas.microsoft.com/office/powerpoint/2010/main" val="284586783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Place Standard Tool </a:t>
            </a:r>
            <a:endParaRPr lang="en-GB" dirty="0"/>
          </a:p>
        </p:txBody>
      </p:sp>
      <p:sp>
        <p:nvSpPr>
          <p:cNvPr id="3" name="Content Placeholder 2"/>
          <p:cNvSpPr>
            <a:spLocks noGrp="1"/>
          </p:cNvSpPr>
          <p:nvPr>
            <p:ph idx="1"/>
          </p:nvPr>
        </p:nvSpPr>
        <p:spPr/>
        <p:txBody>
          <a:bodyPr>
            <a:normAutofit fontScale="92500" lnSpcReduction="10000"/>
          </a:bodyPr>
          <a:lstStyle/>
          <a:p>
            <a:r>
              <a:rPr lang="en-GB" dirty="0"/>
              <a:t>The Place Standard is a way of assessing places.</a:t>
            </a:r>
            <a:br>
              <a:rPr lang="en-GB" dirty="0"/>
            </a:br>
            <a:r>
              <a:rPr lang="en-GB" dirty="0"/>
              <a:t>Whether the place is well-established, undergoing change, </a:t>
            </a:r>
            <a:br>
              <a:rPr lang="en-GB" dirty="0"/>
            </a:br>
            <a:r>
              <a:rPr lang="en-GB" dirty="0"/>
              <a:t>or is still being planned, the tool can help you.</a:t>
            </a:r>
          </a:p>
          <a:p>
            <a:r>
              <a:rPr lang="en-GB" dirty="0"/>
              <a:t>The Place Standard tool provides a simple framework to structure conversations about place. It allows you to think about the physical elements of a place (e.g. its buildings, spaces, and transport links) as well as the social aspects (e.g. whether people feel they have a say in decision making).</a:t>
            </a:r>
          </a:p>
          <a:p>
            <a:r>
              <a:rPr lang="en-GB" dirty="0"/>
              <a:t>The tool provides prompts for discussions, allowing you to consider all the elements of place in a methodical way. The tool pinpoints the assets of a place as well as areas where a place could improve.</a:t>
            </a:r>
          </a:p>
          <a:p>
            <a:endParaRPr lang="en-GB" dirty="0"/>
          </a:p>
        </p:txBody>
      </p:sp>
    </p:spTree>
    <p:extLst>
      <p:ext uri="{BB962C8B-B14F-4D97-AF65-F5344CB8AC3E}">
        <p14:creationId xmlns:p14="http://schemas.microsoft.com/office/powerpoint/2010/main" val="418106958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2800" dirty="0" smtClean="0"/>
              <a:t>Place Standard Tool</a:t>
            </a:r>
            <a:br>
              <a:rPr lang="en-GB" sz="2800" dirty="0" smtClean="0"/>
            </a:br>
            <a:r>
              <a:rPr lang="en-GB" sz="2800" dirty="0" err="1" smtClean="0"/>
              <a:t>Hillhead</a:t>
            </a:r>
            <a:r>
              <a:rPr lang="en-GB" sz="2800" dirty="0" smtClean="0"/>
              <a:t>  </a:t>
            </a:r>
            <a:endParaRPr lang="en-GB" sz="2800" dirty="0"/>
          </a:p>
        </p:txBody>
      </p:sp>
      <p:sp>
        <p:nvSpPr>
          <p:cNvPr id="3" name="Content Placeholder 2"/>
          <p:cNvSpPr>
            <a:spLocks noGrp="1"/>
          </p:cNvSpPr>
          <p:nvPr>
            <p:ph idx="1"/>
          </p:nvPr>
        </p:nvSpPr>
        <p:spPr/>
        <p:txBody>
          <a:bodyPr>
            <a:normAutofit fontScale="85000" lnSpcReduction="20000"/>
          </a:bodyPr>
          <a:lstStyle/>
          <a:p>
            <a:pPr marL="0" indent="0">
              <a:buNone/>
            </a:pPr>
            <a:r>
              <a:rPr lang="en-GB" dirty="0">
                <a:latin typeface="Comic Sans MS" pitchFamily="66" charset="0"/>
              </a:rPr>
              <a:t> </a:t>
            </a:r>
          </a:p>
          <a:p>
            <a:pPr marL="0" indent="0">
              <a:buNone/>
            </a:pPr>
            <a:r>
              <a:rPr lang="en-GB" dirty="0">
                <a:latin typeface="Comic Sans MS" pitchFamily="66" charset="0"/>
              </a:rPr>
              <a:t>East Dunbartonshire Community Planning Partnership </a:t>
            </a:r>
            <a:r>
              <a:rPr lang="en-GB" dirty="0" smtClean="0">
                <a:latin typeface="Comic Sans MS" pitchFamily="66" charset="0"/>
              </a:rPr>
              <a:t>asked residents </a:t>
            </a:r>
            <a:r>
              <a:rPr lang="en-GB" dirty="0">
                <a:latin typeface="Comic Sans MS" pitchFamily="66" charset="0"/>
              </a:rPr>
              <a:t>of </a:t>
            </a:r>
            <a:r>
              <a:rPr lang="en-GB" dirty="0" err="1">
                <a:latin typeface="Comic Sans MS" pitchFamily="66" charset="0"/>
              </a:rPr>
              <a:t>Hillhead</a:t>
            </a:r>
            <a:r>
              <a:rPr lang="en-GB" dirty="0">
                <a:latin typeface="Comic Sans MS" pitchFamily="66" charset="0"/>
              </a:rPr>
              <a:t> </a:t>
            </a:r>
            <a:r>
              <a:rPr lang="en-GB" dirty="0" smtClean="0">
                <a:latin typeface="Comic Sans MS" pitchFamily="66" charset="0"/>
              </a:rPr>
              <a:t>to take part in the </a:t>
            </a:r>
          </a:p>
          <a:p>
            <a:pPr marL="0" indent="0">
              <a:buNone/>
            </a:pPr>
            <a:r>
              <a:rPr lang="en-GB" dirty="0" smtClean="0">
                <a:latin typeface="Comic Sans MS" pitchFamily="66" charset="0"/>
              </a:rPr>
              <a:t>shape </a:t>
            </a:r>
            <a:r>
              <a:rPr lang="en-GB" dirty="0">
                <a:latin typeface="Comic Sans MS" pitchFamily="66" charset="0"/>
              </a:rPr>
              <a:t>services in their area by sharing their views and experiences. </a:t>
            </a:r>
          </a:p>
          <a:p>
            <a:r>
              <a:rPr lang="en-GB" dirty="0">
                <a:latin typeface="Comic Sans MS" pitchFamily="66" charset="0"/>
              </a:rPr>
              <a:t>The ‘How Good is Our Place Survey?’ workshops were held in various locations in </a:t>
            </a:r>
            <a:r>
              <a:rPr lang="en-GB" dirty="0" err="1">
                <a:latin typeface="Comic Sans MS" pitchFamily="66" charset="0"/>
              </a:rPr>
              <a:t>Hillhead</a:t>
            </a:r>
            <a:r>
              <a:rPr lang="en-GB" dirty="0">
                <a:latin typeface="Comic Sans MS" pitchFamily="66" charset="0"/>
              </a:rPr>
              <a:t> to giving local people the opportunity to have their say on a variety of issues affecting their neighbourhood and offering them the chance to become involved in future service delivery. </a:t>
            </a:r>
          </a:p>
          <a:p>
            <a:r>
              <a:rPr lang="en-GB" dirty="0">
                <a:latin typeface="Comic Sans MS" pitchFamily="66" charset="0"/>
              </a:rPr>
              <a:t>The aim is to find out in detail what people like about living in </a:t>
            </a:r>
            <a:r>
              <a:rPr lang="en-GB" dirty="0" err="1">
                <a:latin typeface="Comic Sans MS" pitchFamily="66" charset="0"/>
              </a:rPr>
              <a:t>Hillhead</a:t>
            </a:r>
            <a:r>
              <a:rPr lang="en-GB" dirty="0">
                <a:latin typeface="Comic Sans MS" pitchFamily="66" charset="0"/>
              </a:rPr>
              <a:t>/places area and what they would like to see improve. Residents will be asked about a range of local facilities and amenities including cycle paths, public transport, the attractiveness of buildings, play and recreational spaces, housing and much, much more. The Community Planning Partnership Workshops are taking place on:</a:t>
            </a:r>
            <a:r>
              <a:rPr lang="en-GB" b="1" dirty="0">
                <a:latin typeface="Comic Sans MS" pitchFamily="66" charset="0"/>
              </a:rPr>
              <a:t>        </a:t>
            </a:r>
            <a:endParaRPr lang="en-GB" dirty="0"/>
          </a:p>
        </p:txBody>
      </p:sp>
    </p:spTree>
    <p:extLst>
      <p:ext uri="{BB962C8B-B14F-4D97-AF65-F5344CB8AC3E}">
        <p14:creationId xmlns:p14="http://schemas.microsoft.com/office/powerpoint/2010/main" val="337725906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04674" y="764704"/>
            <a:ext cx="6336703" cy="576064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23052354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Any Questions???</a:t>
            </a:r>
            <a:endParaRPr lang="en-GB" dirty="0"/>
          </a:p>
        </p:txBody>
      </p:sp>
      <p:sp>
        <p:nvSpPr>
          <p:cNvPr id="3" name="Content Placeholder 2"/>
          <p:cNvSpPr>
            <a:spLocks noGrp="1"/>
          </p:cNvSpPr>
          <p:nvPr>
            <p:ph sz="quarter" idx="1"/>
          </p:nvPr>
        </p:nvSpPr>
        <p:spPr/>
        <p:txBody>
          <a:bodyPr/>
          <a:lstStyle/>
          <a:p>
            <a:endParaRPr lang="en-GB" dirty="0"/>
          </a:p>
        </p:txBody>
      </p:sp>
    </p:spTree>
    <p:extLst>
      <p:ext uri="{BB962C8B-B14F-4D97-AF65-F5344CB8AC3E}">
        <p14:creationId xmlns:p14="http://schemas.microsoft.com/office/powerpoint/2010/main" val="235881157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solidFill>
                  <a:schemeClr val="tx1"/>
                </a:solidFill>
              </a:rPr>
              <a:t>community </a:t>
            </a:r>
            <a:r>
              <a:rPr lang="en-GB" dirty="0">
                <a:solidFill>
                  <a:schemeClr val="tx1"/>
                </a:solidFill>
                <a:effectLst>
                  <a:outerShdw blurRad="38100" dist="38100" dir="2700000" algn="tl">
                    <a:srgbClr val="000000">
                      <a:alpha val="43137"/>
                    </a:srgbClr>
                  </a:outerShdw>
                </a:effectLst>
              </a:rPr>
              <a:t>E</a:t>
            </a:r>
            <a:r>
              <a:rPr lang="en-GB" dirty="0" smtClean="0">
                <a:solidFill>
                  <a:schemeClr val="tx1"/>
                </a:solidFill>
              </a:rPr>
              <a:t>mpowerment </a:t>
            </a:r>
            <a:r>
              <a:rPr lang="en-GB" dirty="0">
                <a:solidFill>
                  <a:schemeClr val="tx1"/>
                </a:solidFill>
              </a:rPr>
              <a:t>(Scotland) Act 2015: Community Planning</a:t>
            </a:r>
            <a:endParaRPr lang="en-GB" dirty="0"/>
          </a:p>
        </p:txBody>
      </p:sp>
      <p:sp>
        <p:nvSpPr>
          <p:cNvPr id="4" name="Content Placeholder 3"/>
          <p:cNvSpPr>
            <a:spLocks noGrp="1"/>
          </p:cNvSpPr>
          <p:nvPr>
            <p:ph sz="quarter" idx="1"/>
          </p:nvPr>
        </p:nvSpPr>
        <p:spPr/>
        <p:txBody>
          <a:bodyPr/>
          <a:lstStyle/>
          <a:p>
            <a:r>
              <a:rPr lang="en-GB" dirty="0"/>
              <a:t>Local Outcomes Improvement Plan</a:t>
            </a:r>
          </a:p>
          <a:p>
            <a:pPr marL="0" indent="0">
              <a:buNone/>
            </a:pPr>
            <a:endParaRPr lang="en-GB" dirty="0"/>
          </a:p>
          <a:p>
            <a:r>
              <a:rPr lang="en-GB" dirty="0"/>
              <a:t>Locality </a:t>
            </a:r>
            <a:r>
              <a:rPr lang="en-GB" dirty="0" smtClean="0"/>
              <a:t>Plans</a:t>
            </a:r>
          </a:p>
          <a:p>
            <a:endParaRPr lang="en-GB" dirty="0"/>
          </a:p>
          <a:p>
            <a:r>
              <a:rPr lang="en-GB" dirty="0" smtClean="0"/>
              <a:t>Community engagement to underpin this</a:t>
            </a:r>
            <a:endParaRPr lang="en-GB" dirty="0"/>
          </a:p>
        </p:txBody>
      </p:sp>
      <p:sp>
        <p:nvSpPr>
          <p:cNvPr id="5" name="Oval 4"/>
          <p:cNvSpPr/>
          <p:nvPr/>
        </p:nvSpPr>
        <p:spPr>
          <a:xfrm rot="20457642">
            <a:off x="3797142" y="4005064"/>
            <a:ext cx="4608512" cy="2644346"/>
          </a:xfrm>
          <a:prstGeom prst="ellipse">
            <a:avLst/>
          </a:prstGeom>
          <a:solidFill>
            <a:srgbClr val="FFFF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b="1" dirty="0" smtClean="0">
                <a:solidFill>
                  <a:schemeClr val="tx1"/>
                </a:solidFill>
              </a:rPr>
              <a:t>Community Planning </a:t>
            </a:r>
          </a:p>
          <a:p>
            <a:pPr algn="ctr"/>
            <a:r>
              <a:rPr lang="en-GB" sz="1600" dirty="0" smtClean="0">
                <a:solidFill>
                  <a:schemeClr val="tx1"/>
                </a:solidFill>
              </a:rPr>
              <a:t>The Act outlines how public bodies must work together and with the local community to plan for, resource and provide or secure the provision of services which improve local outcomes in a local authority area, with a view to </a:t>
            </a:r>
            <a:r>
              <a:rPr lang="en-GB" sz="1600" dirty="0" smtClean="0">
                <a:solidFill>
                  <a:srgbClr val="FF0000"/>
                </a:solidFill>
              </a:rPr>
              <a:t>reducing inequalities.</a:t>
            </a:r>
            <a:endParaRPr lang="en-GB" sz="1600" dirty="0">
              <a:solidFill>
                <a:srgbClr val="FF0000"/>
              </a:solidFill>
            </a:endParaRPr>
          </a:p>
        </p:txBody>
      </p:sp>
    </p:spTree>
    <p:extLst>
      <p:ext uri="{BB962C8B-B14F-4D97-AF65-F5344CB8AC3E}">
        <p14:creationId xmlns:p14="http://schemas.microsoft.com/office/powerpoint/2010/main" val="155583681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ounded Rectangle 6"/>
          <p:cNvSpPr/>
          <p:nvPr/>
        </p:nvSpPr>
        <p:spPr>
          <a:xfrm>
            <a:off x="801621" y="620688"/>
            <a:ext cx="7344816" cy="2952328"/>
          </a:xfrm>
          <a:prstGeom prst="round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600" dirty="0" smtClean="0">
                <a:solidFill>
                  <a:schemeClr val="tx1"/>
                </a:solidFill>
              </a:rPr>
              <a:t>Council</a:t>
            </a:r>
          </a:p>
          <a:p>
            <a:pPr algn="ctr"/>
            <a:r>
              <a:rPr lang="en-GB" sz="3600" dirty="0" smtClean="0">
                <a:solidFill>
                  <a:schemeClr val="tx1"/>
                </a:solidFill>
              </a:rPr>
              <a:t>Health Board</a:t>
            </a:r>
          </a:p>
          <a:p>
            <a:pPr algn="ctr"/>
            <a:r>
              <a:rPr lang="en-GB" sz="3600" dirty="0" smtClean="0">
                <a:solidFill>
                  <a:schemeClr val="tx1"/>
                </a:solidFill>
              </a:rPr>
              <a:t>Police Scotland</a:t>
            </a:r>
          </a:p>
          <a:p>
            <a:pPr algn="ctr"/>
            <a:r>
              <a:rPr lang="en-GB" sz="3600" dirty="0" smtClean="0">
                <a:solidFill>
                  <a:schemeClr val="tx1"/>
                </a:solidFill>
              </a:rPr>
              <a:t>Scottish Fire and Rescue Service</a:t>
            </a:r>
          </a:p>
          <a:p>
            <a:pPr algn="ctr"/>
            <a:r>
              <a:rPr lang="en-GB" sz="3600" dirty="0" smtClean="0">
                <a:solidFill>
                  <a:schemeClr val="tx1"/>
                </a:solidFill>
              </a:rPr>
              <a:t>Scottish Enterprise</a:t>
            </a:r>
            <a:endParaRPr lang="en-GB" sz="3600" dirty="0">
              <a:solidFill>
                <a:schemeClr val="tx1"/>
              </a:solidFill>
            </a:endParaRPr>
          </a:p>
        </p:txBody>
      </p:sp>
      <p:sp>
        <p:nvSpPr>
          <p:cNvPr id="4" name="TextBox 3"/>
          <p:cNvSpPr txBox="1"/>
          <p:nvPr/>
        </p:nvSpPr>
        <p:spPr>
          <a:xfrm>
            <a:off x="683568" y="3717032"/>
            <a:ext cx="7776864" cy="3416320"/>
          </a:xfrm>
          <a:prstGeom prst="rect">
            <a:avLst/>
          </a:prstGeom>
          <a:noFill/>
        </p:spPr>
        <p:txBody>
          <a:bodyPr wrap="square" rtlCol="0">
            <a:spAutoFit/>
          </a:bodyPr>
          <a:lstStyle/>
          <a:p>
            <a:r>
              <a:rPr lang="en-GB" sz="2400" dirty="0" smtClean="0"/>
              <a:t>Above Community Planning Partners  (CPP) must:</a:t>
            </a:r>
            <a:endParaRPr lang="en-GB" sz="2400" dirty="0"/>
          </a:p>
          <a:p>
            <a:pPr marL="342900" indent="-342900">
              <a:buFont typeface="Arial" pitchFamily="34" charset="0"/>
              <a:buChar char="•"/>
            </a:pPr>
            <a:r>
              <a:rPr lang="en-GB" sz="2400" dirty="0" smtClean="0"/>
              <a:t>Facilitate community planning</a:t>
            </a:r>
          </a:p>
          <a:p>
            <a:pPr marL="342900" indent="-342900">
              <a:buFont typeface="Arial" pitchFamily="34" charset="0"/>
              <a:buChar char="•"/>
            </a:pPr>
            <a:r>
              <a:rPr lang="en-GB" sz="2400" dirty="0" smtClean="0"/>
              <a:t>Take all reasonable steps to ensure the CPP conducts its functions effectively and efficiently</a:t>
            </a:r>
          </a:p>
          <a:p>
            <a:pPr marL="342900" indent="-342900">
              <a:buFont typeface="Arial" pitchFamily="34" charset="0"/>
              <a:buChar char="•"/>
            </a:pPr>
            <a:r>
              <a:rPr lang="en-GB" sz="2400" dirty="0" smtClean="0"/>
              <a:t>Cooperate with each other, share information, contribute funds, staff and other resources </a:t>
            </a:r>
          </a:p>
          <a:p>
            <a:pPr marL="342900" indent="-342900">
              <a:buFont typeface="Arial" pitchFamily="34" charset="0"/>
              <a:buChar char="•"/>
            </a:pPr>
            <a:r>
              <a:rPr lang="en-GB" sz="2400" dirty="0" smtClean="0"/>
              <a:t>Take account of the Local Outcomes Improvement Plan in carrying out their functions  </a:t>
            </a:r>
          </a:p>
          <a:p>
            <a:pPr marL="342900" indent="-342900">
              <a:buFont typeface="Arial" pitchFamily="34" charset="0"/>
              <a:buChar char="•"/>
            </a:pPr>
            <a:endParaRPr lang="en-GB" sz="2400" dirty="0"/>
          </a:p>
        </p:txBody>
      </p:sp>
    </p:spTree>
    <p:extLst>
      <p:ext uri="{BB962C8B-B14F-4D97-AF65-F5344CB8AC3E}">
        <p14:creationId xmlns:p14="http://schemas.microsoft.com/office/powerpoint/2010/main" val="78569926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539552" y="620688"/>
            <a:ext cx="5976664" cy="1446550"/>
          </a:xfrm>
          <a:prstGeom prst="rect">
            <a:avLst/>
          </a:prstGeom>
          <a:noFill/>
        </p:spPr>
        <p:txBody>
          <a:bodyPr wrap="square" rtlCol="0">
            <a:spAutoFit/>
          </a:bodyPr>
          <a:lstStyle/>
          <a:p>
            <a:r>
              <a:rPr lang="en-GB" sz="4400" dirty="0" smtClean="0"/>
              <a:t>By October 2017, we must publish:</a:t>
            </a:r>
            <a:endParaRPr lang="en-GB" sz="4400" dirty="0"/>
          </a:p>
        </p:txBody>
      </p:sp>
      <p:sp>
        <p:nvSpPr>
          <p:cNvPr id="5" name="Oval 4"/>
          <p:cNvSpPr/>
          <p:nvPr/>
        </p:nvSpPr>
        <p:spPr>
          <a:xfrm>
            <a:off x="3059832" y="2067238"/>
            <a:ext cx="2808312" cy="1865818"/>
          </a:xfrm>
          <a:prstGeom prst="ellipse">
            <a:avLst/>
          </a:prstGeom>
          <a:solidFill>
            <a:schemeClr val="accent3">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dirty="0" smtClean="0">
                <a:solidFill>
                  <a:schemeClr val="tx1"/>
                </a:solidFill>
              </a:rPr>
              <a:t>Local Outcomes Improvement Plan (East Dun)</a:t>
            </a:r>
            <a:endParaRPr lang="en-GB" sz="2400" dirty="0">
              <a:solidFill>
                <a:schemeClr val="tx1"/>
              </a:solidFill>
            </a:endParaRPr>
          </a:p>
        </p:txBody>
      </p:sp>
      <p:sp>
        <p:nvSpPr>
          <p:cNvPr id="6" name="Oval 5"/>
          <p:cNvSpPr/>
          <p:nvPr/>
        </p:nvSpPr>
        <p:spPr>
          <a:xfrm>
            <a:off x="2092358" y="4732988"/>
            <a:ext cx="1944324" cy="1512168"/>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solidFill>
                  <a:schemeClr val="tx1"/>
                </a:solidFill>
              </a:rPr>
              <a:t>Place plan </a:t>
            </a:r>
            <a:r>
              <a:rPr lang="en-GB" dirty="0" err="1">
                <a:solidFill>
                  <a:schemeClr val="tx1"/>
                </a:solidFill>
              </a:rPr>
              <a:t>Twechar</a:t>
            </a:r>
            <a:endParaRPr lang="en-GB" dirty="0">
              <a:solidFill>
                <a:schemeClr val="tx1"/>
              </a:solidFill>
            </a:endParaRPr>
          </a:p>
        </p:txBody>
      </p:sp>
      <p:sp>
        <p:nvSpPr>
          <p:cNvPr id="7" name="Oval 6"/>
          <p:cNvSpPr/>
          <p:nvPr/>
        </p:nvSpPr>
        <p:spPr>
          <a:xfrm>
            <a:off x="4788024" y="4985172"/>
            <a:ext cx="2160239" cy="1512168"/>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solidFill>
                  <a:schemeClr val="tx1"/>
                </a:solidFill>
              </a:rPr>
              <a:t>Place plan Lennoxtown</a:t>
            </a:r>
          </a:p>
        </p:txBody>
      </p:sp>
      <p:sp>
        <p:nvSpPr>
          <p:cNvPr id="8" name="Oval 7"/>
          <p:cNvSpPr/>
          <p:nvPr/>
        </p:nvSpPr>
        <p:spPr>
          <a:xfrm>
            <a:off x="6650704" y="3000147"/>
            <a:ext cx="1953743" cy="1512168"/>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solidFill>
                  <a:schemeClr val="tx1"/>
                </a:solidFill>
              </a:rPr>
              <a:t>Place plan Auchinairn</a:t>
            </a:r>
          </a:p>
        </p:txBody>
      </p:sp>
      <p:cxnSp>
        <p:nvCxnSpPr>
          <p:cNvPr id="10" name="Straight Arrow Connector 9"/>
          <p:cNvCxnSpPr/>
          <p:nvPr/>
        </p:nvCxnSpPr>
        <p:spPr>
          <a:xfrm flipH="1">
            <a:off x="3059832" y="3835083"/>
            <a:ext cx="976850" cy="89790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2" name="Straight Arrow Connector 11"/>
          <p:cNvCxnSpPr/>
          <p:nvPr/>
        </p:nvCxnSpPr>
        <p:spPr>
          <a:xfrm>
            <a:off x="5736425" y="3152515"/>
            <a:ext cx="936104" cy="39875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4" name="Straight Arrow Connector 13"/>
          <p:cNvCxnSpPr/>
          <p:nvPr/>
        </p:nvCxnSpPr>
        <p:spPr>
          <a:xfrm>
            <a:off x="5364088" y="3756231"/>
            <a:ext cx="372337" cy="124042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p:nvPr/>
        </p:nvCxnSpPr>
        <p:spPr>
          <a:xfrm flipH="1">
            <a:off x="2267744" y="3220820"/>
            <a:ext cx="792088" cy="330453"/>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3" name="Oval 12"/>
          <p:cNvSpPr/>
          <p:nvPr/>
        </p:nvSpPr>
        <p:spPr>
          <a:xfrm>
            <a:off x="401176" y="3000147"/>
            <a:ext cx="2262612" cy="1512168"/>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solidFill>
                  <a:schemeClr val="tx1"/>
                </a:solidFill>
              </a:rPr>
              <a:t>Place plan Hillhead/</a:t>
            </a:r>
            <a:r>
              <a:rPr lang="en-GB" dirty="0" err="1" smtClean="0">
                <a:solidFill>
                  <a:schemeClr val="tx1"/>
                </a:solidFill>
              </a:rPr>
              <a:t>Harestanes</a:t>
            </a:r>
            <a:endParaRPr lang="en-GB" dirty="0">
              <a:solidFill>
                <a:schemeClr val="tx1"/>
              </a:solidFill>
            </a:endParaRPr>
          </a:p>
        </p:txBody>
      </p:sp>
    </p:spTree>
    <p:extLst>
      <p:ext uri="{BB962C8B-B14F-4D97-AF65-F5344CB8AC3E}">
        <p14:creationId xmlns:p14="http://schemas.microsoft.com/office/powerpoint/2010/main" val="191053496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smtClean="0"/>
              <a:t>Inequality in east dunbartonshire</a:t>
            </a:r>
            <a:endParaRPr lang="en-GB" dirty="0"/>
          </a:p>
        </p:txBody>
      </p:sp>
      <p:sp>
        <p:nvSpPr>
          <p:cNvPr id="3" name="Content Placeholder 2"/>
          <p:cNvSpPr>
            <a:spLocks noGrp="1"/>
          </p:cNvSpPr>
          <p:nvPr>
            <p:ph sz="quarter" idx="1"/>
          </p:nvPr>
        </p:nvSpPr>
        <p:spPr/>
        <p:txBody>
          <a:bodyPr>
            <a:normAutofit fontScale="92500" lnSpcReduction="20000"/>
          </a:bodyPr>
          <a:lstStyle/>
          <a:p>
            <a:endParaRPr lang="en-GB" dirty="0" smtClean="0"/>
          </a:p>
          <a:p>
            <a:pPr marL="457200" lvl="1" indent="0">
              <a:buNone/>
            </a:pPr>
            <a:endParaRPr lang="en-GB" dirty="0" smtClean="0"/>
          </a:p>
          <a:p>
            <a:pPr lvl="0" hangingPunct="0"/>
            <a:r>
              <a:rPr lang="en-US" dirty="0"/>
              <a:t>East Dunbartonshire remains relatively less deprived in contrast to other Scottish local authorities with the majority of East Dunbartonshire </a:t>
            </a:r>
            <a:r>
              <a:rPr lang="en-US" dirty="0" err="1"/>
              <a:t>datazones</a:t>
            </a:r>
            <a:r>
              <a:rPr lang="en-US" dirty="0"/>
              <a:t> falling into the least deprived of the SIMD.</a:t>
            </a:r>
            <a:endParaRPr lang="en-GB" dirty="0"/>
          </a:p>
          <a:p>
            <a:pPr hangingPunct="0"/>
            <a:endParaRPr lang="en-GB" dirty="0"/>
          </a:p>
          <a:p>
            <a:pPr lvl="0" hangingPunct="0"/>
            <a:r>
              <a:rPr lang="en-US" dirty="0"/>
              <a:t>East Dunbartonshire has the second highest proportion of areas in Scotland that are not deprived according to SIMD</a:t>
            </a:r>
            <a:endParaRPr lang="en-GB" dirty="0"/>
          </a:p>
          <a:p>
            <a:pPr marL="0" indent="0">
              <a:buNone/>
            </a:pPr>
            <a:r>
              <a:rPr lang="en-GB" b="1" dirty="0"/>
              <a:t> </a:t>
            </a:r>
            <a:endParaRPr lang="en-GB" dirty="0"/>
          </a:p>
          <a:p>
            <a:pPr lvl="0" hangingPunct="0"/>
            <a:r>
              <a:rPr lang="en-US" dirty="0"/>
              <a:t>Although East Dunbartonshire as a whole is relatively less SIMD deprived than other local authorities in Scotland, there are specific areas within East Dunbartonshire that fall below the Scottish average.</a:t>
            </a:r>
            <a:endParaRPr lang="en-GB" dirty="0"/>
          </a:p>
        </p:txBody>
      </p:sp>
    </p:spTree>
    <p:extLst>
      <p:ext uri="{BB962C8B-B14F-4D97-AF65-F5344CB8AC3E}">
        <p14:creationId xmlns:p14="http://schemas.microsoft.com/office/powerpoint/2010/main" val="378196380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smtClean="0"/>
              <a:t>Inequality in east dunbartonshire</a:t>
            </a:r>
            <a:endParaRPr lang="en-GB" dirty="0"/>
          </a:p>
        </p:txBody>
      </p:sp>
      <p:sp>
        <p:nvSpPr>
          <p:cNvPr id="3" name="Content Placeholder 2"/>
          <p:cNvSpPr>
            <a:spLocks noGrp="1"/>
          </p:cNvSpPr>
          <p:nvPr>
            <p:ph sz="quarter" idx="1"/>
          </p:nvPr>
        </p:nvSpPr>
        <p:spPr/>
        <p:txBody>
          <a:bodyPr>
            <a:normAutofit/>
          </a:bodyPr>
          <a:lstStyle/>
          <a:p>
            <a:pPr>
              <a:buFont typeface="Wingdings" pitchFamily="2" charset="2"/>
              <a:buChar char="Ø"/>
            </a:pPr>
            <a:r>
              <a:rPr lang="en-GB" dirty="0" smtClean="0"/>
              <a:t>Hillhead </a:t>
            </a:r>
            <a:r>
              <a:rPr lang="en-GB" dirty="0"/>
              <a:t>remains the most deprived area in East Dunbartonshire, however SIMD ranks in the area have improved with two datazones moving out of the 5% most deprived in Scotland and the majority of Datazones showing less deprivation than in SIMD 2012. </a:t>
            </a:r>
            <a:endParaRPr lang="en-GB" dirty="0" smtClean="0"/>
          </a:p>
          <a:p>
            <a:pPr lvl="0">
              <a:buFont typeface="Wingdings" pitchFamily="2" charset="2"/>
              <a:buChar char="Ø"/>
            </a:pPr>
            <a:r>
              <a:rPr lang="en-US" dirty="0"/>
              <a:t>East Dunbartonshire has 7 </a:t>
            </a:r>
            <a:r>
              <a:rPr lang="en-US" dirty="0" err="1"/>
              <a:t>Datazones</a:t>
            </a:r>
            <a:r>
              <a:rPr lang="en-US" dirty="0"/>
              <a:t> in the most deprived 25% in Scotland, these are located in Hillhead, Auchinairn, Lennoxtown and </a:t>
            </a:r>
            <a:r>
              <a:rPr lang="en-US" dirty="0" err="1"/>
              <a:t>Kirkintilloch</a:t>
            </a:r>
            <a:r>
              <a:rPr lang="en-US" dirty="0"/>
              <a:t> </a:t>
            </a:r>
            <a:r>
              <a:rPr lang="en-US" dirty="0" smtClean="0"/>
              <a:t>West</a:t>
            </a:r>
            <a:endParaRPr lang="en-GB" dirty="0" smtClean="0"/>
          </a:p>
          <a:p>
            <a:pPr>
              <a:buFont typeface="Wingdings" pitchFamily="2" charset="2"/>
              <a:buChar char="Ø"/>
            </a:pPr>
            <a:r>
              <a:rPr lang="en-GB" dirty="0" smtClean="0"/>
              <a:t>SIMD identifies </a:t>
            </a:r>
            <a:r>
              <a:rPr lang="en-GB" b="1" dirty="0" smtClean="0"/>
              <a:t>areas</a:t>
            </a:r>
            <a:r>
              <a:rPr lang="en-GB" dirty="0" smtClean="0"/>
              <a:t> with deprivation</a:t>
            </a:r>
            <a:endParaRPr lang="en-GB" dirty="0"/>
          </a:p>
        </p:txBody>
      </p:sp>
    </p:spTree>
    <p:extLst>
      <p:ext uri="{BB962C8B-B14F-4D97-AF65-F5344CB8AC3E}">
        <p14:creationId xmlns:p14="http://schemas.microsoft.com/office/powerpoint/2010/main" val="190669444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 why place Plans?</a:t>
            </a:r>
            <a:endParaRPr lang="en-GB" dirty="0"/>
          </a:p>
        </p:txBody>
      </p:sp>
      <p:sp>
        <p:nvSpPr>
          <p:cNvPr id="3" name="Content Placeholder 2"/>
          <p:cNvSpPr>
            <a:spLocks noGrp="1"/>
          </p:cNvSpPr>
          <p:nvPr>
            <p:ph sz="quarter" idx="1"/>
          </p:nvPr>
        </p:nvSpPr>
        <p:spPr/>
        <p:txBody>
          <a:bodyPr>
            <a:normAutofit/>
          </a:bodyPr>
          <a:lstStyle/>
          <a:p>
            <a:endParaRPr lang="en-GB" dirty="0" smtClean="0"/>
          </a:p>
          <a:p>
            <a:r>
              <a:rPr lang="en-GB" dirty="0" smtClean="0"/>
              <a:t>Working within a locality or neighbourhood enables the CPPs and their partners to tackle inequalities for communities facing disadvantage </a:t>
            </a:r>
            <a:endParaRPr lang="en-GB" dirty="0"/>
          </a:p>
          <a:p>
            <a:pPr lvl="1"/>
            <a:r>
              <a:rPr lang="en-GB" dirty="0" smtClean="0"/>
              <a:t>Focussed </a:t>
            </a:r>
          </a:p>
          <a:p>
            <a:pPr lvl="1"/>
            <a:r>
              <a:rPr lang="en-GB" dirty="0" smtClean="0"/>
              <a:t>Can uncover hidden disadvantage</a:t>
            </a:r>
          </a:p>
          <a:p>
            <a:endParaRPr lang="en-GB" dirty="0" smtClean="0"/>
          </a:p>
          <a:p>
            <a:r>
              <a:rPr lang="en-GB" dirty="0" smtClean="0"/>
              <a:t>Often easiest for community bodies to participate in community planning at locality or neighbourhood level.</a:t>
            </a:r>
          </a:p>
          <a:p>
            <a:endParaRPr lang="en-GB" dirty="0"/>
          </a:p>
        </p:txBody>
      </p:sp>
    </p:spTree>
    <p:extLst>
      <p:ext uri="{BB962C8B-B14F-4D97-AF65-F5344CB8AC3E}">
        <p14:creationId xmlns:p14="http://schemas.microsoft.com/office/powerpoint/2010/main" val="414693747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place Plans should</a:t>
            </a:r>
            <a:endParaRPr lang="en-GB" dirty="0"/>
          </a:p>
        </p:txBody>
      </p:sp>
      <p:sp>
        <p:nvSpPr>
          <p:cNvPr id="3" name="Content Placeholder 2"/>
          <p:cNvSpPr>
            <a:spLocks noGrp="1"/>
          </p:cNvSpPr>
          <p:nvPr>
            <p:ph sz="quarter" idx="1"/>
          </p:nvPr>
        </p:nvSpPr>
        <p:spPr/>
        <p:txBody>
          <a:bodyPr/>
          <a:lstStyle/>
          <a:p>
            <a:r>
              <a:rPr lang="en-GB" dirty="0" smtClean="0"/>
              <a:t>Be based on those areas which achieve poorer outcomes locally and/or nationally</a:t>
            </a:r>
          </a:p>
          <a:p>
            <a:endParaRPr lang="en-GB" dirty="0" smtClean="0"/>
          </a:p>
          <a:p>
            <a:r>
              <a:rPr lang="en-GB" dirty="0" smtClean="0"/>
              <a:t>Outline the outcomes and the improvements  to be achieved in the locality</a:t>
            </a:r>
          </a:p>
          <a:p>
            <a:endParaRPr lang="en-GB" dirty="0" smtClean="0"/>
          </a:p>
          <a:p>
            <a:r>
              <a:rPr lang="en-GB" dirty="0" smtClean="0"/>
              <a:t>Be based on significant engagement</a:t>
            </a:r>
            <a:endParaRPr lang="en-GB" dirty="0"/>
          </a:p>
        </p:txBody>
      </p:sp>
    </p:spTree>
    <p:extLst>
      <p:ext uri="{BB962C8B-B14F-4D97-AF65-F5344CB8AC3E}">
        <p14:creationId xmlns:p14="http://schemas.microsoft.com/office/powerpoint/2010/main" val="350904791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smtClean="0"/>
              <a:t> Engagement for Locality Plans</a:t>
            </a:r>
            <a:endParaRPr lang="en-GB" dirty="0"/>
          </a:p>
        </p:txBody>
      </p:sp>
      <p:sp>
        <p:nvSpPr>
          <p:cNvPr id="3" name="Content Placeholder 2"/>
          <p:cNvSpPr>
            <a:spLocks noGrp="1"/>
          </p:cNvSpPr>
          <p:nvPr>
            <p:ph sz="quarter" idx="1"/>
          </p:nvPr>
        </p:nvSpPr>
        <p:spPr/>
        <p:txBody>
          <a:bodyPr>
            <a:normAutofit/>
          </a:bodyPr>
          <a:lstStyle/>
          <a:p>
            <a:endParaRPr lang="en-GB" dirty="0" smtClean="0"/>
          </a:p>
          <a:p>
            <a:r>
              <a:rPr lang="en-GB" dirty="0" smtClean="0"/>
              <a:t>Using a variety of methods and techniques of engagement based on individual need</a:t>
            </a:r>
          </a:p>
          <a:p>
            <a:r>
              <a:rPr lang="en-GB" dirty="0" smtClean="0"/>
              <a:t>Place Standard Tool</a:t>
            </a:r>
          </a:p>
          <a:p>
            <a:r>
              <a:rPr lang="en-GB" dirty="0">
                <a:hlinkClick r:id="rId3"/>
              </a:rPr>
              <a:t>http://www.placestandard.scot/#/</a:t>
            </a:r>
            <a:r>
              <a:rPr lang="en-GB" dirty="0" smtClean="0">
                <a:hlinkClick r:id="rId3"/>
              </a:rPr>
              <a:t>home</a:t>
            </a:r>
            <a:endParaRPr lang="en-GB" dirty="0" smtClean="0"/>
          </a:p>
          <a:p>
            <a:r>
              <a:rPr lang="en-GB" dirty="0" smtClean="0"/>
              <a:t>Training opportunities</a:t>
            </a:r>
          </a:p>
          <a:p>
            <a:pPr marL="0" indent="0">
              <a:buNone/>
            </a:pPr>
            <a:endParaRPr lang="en-GB" dirty="0"/>
          </a:p>
        </p:txBody>
      </p:sp>
    </p:spTree>
    <p:extLst>
      <p:ext uri="{BB962C8B-B14F-4D97-AF65-F5344CB8AC3E}">
        <p14:creationId xmlns:p14="http://schemas.microsoft.com/office/powerpoint/2010/main" val="3555920867"/>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Angles">
      <a:dk1>
        <a:srgbClr val="000000"/>
      </a:dk1>
      <a:lt1>
        <a:srgbClr val="FFFFFF"/>
      </a:lt1>
      <a:dk2>
        <a:srgbClr val="434342"/>
      </a:dk2>
      <a:lt2>
        <a:srgbClr val="CDD7D9"/>
      </a:lt2>
      <a:accent1>
        <a:srgbClr val="797B7E"/>
      </a:accent1>
      <a:accent2>
        <a:srgbClr val="F96A1B"/>
      </a:accent2>
      <a:accent3>
        <a:srgbClr val="08A1D9"/>
      </a:accent3>
      <a:accent4>
        <a:srgbClr val="7C984A"/>
      </a:accent4>
      <a:accent5>
        <a:srgbClr val="C2AD8D"/>
      </a:accent5>
      <a:accent6>
        <a:srgbClr val="506E94"/>
      </a:accent6>
      <a:hlink>
        <a:srgbClr val="5F5F5F"/>
      </a:hlink>
      <a:folHlink>
        <a:srgbClr val="969696"/>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2110</TotalTime>
  <Words>801</Words>
  <Application>Microsoft Office PowerPoint</Application>
  <PresentationFormat>On-screen Show (4:3)</PresentationFormat>
  <Paragraphs>111</Paragraphs>
  <Slides>16</Slides>
  <Notes>8</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Oriel</vt:lpstr>
      <vt:lpstr>place standard tool for community engagement  Planning for community engagement in East Dunbartonshire  </vt:lpstr>
      <vt:lpstr>community Empowerment (Scotland) Act 2015: Community Planning</vt:lpstr>
      <vt:lpstr>PowerPoint Presentation</vt:lpstr>
      <vt:lpstr>PowerPoint Presentation</vt:lpstr>
      <vt:lpstr>Inequality in east dunbartonshire</vt:lpstr>
      <vt:lpstr>Inequality in east dunbartonshire</vt:lpstr>
      <vt:lpstr> why place Plans?</vt:lpstr>
      <vt:lpstr>place Plans should</vt:lpstr>
      <vt:lpstr> Engagement for Locality Plans</vt:lpstr>
      <vt:lpstr>Outcomes of the process</vt:lpstr>
      <vt:lpstr>PowerPoint Presentation</vt:lpstr>
      <vt:lpstr>What are we asking for?</vt:lpstr>
      <vt:lpstr>Place Standard Tool </vt:lpstr>
      <vt:lpstr>Place Standard Tool Hillhead  </vt:lpstr>
      <vt:lpstr>PowerPoint Presentation</vt:lpstr>
      <vt:lpstr>Any Questions???</vt:lpstr>
    </vt:vector>
  </TitlesOfParts>
  <Company>East Dunbartonshire Council</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Gerard McCormack</dc:creator>
  <cp:lastModifiedBy>Kirsty Anderson</cp:lastModifiedBy>
  <cp:revision>150</cp:revision>
  <cp:lastPrinted>2016-09-29T10:50:22Z</cp:lastPrinted>
  <dcterms:created xsi:type="dcterms:W3CDTF">2016-04-26T14:09:54Z</dcterms:created>
  <dcterms:modified xsi:type="dcterms:W3CDTF">2017-03-22T13:20:12Z</dcterms:modified>
</cp:coreProperties>
</file>