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63" r:id="rId5"/>
    <p:sldId id="271" r:id="rId6"/>
    <p:sldId id="272" r:id="rId7"/>
    <p:sldId id="273" r:id="rId8"/>
    <p:sldId id="274" r:id="rId9"/>
    <p:sldId id="301" r:id="rId10"/>
    <p:sldId id="302" r:id="rId11"/>
    <p:sldId id="303" r:id="rId12"/>
    <p:sldId id="310" r:id="rId13"/>
    <p:sldId id="311" r:id="rId14"/>
    <p:sldId id="307" r:id="rId15"/>
    <p:sldId id="276" r:id="rId16"/>
    <p:sldId id="284" r:id="rId17"/>
    <p:sldId id="309" r:id="rId18"/>
    <p:sldId id="280" r:id="rId19"/>
    <p:sldId id="281" r:id="rId20"/>
    <p:sldId id="308" r:id="rId21"/>
    <p:sldId id="282"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p:cViewPr varScale="1">
        <p:scale>
          <a:sx n="50" d="100"/>
          <a:sy n="50" d="100"/>
        </p:scale>
        <p:origin x="-54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F4CF0-CCF1-4CBB-AF90-CA467D5BC020}" type="datetimeFigureOut">
              <a:rPr lang="en-GB" smtClean="0"/>
              <a:t>22/03/2017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D11C1-1564-4BA0-9409-D39EFAB00DD5}" type="slidenum">
              <a:rPr lang="en-GB" smtClean="0"/>
              <a:t>‹#›</a:t>
            </a:fld>
            <a:endParaRPr lang="en-GB"/>
          </a:p>
        </p:txBody>
      </p:sp>
    </p:spTree>
    <p:extLst>
      <p:ext uri="{BB962C8B-B14F-4D97-AF65-F5344CB8AC3E}">
        <p14:creationId xmlns:p14="http://schemas.microsoft.com/office/powerpoint/2010/main" val="426562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section community bodies don’t need to be formally</a:t>
            </a:r>
            <a:r>
              <a:rPr lang="en-GB" baseline="0" dirty="0" smtClean="0"/>
              <a:t> constituted and cam include communities of interest or place.  Section 4 (6) (b)</a:t>
            </a:r>
            <a:endParaRPr lang="en-GB" dirty="0"/>
          </a:p>
        </p:txBody>
      </p:sp>
      <p:sp>
        <p:nvSpPr>
          <p:cNvPr id="4" name="Slide Number Placeholder 3"/>
          <p:cNvSpPr>
            <a:spLocks noGrp="1"/>
          </p:cNvSpPr>
          <p:nvPr>
            <p:ph type="sldNum" sz="quarter" idx="10"/>
          </p:nvPr>
        </p:nvSpPr>
        <p:spPr/>
        <p:txBody>
          <a:bodyPr/>
          <a:lstStyle/>
          <a:p>
            <a:fld id="{7A6D11C1-1564-4BA0-9409-D39EFAB00DD5}" type="slidenum">
              <a:rPr lang="en-GB" smtClean="0"/>
              <a:t>13</a:t>
            </a:fld>
            <a:endParaRPr lang="en-GB" dirty="0"/>
          </a:p>
        </p:txBody>
      </p:sp>
    </p:spTree>
    <p:extLst>
      <p:ext uri="{BB962C8B-B14F-4D97-AF65-F5344CB8AC3E}">
        <p14:creationId xmlns:p14="http://schemas.microsoft.com/office/powerpoint/2010/main" val="187967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F1147-F92C-44CF-ADCF-22B2F37E9DA7}" type="slidenum">
              <a:rPr lang="en-GB" smtClean="0"/>
              <a:t>14</a:t>
            </a:fld>
            <a:endParaRPr lang="en-GB"/>
          </a:p>
        </p:txBody>
      </p:sp>
    </p:spTree>
    <p:extLst>
      <p:ext uri="{BB962C8B-B14F-4D97-AF65-F5344CB8AC3E}">
        <p14:creationId xmlns:p14="http://schemas.microsoft.com/office/powerpoint/2010/main" val="98139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F1147-F92C-44CF-ADCF-22B2F37E9DA7}" type="slidenum">
              <a:rPr lang="en-GB" smtClean="0"/>
              <a:t>16</a:t>
            </a:fld>
            <a:endParaRPr lang="en-GB"/>
          </a:p>
        </p:txBody>
      </p:sp>
    </p:spTree>
    <p:extLst>
      <p:ext uri="{BB962C8B-B14F-4D97-AF65-F5344CB8AC3E}">
        <p14:creationId xmlns:p14="http://schemas.microsoft.com/office/powerpoint/2010/main" val="320114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good is the Strategic Leadership of CLD? Includes Impact on Staff / Volunteers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Place Based Inspection: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1.1  Improvements in Performance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4.1 Impact on the Local Community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5.1 Delivering the Learning Offer with Learners</a:t>
            </a:r>
          </a:p>
          <a:p>
            <a:endParaRPr lang="en-GB" dirty="0"/>
          </a:p>
        </p:txBody>
      </p:sp>
      <p:sp>
        <p:nvSpPr>
          <p:cNvPr id="4" name="Slide Number Placeholder 3"/>
          <p:cNvSpPr>
            <a:spLocks noGrp="1"/>
          </p:cNvSpPr>
          <p:nvPr>
            <p:ph type="sldNum" sz="quarter" idx="10"/>
          </p:nvPr>
        </p:nvSpPr>
        <p:spPr/>
        <p:txBody>
          <a:bodyPr/>
          <a:lstStyle/>
          <a:p>
            <a:fld id="{7A6D11C1-1564-4BA0-9409-D39EFAB00DD5}" type="slidenum">
              <a:rPr lang="en-GB" smtClean="0"/>
              <a:t>19</a:t>
            </a:fld>
            <a:endParaRPr lang="en-GB"/>
          </a:p>
        </p:txBody>
      </p:sp>
    </p:spTree>
    <p:extLst>
      <p:ext uri="{BB962C8B-B14F-4D97-AF65-F5344CB8AC3E}">
        <p14:creationId xmlns:p14="http://schemas.microsoft.com/office/powerpoint/2010/main" val="91126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3575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218701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32831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177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D42A9-5D64-4EE7-9A2A-7C8FA0FFD726}" type="datetimeFigureOut">
              <a:rPr lang="en-GB" smtClean="0"/>
              <a:t>22/03/2017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307196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DD42A9-5D64-4EE7-9A2A-7C8FA0FFD726}"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401789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DD42A9-5D64-4EE7-9A2A-7C8FA0FFD726}" type="datetimeFigureOut">
              <a:rPr lang="en-GB" smtClean="0"/>
              <a:t>22/03/2017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308968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DD42A9-5D64-4EE7-9A2A-7C8FA0FFD726}" type="datetimeFigureOut">
              <a:rPr lang="en-GB" smtClean="0"/>
              <a:t>22/03/2017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137718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D42A9-5D64-4EE7-9A2A-7C8FA0FFD726}" type="datetimeFigureOut">
              <a:rPr lang="en-GB" smtClean="0"/>
              <a:t>22/03/2017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81710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D42A9-5D64-4EE7-9A2A-7C8FA0FFD726}"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256559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D42A9-5D64-4EE7-9A2A-7C8FA0FFD726}" type="datetimeFigureOut">
              <a:rPr lang="en-GB" smtClean="0"/>
              <a:t>22/03/2017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289333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accent1">
                <a:lumMod val="20000"/>
                <a:lumOff val="80000"/>
                <a:alpha val="10000"/>
              </a:schemeClr>
            </a:gs>
            <a:gs pos="100000">
              <a:schemeClr val="accent1">
                <a:lumMod val="20000"/>
                <a:lumOff val="80000"/>
                <a:alpha val="3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D42A9-5D64-4EE7-9A2A-7C8FA0FFD726}" type="datetimeFigureOut">
              <a:rPr lang="en-GB" smtClean="0"/>
              <a:t>22/03/2017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6D8FF-997A-47FA-B419-B35B4826B0DD}"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56176" y="5809976"/>
            <a:ext cx="2779546" cy="931392"/>
          </a:xfrm>
          <a:prstGeom prst="rect">
            <a:avLst/>
          </a:prstGeom>
          <a:effectLst>
            <a:softEdge rad="12700"/>
          </a:effectLst>
        </p:spPr>
      </p:pic>
    </p:spTree>
    <p:extLst>
      <p:ext uri="{BB962C8B-B14F-4D97-AF65-F5344CB8AC3E}">
        <p14:creationId xmlns:p14="http://schemas.microsoft.com/office/powerpoint/2010/main" val="531787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Kirsty.Anderson@eastdunbarton.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24744"/>
            <a:ext cx="8208912" cy="2520280"/>
          </a:xfrm>
        </p:spPr>
        <p:txBody>
          <a:bodyPr>
            <a:normAutofit/>
          </a:bodyPr>
          <a:lstStyle/>
          <a:p>
            <a:r>
              <a:rPr lang="en-GB" dirty="0" smtClean="0"/>
              <a:t>East </a:t>
            </a:r>
            <a:r>
              <a:rPr lang="en-GB" dirty="0" smtClean="0"/>
              <a:t>Dunbartonshire CLD Plan</a:t>
            </a:r>
            <a:endParaRPr lang="en-GB" dirty="0"/>
          </a:p>
        </p:txBody>
      </p:sp>
      <p:sp>
        <p:nvSpPr>
          <p:cNvPr id="3" name="Subtitle 2"/>
          <p:cNvSpPr>
            <a:spLocks noGrp="1"/>
          </p:cNvSpPr>
          <p:nvPr>
            <p:ph type="subTitle" idx="1"/>
          </p:nvPr>
        </p:nvSpPr>
        <p:spPr>
          <a:xfrm>
            <a:off x="1043608" y="3861048"/>
            <a:ext cx="7128792" cy="576064"/>
          </a:xfrm>
        </p:spPr>
        <p:txBody>
          <a:bodyPr>
            <a:noAutofit/>
          </a:bodyPr>
          <a:lstStyle/>
          <a:p>
            <a:r>
              <a:rPr lang="en-GB" sz="2400" smtClean="0"/>
              <a:t>22 March </a:t>
            </a:r>
            <a:r>
              <a:rPr lang="en-GB" sz="2400" dirty="0" smtClean="0"/>
              <a:t>2017</a:t>
            </a:r>
          </a:p>
        </p:txBody>
      </p:sp>
      <p:sp>
        <p:nvSpPr>
          <p:cNvPr id="4" name="Rectangle 3"/>
          <p:cNvSpPr/>
          <p:nvPr/>
        </p:nvSpPr>
        <p:spPr>
          <a:xfrm>
            <a:off x="1115616" y="4719022"/>
            <a:ext cx="3379440" cy="1569660"/>
          </a:xfrm>
          <a:prstGeom prst="rect">
            <a:avLst/>
          </a:prstGeom>
        </p:spPr>
        <p:txBody>
          <a:bodyPr wrap="square">
            <a:spAutoFit/>
          </a:bodyPr>
          <a:lstStyle/>
          <a:p>
            <a:r>
              <a:rPr lang="en-GB" sz="2400" b="1" dirty="0" smtClean="0"/>
              <a:t>Kirsty Anderson</a:t>
            </a:r>
            <a:endParaRPr lang="en-GB" sz="2400" b="1" dirty="0"/>
          </a:p>
          <a:p>
            <a:r>
              <a:rPr lang="en-GB" sz="2400" dirty="0"/>
              <a:t>Policy Adviser </a:t>
            </a:r>
            <a:endParaRPr lang="en-GB" sz="2400" dirty="0" smtClean="0"/>
          </a:p>
          <a:p>
            <a:r>
              <a:rPr lang="en-GB" sz="2400" dirty="0" smtClean="0"/>
              <a:t>Community </a:t>
            </a:r>
            <a:r>
              <a:rPr lang="en-GB" sz="2400" dirty="0"/>
              <a:t>Planning and Partnerships Team</a:t>
            </a:r>
          </a:p>
        </p:txBody>
      </p:sp>
    </p:spTree>
    <p:extLst>
      <p:ext uri="{BB962C8B-B14F-4D97-AF65-F5344CB8AC3E}">
        <p14:creationId xmlns:p14="http://schemas.microsoft.com/office/powerpoint/2010/main" val="2922484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Socio Economic Disadvantage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96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296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SIMD 2016</a:t>
            </a:r>
            <a:endParaRPr lang="en-GB" dirty="0"/>
          </a:p>
        </p:txBody>
      </p:sp>
      <p:sp>
        <p:nvSpPr>
          <p:cNvPr id="4" name="Content Placeholder 2"/>
          <p:cNvSpPr>
            <a:spLocks noGrp="1"/>
          </p:cNvSpPr>
          <p:nvPr>
            <p:ph idx="1"/>
          </p:nvPr>
        </p:nvSpPr>
        <p:spPr>
          <a:xfrm>
            <a:off x="457200" y="1268760"/>
            <a:ext cx="4834880" cy="5184576"/>
          </a:xfrm>
        </p:spPr>
        <p:txBody>
          <a:bodyPr>
            <a:normAutofit fontScale="25000" lnSpcReduction="20000"/>
          </a:bodyPr>
          <a:lstStyle/>
          <a:p>
            <a:pPr lvl="0"/>
            <a:endParaRPr lang="en-US" dirty="0" smtClean="0"/>
          </a:p>
          <a:p>
            <a:pPr lvl="0"/>
            <a:r>
              <a:rPr lang="en-US" sz="9600" dirty="0" smtClean="0"/>
              <a:t>ED relatively </a:t>
            </a:r>
            <a:r>
              <a:rPr lang="en-US" sz="9600" dirty="0"/>
              <a:t>less deprived in contrast to other Scottish local authorities </a:t>
            </a:r>
            <a:r>
              <a:rPr lang="en-US" sz="9600" dirty="0" smtClean="0"/>
              <a:t>- majority </a:t>
            </a:r>
            <a:r>
              <a:rPr lang="en-US" sz="9600" dirty="0"/>
              <a:t>of </a:t>
            </a:r>
            <a:r>
              <a:rPr lang="en-US" sz="9600" dirty="0" smtClean="0"/>
              <a:t>datazones </a:t>
            </a:r>
            <a:r>
              <a:rPr lang="en-US" sz="9600" dirty="0"/>
              <a:t>falling into the least deprived of the SIMD.</a:t>
            </a:r>
          </a:p>
          <a:p>
            <a:r>
              <a:rPr lang="en-US" sz="9600" dirty="0" smtClean="0"/>
              <a:t>ED has </a:t>
            </a:r>
            <a:r>
              <a:rPr lang="en-US" sz="9600" dirty="0"/>
              <a:t>the second highest proportion of areas in Scotland that are not deprived according to SIMD</a:t>
            </a:r>
          </a:p>
          <a:p>
            <a:pPr lvl="0"/>
            <a:r>
              <a:rPr lang="en-US" sz="9600" dirty="0" smtClean="0"/>
              <a:t>Specific </a:t>
            </a:r>
            <a:r>
              <a:rPr lang="en-US" sz="9600" dirty="0"/>
              <a:t>areas within East Dunbartonshire that fall below the Scottish average.</a:t>
            </a:r>
          </a:p>
          <a:p>
            <a:r>
              <a:rPr lang="en-US" sz="9600" dirty="0" smtClean="0"/>
              <a:t>7 </a:t>
            </a:r>
            <a:r>
              <a:rPr lang="en-US" sz="9600" dirty="0"/>
              <a:t>Datazones in the most deprived 25% in Scotland, these are located in Hillhead, Auchinairn, Lennoxtown and Kirkintilloch West</a:t>
            </a:r>
            <a:endParaRPr lang="en-GB" sz="9600" dirty="0"/>
          </a:p>
          <a:p>
            <a:pPr lvl="0"/>
            <a:endParaRPr lang="en-US" dirty="0" smtClean="0"/>
          </a:p>
          <a:p>
            <a:pPr lvl="0"/>
            <a:endParaRPr lang="en-US" dirty="0"/>
          </a:p>
          <a:p>
            <a:pPr lvl="0"/>
            <a:endParaRPr lang="en-GB" dirty="0"/>
          </a:p>
          <a:p>
            <a:endParaRPr lang="en-US" dirty="0" smtClean="0"/>
          </a:p>
          <a:p>
            <a:endParaRPr lang="en-US" dirty="0"/>
          </a:p>
          <a:p>
            <a:endParaRPr lang="en-GB" dirty="0"/>
          </a:p>
          <a:p>
            <a:pPr lvl="0"/>
            <a:endParaRPr lang="en-GB" dirty="0"/>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72816"/>
            <a:ext cx="3545316" cy="285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2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Overcoming Barriers to Participation</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635" y="1625755"/>
            <a:ext cx="7498730" cy="44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97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Bodies as Partners</a:t>
            </a:r>
            <a:endParaRPr lang="en-GB" dirty="0"/>
          </a:p>
        </p:txBody>
      </p:sp>
      <p:sp>
        <p:nvSpPr>
          <p:cNvPr id="4" name="Content Placeholder 3"/>
          <p:cNvSpPr>
            <a:spLocks noGrp="1"/>
          </p:cNvSpPr>
          <p:nvPr>
            <p:ph idx="1"/>
          </p:nvPr>
        </p:nvSpPr>
        <p:spPr>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en-GB" sz="2800" dirty="0" smtClean="0">
                <a:solidFill>
                  <a:schemeClr val="tx1"/>
                </a:solidFill>
              </a:rPr>
              <a:t>Community Planning Partners must consider which community bodies are likely to be able to contribute to community planning having regard in particular to which of those bodies represent interests of persons who experience inequalities of outcome which result from socio-economic disadvantage</a:t>
            </a:r>
            <a:endParaRPr lang="en-GB" sz="2800" dirty="0">
              <a:solidFill>
                <a:schemeClr val="tx1"/>
              </a:solidFill>
            </a:endParaRPr>
          </a:p>
        </p:txBody>
      </p:sp>
    </p:spTree>
    <p:extLst>
      <p:ext uri="{BB962C8B-B14F-4D97-AF65-F5344CB8AC3E}">
        <p14:creationId xmlns:p14="http://schemas.microsoft.com/office/powerpoint/2010/main" val="375242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 Plans</a:t>
            </a:r>
            <a:endParaRPr lang="en-GB" dirty="0"/>
          </a:p>
        </p:txBody>
      </p:sp>
      <p:sp>
        <p:nvSpPr>
          <p:cNvPr id="3" name="Content Placeholder 2"/>
          <p:cNvSpPr>
            <a:spLocks noGrp="1"/>
          </p:cNvSpPr>
          <p:nvPr>
            <p:ph idx="1"/>
          </p:nvPr>
        </p:nvSpPr>
        <p:spPr>
          <a:xfrm>
            <a:off x="457200" y="1251060"/>
            <a:ext cx="4136504" cy="5418300"/>
          </a:xfrm>
        </p:spPr>
        <p:txBody>
          <a:bodyPr>
            <a:normAutofit fontScale="85000" lnSpcReduction="20000"/>
          </a:bodyPr>
          <a:lstStyle/>
          <a:p>
            <a:r>
              <a:rPr lang="en-GB" dirty="0" smtClean="0"/>
              <a:t>Engagement for place plans </a:t>
            </a:r>
            <a:r>
              <a:rPr lang="en-GB" dirty="0" err="1" smtClean="0"/>
              <a:t>ongoing</a:t>
            </a:r>
            <a:r>
              <a:rPr lang="en-GB" dirty="0" smtClean="0"/>
              <a:t> in areas of most need ‘Place areas’ using variety of methods e.g. Place Standard Tool</a:t>
            </a:r>
          </a:p>
          <a:p>
            <a:r>
              <a:rPr lang="en-GB" dirty="0" smtClean="0"/>
              <a:t>Looking for communities to identify solutions as well as raise issues</a:t>
            </a:r>
          </a:p>
          <a:p>
            <a:r>
              <a:rPr lang="en-GB" dirty="0" smtClean="0"/>
              <a:t>Council and partners supporting communities to identify potential projects / reach vulnerable groups / build community cohesion</a:t>
            </a:r>
          </a:p>
          <a:p>
            <a:r>
              <a:rPr lang="en-GB" dirty="0" smtClean="0"/>
              <a:t>Annual Reporting </a:t>
            </a:r>
            <a:endParaRPr lang="en-GB" dirty="0"/>
          </a:p>
        </p:txBody>
      </p:sp>
      <p:pic>
        <p:nvPicPr>
          <p:cNvPr id="1026" name="Picture 2" descr="I:\RESTRICT\CLD_CS\CPP Team\CPP\Partnership Development Programme\PWDP\2016_17\CLD Learning Lunches\28 02 17\Place Standard tool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04" y="1251060"/>
            <a:ext cx="4191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6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Plans</a:t>
            </a:r>
            <a:endParaRPr lang="en-GB" dirty="0"/>
          </a:p>
        </p:txBody>
      </p:sp>
      <p:sp>
        <p:nvSpPr>
          <p:cNvPr id="4" name="Content Placeholder 3"/>
          <p:cNvSpPr txBox="1">
            <a:spLocks noGrp="1"/>
          </p:cNvSpPr>
          <p:nvPr>
            <p:ph idx="1"/>
          </p:nvPr>
        </p:nvSpPr>
        <p:spPr>
          <a:xfrm>
            <a:off x="467544" y="1345986"/>
            <a:ext cx="8229600" cy="5755422"/>
          </a:xfrm>
          <a:prstGeom prst="rect">
            <a:avLst/>
          </a:prstGeom>
          <a:noFill/>
        </p:spPr>
        <p:txBody>
          <a:bodyPr wrap="square" rtlCol="0">
            <a:spAutoFit/>
          </a:bodyPr>
          <a:lstStyle/>
          <a:p>
            <a:pPr marL="514350" indent="-514350">
              <a:buFont typeface="+mj-lt"/>
              <a:buAutoNum type="arabicPeriod"/>
            </a:pPr>
            <a:r>
              <a:rPr lang="en-GB" sz="3200" dirty="0" smtClean="0"/>
              <a:t>CLD Partnership working</a:t>
            </a:r>
          </a:p>
          <a:p>
            <a:pPr marL="514350" indent="-514350">
              <a:buFont typeface="+mj-lt"/>
              <a:buAutoNum type="arabicPeriod"/>
            </a:pPr>
            <a:r>
              <a:rPr lang="en-GB" sz="3200" dirty="0" smtClean="0"/>
              <a:t>Place Approach to Joint </a:t>
            </a:r>
            <a:r>
              <a:rPr lang="en-GB" sz="3200" dirty="0"/>
              <a:t>R</a:t>
            </a:r>
            <a:r>
              <a:rPr lang="en-GB" sz="3200" dirty="0" smtClean="0"/>
              <a:t>esourcing</a:t>
            </a:r>
          </a:p>
          <a:p>
            <a:pPr marL="514350" indent="-514350">
              <a:buFont typeface="+mj-lt"/>
              <a:buAutoNum type="arabicPeriod"/>
            </a:pPr>
            <a:r>
              <a:rPr lang="en-GB" sz="3200" dirty="0" smtClean="0"/>
              <a:t>Community Capacity Building</a:t>
            </a:r>
          </a:p>
          <a:p>
            <a:pPr marL="514350" indent="-514350">
              <a:buFont typeface="+mj-lt"/>
              <a:buAutoNum type="arabicPeriod"/>
            </a:pPr>
            <a:r>
              <a:rPr lang="en-GB" sz="3200" dirty="0"/>
              <a:t>Improving </a:t>
            </a:r>
            <a:r>
              <a:rPr lang="en-GB" sz="3200" dirty="0" smtClean="0"/>
              <a:t>Employability</a:t>
            </a:r>
          </a:p>
          <a:p>
            <a:pPr marL="514350" indent="-514350">
              <a:buFont typeface="+mj-lt"/>
              <a:buAutoNum type="arabicPeriod"/>
            </a:pPr>
            <a:r>
              <a:rPr lang="en-GB" sz="3200" dirty="0" smtClean="0"/>
              <a:t>Skills for Learning, Life and Work</a:t>
            </a:r>
          </a:p>
          <a:p>
            <a:pPr marL="514350" indent="-514350">
              <a:buFont typeface="+mj-lt"/>
              <a:buAutoNum type="arabicPeriod"/>
            </a:pPr>
            <a:r>
              <a:rPr lang="en-GB" sz="3200" dirty="0" smtClean="0"/>
              <a:t>Financial Inclusion</a:t>
            </a:r>
          </a:p>
          <a:p>
            <a:pPr marL="514350" indent="-514350">
              <a:buFont typeface="+mj-lt"/>
              <a:buAutoNum type="arabicPeriod"/>
            </a:pPr>
            <a:r>
              <a:rPr lang="en-GB" sz="3200" dirty="0" smtClean="0"/>
              <a:t>Early </a:t>
            </a:r>
            <a:r>
              <a:rPr lang="en-GB" sz="3200" dirty="0"/>
              <a:t>Years and Supporting Families</a:t>
            </a:r>
          </a:p>
          <a:p>
            <a:pPr marL="0" indent="0">
              <a:buNone/>
            </a:pPr>
            <a:r>
              <a:rPr lang="en-GB" sz="3200" dirty="0"/>
              <a:t>8.  Reducing Health Inequalities</a:t>
            </a:r>
          </a:p>
          <a:p>
            <a:endParaRPr lang="en-GB" sz="2800" b="1" dirty="0" smtClean="0">
              <a:solidFill>
                <a:srgbClr val="002060"/>
              </a:solidFill>
            </a:endParaRPr>
          </a:p>
          <a:p>
            <a:endParaRPr lang="en-GB" sz="2800" dirty="0" smtClean="0">
              <a:solidFill>
                <a:srgbClr val="002060"/>
              </a:solidFill>
            </a:endParaRPr>
          </a:p>
        </p:txBody>
      </p:sp>
    </p:spTree>
    <p:extLst>
      <p:ext uri="{BB962C8B-B14F-4D97-AF65-F5344CB8AC3E}">
        <p14:creationId xmlns:p14="http://schemas.microsoft.com/office/powerpoint/2010/main" val="39473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558" y="171104"/>
            <a:ext cx="3911682" cy="584775"/>
          </a:xfrm>
          <a:prstGeom prst="rect">
            <a:avLst/>
          </a:prstGeom>
          <a:noFill/>
        </p:spPr>
        <p:txBody>
          <a:bodyPr wrap="square" rtlCol="0">
            <a:spAutoFit/>
          </a:bodyPr>
          <a:lstStyle/>
          <a:p>
            <a:pPr algn="ctr"/>
            <a:r>
              <a:rPr lang="en-GB" sz="3200" dirty="0" smtClean="0"/>
              <a:t>Consultation</a:t>
            </a:r>
            <a:endParaRPr lang="en-GB" sz="3200" dirty="0"/>
          </a:p>
        </p:txBody>
      </p:sp>
      <p:sp>
        <p:nvSpPr>
          <p:cNvPr id="8" name="TextBox 7"/>
          <p:cNvSpPr txBox="1"/>
          <p:nvPr/>
        </p:nvSpPr>
        <p:spPr>
          <a:xfrm>
            <a:off x="179512" y="2432969"/>
            <a:ext cx="4597235" cy="830997"/>
          </a:xfrm>
          <a:prstGeom prst="rect">
            <a:avLst/>
          </a:prstGeom>
          <a:noFill/>
        </p:spPr>
        <p:txBody>
          <a:bodyPr wrap="square" rtlCol="0">
            <a:spAutoFit/>
          </a:bodyPr>
          <a:lstStyle/>
          <a:p>
            <a:pPr algn="ctr"/>
            <a:r>
              <a:rPr lang="en-GB" sz="2400" dirty="0" smtClean="0">
                <a:solidFill>
                  <a:srgbClr val="FF0000"/>
                </a:solidFill>
              </a:rPr>
              <a:t>Do you want pizza or pasta? (closed)</a:t>
            </a:r>
            <a:endParaRPr lang="en-GB" sz="2400" dirty="0">
              <a:solidFill>
                <a:srgbClr val="FF0000"/>
              </a:solidFill>
            </a:endParaRPr>
          </a:p>
        </p:txBody>
      </p:sp>
      <p:pic>
        <p:nvPicPr>
          <p:cNvPr id="1030" name="Picture 6" descr="C:\Users\GMcCorma\AppData\Local\Microsoft\Windows\Temporary Internet Files\Content.IE5\4H1SC43G\cooking+schoo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354" y="3262685"/>
            <a:ext cx="1169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McCorma\AppData\Local\Microsoft\Windows\Temporary Internet Files\Content.IE5\B930TAC4\cooking+schoo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354" y="3262685"/>
            <a:ext cx="11694"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188640"/>
            <a:ext cx="3888432" cy="584775"/>
          </a:xfrm>
          <a:prstGeom prst="rect">
            <a:avLst/>
          </a:prstGeom>
          <a:noFill/>
        </p:spPr>
        <p:txBody>
          <a:bodyPr wrap="square" rtlCol="0">
            <a:spAutoFit/>
          </a:bodyPr>
          <a:lstStyle/>
          <a:p>
            <a:pPr algn="ctr"/>
            <a:r>
              <a:rPr lang="en-GB" sz="3200" dirty="0" smtClean="0"/>
              <a:t>Engagement</a:t>
            </a:r>
            <a:endParaRPr lang="en-GB" sz="3200" dirty="0"/>
          </a:p>
        </p:txBody>
      </p:sp>
      <p:sp>
        <p:nvSpPr>
          <p:cNvPr id="17" name="TextBox 16"/>
          <p:cNvSpPr txBox="1"/>
          <p:nvPr/>
        </p:nvSpPr>
        <p:spPr>
          <a:xfrm>
            <a:off x="4572000" y="2413364"/>
            <a:ext cx="3661651" cy="830997"/>
          </a:xfrm>
          <a:prstGeom prst="rect">
            <a:avLst/>
          </a:prstGeom>
          <a:noFill/>
        </p:spPr>
        <p:txBody>
          <a:bodyPr wrap="square" rtlCol="0">
            <a:spAutoFit/>
          </a:bodyPr>
          <a:lstStyle/>
          <a:p>
            <a:pPr algn="ctr"/>
            <a:r>
              <a:rPr lang="en-GB" sz="2400" dirty="0" smtClean="0">
                <a:solidFill>
                  <a:srgbClr val="FF0000"/>
                </a:solidFill>
              </a:rPr>
              <a:t>What would you like for dinner? (open)</a:t>
            </a:r>
            <a:endParaRPr lang="en-GB" sz="2400" dirty="0">
              <a:solidFill>
                <a:srgbClr val="FF0000"/>
              </a:solidFill>
            </a:endParaRPr>
          </a:p>
        </p:txBody>
      </p:sp>
      <p:grpSp>
        <p:nvGrpSpPr>
          <p:cNvPr id="11" name="Group 10"/>
          <p:cNvGrpSpPr/>
          <p:nvPr/>
        </p:nvGrpSpPr>
        <p:grpSpPr>
          <a:xfrm>
            <a:off x="257158" y="3068960"/>
            <a:ext cx="4597235" cy="2879504"/>
            <a:chOff x="312558" y="3674911"/>
            <a:chExt cx="4597235" cy="2879504"/>
          </a:xfrm>
        </p:grpSpPr>
        <p:sp>
          <p:nvSpPr>
            <p:cNvPr id="6" name="TextBox 5"/>
            <p:cNvSpPr txBox="1"/>
            <p:nvPr/>
          </p:nvSpPr>
          <p:spPr>
            <a:xfrm>
              <a:off x="1043608" y="3674911"/>
              <a:ext cx="3024336" cy="584775"/>
            </a:xfrm>
            <a:prstGeom prst="rect">
              <a:avLst/>
            </a:prstGeom>
            <a:noFill/>
          </p:spPr>
          <p:txBody>
            <a:bodyPr wrap="square" rtlCol="0">
              <a:spAutoFit/>
            </a:bodyPr>
            <a:lstStyle/>
            <a:p>
              <a:pPr algn="ctr"/>
              <a:r>
                <a:rPr lang="en-GB" sz="3200" dirty="0" smtClean="0"/>
                <a:t>Co-production</a:t>
              </a:r>
              <a:endParaRPr lang="en-GB" sz="32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543" y="4342970"/>
              <a:ext cx="14192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12558" y="6092750"/>
              <a:ext cx="4597235" cy="461665"/>
            </a:xfrm>
            <a:prstGeom prst="rect">
              <a:avLst/>
            </a:prstGeom>
            <a:noFill/>
          </p:spPr>
          <p:txBody>
            <a:bodyPr wrap="square" rtlCol="0">
              <a:spAutoFit/>
            </a:bodyPr>
            <a:lstStyle/>
            <a:p>
              <a:pPr algn="ctr"/>
              <a:r>
                <a:rPr lang="en-GB" sz="2400" dirty="0" smtClean="0">
                  <a:solidFill>
                    <a:srgbClr val="FF0000"/>
                  </a:solidFill>
                </a:rPr>
                <a:t>Let’s make a meal together</a:t>
              </a:r>
              <a:endParaRPr lang="en-GB" sz="2400" dirty="0">
                <a:solidFill>
                  <a:srgbClr val="FF0000"/>
                </a:solidFill>
              </a:endParaRPr>
            </a:p>
          </p:txBody>
        </p:sp>
      </p:grpSp>
      <p:grpSp>
        <p:nvGrpSpPr>
          <p:cNvPr id="12" name="Group 11"/>
          <p:cNvGrpSpPr/>
          <p:nvPr/>
        </p:nvGrpSpPr>
        <p:grpSpPr>
          <a:xfrm>
            <a:off x="4427984" y="3140968"/>
            <a:ext cx="4054138" cy="2837928"/>
            <a:chOff x="4982867" y="3573015"/>
            <a:chExt cx="4054138" cy="2837928"/>
          </a:xfrm>
        </p:grpSpPr>
        <p:grpSp>
          <p:nvGrpSpPr>
            <p:cNvPr id="10" name="Group 9"/>
            <p:cNvGrpSpPr/>
            <p:nvPr/>
          </p:nvGrpSpPr>
          <p:grpSpPr>
            <a:xfrm>
              <a:off x="4982867" y="3573015"/>
              <a:ext cx="4054138" cy="2837928"/>
              <a:chOff x="4838342" y="3645024"/>
              <a:chExt cx="4054138" cy="2265546"/>
            </a:xfrm>
          </p:grpSpPr>
          <p:sp>
            <p:nvSpPr>
              <p:cNvPr id="7" name="TextBox 6"/>
              <p:cNvSpPr txBox="1"/>
              <p:nvPr/>
            </p:nvSpPr>
            <p:spPr>
              <a:xfrm>
                <a:off x="5148189" y="3645024"/>
                <a:ext cx="3024336" cy="584775"/>
              </a:xfrm>
              <a:prstGeom prst="rect">
                <a:avLst/>
              </a:prstGeom>
              <a:noFill/>
            </p:spPr>
            <p:txBody>
              <a:bodyPr wrap="square" rtlCol="0">
                <a:spAutoFit/>
              </a:bodyPr>
              <a:lstStyle/>
              <a:p>
                <a:pPr algn="ctr"/>
                <a:r>
                  <a:rPr lang="en-GB" sz="3200" dirty="0" smtClean="0"/>
                  <a:t>Sustainability</a:t>
                </a:r>
                <a:endParaRPr lang="en-GB" sz="3200" dirty="0"/>
              </a:p>
            </p:txBody>
          </p:sp>
          <p:sp>
            <p:nvSpPr>
              <p:cNvPr id="22" name="TextBox 21"/>
              <p:cNvSpPr txBox="1"/>
              <p:nvPr/>
            </p:nvSpPr>
            <p:spPr>
              <a:xfrm>
                <a:off x="4838342" y="5542018"/>
                <a:ext cx="4054138" cy="368552"/>
              </a:xfrm>
              <a:prstGeom prst="rect">
                <a:avLst/>
              </a:prstGeom>
              <a:noFill/>
            </p:spPr>
            <p:txBody>
              <a:bodyPr wrap="square" rtlCol="0">
                <a:spAutoFit/>
              </a:bodyPr>
              <a:lstStyle/>
              <a:p>
                <a:r>
                  <a:rPr lang="en-GB" sz="2400" dirty="0" smtClean="0">
                    <a:solidFill>
                      <a:srgbClr val="FF0000"/>
                    </a:solidFill>
                  </a:rPr>
                  <a:t>Let me show you how to cook.</a:t>
                </a:r>
                <a:endParaRPr lang="en-GB" sz="2400" dirty="0">
                  <a:solidFill>
                    <a:srgbClr val="FF0000"/>
                  </a:solidFill>
                </a:endParaRPr>
              </a:p>
            </p:txBody>
          </p:sp>
        </p:gr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932" y="4305970"/>
              <a:ext cx="14859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119463"/>
            <a:ext cx="18192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0674" y="975877"/>
            <a:ext cx="16954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188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463" t="457" r="8029" b="8921"/>
          <a:stretch/>
        </p:blipFill>
        <p:spPr>
          <a:xfrm>
            <a:off x="0" y="0"/>
            <a:ext cx="6910009" cy="6614592"/>
          </a:xfr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924" y="692696"/>
            <a:ext cx="2757438" cy="139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4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2013"/>
            <a:ext cx="27717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dirty="0" smtClean="0"/>
              <a:t>How Good is the Learning and Development in our Community? </a:t>
            </a:r>
            <a:endParaRPr lang="en-GB" dirty="0"/>
          </a:p>
        </p:txBody>
      </p:sp>
      <p:sp>
        <p:nvSpPr>
          <p:cNvPr id="5" name="TextBox 4"/>
          <p:cNvSpPr txBox="1">
            <a:spLocks noChangeArrowheads="1"/>
          </p:cNvSpPr>
          <p:nvPr/>
        </p:nvSpPr>
        <p:spPr bwMode="auto">
          <a:xfrm>
            <a:off x="5580112" y="1628800"/>
            <a:ext cx="288032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CC99"/>
                </a:solidFill>
                <a:effectLst/>
                <a:uLnTx/>
                <a:uFillTx/>
                <a:latin typeface="Arial" charset="0"/>
                <a:ea typeface="ＭＳ Ｐゴシック" pitchFamily="34" charset="-128"/>
              </a:rPr>
              <a:t>Questions: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What difference are you making?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How do you know?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Who do you ask?</a:t>
            </a:r>
            <a:endParaRPr kumimoji="0" lang="en-US" sz="2400" b="1" i="0" u="none" strike="noStrike" kern="0" cap="none" spc="0" normalizeH="0" baseline="0" noProof="0" dirty="0">
              <a:ln>
                <a:noFill/>
              </a:ln>
              <a:solidFill>
                <a:srgbClr val="00CC99"/>
              </a:solidFill>
              <a:effectLst/>
              <a:uLnTx/>
              <a:uFillTx/>
              <a:latin typeface="Arial" charset="0"/>
              <a:ea typeface="ＭＳ Ｐゴシック"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Are you capturing all of the significant impacts you make?</a:t>
            </a:r>
          </a:p>
        </p:txBody>
      </p:sp>
      <p:pic>
        <p:nvPicPr>
          <p:cNvPr id="6" name="Picture 5" descr="389390 How Good is our School_FINAL - Microsoft Word"/>
          <p:cNvPicPr>
            <a:picLocks noChangeAspect="1"/>
          </p:cNvPicPr>
          <p:nvPr/>
        </p:nvPicPr>
        <p:blipFill rotWithShape="1">
          <a:blip r:embed="rId3">
            <a:extLst>
              <a:ext uri="{28A0092B-C50C-407E-A947-70E740481C1C}">
                <a14:useLocalDpi xmlns:a14="http://schemas.microsoft.com/office/drawing/2010/main" val="0"/>
              </a:ext>
            </a:extLst>
          </a:blip>
          <a:srcRect l="36739" t="27540" r="36739" b="3706"/>
          <a:stretch/>
        </p:blipFill>
        <p:spPr>
          <a:xfrm>
            <a:off x="3023295" y="1635193"/>
            <a:ext cx="2488222" cy="347256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33410" y="3429000"/>
            <a:ext cx="3620795" cy="290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63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Reduced Number of QIs</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196752"/>
            <a:ext cx="70947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55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East Dunbartonshire CL&amp;D Plan</a:t>
            </a:r>
            <a:endParaRPr lang="en-GB" dirty="0"/>
          </a:p>
        </p:txBody>
      </p:sp>
      <p:sp>
        <p:nvSpPr>
          <p:cNvPr id="3" name="Content Placeholder 2"/>
          <p:cNvSpPr>
            <a:spLocks noGrp="1"/>
          </p:cNvSpPr>
          <p:nvPr>
            <p:ph idx="1"/>
          </p:nvPr>
        </p:nvSpPr>
        <p:spPr>
          <a:xfrm>
            <a:off x="457200" y="1700808"/>
            <a:ext cx="8229600" cy="4425355"/>
          </a:xfrm>
        </p:spPr>
        <p:txBody>
          <a:bodyPr>
            <a:normAutofit/>
          </a:bodyPr>
          <a:lstStyle/>
          <a:p>
            <a:pPr marL="0" indent="0" algn="ctr">
              <a:buNone/>
            </a:pPr>
            <a:r>
              <a:rPr lang="en-GB"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4930140" cy="311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4405516"/>
            <a:ext cx="6980424" cy="1569660"/>
          </a:xfrm>
          <a:prstGeom prst="rect">
            <a:avLst/>
          </a:prstGeom>
          <a:noFill/>
        </p:spPr>
        <p:txBody>
          <a:bodyPr wrap="square" rtlCol="0">
            <a:spAutoFit/>
          </a:bodyPr>
          <a:lstStyle/>
          <a:p>
            <a:r>
              <a:rPr lang="en-GB" sz="2800" i="1" dirty="0" smtClean="0"/>
              <a:t>Working </a:t>
            </a:r>
            <a:r>
              <a:rPr lang="en-GB" sz="2800" i="1" dirty="0"/>
              <a:t>together to achieve the best with the people of East </a:t>
            </a:r>
            <a:r>
              <a:rPr lang="en-GB" sz="2800" i="1" dirty="0" smtClean="0"/>
              <a:t>Dunbartonshire.</a:t>
            </a:r>
          </a:p>
          <a:p>
            <a:pPr algn="r"/>
            <a:r>
              <a:rPr lang="en-GB" sz="2000" dirty="0" smtClean="0"/>
              <a:t>East Dunbartonshire Local Outcomes </a:t>
            </a:r>
          </a:p>
          <a:p>
            <a:pPr algn="r"/>
            <a:r>
              <a:rPr lang="en-GB" sz="2000" dirty="0" smtClean="0"/>
              <a:t>Improvement Plan</a:t>
            </a:r>
            <a:endParaRPr lang="en-GB" sz="1600" dirty="0"/>
          </a:p>
        </p:txBody>
      </p:sp>
    </p:spTree>
    <p:extLst>
      <p:ext uri="{BB962C8B-B14F-4D97-AF65-F5344CB8AC3E}">
        <p14:creationId xmlns:p14="http://schemas.microsoft.com/office/powerpoint/2010/main" val="3311002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Capacity Building</a:t>
            </a:r>
            <a:endParaRPr lang="en-GB" dirty="0"/>
          </a:p>
        </p:txBody>
      </p:sp>
      <p:sp>
        <p:nvSpPr>
          <p:cNvPr id="3" name="Content Placeholder 2"/>
          <p:cNvSpPr>
            <a:spLocks noGrp="1"/>
          </p:cNvSpPr>
          <p:nvPr>
            <p:ph idx="1"/>
          </p:nvPr>
        </p:nvSpPr>
        <p:spPr>
          <a:xfrm>
            <a:off x="3851920" y="1484784"/>
            <a:ext cx="4906888" cy="4536503"/>
          </a:xfrm>
        </p:spPr>
        <p:txBody>
          <a:bodyPr>
            <a:normAutofit fontScale="92500"/>
          </a:bodyPr>
          <a:lstStyle/>
          <a:p>
            <a:pPr marL="514350" indent="-514350">
              <a:buFont typeface="+mj-lt"/>
              <a:buAutoNum type="arabicPeriod"/>
            </a:pPr>
            <a:r>
              <a:rPr lang="en-GB" b="1" dirty="0" smtClean="0"/>
              <a:t>Research</a:t>
            </a:r>
            <a:r>
              <a:rPr lang="en-GB" dirty="0" smtClean="0"/>
              <a:t>: Survey of Community groups and Support Agencies – Skills and Involvement</a:t>
            </a:r>
          </a:p>
          <a:p>
            <a:pPr marL="514350" indent="-514350">
              <a:buFont typeface="+mj-lt"/>
              <a:buAutoNum type="arabicPeriod"/>
            </a:pPr>
            <a:r>
              <a:rPr lang="en-GB" b="1" dirty="0" smtClean="0"/>
              <a:t>Assessment</a:t>
            </a:r>
            <a:r>
              <a:rPr lang="en-GB" dirty="0" smtClean="0"/>
              <a:t>: Findings and Conclusions on Levels of Capacity and Support </a:t>
            </a:r>
          </a:p>
          <a:p>
            <a:pPr marL="514350" indent="-514350">
              <a:buFont typeface="+mj-lt"/>
              <a:buAutoNum type="arabicPeriod"/>
            </a:pPr>
            <a:r>
              <a:rPr lang="en-GB" b="1" dirty="0" smtClean="0"/>
              <a:t>Planning</a:t>
            </a:r>
            <a:r>
              <a:rPr lang="en-GB" dirty="0" smtClean="0"/>
              <a:t>: Outcomes and Action Planning </a:t>
            </a:r>
          </a:p>
          <a:p>
            <a:endParaRPr lang="en-GB" dirty="0" smtClean="0"/>
          </a:p>
          <a:p>
            <a:endParaRPr lang="en-GB" dirty="0"/>
          </a:p>
        </p:txBody>
      </p:sp>
      <p:pic>
        <p:nvPicPr>
          <p:cNvPr id="1026" name="Picture 2" descr="C:\Users\Kanderso\Desktop\BSC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41" y="1628800"/>
            <a:ext cx="3314700" cy="2347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403" y="4293096"/>
            <a:ext cx="16287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891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4" name="Content Placeholder 2"/>
          <p:cNvSpPr>
            <a:spLocks noGrp="1"/>
          </p:cNvSpPr>
          <p:nvPr>
            <p:ph idx="1"/>
          </p:nvPr>
        </p:nvSpPr>
        <p:spPr>
          <a:xfrm>
            <a:off x="467544" y="1412776"/>
            <a:ext cx="8280920" cy="5184576"/>
          </a:xfrm>
        </p:spPr>
        <p:txBody>
          <a:bodyPr>
            <a:normAutofit fontScale="70000" lnSpcReduction="20000"/>
          </a:bodyPr>
          <a:lstStyle/>
          <a:p>
            <a:r>
              <a:rPr lang="en-GB" sz="4000" dirty="0" smtClean="0"/>
              <a:t>Engagement for 2018 CLD Plan (builds on place plans)</a:t>
            </a:r>
          </a:p>
          <a:p>
            <a:r>
              <a:rPr lang="en-GB" sz="4000" dirty="0" smtClean="0"/>
              <a:t>Community Engagement Strategy / Participation Model for Council / CPP </a:t>
            </a:r>
          </a:p>
          <a:p>
            <a:r>
              <a:rPr lang="en-GB" sz="4000" dirty="0" smtClean="0"/>
              <a:t>Community </a:t>
            </a:r>
            <a:r>
              <a:rPr lang="en-GB" sz="4000" dirty="0"/>
              <a:t>Empowerment (Scotland) Act 2015 – </a:t>
            </a:r>
            <a:r>
              <a:rPr lang="en-GB" sz="4000" dirty="0" smtClean="0"/>
              <a:t>participatory budgeting / participation requests / asset transfer requests.</a:t>
            </a:r>
          </a:p>
          <a:p>
            <a:r>
              <a:rPr lang="en-GB" sz="4000" dirty="0" smtClean="0"/>
              <a:t>SCDC Pilot – take stock and roll out to all Community Councils – peer support network / up-skilling</a:t>
            </a:r>
          </a:p>
          <a:p>
            <a:r>
              <a:rPr lang="en-GB" sz="4000" dirty="0" smtClean="0"/>
              <a:t>Keys to Learn Programme / Youth Voice</a:t>
            </a:r>
          </a:p>
          <a:p>
            <a:r>
              <a:rPr lang="en-GB" sz="4000" dirty="0" smtClean="0"/>
              <a:t>CLD Learning Lunches into Partnership Workforce Development Programme</a:t>
            </a:r>
          </a:p>
          <a:p>
            <a:r>
              <a:rPr lang="en-GB" sz="4000" dirty="0" smtClean="0"/>
              <a:t>Improving / Joining-up CLD Communications e.g. Newsletters </a:t>
            </a:r>
          </a:p>
          <a:p>
            <a:pPr marL="0"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377570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pPr marL="0" indent="0">
              <a:buNone/>
            </a:pPr>
            <a:endParaRPr lang="en-GB" dirty="0" smtClean="0">
              <a:hlinkClick r:id="rId2"/>
            </a:endParaRPr>
          </a:p>
          <a:p>
            <a:pPr marL="0" indent="0">
              <a:buNone/>
            </a:pPr>
            <a:endParaRPr lang="en-GB" dirty="0">
              <a:hlinkClick r:id="rId2"/>
            </a:endParaRPr>
          </a:p>
          <a:p>
            <a:pPr marL="0" indent="0">
              <a:buNone/>
            </a:pPr>
            <a:r>
              <a:rPr lang="en-GB" dirty="0" smtClean="0">
                <a:hlinkClick r:id="rId2"/>
              </a:rPr>
              <a:t>Kirsty.Anderson@eastdunbarton.gov.uk</a:t>
            </a:r>
            <a:r>
              <a:rPr lang="en-GB" dirty="0" smtClean="0"/>
              <a:t> </a:t>
            </a:r>
            <a:endParaRPr lang="en-GB" dirty="0"/>
          </a:p>
          <a:p>
            <a:pPr marL="0" indent="0">
              <a:buNone/>
            </a:pPr>
            <a:r>
              <a:rPr lang="en-GB" b="1" dirty="0"/>
              <a:t>KIRSTY ANDERSON</a:t>
            </a:r>
          </a:p>
          <a:p>
            <a:pPr marL="0" indent="0">
              <a:buNone/>
            </a:pPr>
            <a:r>
              <a:rPr lang="en-GB" dirty="0"/>
              <a:t>Policy Adviser (CLD)</a:t>
            </a:r>
          </a:p>
          <a:p>
            <a:pPr marL="0" indent="0">
              <a:buNone/>
            </a:pPr>
            <a:r>
              <a:rPr lang="en-GB" dirty="0"/>
              <a:t>Community Planning and Partnerships Team</a:t>
            </a:r>
          </a:p>
        </p:txBody>
      </p:sp>
    </p:spTree>
    <p:extLst>
      <p:ext uri="{BB962C8B-B14F-4D97-AF65-F5344CB8AC3E}">
        <p14:creationId xmlns:p14="http://schemas.microsoft.com/office/powerpoint/2010/main" val="42440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CL&amp;D </a:t>
            </a:r>
            <a:endParaRPr lang="en-GB" dirty="0"/>
          </a:p>
        </p:txBody>
      </p:sp>
      <p:sp>
        <p:nvSpPr>
          <p:cNvPr id="4" name="Content Placeholder 2"/>
          <p:cNvSpPr>
            <a:spLocks noGrp="1"/>
          </p:cNvSpPr>
          <p:nvPr>
            <p:ph idx="1"/>
          </p:nvPr>
        </p:nvSpPr>
        <p:spPr>
          <a:xfrm>
            <a:off x="457200" y="1600200"/>
            <a:ext cx="8229600" cy="4525963"/>
          </a:xfrm>
          <a:prstGeom prst="rect">
            <a:avLst/>
          </a:prstGeo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i="1" u="none" strike="noStrike" kern="0" cap="none" spc="0" normalizeH="0" baseline="0" noProof="0" dirty="0" smtClean="0">
                <a:ln>
                  <a:noFill/>
                </a:ln>
                <a:effectLst/>
                <a:uLnTx/>
                <a:uFillTx/>
              </a:rPr>
              <a:t>A </a:t>
            </a:r>
            <a:r>
              <a:rPr kumimoji="0" lang="en-GB" sz="2400" i="1" u="none" strike="noStrike" kern="0" cap="none" spc="0" normalizeH="0" baseline="0" noProof="0" dirty="0">
                <a:ln>
                  <a:noFill/>
                </a:ln>
                <a:effectLst/>
                <a:uLnTx/>
                <a:uFillTx/>
              </a:rPr>
              <a:t>common defining feature is that programmes </a:t>
            </a:r>
            <a:r>
              <a:rPr kumimoji="0" lang="en-GB" sz="2400" i="1" u="none" strike="noStrike" kern="0" cap="none" spc="0" normalizeH="0" baseline="0" noProof="0" dirty="0" smtClean="0">
                <a:ln>
                  <a:noFill/>
                </a:ln>
                <a:effectLst/>
                <a:uLnTx/>
                <a:uFillTx/>
              </a:rPr>
              <a:t>and activities </a:t>
            </a:r>
            <a:r>
              <a:rPr kumimoji="0" lang="en-GB" sz="2400" i="1" u="none" strike="noStrike" kern="0" cap="none" spc="0" normalizeH="0" baseline="0" noProof="0" dirty="0">
                <a:ln>
                  <a:noFill/>
                </a:ln>
                <a:effectLst/>
                <a:uLnTx/>
                <a:uFillTx/>
              </a:rPr>
              <a:t>are developed in dialogue with communities and participants…[CLD's] main aim is to help individuals and communities tackle real issues in their lives through community action and community-based learning</a:t>
            </a:r>
            <a:r>
              <a:rPr kumimoji="0" lang="en-GB" sz="2400" i="1" u="none" strike="noStrike" kern="0" cap="none" spc="0" normalizeH="0" baseline="0" noProof="0" dirty="0" smtClean="0">
                <a:ln>
                  <a:noFill/>
                </a:ln>
                <a:effectLst/>
                <a:uLnTx/>
                <a:uFillTx/>
              </a:rPr>
              <a:t>.</a:t>
            </a:r>
            <a:endParaRPr kumimoji="0" lang="en-GB" sz="2400" i="1" u="none" strike="noStrike" kern="0" cap="none" spc="0" normalizeH="0" baseline="0" noProof="0" dirty="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2800" i="0" u="none" strike="noStrike" kern="0" cap="none" spc="0" normalizeH="0" baseline="0" noProof="0" dirty="0" smtClean="0">
                <a:ln>
                  <a:noFill/>
                </a:ln>
                <a:effectLst/>
                <a:uLnTx/>
                <a:uFillTx/>
              </a:rPr>
              <a:t>Working and Learning Together (SG, 2004)</a:t>
            </a:r>
            <a:endParaRPr kumimoji="0" lang="en-GB" sz="280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i="1" u="none" strike="noStrike" kern="0" cap="none" spc="0" normalizeH="0" baseline="0" noProof="0" dirty="0" smtClean="0">
                <a:ln>
                  <a:noFill/>
                </a:ln>
                <a:effectLst/>
                <a:uLnTx/>
                <a:uFillTx/>
              </a:rPr>
              <a:t>Community Learning and Development  includes programmes of learning and activities designed with individuals and groups to promote the educational and social development of those individuals and groups.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2800" i="0" u="none" strike="noStrike" kern="0" cap="none" spc="0" normalizeH="0" baseline="0" noProof="0" dirty="0" smtClean="0">
                <a:ln>
                  <a:noFill/>
                </a:ln>
                <a:effectLst/>
                <a:uLnTx/>
                <a:uFillTx/>
              </a:rPr>
              <a:t>CLD (</a:t>
            </a:r>
            <a:r>
              <a:rPr kumimoji="0" lang="en-GB" sz="2800" i="0" u="none" strike="noStrike" kern="0" cap="none" spc="0" normalizeH="0" baseline="0" noProof="0" dirty="0">
                <a:ln>
                  <a:noFill/>
                </a:ln>
                <a:effectLst/>
                <a:uLnTx/>
                <a:uFillTx/>
              </a:rPr>
              <a:t>S</a:t>
            </a:r>
            <a:r>
              <a:rPr kumimoji="0" lang="en-GB" sz="2800" i="0" u="none" strike="noStrike" kern="0" cap="none" spc="0" normalizeH="0" baseline="0" noProof="0" dirty="0" smtClean="0">
                <a:ln>
                  <a:noFill/>
                </a:ln>
                <a:effectLst/>
                <a:uLnTx/>
                <a:uFillTx/>
              </a:rPr>
              <a:t>cotland) Regulations 2013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smtClean="0">
                <a:ln>
                  <a:noFill/>
                </a:ln>
                <a:solidFill>
                  <a:srgbClr val="002060"/>
                </a:solidFill>
                <a:effectLst/>
                <a:uLnTx/>
                <a:uFillTx/>
              </a:rPr>
              <a:t> </a:t>
            </a:r>
            <a:endParaRPr kumimoji="0" lang="en-GB" sz="1800" b="1" i="1" u="none" strike="noStrike" kern="0" cap="none" spc="0" normalizeH="0" baseline="0" noProof="0" dirty="0">
              <a:ln>
                <a:noFill/>
              </a:ln>
              <a:solidFill>
                <a:srgbClr val="00206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372983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CL&amp;D – Strategic Guidance for CPPs</a:t>
            </a:r>
            <a:endParaRPr lang="en-GB" dirty="0"/>
          </a:p>
        </p:txBody>
      </p:sp>
      <p:sp>
        <p:nvSpPr>
          <p:cNvPr id="6" name="Content Placeholder 2"/>
          <p:cNvSpPr>
            <a:spLocks noGrp="1"/>
          </p:cNvSpPr>
          <p:nvPr>
            <p:ph idx="1"/>
          </p:nvPr>
        </p:nvSpPr>
        <p:spPr/>
        <p:txBody>
          <a:bodyPr>
            <a:normAutofit lnSpcReduction="10000"/>
          </a:bodyPr>
          <a:lstStyle/>
          <a:p>
            <a:r>
              <a:rPr lang="en-GB" sz="2400" b="1" dirty="0" smtClean="0"/>
              <a:t>Community </a:t>
            </a:r>
            <a:r>
              <a:rPr lang="en-GB" sz="2400" b="1" dirty="0"/>
              <a:t>development </a:t>
            </a:r>
            <a:r>
              <a:rPr lang="en-GB" sz="2400" dirty="0"/>
              <a:t>(building the capacity of communities to meet their own needs, engaging with and influencing decision makers</a:t>
            </a:r>
            <a:r>
              <a:rPr lang="en-GB" sz="2400" dirty="0" smtClean="0"/>
              <a:t>)</a:t>
            </a:r>
            <a:endParaRPr lang="en-GB" sz="2400" dirty="0"/>
          </a:p>
          <a:p>
            <a:r>
              <a:rPr lang="en-GB" sz="2400" b="1" dirty="0"/>
              <a:t>Youth work, family learning </a:t>
            </a:r>
            <a:r>
              <a:rPr lang="en-GB" sz="2400" dirty="0"/>
              <a:t>and other early intervention work with children, young people and </a:t>
            </a:r>
            <a:r>
              <a:rPr lang="en-GB" sz="2400" dirty="0" smtClean="0"/>
              <a:t>families</a:t>
            </a:r>
            <a:endParaRPr lang="en-GB" sz="2400" dirty="0"/>
          </a:p>
          <a:p>
            <a:r>
              <a:rPr lang="en-GB" sz="2400" b="1" dirty="0"/>
              <a:t>Community-based adult learning</a:t>
            </a:r>
            <a:r>
              <a:rPr lang="en-GB" sz="2400" dirty="0"/>
              <a:t>, including adult literacies and English for speakers of other languages (ESOL</a:t>
            </a:r>
            <a:r>
              <a:rPr lang="en-GB" sz="2400" dirty="0" smtClean="0"/>
              <a:t>)</a:t>
            </a:r>
            <a:endParaRPr lang="en-GB" sz="2400" dirty="0"/>
          </a:p>
          <a:p>
            <a:r>
              <a:rPr lang="en-GB" sz="2400" b="1" dirty="0"/>
              <a:t>Volunteer </a:t>
            </a:r>
            <a:r>
              <a:rPr lang="en-GB" sz="2400" b="1" dirty="0" smtClean="0"/>
              <a:t>development</a:t>
            </a:r>
            <a:r>
              <a:rPr lang="en-GB" sz="2400" dirty="0" smtClean="0"/>
              <a:t>;</a:t>
            </a:r>
            <a:endParaRPr lang="en-GB" sz="2400" dirty="0"/>
          </a:p>
          <a:p>
            <a:r>
              <a:rPr lang="en-GB" sz="2400" b="1" dirty="0"/>
              <a:t>Learning for vulnerable and disadvantaged groups </a:t>
            </a:r>
            <a:r>
              <a:rPr lang="en-GB" sz="2400" dirty="0"/>
              <a:t>in the community, for example, people with disabilities, care leavers or offenders;</a:t>
            </a:r>
          </a:p>
          <a:p>
            <a:r>
              <a:rPr lang="en-GB" sz="2400" b="1" dirty="0"/>
              <a:t>Learning support and guidance </a:t>
            </a:r>
            <a:r>
              <a:rPr lang="en-GB" sz="2400" dirty="0"/>
              <a:t>in the community</a:t>
            </a:r>
            <a:r>
              <a:rPr lang="en-GB" sz="2400" dirty="0" smtClean="0"/>
              <a:t>.</a:t>
            </a:r>
            <a:endParaRPr lang="en-GB" sz="2400" dirty="0"/>
          </a:p>
          <a:p>
            <a:endParaRPr lang="en-GB" sz="2300" dirty="0"/>
          </a:p>
        </p:txBody>
      </p:sp>
    </p:spTree>
    <p:extLst>
      <p:ext uri="{BB962C8B-B14F-4D97-AF65-F5344CB8AC3E}">
        <p14:creationId xmlns:p14="http://schemas.microsoft.com/office/powerpoint/2010/main" val="364503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Strategic Guidance for CPPs – Policy Goals</a:t>
            </a:r>
            <a:endParaRPr lang="en-GB" dirty="0"/>
          </a:p>
        </p:txBody>
      </p:sp>
      <p:sp>
        <p:nvSpPr>
          <p:cNvPr id="3" name="Content Placeholder 2"/>
          <p:cNvSpPr>
            <a:spLocks noGrp="1"/>
          </p:cNvSpPr>
          <p:nvPr>
            <p:ph idx="1"/>
          </p:nvPr>
        </p:nvSpPr>
        <p:spPr/>
        <p:txBody>
          <a:bodyPr>
            <a:normAutofit fontScale="92500" lnSpcReduction="10000"/>
          </a:bodyPr>
          <a:lstStyle/>
          <a:p>
            <a:pPr lvl="0" eaLnBrk="0" fontAlgn="base" hangingPunct="0">
              <a:spcAft>
                <a:spcPct val="0"/>
              </a:spcAft>
              <a:buFontTx/>
              <a:buChar char="•"/>
              <a:tabLst>
                <a:tab pos="3683000" algn="l"/>
              </a:tabLst>
            </a:pPr>
            <a:r>
              <a:rPr lang="en-GB" kern="0" dirty="0">
                <a:latin typeface="Calibri" pitchFamily="34" charset="0"/>
              </a:rPr>
              <a:t>Ensure communities across Scotland – particularly those who are disadvantaged – have access to the CLD support they </a:t>
            </a:r>
            <a:r>
              <a:rPr lang="en-GB" kern="0" dirty="0" smtClean="0">
                <a:latin typeface="Calibri" pitchFamily="34" charset="0"/>
              </a:rPr>
              <a:t>need.</a:t>
            </a:r>
            <a:endParaRPr lang="en-GB" kern="0" dirty="0">
              <a:latin typeface="Calibri" pitchFamily="34" charset="0"/>
            </a:endParaRPr>
          </a:p>
          <a:p>
            <a:pPr lvl="0" eaLnBrk="0" fontAlgn="base" hangingPunct="0">
              <a:spcAft>
                <a:spcPct val="0"/>
              </a:spcAft>
              <a:buFontTx/>
              <a:buChar char="•"/>
              <a:tabLst>
                <a:tab pos="3683000" algn="l"/>
              </a:tabLst>
            </a:pPr>
            <a:r>
              <a:rPr lang="en-GB" kern="0" dirty="0">
                <a:latin typeface="Calibri" pitchFamily="34" charset="0"/>
              </a:rPr>
              <a:t>Strengthen coordination between full range of CLD providers, ensuring CPPs, Local Authorities and other providers of public services respond appropriately to the expectations set by the CLD Strategic </a:t>
            </a:r>
            <a:r>
              <a:rPr lang="en-GB" kern="0" dirty="0" smtClean="0">
                <a:latin typeface="Calibri" pitchFamily="34" charset="0"/>
              </a:rPr>
              <a:t>Guidance.</a:t>
            </a:r>
            <a:endParaRPr lang="en-GB" kern="0" dirty="0">
              <a:latin typeface="Calibri" pitchFamily="34" charset="0"/>
            </a:endParaRPr>
          </a:p>
          <a:p>
            <a:pPr lvl="0" eaLnBrk="0" fontAlgn="base" hangingPunct="0">
              <a:spcAft>
                <a:spcPct val="0"/>
              </a:spcAft>
              <a:buFontTx/>
              <a:buChar char="•"/>
              <a:tabLst>
                <a:tab pos="3683000" algn="l"/>
              </a:tabLst>
            </a:pPr>
            <a:r>
              <a:rPr lang="en-GB" kern="0" dirty="0">
                <a:latin typeface="Calibri" pitchFamily="34" charset="0"/>
              </a:rPr>
              <a:t>Make the role and contribution of CLD more visible.</a:t>
            </a:r>
          </a:p>
          <a:p>
            <a:pPr marL="0" indent="0">
              <a:buNone/>
            </a:pPr>
            <a:endParaRPr lang="en-GB" dirty="0"/>
          </a:p>
        </p:txBody>
      </p:sp>
    </p:spTree>
    <p:extLst>
      <p:ext uri="{BB962C8B-B14F-4D97-AF65-F5344CB8AC3E}">
        <p14:creationId xmlns:p14="http://schemas.microsoft.com/office/powerpoint/2010/main" val="370793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CLD Values</a:t>
            </a:r>
            <a:endParaRPr lang="en-GB" dirty="0"/>
          </a:p>
        </p:txBody>
      </p:sp>
      <p:sp>
        <p:nvSpPr>
          <p:cNvPr id="5" name="Content Placeholder 2"/>
          <p:cNvSpPr>
            <a:spLocks noGrp="1"/>
          </p:cNvSpPr>
          <p:nvPr>
            <p:ph idx="1"/>
          </p:nvPr>
        </p:nvSpPr>
        <p:spPr/>
        <p:txBody>
          <a:bodyPr/>
          <a:lstStyle/>
          <a:p>
            <a:pPr marL="0" indent="0">
              <a:buNone/>
            </a:pPr>
            <a:r>
              <a:rPr lang="en-GB" sz="3200" dirty="0" smtClean="0"/>
              <a:t>The CLD Standards Council has set the following values for CLD that have been adopted in the plan:</a:t>
            </a:r>
          </a:p>
          <a:p>
            <a:r>
              <a:rPr lang="en-GB" sz="3200" dirty="0" smtClean="0"/>
              <a:t>Self-determination</a:t>
            </a:r>
          </a:p>
          <a:p>
            <a:r>
              <a:rPr lang="en-GB" sz="3200" dirty="0" smtClean="0"/>
              <a:t>Inclusion</a:t>
            </a:r>
          </a:p>
          <a:p>
            <a:r>
              <a:rPr lang="en-GB" sz="3200" dirty="0" smtClean="0"/>
              <a:t>Empowerment</a:t>
            </a:r>
          </a:p>
          <a:p>
            <a:r>
              <a:rPr lang="en-GB" sz="3200" dirty="0" smtClean="0"/>
              <a:t>Working collaboratively</a:t>
            </a:r>
          </a:p>
          <a:p>
            <a:r>
              <a:rPr lang="en-GB" sz="3200" dirty="0" smtClean="0"/>
              <a:t>Promotion of learning as a lifelong activity</a:t>
            </a:r>
          </a:p>
          <a:p>
            <a:endParaRPr lang="en-GB" dirty="0" smtClean="0"/>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140968"/>
            <a:ext cx="2952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461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Competent CLD Practitioner</a:t>
            </a:r>
            <a:endParaRPr lang="en-GB" dirty="0"/>
          </a:p>
        </p:txBody>
      </p:sp>
      <p:pic>
        <p:nvPicPr>
          <p:cNvPr id="4" name="Content Placeholder 4"/>
          <p:cNvPicPr>
            <a:picLocks noGrp="1"/>
          </p:cNvPicPr>
          <p:nvPr>
            <p:ph idx="1"/>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235757" y="1600200"/>
            <a:ext cx="4672486" cy="4525963"/>
          </a:xfrm>
          <a:prstGeom prst="rect">
            <a:avLst/>
          </a:prstGeom>
          <a:noFill/>
          <a:ln>
            <a:noFill/>
          </a:ln>
        </p:spPr>
      </p:pic>
    </p:spTree>
    <p:extLst>
      <p:ext uri="{BB962C8B-B14F-4D97-AF65-F5344CB8AC3E}">
        <p14:creationId xmlns:p14="http://schemas.microsoft.com/office/powerpoint/2010/main" val="112237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the Plan was Developed</a:t>
            </a:r>
            <a:endParaRPr lang="en-GB" dirty="0"/>
          </a:p>
        </p:txBody>
      </p:sp>
      <p:sp>
        <p:nvSpPr>
          <p:cNvPr id="4" name="Content Placeholder 3"/>
          <p:cNvSpPr txBox="1">
            <a:spLocks noGrp="1"/>
          </p:cNvSpPr>
          <p:nvPr>
            <p:ph idx="1"/>
          </p:nvPr>
        </p:nvSpPr>
        <p:spPr>
          <a:xfrm>
            <a:off x="611560" y="1340768"/>
            <a:ext cx="4608512" cy="489364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CLD Partnership formed in August 2014</a:t>
            </a:r>
            <a:endParaRPr kumimoji="0" lang="en-GB" sz="240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Community Audit with CLD Partnership undertaken using Ketso</a:t>
            </a:r>
            <a:endParaRPr kumimoji="0" lang="en-GB" sz="240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Community Audit with CLD practitioners via focus group</a:t>
            </a:r>
            <a:endParaRPr kumimoji="0" lang="en-GB" sz="240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CPD Sub Group and regular survey on learning needs / programme of integrated workforce development (CLD Learning Lunches)</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en-GB" sz="2400" kern="0" dirty="0" smtClean="0"/>
              <a:t>Consultation on Action Plans</a:t>
            </a:r>
            <a:endParaRPr kumimoji="0" lang="en-GB" sz="2400" b="0" i="0" u="none" strike="noStrike" kern="0" cap="none" spc="0" normalizeH="0" baseline="0" noProof="0" dirty="0">
              <a:ln>
                <a:noFill/>
              </a:ln>
              <a:effectLst/>
              <a:uLnTx/>
              <a:uFillTx/>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784998"/>
            <a:ext cx="3713091" cy="371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129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Socio Economic Disadvantage</a:t>
            </a:r>
            <a:endParaRPr lang="en-GB" dirty="0"/>
          </a:p>
        </p:txBody>
      </p:sp>
      <p:pic>
        <p:nvPicPr>
          <p:cNvPr id="4" name="Content Placeholder 3" descr="2016 SIMD Decile Ma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432" y="1600200"/>
            <a:ext cx="7913135" cy="4525963"/>
          </a:xfrm>
          <a:prstGeom prst="rect">
            <a:avLst/>
          </a:prstGeom>
          <a:noFill/>
          <a:ln>
            <a:noFill/>
          </a:ln>
        </p:spPr>
      </p:pic>
    </p:spTree>
    <p:extLst>
      <p:ext uri="{BB962C8B-B14F-4D97-AF65-F5344CB8AC3E}">
        <p14:creationId xmlns:p14="http://schemas.microsoft.com/office/powerpoint/2010/main" val="116359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880</Words>
  <Application>Microsoft Office PowerPoint</Application>
  <PresentationFormat>On-screen Show (4:3)</PresentationFormat>
  <Paragraphs>119</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East Dunbartonshire CLD Plan</vt:lpstr>
      <vt:lpstr>East Dunbartonshire CL&amp;D Plan</vt:lpstr>
      <vt:lpstr>Defining CL&amp;D </vt:lpstr>
      <vt:lpstr>Defining CL&amp;D – Strategic Guidance for CPPs</vt:lpstr>
      <vt:lpstr>Strategic Guidance for CPPs – Policy Goals</vt:lpstr>
      <vt:lpstr>CLD Values</vt:lpstr>
      <vt:lpstr>The Competent CLD Practitioner</vt:lpstr>
      <vt:lpstr>How the Plan was Developed</vt:lpstr>
      <vt:lpstr>Socio Economic Disadvantage</vt:lpstr>
      <vt:lpstr>Socio Economic Disadvantage</vt:lpstr>
      <vt:lpstr>SIMD 2016</vt:lpstr>
      <vt:lpstr>Overcoming Barriers to Participation</vt:lpstr>
      <vt:lpstr>Community Bodies as Partners</vt:lpstr>
      <vt:lpstr>Place Plans</vt:lpstr>
      <vt:lpstr>Action Plans</vt:lpstr>
      <vt:lpstr>PowerPoint Presentation</vt:lpstr>
      <vt:lpstr>PowerPoint Presentation</vt:lpstr>
      <vt:lpstr>How Good is the Learning and Development in our Community? </vt:lpstr>
      <vt:lpstr>Reduced Number of QIs</vt:lpstr>
      <vt:lpstr>Capacity Building</vt:lpstr>
      <vt:lpstr>Next Steps</vt:lpstr>
      <vt:lpstr>Any Questions?</vt:lpstr>
    </vt:vector>
  </TitlesOfParts>
  <Company>East Dunbartonshire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Planning in East Dunbartonshire</dc:title>
  <dc:creator>Nicola Swan</dc:creator>
  <cp:lastModifiedBy>Kirsty Anderson</cp:lastModifiedBy>
  <cp:revision>47</cp:revision>
  <dcterms:created xsi:type="dcterms:W3CDTF">2016-11-08T09:04:23Z</dcterms:created>
  <dcterms:modified xsi:type="dcterms:W3CDTF">2017-03-22T11:39:22Z</dcterms:modified>
</cp:coreProperties>
</file>