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49"/>
  </p:notesMasterIdLst>
  <p:handoutMasterIdLst>
    <p:handoutMasterId r:id="rId50"/>
  </p:handoutMasterIdLst>
  <p:sldIdLst>
    <p:sldId id="261" r:id="rId5"/>
    <p:sldId id="293" r:id="rId6"/>
    <p:sldId id="373" r:id="rId7"/>
    <p:sldId id="342" r:id="rId8"/>
    <p:sldId id="375" r:id="rId9"/>
    <p:sldId id="329" r:id="rId10"/>
    <p:sldId id="328" r:id="rId11"/>
    <p:sldId id="327" r:id="rId12"/>
    <p:sldId id="326" r:id="rId13"/>
    <p:sldId id="324" r:id="rId14"/>
    <p:sldId id="325" r:id="rId15"/>
    <p:sldId id="344" r:id="rId16"/>
    <p:sldId id="377" r:id="rId17"/>
    <p:sldId id="323" r:id="rId18"/>
    <p:sldId id="348" r:id="rId19"/>
    <p:sldId id="347" r:id="rId20"/>
    <p:sldId id="345" r:id="rId21"/>
    <p:sldId id="366" r:id="rId22"/>
    <p:sldId id="367" r:id="rId23"/>
    <p:sldId id="378" r:id="rId24"/>
    <p:sldId id="380" r:id="rId25"/>
    <p:sldId id="346" r:id="rId26"/>
    <p:sldId id="354" r:id="rId27"/>
    <p:sldId id="353" r:id="rId28"/>
    <p:sldId id="352" r:id="rId29"/>
    <p:sldId id="351" r:id="rId30"/>
    <p:sldId id="343" r:id="rId31"/>
    <p:sldId id="385" r:id="rId32"/>
    <p:sldId id="384" r:id="rId33"/>
    <p:sldId id="387" r:id="rId34"/>
    <p:sldId id="386" r:id="rId35"/>
    <p:sldId id="388" r:id="rId36"/>
    <p:sldId id="364" r:id="rId37"/>
    <p:sldId id="340" r:id="rId38"/>
    <p:sldId id="363" r:id="rId39"/>
    <p:sldId id="365" r:id="rId40"/>
    <p:sldId id="383" r:id="rId41"/>
    <p:sldId id="382" r:id="rId42"/>
    <p:sldId id="361" r:id="rId43"/>
    <p:sldId id="370" r:id="rId44"/>
    <p:sldId id="369" r:id="rId45"/>
    <p:sldId id="341" r:id="rId46"/>
    <p:sldId id="374" r:id="rId47"/>
    <p:sldId id="306" r:id="rId48"/>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3D236"/>
    <a:srgbClr val="00ABB5"/>
    <a:srgbClr val="00C4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721" autoAdjust="0"/>
    <p:restoredTop sz="93325" autoAdjust="0"/>
  </p:normalViewPr>
  <p:slideViewPr>
    <p:cSldViewPr snapToGrid="0">
      <p:cViewPr varScale="1">
        <p:scale>
          <a:sx n="64" d="100"/>
          <a:sy n="64" d="100"/>
        </p:scale>
        <p:origin x="836" y="48"/>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200" d="100"/>
        <a:sy n="200" d="100"/>
      </p:scale>
      <p:origin x="0" y="-39544"/>
    </p:cViewPr>
  </p:sorterViewPr>
  <p:notesViewPr>
    <p:cSldViewPr snapToGrid="0">
      <p:cViewPr varScale="1">
        <p:scale>
          <a:sx n="60" d="100"/>
          <a:sy n="60" d="100"/>
        </p:scale>
        <p:origin x="2508"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1E1EEAC2-6BA7-4ABE-8AD8-0D26EC897E9A}" type="datetimeFigureOut">
              <a:rPr lang="en-GB" smtClean="0"/>
              <a:t>19/03/2021</a:t>
            </a:fld>
            <a:endParaRPr lang="en-GB" dirty="0"/>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847A8C41-7247-444A-9DC9-E9ACA2EFD3C8}" type="slidenum">
              <a:rPr lang="en-GB" smtClean="0"/>
              <a:t>‹#›</a:t>
            </a:fld>
            <a:endParaRPr lang="en-GB" dirty="0"/>
          </a:p>
        </p:txBody>
      </p:sp>
    </p:spTree>
    <p:extLst>
      <p:ext uri="{BB962C8B-B14F-4D97-AF65-F5344CB8AC3E}">
        <p14:creationId xmlns:p14="http://schemas.microsoft.com/office/powerpoint/2010/main" val="34290705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A6D5B34D-ADEC-457E-B4B9-B8BA594A1FF5}" type="datetimeFigureOut">
              <a:rPr lang="en-GB" smtClean="0"/>
              <a:t>19/03/2021</a:t>
            </a:fld>
            <a:endParaRPr lang="en-GB" dirty="0"/>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1238C683-9137-4122-84BD-5AA5692D6AF0}" type="slidenum">
              <a:rPr lang="en-GB" smtClean="0"/>
              <a:t>‹#›</a:t>
            </a:fld>
            <a:endParaRPr lang="en-GB" dirty="0"/>
          </a:p>
        </p:txBody>
      </p:sp>
    </p:spTree>
    <p:extLst>
      <p:ext uri="{BB962C8B-B14F-4D97-AF65-F5344CB8AC3E}">
        <p14:creationId xmlns:p14="http://schemas.microsoft.com/office/powerpoint/2010/main" val="16272329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is a front cover page and can only be used once. Use the corresponding</a:t>
            </a:r>
            <a:r>
              <a:rPr lang="en-US" baseline="0" dirty="0" smtClean="0"/>
              <a:t> </a:t>
            </a:r>
            <a:r>
              <a:rPr lang="en-US" b="1" baseline="0" dirty="0" smtClean="0"/>
              <a:t>green</a:t>
            </a:r>
            <a:r>
              <a:rPr lang="en-US" baseline="0" dirty="0" smtClean="0"/>
              <a:t> internal and back pages if you are using this page. </a:t>
            </a:r>
            <a:r>
              <a:rPr lang="en-US" dirty="0" smtClean="0"/>
              <a:t>You may add a title and a subtitle if needed only. Do</a:t>
            </a:r>
            <a:r>
              <a:rPr lang="en-US" baseline="0" dirty="0" smtClean="0"/>
              <a:t> not add anything else or move elements around.</a:t>
            </a:r>
            <a:endParaRPr lang="en-US" dirty="0" smtClean="0"/>
          </a:p>
        </p:txBody>
      </p:sp>
      <p:sp>
        <p:nvSpPr>
          <p:cNvPr id="4" name="Slide Number Placeholder 3"/>
          <p:cNvSpPr>
            <a:spLocks noGrp="1"/>
          </p:cNvSpPr>
          <p:nvPr>
            <p:ph type="sldNum" sz="quarter" idx="10"/>
          </p:nvPr>
        </p:nvSpPr>
        <p:spPr/>
        <p:txBody>
          <a:bodyPr/>
          <a:lstStyle/>
          <a:p>
            <a:fld id="{1238C683-9137-4122-84BD-5AA5692D6AF0}" type="slidenum">
              <a:rPr lang="en-GB" smtClean="0"/>
              <a:t>1</a:t>
            </a:fld>
            <a:endParaRPr lang="en-GB" dirty="0"/>
          </a:p>
        </p:txBody>
      </p:sp>
    </p:spTree>
    <p:extLst>
      <p:ext uri="{BB962C8B-B14F-4D97-AF65-F5344CB8AC3E}">
        <p14:creationId xmlns:p14="http://schemas.microsoft.com/office/powerpoint/2010/main" val="18377697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GB" dirty="0" smtClean="0"/>
              <a:t>This is an internal page in </a:t>
            </a:r>
            <a:r>
              <a:rPr lang="en-GB" b="1" dirty="0" smtClean="0"/>
              <a:t>green</a:t>
            </a:r>
            <a:r>
              <a:rPr lang="en-GB" dirty="0" smtClean="0"/>
              <a:t> and can be duplicated to</a:t>
            </a:r>
            <a:r>
              <a:rPr lang="en-GB" baseline="0" dirty="0" smtClean="0"/>
              <a:t> create additional pages. Always keep the heading and footer as shown. </a:t>
            </a:r>
            <a:r>
              <a:rPr lang="en-US" dirty="0" smtClean="0"/>
              <a:t>Use the corresponding</a:t>
            </a:r>
            <a:r>
              <a:rPr lang="en-US" baseline="0" dirty="0" smtClean="0"/>
              <a:t> </a:t>
            </a:r>
            <a:r>
              <a:rPr lang="en-US" b="1" baseline="0" dirty="0" smtClean="0"/>
              <a:t>green</a:t>
            </a:r>
            <a:r>
              <a:rPr lang="en-US" baseline="0" dirty="0" smtClean="0"/>
              <a:t> front and back pages if you are using this page. </a:t>
            </a:r>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10</a:t>
            </a:fld>
            <a:endParaRPr lang="en-GB" dirty="0"/>
          </a:p>
        </p:txBody>
      </p:sp>
    </p:spTree>
    <p:extLst>
      <p:ext uri="{BB962C8B-B14F-4D97-AF65-F5344CB8AC3E}">
        <p14:creationId xmlns:p14="http://schemas.microsoft.com/office/powerpoint/2010/main" val="28012227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GB" dirty="0" smtClean="0"/>
              <a:t>This is an internal page in </a:t>
            </a:r>
            <a:r>
              <a:rPr lang="en-GB" b="1" dirty="0" smtClean="0"/>
              <a:t>green</a:t>
            </a:r>
            <a:r>
              <a:rPr lang="en-GB" dirty="0" smtClean="0"/>
              <a:t> and can be duplicated to</a:t>
            </a:r>
            <a:r>
              <a:rPr lang="en-GB" baseline="0" dirty="0" smtClean="0"/>
              <a:t> create additional pages. Always keep the heading and footer as shown. </a:t>
            </a:r>
            <a:r>
              <a:rPr lang="en-US" dirty="0" smtClean="0"/>
              <a:t>Use the corresponding</a:t>
            </a:r>
            <a:r>
              <a:rPr lang="en-US" baseline="0" dirty="0" smtClean="0"/>
              <a:t> </a:t>
            </a:r>
            <a:r>
              <a:rPr lang="en-US" b="1" baseline="0" dirty="0" smtClean="0"/>
              <a:t>green</a:t>
            </a:r>
            <a:r>
              <a:rPr lang="en-US" baseline="0" dirty="0" smtClean="0"/>
              <a:t> front and back pages if you are using this page. </a:t>
            </a:r>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11</a:t>
            </a:fld>
            <a:endParaRPr lang="en-GB" dirty="0"/>
          </a:p>
        </p:txBody>
      </p:sp>
    </p:spTree>
    <p:extLst>
      <p:ext uri="{BB962C8B-B14F-4D97-AF65-F5344CB8AC3E}">
        <p14:creationId xmlns:p14="http://schemas.microsoft.com/office/powerpoint/2010/main" val="521595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GB" dirty="0" smtClean="0"/>
              <a:t>This is an internal page in </a:t>
            </a:r>
            <a:r>
              <a:rPr lang="en-GB" b="1" dirty="0" smtClean="0"/>
              <a:t>green</a:t>
            </a:r>
            <a:r>
              <a:rPr lang="en-GB" dirty="0" smtClean="0"/>
              <a:t> and can be duplicated to</a:t>
            </a:r>
            <a:r>
              <a:rPr lang="en-GB" baseline="0" dirty="0" smtClean="0"/>
              <a:t> create additional pages. Always keep the heading and footer as shown. </a:t>
            </a:r>
            <a:r>
              <a:rPr lang="en-US" dirty="0" smtClean="0"/>
              <a:t>Use the corresponding</a:t>
            </a:r>
            <a:r>
              <a:rPr lang="en-US" baseline="0" dirty="0" smtClean="0"/>
              <a:t> </a:t>
            </a:r>
            <a:r>
              <a:rPr lang="en-US" b="1" baseline="0" dirty="0" smtClean="0"/>
              <a:t>green</a:t>
            </a:r>
            <a:r>
              <a:rPr lang="en-US" baseline="0" dirty="0" smtClean="0"/>
              <a:t> front and back pages if you are using this page. </a:t>
            </a:r>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13</a:t>
            </a:fld>
            <a:endParaRPr lang="en-GB" dirty="0"/>
          </a:p>
        </p:txBody>
      </p:sp>
    </p:spTree>
    <p:extLst>
      <p:ext uri="{BB962C8B-B14F-4D97-AF65-F5344CB8AC3E}">
        <p14:creationId xmlns:p14="http://schemas.microsoft.com/office/powerpoint/2010/main" val="23103406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GB" dirty="0" smtClean="0"/>
              <a:t>This is an internal page in </a:t>
            </a:r>
            <a:r>
              <a:rPr lang="en-GB" b="1" dirty="0" smtClean="0"/>
              <a:t>green</a:t>
            </a:r>
            <a:r>
              <a:rPr lang="en-GB" dirty="0" smtClean="0"/>
              <a:t> and can be duplicated to</a:t>
            </a:r>
            <a:r>
              <a:rPr lang="en-GB" baseline="0" dirty="0" smtClean="0"/>
              <a:t> create additional pages. Always keep the heading and footer as shown. </a:t>
            </a:r>
            <a:r>
              <a:rPr lang="en-US" dirty="0" smtClean="0"/>
              <a:t>Use the corresponding</a:t>
            </a:r>
            <a:r>
              <a:rPr lang="en-US" baseline="0" dirty="0" smtClean="0"/>
              <a:t> </a:t>
            </a:r>
            <a:r>
              <a:rPr lang="en-US" b="1" baseline="0" dirty="0" smtClean="0"/>
              <a:t>green</a:t>
            </a:r>
            <a:r>
              <a:rPr lang="en-US" baseline="0" dirty="0" smtClean="0"/>
              <a:t> front and back pages if you are using this page. </a:t>
            </a:r>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14</a:t>
            </a:fld>
            <a:endParaRPr lang="en-GB" dirty="0"/>
          </a:p>
        </p:txBody>
      </p:sp>
    </p:spTree>
    <p:extLst>
      <p:ext uri="{BB962C8B-B14F-4D97-AF65-F5344CB8AC3E}">
        <p14:creationId xmlns:p14="http://schemas.microsoft.com/office/powerpoint/2010/main" val="26827032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GB" dirty="0" smtClean="0"/>
              <a:t>This is an internal page in </a:t>
            </a:r>
            <a:r>
              <a:rPr lang="en-GB" b="1" dirty="0" smtClean="0"/>
              <a:t>green</a:t>
            </a:r>
            <a:r>
              <a:rPr lang="en-GB" dirty="0" smtClean="0"/>
              <a:t> and can be duplicated to</a:t>
            </a:r>
            <a:r>
              <a:rPr lang="en-GB" baseline="0" dirty="0" smtClean="0"/>
              <a:t> create additional pages. Always keep the heading and footer as shown. </a:t>
            </a:r>
            <a:r>
              <a:rPr lang="en-US" dirty="0" smtClean="0"/>
              <a:t>Use the corresponding</a:t>
            </a:r>
            <a:r>
              <a:rPr lang="en-US" baseline="0" dirty="0" smtClean="0"/>
              <a:t> </a:t>
            </a:r>
            <a:r>
              <a:rPr lang="en-US" b="1" baseline="0" dirty="0" smtClean="0"/>
              <a:t>green</a:t>
            </a:r>
            <a:r>
              <a:rPr lang="en-US" baseline="0" dirty="0" smtClean="0"/>
              <a:t> front and back pages if you are using this page. </a:t>
            </a:r>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15</a:t>
            </a:fld>
            <a:endParaRPr lang="en-GB" dirty="0"/>
          </a:p>
        </p:txBody>
      </p:sp>
    </p:spTree>
    <p:extLst>
      <p:ext uri="{BB962C8B-B14F-4D97-AF65-F5344CB8AC3E}">
        <p14:creationId xmlns:p14="http://schemas.microsoft.com/office/powerpoint/2010/main" val="3209897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GB" dirty="0" smtClean="0"/>
              <a:t>This is an internal page in </a:t>
            </a:r>
            <a:r>
              <a:rPr lang="en-GB" b="1" dirty="0" smtClean="0"/>
              <a:t>green</a:t>
            </a:r>
            <a:r>
              <a:rPr lang="en-GB" dirty="0" smtClean="0"/>
              <a:t> and can be duplicated to</a:t>
            </a:r>
            <a:r>
              <a:rPr lang="en-GB" baseline="0" dirty="0" smtClean="0"/>
              <a:t> create additional pages. Always keep the heading and footer as shown. </a:t>
            </a:r>
            <a:r>
              <a:rPr lang="en-US" dirty="0" smtClean="0"/>
              <a:t>Use the corresponding</a:t>
            </a:r>
            <a:r>
              <a:rPr lang="en-US" baseline="0" dirty="0" smtClean="0"/>
              <a:t> </a:t>
            </a:r>
            <a:r>
              <a:rPr lang="en-US" b="1" baseline="0" dirty="0" smtClean="0"/>
              <a:t>green</a:t>
            </a:r>
            <a:r>
              <a:rPr lang="en-US" baseline="0" dirty="0" smtClean="0"/>
              <a:t> front and back pages if you are using this page. </a:t>
            </a:r>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16</a:t>
            </a:fld>
            <a:endParaRPr lang="en-GB" dirty="0"/>
          </a:p>
        </p:txBody>
      </p:sp>
    </p:spTree>
    <p:extLst>
      <p:ext uri="{BB962C8B-B14F-4D97-AF65-F5344CB8AC3E}">
        <p14:creationId xmlns:p14="http://schemas.microsoft.com/office/powerpoint/2010/main" val="18999469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GB" dirty="0" smtClean="0"/>
              <a:t>This is an internal page in </a:t>
            </a:r>
            <a:r>
              <a:rPr lang="en-GB" b="1" dirty="0" smtClean="0"/>
              <a:t>green</a:t>
            </a:r>
            <a:r>
              <a:rPr lang="en-GB" dirty="0" smtClean="0"/>
              <a:t> and can be duplicated to</a:t>
            </a:r>
            <a:r>
              <a:rPr lang="en-GB" baseline="0" dirty="0" smtClean="0"/>
              <a:t> create additional pages. Always keep the heading and footer as shown. </a:t>
            </a:r>
            <a:r>
              <a:rPr lang="en-US" dirty="0" smtClean="0"/>
              <a:t>Use the corresponding</a:t>
            </a:r>
            <a:r>
              <a:rPr lang="en-US" baseline="0" dirty="0" smtClean="0"/>
              <a:t> </a:t>
            </a:r>
            <a:r>
              <a:rPr lang="en-US" b="1" baseline="0" dirty="0" smtClean="0"/>
              <a:t>green</a:t>
            </a:r>
            <a:r>
              <a:rPr lang="en-US" baseline="0" dirty="0" smtClean="0"/>
              <a:t> front and back pages if you are using this page. </a:t>
            </a:r>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17</a:t>
            </a:fld>
            <a:endParaRPr lang="en-GB" dirty="0"/>
          </a:p>
        </p:txBody>
      </p:sp>
    </p:spTree>
    <p:extLst>
      <p:ext uri="{BB962C8B-B14F-4D97-AF65-F5344CB8AC3E}">
        <p14:creationId xmlns:p14="http://schemas.microsoft.com/office/powerpoint/2010/main" val="26670202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GB" dirty="0" smtClean="0"/>
              <a:t>This is an internal page in </a:t>
            </a:r>
            <a:r>
              <a:rPr lang="en-GB" b="1" dirty="0" smtClean="0"/>
              <a:t>green</a:t>
            </a:r>
            <a:r>
              <a:rPr lang="en-GB" dirty="0" smtClean="0"/>
              <a:t> and can be duplicated to</a:t>
            </a:r>
            <a:r>
              <a:rPr lang="en-GB" baseline="0" dirty="0" smtClean="0"/>
              <a:t> create additional pages. Always keep the heading and footer as shown. </a:t>
            </a:r>
            <a:r>
              <a:rPr lang="en-US" dirty="0" smtClean="0"/>
              <a:t>Use the corresponding</a:t>
            </a:r>
            <a:r>
              <a:rPr lang="en-US" baseline="0" dirty="0" smtClean="0"/>
              <a:t> </a:t>
            </a:r>
            <a:r>
              <a:rPr lang="en-US" b="1" baseline="0" dirty="0" smtClean="0"/>
              <a:t>green</a:t>
            </a:r>
            <a:r>
              <a:rPr lang="en-US" baseline="0" dirty="0" smtClean="0"/>
              <a:t> front and back pages if you are using this page. </a:t>
            </a:r>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18</a:t>
            </a:fld>
            <a:endParaRPr lang="en-GB" dirty="0"/>
          </a:p>
        </p:txBody>
      </p:sp>
    </p:spTree>
    <p:extLst>
      <p:ext uri="{BB962C8B-B14F-4D97-AF65-F5344CB8AC3E}">
        <p14:creationId xmlns:p14="http://schemas.microsoft.com/office/powerpoint/2010/main" val="2960629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GB" dirty="0" smtClean="0"/>
              <a:t>This is an internal page in </a:t>
            </a:r>
            <a:r>
              <a:rPr lang="en-GB" b="1" dirty="0" smtClean="0"/>
              <a:t>green</a:t>
            </a:r>
            <a:r>
              <a:rPr lang="en-GB" dirty="0" smtClean="0"/>
              <a:t> and can be duplicated to</a:t>
            </a:r>
            <a:r>
              <a:rPr lang="en-GB" baseline="0" dirty="0" smtClean="0"/>
              <a:t> create additional pages. Always keep the heading and footer as shown. </a:t>
            </a:r>
            <a:r>
              <a:rPr lang="en-US" dirty="0" smtClean="0"/>
              <a:t>Use the corresponding</a:t>
            </a:r>
            <a:r>
              <a:rPr lang="en-US" baseline="0" dirty="0" smtClean="0"/>
              <a:t> </a:t>
            </a:r>
            <a:r>
              <a:rPr lang="en-US" b="1" baseline="0" dirty="0" smtClean="0"/>
              <a:t>green</a:t>
            </a:r>
            <a:r>
              <a:rPr lang="en-US" baseline="0" dirty="0" smtClean="0"/>
              <a:t> front and back pages if you are using this page. </a:t>
            </a:r>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19</a:t>
            </a:fld>
            <a:endParaRPr lang="en-GB" dirty="0"/>
          </a:p>
        </p:txBody>
      </p:sp>
    </p:spTree>
    <p:extLst>
      <p:ext uri="{BB962C8B-B14F-4D97-AF65-F5344CB8AC3E}">
        <p14:creationId xmlns:p14="http://schemas.microsoft.com/office/powerpoint/2010/main" val="5728448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GB" dirty="0" smtClean="0"/>
              <a:t>This is an internal page in </a:t>
            </a:r>
            <a:r>
              <a:rPr lang="en-GB" b="1" dirty="0" smtClean="0"/>
              <a:t>green</a:t>
            </a:r>
            <a:r>
              <a:rPr lang="en-GB" dirty="0" smtClean="0"/>
              <a:t> and can be duplicated to</a:t>
            </a:r>
            <a:r>
              <a:rPr lang="en-GB" baseline="0" dirty="0" smtClean="0"/>
              <a:t> create additional pages. Always keep the heading and footer as shown. </a:t>
            </a:r>
            <a:r>
              <a:rPr lang="en-US" dirty="0" smtClean="0"/>
              <a:t>Use the corresponding</a:t>
            </a:r>
            <a:r>
              <a:rPr lang="en-US" baseline="0" dirty="0" smtClean="0"/>
              <a:t> </a:t>
            </a:r>
            <a:r>
              <a:rPr lang="en-US" b="1" baseline="0" dirty="0" smtClean="0"/>
              <a:t>green</a:t>
            </a:r>
            <a:r>
              <a:rPr lang="en-US" baseline="0" dirty="0" smtClean="0"/>
              <a:t> front and back pages if you are using this page. </a:t>
            </a:r>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20</a:t>
            </a:fld>
            <a:endParaRPr lang="en-GB" dirty="0"/>
          </a:p>
        </p:txBody>
      </p:sp>
    </p:spTree>
    <p:extLst>
      <p:ext uri="{BB962C8B-B14F-4D97-AF65-F5344CB8AC3E}">
        <p14:creationId xmlns:p14="http://schemas.microsoft.com/office/powerpoint/2010/main" val="34559346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GB" dirty="0" smtClean="0"/>
              <a:t>This is an internal page in </a:t>
            </a:r>
            <a:r>
              <a:rPr lang="en-GB" b="1" dirty="0" smtClean="0"/>
              <a:t>green</a:t>
            </a:r>
            <a:r>
              <a:rPr lang="en-GB" dirty="0" smtClean="0"/>
              <a:t> and can be duplicated to</a:t>
            </a:r>
            <a:r>
              <a:rPr lang="en-GB" baseline="0" dirty="0" smtClean="0"/>
              <a:t> create additional pages. Always keep the heading and footer as shown. </a:t>
            </a:r>
            <a:r>
              <a:rPr lang="en-US" dirty="0" smtClean="0"/>
              <a:t>Use the corresponding</a:t>
            </a:r>
            <a:r>
              <a:rPr lang="en-US" baseline="0" dirty="0" smtClean="0"/>
              <a:t> </a:t>
            </a:r>
            <a:r>
              <a:rPr lang="en-US" b="1" baseline="0" dirty="0" smtClean="0"/>
              <a:t>green</a:t>
            </a:r>
            <a:r>
              <a:rPr lang="en-US" baseline="0" dirty="0" smtClean="0"/>
              <a:t> front and back pages if you are using this page. </a:t>
            </a:r>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2</a:t>
            </a:fld>
            <a:endParaRPr lang="en-GB" dirty="0"/>
          </a:p>
        </p:txBody>
      </p:sp>
    </p:spTree>
    <p:extLst>
      <p:ext uri="{BB962C8B-B14F-4D97-AF65-F5344CB8AC3E}">
        <p14:creationId xmlns:p14="http://schemas.microsoft.com/office/powerpoint/2010/main" val="40647671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GB" dirty="0" smtClean="0"/>
              <a:t>This is an internal page in </a:t>
            </a:r>
            <a:r>
              <a:rPr lang="en-GB" b="1" dirty="0" smtClean="0"/>
              <a:t>green</a:t>
            </a:r>
            <a:r>
              <a:rPr lang="en-GB" dirty="0" smtClean="0"/>
              <a:t> and can be duplicated to</a:t>
            </a:r>
            <a:r>
              <a:rPr lang="en-GB" baseline="0" dirty="0" smtClean="0"/>
              <a:t> create additional pages. Always keep the heading and footer as shown. </a:t>
            </a:r>
            <a:r>
              <a:rPr lang="en-US" dirty="0" smtClean="0"/>
              <a:t>Use the corresponding</a:t>
            </a:r>
            <a:r>
              <a:rPr lang="en-US" baseline="0" dirty="0" smtClean="0"/>
              <a:t> </a:t>
            </a:r>
            <a:r>
              <a:rPr lang="en-US" b="1" baseline="0" dirty="0" smtClean="0"/>
              <a:t>green</a:t>
            </a:r>
            <a:r>
              <a:rPr lang="en-US" baseline="0" dirty="0" smtClean="0"/>
              <a:t> front and back pages if you are using this page. </a:t>
            </a:r>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21</a:t>
            </a:fld>
            <a:endParaRPr lang="en-GB" dirty="0"/>
          </a:p>
        </p:txBody>
      </p:sp>
    </p:spTree>
    <p:extLst>
      <p:ext uri="{BB962C8B-B14F-4D97-AF65-F5344CB8AC3E}">
        <p14:creationId xmlns:p14="http://schemas.microsoft.com/office/powerpoint/2010/main" val="36076929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GB" dirty="0" smtClean="0"/>
              <a:t>This is an internal page in </a:t>
            </a:r>
            <a:r>
              <a:rPr lang="en-GB" b="1" dirty="0" smtClean="0"/>
              <a:t>green</a:t>
            </a:r>
            <a:r>
              <a:rPr lang="en-GB" dirty="0" smtClean="0"/>
              <a:t> and can be duplicated to</a:t>
            </a:r>
            <a:r>
              <a:rPr lang="en-GB" baseline="0" dirty="0" smtClean="0"/>
              <a:t> create additional pages. Always keep the heading and footer as shown. </a:t>
            </a:r>
            <a:r>
              <a:rPr lang="en-US" dirty="0" smtClean="0"/>
              <a:t>Use the corresponding</a:t>
            </a:r>
            <a:r>
              <a:rPr lang="en-US" baseline="0" dirty="0" smtClean="0"/>
              <a:t> </a:t>
            </a:r>
            <a:r>
              <a:rPr lang="en-US" b="1" baseline="0" dirty="0" smtClean="0"/>
              <a:t>green</a:t>
            </a:r>
            <a:r>
              <a:rPr lang="en-US" baseline="0" dirty="0" smtClean="0"/>
              <a:t> front and back pages if you are using this page. </a:t>
            </a:r>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22</a:t>
            </a:fld>
            <a:endParaRPr lang="en-GB" dirty="0"/>
          </a:p>
        </p:txBody>
      </p:sp>
    </p:spTree>
    <p:extLst>
      <p:ext uri="{BB962C8B-B14F-4D97-AF65-F5344CB8AC3E}">
        <p14:creationId xmlns:p14="http://schemas.microsoft.com/office/powerpoint/2010/main" val="11034517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GB" dirty="0" smtClean="0"/>
              <a:t>This is an internal page in </a:t>
            </a:r>
            <a:r>
              <a:rPr lang="en-GB" b="1" dirty="0" smtClean="0"/>
              <a:t>green</a:t>
            </a:r>
            <a:r>
              <a:rPr lang="en-GB" dirty="0" smtClean="0"/>
              <a:t> and can be duplicated to</a:t>
            </a:r>
            <a:r>
              <a:rPr lang="en-GB" baseline="0" dirty="0" smtClean="0"/>
              <a:t> create additional pages. Always keep the heading and footer as shown. </a:t>
            </a:r>
            <a:r>
              <a:rPr lang="en-US" dirty="0" smtClean="0"/>
              <a:t>Use the corresponding</a:t>
            </a:r>
            <a:r>
              <a:rPr lang="en-US" baseline="0" dirty="0" smtClean="0"/>
              <a:t> </a:t>
            </a:r>
            <a:r>
              <a:rPr lang="en-US" b="1" baseline="0" dirty="0" smtClean="0"/>
              <a:t>green</a:t>
            </a:r>
            <a:r>
              <a:rPr lang="en-US" baseline="0" dirty="0" smtClean="0"/>
              <a:t> front and back pages if you are using this page. </a:t>
            </a:r>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23</a:t>
            </a:fld>
            <a:endParaRPr lang="en-GB" dirty="0"/>
          </a:p>
        </p:txBody>
      </p:sp>
    </p:spTree>
    <p:extLst>
      <p:ext uri="{BB962C8B-B14F-4D97-AF65-F5344CB8AC3E}">
        <p14:creationId xmlns:p14="http://schemas.microsoft.com/office/powerpoint/2010/main" val="10972127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GB" dirty="0" smtClean="0"/>
              <a:t>This is an internal page in </a:t>
            </a:r>
            <a:r>
              <a:rPr lang="en-GB" b="1" dirty="0" smtClean="0"/>
              <a:t>green</a:t>
            </a:r>
            <a:r>
              <a:rPr lang="en-GB" dirty="0" smtClean="0"/>
              <a:t> and can be duplicated to</a:t>
            </a:r>
            <a:r>
              <a:rPr lang="en-GB" baseline="0" dirty="0" smtClean="0"/>
              <a:t> create additional pages. Always keep the heading and footer as shown. </a:t>
            </a:r>
            <a:r>
              <a:rPr lang="en-US" dirty="0" smtClean="0"/>
              <a:t>Use the corresponding</a:t>
            </a:r>
            <a:r>
              <a:rPr lang="en-US" baseline="0" dirty="0" smtClean="0"/>
              <a:t> </a:t>
            </a:r>
            <a:r>
              <a:rPr lang="en-US" b="1" baseline="0" dirty="0" smtClean="0"/>
              <a:t>green</a:t>
            </a:r>
            <a:r>
              <a:rPr lang="en-US" baseline="0" dirty="0" smtClean="0"/>
              <a:t> front and back pages if you are using this page. </a:t>
            </a:r>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24</a:t>
            </a:fld>
            <a:endParaRPr lang="en-GB" dirty="0"/>
          </a:p>
        </p:txBody>
      </p:sp>
    </p:spTree>
    <p:extLst>
      <p:ext uri="{BB962C8B-B14F-4D97-AF65-F5344CB8AC3E}">
        <p14:creationId xmlns:p14="http://schemas.microsoft.com/office/powerpoint/2010/main" val="13201684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GB" dirty="0" smtClean="0"/>
              <a:t>This is an internal page in </a:t>
            </a:r>
            <a:r>
              <a:rPr lang="en-GB" b="1" dirty="0" smtClean="0"/>
              <a:t>green</a:t>
            </a:r>
            <a:r>
              <a:rPr lang="en-GB" dirty="0" smtClean="0"/>
              <a:t> and can be duplicated to</a:t>
            </a:r>
            <a:r>
              <a:rPr lang="en-GB" baseline="0" dirty="0" smtClean="0"/>
              <a:t> create additional pages. Always keep the heading and footer as shown. </a:t>
            </a:r>
            <a:r>
              <a:rPr lang="en-US" dirty="0" smtClean="0"/>
              <a:t>Use the corresponding</a:t>
            </a:r>
            <a:r>
              <a:rPr lang="en-US" baseline="0" dirty="0" smtClean="0"/>
              <a:t> </a:t>
            </a:r>
            <a:r>
              <a:rPr lang="en-US" b="1" baseline="0" dirty="0" smtClean="0"/>
              <a:t>green</a:t>
            </a:r>
            <a:r>
              <a:rPr lang="en-US" baseline="0" dirty="0" smtClean="0"/>
              <a:t> front and back pages if you are using this page. </a:t>
            </a:r>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25</a:t>
            </a:fld>
            <a:endParaRPr lang="en-GB" dirty="0"/>
          </a:p>
        </p:txBody>
      </p:sp>
    </p:spTree>
    <p:extLst>
      <p:ext uri="{BB962C8B-B14F-4D97-AF65-F5344CB8AC3E}">
        <p14:creationId xmlns:p14="http://schemas.microsoft.com/office/powerpoint/2010/main" val="26761636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GB" dirty="0" smtClean="0"/>
              <a:t>This is an internal page in </a:t>
            </a:r>
            <a:r>
              <a:rPr lang="en-GB" b="1" dirty="0" smtClean="0"/>
              <a:t>green</a:t>
            </a:r>
            <a:r>
              <a:rPr lang="en-GB" dirty="0" smtClean="0"/>
              <a:t> and can be duplicated to</a:t>
            </a:r>
            <a:r>
              <a:rPr lang="en-GB" baseline="0" dirty="0" smtClean="0"/>
              <a:t> create additional pages. Always keep the heading and footer as shown. </a:t>
            </a:r>
            <a:r>
              <a:rPr lang="en-US" dirty="0" smtClean="0"/>
              <a:t>Use the corresponding</a:t>
            </a:r>
            <a:r>
              <a:rPr lang="en-US" baseline="0" dirty="0" smtClean="0"/>
              <a:t> </a:t>
            </a:r>
            <a:r>
              <a:rPr lang="en-US" b="1" baseline="0" dirty="0" smtClean="0"/>
              <a:t>green</a:t>
            </a:r>
            <a:r>
              <a:rPr lang="en-US" baseline="0" dirty="0" smtClean="0"/>
              <a:t> front and back pages if you are using this page. </a:t>
            </a:r>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26</a:t>
            </a:fld>
            <a:endParaRPr lang="en-GB" dirty="0"/>
          </a:p>
        </p:txBody>
      </p:sp>
    </p:spTree>
    <p:extLst>
      <p:ext uri="{BB962C8B-B14F-4D97-AF65-F5344CB8AC3E}">
        <p14:creationId xmlns:p14="http://schemas.microsoft.com/office/powerpoint/2010/main" val="22402082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GB" dirty="0" smtClean="0"/>
              <a:t>This is an internal page in </a:t>
            </a:r>
            <a:r>
              <a:rPr lang="en-GB" b="1" dirty="0" smtClean="0"/>
              <a:t>green</a:t>
            </a:r>
            <a:r>
              <a:rPr lang="en-GB" dirty="0" smtClean="0"/>
              <a:t> and can be duplicated to</a:t>
            </a:r>
            <a:r>
              <a:rPr lang="en-GB" baseline="0" dirty="0" smtClean="0"/>
              <a:t> create additional pages. Always keep the heading and footer as shown. </a:t>
            </a:r>
            <a:r>
              <a:rPr lang="en-US" dirty="0" smtClean="0"/>
              <a:t>Use the corresponding</a:t>
            </a:r>
            <a:r>
              <a:rPr lang="en-US" baseline="0" dirty="0" smtClean="0"/>
              <a:t> </a:t>
            </a:r>
            <a:r>
              <a:rPr lang="en-US" b="1" baseline="0" dirty="0" smtClean="0"/>
              <a:t>green</a:t>
            </a:r>
            <a:r>
              <a:rPr lang="en-US" baseline="0" dirty="0" smtClean="0"/>
              <a:t> front and back pages if you are using this page. </a:t>
            </a:r>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27</a:t>
            </a:fld>
            <a:endParaRPr lang="en-GB" dirty="0"/>
          </a:p>
        </p:txBody>
      </p:sp>
    </p:spTree>
    <p:extLst>
      <p:ext uri="{BB962C8B-B14F-4D97-AF65-F5344CB8AC3E}">
        <p14:creationId xmlns:p14="http://schemas.microsoft.com/office/powerpoint/2010/main" val="27570410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GB" dirty="0" smtClean="0"/>
              <a:t>This is an internal page in </a:t>
            </a:r>
            <a:r>
              <a:rPr lang="en-GB" b="1" dirty="0" smtClean="0"/>
              <a:t>green</a:t>
            </a:r>
            <a:r>
              <a:rPr lang="en-GB" dirty="0" smtClean="0"/>
              <a:t> and can be duplicated to</a:t>
            </a:r>
            <a:r>
              <a:rPr lang="en-GB" baseline="0" dirty="0" smtClean="0"/>
              <a:t> create additional pages. Always keep the heading and footer as shown. </a:t>
            </a:r>
            <a:r>
              <a:rPr lang="en-US" dirty="0" smtClean="0"/>
              <a:t>Use the corresponding</a:t>
            </a:r>
            <a:r>
              <a:rPr lang="en-US" baseline="0" dirty="0" smtClean="0"/>
              <a:t> </a:t>
            </a:r>
            <a:r>
              <a:rPr lang="en-US" b="1" baseline="0" dirty="0" smtClean="0"/>
              <a:t>green</a:t>
            </a:r>
            <a:r>
              <a:rPr lang="en-US" baseline="0" dirty="0" smtClean="0"/>
              <a:t> front and back pages if you are using this page. </a:t>
            </a:r>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28</a:t>
            </a:fld>
            <a:endParaRPr lang="en-GB" dirty="0"/>
          </a:p>
        </p:txBody>
      </p:sp>
    </p:spTree>
    <p:extLst>
      <p:ext uri="{BB962C8B-B14F-4D97-AF65-F5344CB8AC3E}">
        <p14:creationId xmlns:p14="http://schemas.microsoft.com/office/powerpoint/2010/main" val="21105495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GB" dirty="0" smtClean="0"/>
              <a:t>This is an internal page in </a:t>
            </a:r>
            <a:r>
              <a:rPr lang="en-GB" b="1" dirty="0" smtClean="0"/>
              <a:t>green</a:t>
            </a:r>
            <a:r>
              <a:rPr lang="en-GB" dirty="0" smtClean="0"/>
              <a:t> and can be duplicated to</a:t>
            </a:r>
            <a:r>
              <a:rPr lang="en-GB" baseline="0" dirty="0" smtClean="0"/>
              <a:t> create additional pages. Always keep the heading and footer as shown. </a:t>
            </a:r>
            <a:r>
              <a:rPr lang="en-US" dirty="0" smtClean="0"/>
              <a:t>Use the corresponding</a:t>
            </a:r>
            <a:r>
              <a:rPr lang="en-US" baseline="0" dirty="0" smtClean="0"/>
              <a:t> </a:t>
            </a:r>
            <a:r>
              <a:rPr lang="en-US" b="1" baseline="0" dirty="0" smtClean="0"/>
              <a:t>green</a:t>
            </a:r>
            <a:r>
              <a:rPr lang="en-US" baseline="0" dirty="0" smtClean="0"/>
              <a:t> front and back pages if you are using this page. </a:t>
            </a:r>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29</a:t>
            </a:fld>
            <a:endParaRPr lang="en-GB" dirty="0"/>
          </a:p>
        </p:txBody>
      </p:sp>
    </p:spTree>
    <p:extLst>
      <p:ext uri="{BB962C8B-B14F-4D97-AF65-F5344CB8AC3E}">
        <p14:creationId xmlns:p14="http://schemas.microsoft.com/office/powerpoint/2010/main" val="1578616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GB" dirty="0" smtClean="0"/>
              <a:t>This is an internal page in </a:t>
            </a:r>
            <a:r>
              <a:rPr lang="en-GB" b="1" dirty="0" smtClean="0"/>
              <a:t>green</a:t>
            </a:r>
            <a:r>
              <a:rPr lang="en-GB" dirty="0" smtClean="0"/>
              <a:t> and can be duplicated to</a:t>
            </a:r>
            <a:r>
              <a:rPr lang="en-GB" baseline="0" dirty="0" smtClean="0"/>
              <a:t> create additional pages. Always keep the heading and footer as shown. </a:t>
            </a:r>
            <a:r>
              <a:rPr lang="en-US" dirty="0" smtClean="0"/>
              <a:t>Use the corresponding</a:t>
            </a:r>
            <a:r>
              <a:rPr lang="en-US" baseline="0" dirty="0" smtClean="0"/>
              <a:t> </a:t>
            </a:r>
            <a:r>
              <a:rPr lang="en-US" b="1" baseline="0" dirty="0" smtClean="0"/>
              <a:t>green</a:t>
            </a:r>
            <a:r>
              <a:rPr lang="en-US" baseline="0" dirty="0" smtClean="0"/>
              <a:t> front and back pages if you are using this page. </a:t>
            </a:r>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30</a:t>
            </a:fld>
            <a:endParaRPr lang="en-GB" dirty="0"/>
          </a:p>
        </p:txBody>
      </p:sp>
    </p:spTree>
    <p:extLst>
      <p:ext uri="{BB962C8B-B14F-4D97-AF65-F5344CB8AC3E}">
        <p14:creationId xmlns:p14="http://schemas.microsoft.com/office/powerpoint/2010/main" val="17198823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GB" dirty="0" smtClean="0"/>
              <a:t>This is an internal page in </a:t>
            </a:r>
            <a:r>
              <a:rPr lang="en-GB" b="1" dirty="0" smtClean="0"/>
              <a:t>green</a:t>
            </a:r>
            <a:r>
              <a:rPr lang="en-GB" dirty="0" smtClean="0"/>
              <a:t> and can be duplicated to</a:t>
            </a:r>
            <a:r>
              <a:rPr lang="en-GB" baseline="0" dirty="0" smtClean="0"/>
              <a:t> create additional pages. Always keep the heading and footer as shown. </a:t>
            </a:r>
            <a:r>
              <a:rPr lang="en-US" dirty="0" smtClean="0"/>
              <a:t>Use the corresponding</a:t>
            </a:r>
            <a:r>
              <a:rPr lang="en-US" baseline="0" dirty="0" smtClean="0"/>
              <a:t> </a:t>
            </a:r>
            <a:r>
              <a:rPr lang="en-US" b="1" baseline="0" dirty="0" smtClean="0"/>
              <a:t>green</a:t>
            </a:r>
            <a:r>
              <a:rPr lang="en-US" baseline="0" dirty="0" smtClean="0"/>
              <a:t> front and back pages if you are using this page. </a:t>
            </a:r>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3</a:t>
            </a:fld>
            <a:endParaRPr lang="en-GB" dirty="0"/>
          </a:p>
        </p:txBody>
      </p:sp>
    </p:spTree>
    <p:extLst>
      <p:ext uri="{BB962C8B-B14F-4D97-AF65-F5344CB8AC3E}">
        <p14:creationId xmlns:p14="http://schemas.microsoft.com/office/powerpoint/2010/main" val="255589329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GB" dirty="0" smtClean="0"/>
              <a:t>This is an internal page in </a:t>
            </a:r>
            <a:r>
              <a:rPr lang="en-GB" b="1" dirty="0" smtClean="0"/>
              <a:t>green</a:t>
            </a:r>
            <a:r>
              <a:rPr lang="en-GB" dirty="0" smtClean="0"/>
              <a:t> and can be duplicated to</a:t>
            </a:r>
            <a:r>
              <a:rPr lang="en-GB" baseline="0" dirty="0" smtClean="0"/>
              <a:t> create additional pages. Always keep the heading and footer as shown. </a:t>
            </a:r>
            <a:r>
              <a:rPr lang="en-US" dirty="0" smtClean="0"/>
              <a:t>Use the corresponding</a:t>
            </a:r>
            <a:r>
              <a:rPr lang="en-US" baseline="0" dirty="0" smtClean="0"/>
              <a:t> </a:t>
            </a:r>
            <a:r>
              <a:rPr lang="en-US" b="1" baseline="0" dirty="0" smtClean="0"/>
              <a:t>green</a:t>
            </a:r>
            <a:r>
              <a:rPr lang="en-US" baseline="0" dirty="0" smtClean="0"/>
              <a:t> front and back pages if you are using this page. </a:t>
            </a:r>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31</a:t>
            </a:fld>
            <a:endParaRPr lang="en-GB" dirty="0"/>
          </a:p>
        </p:txBody>
      </p:sp>
    </p:spTree>
    <p:extLst>
      <p:ext uri="{BB962C8B-B14F-4D97-AF65-F5344CB8AC3E}">
        <p14:creationId xmlns:p14="http://schemas.microsoft.com/office/powerpoint/2010/main" val="411640851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GB" dirty="0" smtClean="0"/>
              <a:t>This is an internal page in </a:t>
            </a:r>
            <a:r>
              <a:rPr lang="en-GB" b="1" dirty="0" smtClean="0"/>
              <a:t>green</a:t>
            </a:r>
            <a:r>
              <a:rPr lang="en-GB" dirty="0" smtClean="0"/>
              <a:t> and can be duplicated to</a:t>
            </a:r>
            <a:r>
              <a:rPr lang="en-GB" baseline="0" dirty="0" smtClean="0"/>
              <a:t> create additional pages. Always keep the heading and footer as shown. </a:t>
            </a:r>
            <a:r>
              <a:rPr lang="en-US" dirty="0" smtClean="0"/>
              <a:t>Use the corresponding</a:t>
            </a:r>
            <a:r>
              <a:rPr lang="en-US" baseline="0" dirty="0" smtClean="0"/>
              <a:t> </a:t>
            </a:r>
            <a:r>
              <a:rPr lang="en-US" b="1" baseline="0" dirty="0" smtClean="0"/>
              <a:t>green</a:t>
            </a:r>
            <a:r>
              <a:rPr lang="en-US" baseline="0" dirty="0" smtClean="0"/>
              <a:t> front and back pages if you are using this page. </a:t>
            </a:r>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32</a:t>
            </a:fld>
            <a:endParaRPr lang="en-GB" dirty="0"/>
          </a:p>
        </p:txBody>
      </p:sp>
    </p:spTree>
    <p:extLst>
      <p:ext uri="{BB962C8B-B14F-4D97-AF65-F5344CB8AC3E}">
        <p14:creationId xmlns:p14="http://schemas.microsoft.com/office/powerpoint/2010/main" val="377320790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GB" dirty="0" smtClean="0"/>
              <a:t>This is an internal page in </a:t>
            </a:r>
            <a:r>
              <a:rPr lang="en-GB" b="1" dirty="0" smtClean="0"/>
              <a:t>green</a:t>
            </a:r>
            <a:r>
              <a:rPr lang="en-GB" dirty="0" smtClean="0"/>
              <a:t> and can be duplicated to</a:t>
            </a:r>
            <a:r>
              <a:rPr lang="en-GB" baseline="0" dirty="0" smtClean="0"/>
              <a:t> create additional pages. Always keep the heading and footer as shown. </a:t>
            </a:r>
            <a:r>
              <a:rPr lang="en-US" dirty="0" smtClean="0"/>
              <a:t>Use the corresponding</a:t>
            </a:r>
            <a:r>
              <a:rPr lang="en-US" baseline="0" dirty="0" smtClean="0"/>
              <a:t> </a:t>
            </a:r>
            <a:r>
              <a:rPr lang="en-US" b="1" baseline="0" dirty="0" smtClean="0"/>
              <a:t>green</a:t>
            </a:r>
            <a:r>
              <a:rPr lang="en-US" baseline="0" dirty="0" smtClean="0"/>
              <a:t> front and back pages if you are using this page. </a:t>
            </a:r>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33</a:t>
            </a:fld>
            <a:endParaRPr lang="en-GB" dirty="0"/>
          </a:p>
        </p:txBody>
      </p:sp>
    </p:spTree>
    <p:extLst>
      <p:ext uri="{BB962C8B-B14F-4D97-AF65-F5344CB8AC3E}">
        <p14:creationId xmlns:p14="http://schemas.microsoft.com/office/powerpoint/2010/main" val="276684165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GB" dirty="0" smtClean="0"/>
              <a:t>This is an internal page in </a:t>
            </a:r>
            <a:r>
              <a:rPr lang="en-GB" b="1" dirty="0" smtClean="0"/>
              <a:t>green</a:t>
            </a:r>
            <a:r>
              <a:rPr lang="en-GB" dirty="0" smtClean="0"/>
              <a:t> and can be duplicated to</a:t>
            </a:r>
            <a:r>
              <a:rPr lang="en-GB" baseline="0" dirty="0" smtClean="0"/>
              <a:t> create additional pages. Always keep the heading and footer as shown. </a:t>
            </a:r>
            <a:r>
              <a:rPr lang="en-US" dirty="0" smtClean="0"/>
              <a:t>Use the corresponding</a:t>
            </a:r>
            <a:r>
              <a:rPr lang="en-US" baseline="0" dirty="0" smtClean="0"/>
              <a:t> </a:t>
            </a:r>
            <a:r>
              <a:rPr lang="en-US" b="1" baseline="0" dirty="0" smtClean="0"/>
              <a:t>green</a:t>
            </a:r>
            <a:r>
              <a:rPr lang="en-US" baseline="0" dirty="0" smtClean="0"/>
              <a:t> front and back pages if you are using this page. </a:t>
            </a:r>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34</a:t>
            </a:fld>
            <a:endParaRPr lang="en-GB" dirty="0"/>
          </a:p>
        </p:txBody>
      </p:sp>
    </p:spTree>
    <p:extLst>
      <p:ext uri="{BB962C8B-B14F-4D97-AF65-F5344CB8AC3E}">
        <p14:creationId xmlns:p14="http://schemas.microsoft.com/office/powerpoint/2010/main" val="326769621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GB" dirty="0" smtClean="0"/>
              <a:t>This is an internal page in </a:t>
            </a:r>
            <a:r>
              <a:rPr lang="en-GB" b="1" dirty="0" smtClean="0"/>
              <a:t>green</a:t>
            </a:r>
            <a:r>
              <a:rPr lang="en-GB" dirty="0" smtClean="0"/>
              <a:t> and can be duplicated to</a:t>
            </a:r>
            <a:r>
              <a:rPr lang="en-GB" baseline="0" dirty="0" smtClean="0"/>
              <a:t> create additional pages. Always keep the heading and footer as shown. </a:t>
            </a:r>
            <a:r>
              <a:rPr lang="en-US" dirty="0" smtClean="0"/>
              <a:t>Use the corresponding</a:t>
            </a:r>
            <a:r>
              <a:rPr lang="en-US" baseline="0" dirty="0" smtClean="0"/>
              <a:t> </a:t>
            </a:r>
            <a:r>
              <a:rPr lang="en-US" b="1" baseline="0" dirty="0" smtClean="0"/>
              <a:t>green</a:t>
            </a:r>
            <a:r>
              <a:rPr lang="en-US" baseline="0" dirty="0" smtClean="0"/>
              <a:t> front and back pages if you are using this page. </a:t>
            </a:r>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35</a:t>
            </a:fld>
            <a:endParaRPr lang="en-GB" dirty="0"/>
          </a:p>
        </p:txBody>
      </p:sp>
    </p:spTree>
    <p:extLst>
      <p:ext uri="{BB962C8B-B14F-4D97-AF65-F5344CB8AC3E}">
        <p14:creationId xmlns:p14="http://schemas.microsoft.com/office/powerpoint/2010/main" val="182164302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GB" dirty="0" smtClean="0"/>
              <a:t>This is an internal page in </a:t>
            </a:r>
            <a:r>
              <a:rPr lang="en-GB" b="1" dirty="0" smtClean="0"/>
              <a:t>green</a:t>
            </a:r>
            <a:r>
              <a:rPr lang="en-GB" dirty="0" smtClean="0"/>
              <a:t> and can be duplicated to</a:t>
            </a:r>
            <a:r>
              <a:rPr lang="en-GB" baseline="0" dirty="0" smtClean="0"/>
              <a:t> create additional pages. Always keep the heading and footer as shown. </a:t>
            </a:r>
            <a:r>
              <a:rPr lang="en-US" dirty="0" smtClean="0"/>
              <a:t>Use the corresponding</a:t>
            </a:r>
            <a:r>
              <a:rPr lang="en-US" baseline="0" dirty="0" smtClean="0"/>
              <a:t> </a:t>
            </a:r>
            <a:r>
              <a:rPr lang="en-US" b="1" baseline="0" dirty="0" smtClean="0"/>
              <a:t>green</a:t>
            </a:r>
            <a:r>
              <a:rPr lang="en-US" baseline="0" dirty="0" smtClean="0"/>
              <a:t> front and back pages if you are using this page. </a:t>
            </a:r>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36</a:t>
            </a:fld>
            <a:endParaRPr lang="en-GB" dirty="0"/>
          </a:p>
        </p:txBody>
      </p:sp>
    </p:spTree>
    <p:extLst>
      <p:ext uri="{BB962C8B-B14F-4D97-AF65-F5344CB8AC3E}">
        <p14:creationId xmlns:p14="http://schemas.microsoft.com/office/powerpoint/2010/main" val="212744820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GB" dirty="0" smtClean="0"/>
              <a:t>This is an internal page in </a:t>
            </a:r>
            <a:r>
              <a:rPr lang="en-GB" b="1" dirty="0" smtClean="0"/>
              <a:t>green</a:t>
            </a:r>
            <a:r>
              <a:rPr lang="en-GB" dirty="0" smtClean="0"/>
              <a:t> and can be duplicated to</a:t>
            </a:r>
            <a:r>
              <a:rPr lang="en-GB" baseline="0" dirty="0" smtClean="0"/>
              <a:t> create additional pages. Always keep the heading and footer as shown. </a:t>
            </a:r>
            <a:r>
              <a:rPr lang="en-US" dirty="0" smtClean="0"/>
              <a:t>Use the corresponding</a:t>
            </a:r>
            <a:r>
              <a:rPr lang="en-US" baseline="0" dirty="0" smtClean="0"/>
              <a:t> </a:t>
            </a:r>
            <a:r>
              <a:rPr lang="en-US" b="1" baseline="0" dirty="0" smtClean="0"/>
              <a:t>green</a:t>
            </a:r>
            <a:r>
              <a:rPr lang="en-US" baseline="0" dirty="0" smtClean="0"/>
              <a:t> front and back pages if you are using this page. </a:t>
            </a:r>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37</a:t>
            </a:fld>
            <a:endParaRPr lang="en-GB" dirty="0"/>
          </a:p>
        </p:txBody>
      </p:sp>
    </p:spTree>
    <p:extLst>
      <p:ext uri="{BB962C8B-B14F-4D97-AF65-F5344CB8AC3E}">
        <p14:creationId xmlns:p14="http://schemas.microsoft.com/office/powerpoint/2010/main" val="276630068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GB" i="0" dirty="0"/>
          </a:p>
        </p:txBody>
      </p:sp>
      <p:sp>
        <p:nvSpPr>
          <p:cNvPr id="4" name="Slide Number Placeholder 3"/>
          <p:cNvSpPr>
            <a:spLocks noGrp="1"/>
          </p:cNvSpPr>
          <p:nvPr>
            <p:ph type="sldNum" sz="quarter" idx="10"/>
          </p:nvPr>
        </p:nvSpPr>
        <p:spPr/>
        <p:txBody>
          <a:bodyPr/>
          <a:lstStyle/>
          <a:p>
            <a:fld id="{1238C683-9137-4122-84BD-5AA5692D6AF0}" type="slidenum">
              <a:rPr lang="en-GB" smtClean="0"/>
              <a:t>38</a:t>
            </a:fld>
            <a:endParaRPr lang="en-GB"/>
          </a:p>
        </p:txBody>
      </p:sp>
    </p:spTree>
    <p:extLst>
      <p:ext uri="{BB962C8B-B14F-4D97-AF65-F5344CB8AC3E}">
        <p14:creationId xmlns:p14="http://schemas.microsoft.com/office/powerpoint/2010/main" val="140857514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GB" dirty="0" smtClean="0"/>
              <a:t>This is an internal page in </a:t>
            </a:r>
            <a:r>
              <a:rPr lang="en-GB" b="1" dirty="0" smtClean="0"/>
              <a:t>green</a:t>
            </a:r>
            <a:r>
              <a:rPr lang="en-GB" dirty="0" smtClean="0"/>
              <a:t> and can be duplicated to</a:t>
            </a:r>
            <a:r>
              <a:rPr lang="en-GB" baseline="0" dirty="0" smtClean="0"/>
              <a:t> create additional pages. Always keep the heading and footer as shown. </a:t>
            </a:r>
            <a:r>
              <a:rPr lang="en-US" dirty="0" smtClean="0"/>
              <a:t>Use the corresponding</a:t>
            </a:r>
            <a:r>
              <a:rPr lang="en-US" baseline="0" dirty="0" smtClean="0"/>
              <a:t> </a:t>
            </a:r>
            <a:r>
              <a:rPr lang="en-US" b="1" baseline="0" dirty="0" smtClean="0"/>
              <a:t>green</a:t>
            </a:r>
            <a:r>
              <a:rPr lang="en-US" baseline="0" dirty="0" smtClean="0"/>
              <a:t> front and back pages if you are using this page. </a:t>
            </a:r>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39</a:t>
            </a:fld>
            <a:endParaRPr lang="en-GB" dirty="0"/>
          </a:p>
        </p:txBody>
      </p:sp>
    </p:spTree>
    <p:extLst>
      <p:ext uri="{BB962C8B-B14F-4D97-AF65-F5344CB8AC3E}">
        <p14:creationId xmlns:p14="http://schemas.microsoft.com/office/powerpoint/2010/main" val="55301292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GB" dirty="0" smtClean="0"/>
              <a:t>This is an internal page in </a:t>
            </a:r>
            <a:r>
              <a:rPr lang="en-GB" b="1" dirty="0" smtClean="0"/>
              <a:t>green</a:t>
            </a:r>
            <a:r>
              <a:rPr lang="en-GB" dirty="0" smtClean="0"/>
              <a:t> and can be duplicated to</a:t>
            </a:r>
            <a:r>
              <a:rPr lang="en-GB" baseline="0" dirty="0" smtClean="0"/>
              <a:t> create additional pages. Always keep the heading and footer as shown. </a:t>
            </a:r>
            <a:r>
              <a:rPr lang="en-US" dirty="0" smtClean="0"/>
              <a:t>Use the corresponding</a:t>
            </a:r>
            <a:r>
              <a:rPr lang="en-US" baseline="0" dirty="0" smtClean="0"/>
              <a:t> </a:t>
            </a:r>
            <a:r>
              <a:rPr lang="en-US" b="1" baseline="0" dirty="0" smtClean="0"/>
              <a:t>green</a:t>
            </a:r>
            <a:r>
              <a:rPr lang="en-US" baseline="0" dirty="0" smtClean="0"/>
              <a:t> front and back pages if you are using this page. </a:t>
            </a:r>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40</a:t>
            </a:fld>
            <a:endParaRPr lang="en-GB" dirty="0"/>
          </a:p>
        </p:txBody>
      </p:sp>
    </p:spTree>
    <p:extLst>
      <p:ext uri="{BB962C8B-B14F-4D97-AF65-F5344CB8AC3E}">
        <p14:creationId xmlns:p14="http://schemas.microsoft.com/office/powerpoint/2010/main" val="2204036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GB" dirty="0" smtClean="0"/>
              <a:t>This is an internal page in </a:t>
            </a:r>
            <a:r>
              <a:rPr lang="en-GB" b="1" dirty="0" smtClean="0"/>
              <a:t>green</a:t>
            </a:r>
            <a:r>
              <a:rPr lang="en-GB" dirty="0" smtClean="0"/>
              <a:t> and can be duplicated to</a:t>
            </a:r>
            <a:r>
              <a:rPr lang="en-GB" baseline="0" dirty="0" smtClean="0"/>
              <a:t> create additional pages. Always keep the heading and footer as shown. </a:t>
            </a:r>
            <a:r>
              <a:rPr lang="en-US" dirty="0" smtClean="0"/>
              <a:t>Use the corresponding</a:t>
            </a:r>
            <a:r>
              <a:rPr lang="en-US" baseline="0" dirty="0" smtClean="0"/>
              <a:t> </a:t>
            </a:r>
            <a:r>
              <a:rPr lang="en-US" b="1" baseline="0" dirty="0" smtClean="0"/>
              <a:t>green</a:t>
            </a:r>
            <a:r>
              <a:rPr lang="en-US" baseline="0" dirty="0" smtClean="0"/>
              <a:t> front and back pages if you are using this page. </a:t>
            </a:r>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4</a:t>
            </a:fld>
            <a:endParaRPr lang="en-GB" dirty="0"/>
          </a:p>
        </p:txBody>
      </p:sp>
    </p:spTree>
    <p:extLst>
      <p:ext uri="{BB962C8B-B14F-4D97-AF65-F5344CB8AC3E}">
        <p14:creationId xmlns:p14="http://schemas.microsoft.com/office/powerpoint/2010/main" val="397288413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GB" dirty="0" smtClean="0"/>
              <a:t>This is an internal page in </a:t>
            </a:r>
            <a:r>
              <a:rPr lang="en-GB" b="1" dirty="0" smtClean="0"/>
              <a:t>green</a:t>
            </a:r>
            <a:r>
              <a:rPr lang="en-GB" dirty="0" smtClean="0"/>
              <a:t> and can be duplicated to</a:t>
            </a:r>
            <a:r>
              <a:rPr lang="en-GB" baseline="0" dirty="0" smtClean="0"/>
              <a:t> create additional pages. Always keep the heading and footer as shown. </a:t>
            </a:r>
            <a:r>
              <a:rPr lang="en-US" dirty="0" smtClean="0"/>
              <a:t>Use the corresponding</a:t>
            </a:r>
            <a:r>
              <a:rPr lang="en-US" baseline="0" dirty="0" smtClean="0"/>
              <a:t> </a:t>
            </a:r>
            <a:r>
              <a:rPr lang="en-US" b="1" baseline="0" dirty="0" smtClean="0"/>
              <a:t>green</a:t>
            </a:r>
            <a:r>
              <a:rPr lang="en-US" baseline="0" dirty="0" smtClean="0"/>
              <a:t> front and back pages if you are using this page. </a:t>
            </a:r>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41</a:t>
            </a:fld>
            <a:endParaRPr lang="en-GB" dirty="0"/>
          </a:p>
        </p:txBody>
      </p:sp>
    </p:spTree>
    <p:extLst>
      <p:ext uri="{BB962C8B-B14F-4D97-AF65-F5344CB8AC3E}">
        <p14:creationId xmlns:p14="http://schemas.microsoft.com/office/powerpoint/2010/main" val="349945472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GB" dirty="0" smtClean="0"/>
              <a:t>This is an internal page in </a:t>
            </a:r>
            <a:r>
              <a:rPr lang="en-GB" b="1" dirty="0" smtClean="0"/>
              <a:t>green</a:t>
            </a:r>
            <a:r>
              <a:rPr lang="en-GB" dirty="0" smtClean="0"/>
              <a:t> and can be duplicated to</a:t>
            </a:r>
            <a:r>
              <a:rPr lang="en-GB" baseline="0" dirty="0" smtClean="0"/>
              <a:t> create additional pages. Always keep the heading and footer as shown. </a:t>
            </a:r>
            <a:r>
              <a:rPr lang="en-US" dirty="0" smtClean="0"/>
              <a:t>Use the corresponding</a:t>
            </a:r>
            <a:r>
              <a:rPr lang="en-US" baseline="0" dirty="0" smtClean="0"/>
              <a:t> </a:t>
            </a:r>
            <a:r>
              <a:rPr lang="en-US" b="1" baseline="0" dirty="0" smtClean="0"/>
              <a:t>green</a:t>
            </a:r>
            <a:r>
              <a:rPr lang="en-US" baseline="0" dirty="0" smtClean="0"/>
              <a:t> front and back pages if you are using this page. </a:t>
            </a:r>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42</a:t>
            </a:fld>
            <a:endParaRPr lang="en-GB" dirty="0"/>
          </a:p>
        </p:txBody>
      </p:sp>
    </p:spTree>
    <p:extLst>
      <p:ext uri="{BB962C8B-B14F-4D97-AF65-F5344CB8AC3E}">
        <p14:creationId xmlns:p14="http://schemas.microsoft.com/office/powerpoint/2010/main" val="15984828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GB" dirty="0" smtClean="0"/>
              <a:t>This is an internal page in </a:t>
            </a:r>
            <a:r>
              <a:rPr lang="en-GB" b="1" dirty="0" smtClean="0"/>
              <a:t>green</a:t>
            </a:r>
            <a:r>
              <a:rPr lang="en-GB" dirty="0" smtClean="0"/>
              <a:t> and can be duplicated to</a:t>
            </a:r>
            <a:r>
              <a:rPr lang="en-GB" baseline="0" dirty="0" smtClean="0"/>
              <a:t> create additional pages. Always keep the heading and footer as shown. </a:t>
            </a:r>
            <a:r>
              <a:rPr lang="en-US" dirty="0" smtClean="0"/>
              <a:t>Use the corresponding</a:t>
            </a:r>
            <a:r>
              <a:rPr lang="en-US" baseline="0" dirty="0" smtClean="0"/>
              <a:t> </a:t>
            </a:r>
            <a:r>
              <a:rPr lang="en-US" b="1" baseline="0" dirty="0" smtClean="0"/>
              <a:t>green</a:t>
            </a:r>
            <a:r>
              <a:rPr lang="en-US" baseline="0" dirty="0" smtClean="0"/>
              <a:t> front and back pages if you are using this page. </a:t>
            </a:r>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43</a:t>
            </a:fld>
            <a:endParaRPr lang="en-GB" dirty="0"/>
          </a:p>
        </p:txBody>
      </p:sp>
    </p:spTree>
    <p:extLst>
      <p:ext uri="{BB962C8B-B14F-4D97-AF65-F5344CB8AC3E}">
        <p14:creationId xmlns:p14="http://schemas.microsoft.com/office/powerpoint/2010/main" val="195023593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GB" dirty="0" smtClean="0"/>
              <a:t>This is an internal page in </a:t>
            </a:r>
            <a:r>
              <a:rPr lang="en-GB" b="1" dirty="0" smtClean="0"/>
              <a:t>green</a:t>
            </a:r>
            <a:r>
              <a:rPr lang="en-GB" dirty="0" smtClean="0"/>
              <a:t> and can be duplicated to</a:t>
            </a:r>
            <a:r>
              <a:rPr lang="en-GB" baseline="0" dirty="0" smtClean="0"/>
              <a:t> create additional pages. Always keep the heading and footer as shown. </a:t>
            </a:r>
            <a:r>
              <a:rPr lang="en-US" dirty="0" smtClean="0"/>
              <a:t>Use the corresponding</a:t>
            </a:r>
            <a:r>
              <a:rPr lang="en-US" baseline="0" dirty="0" smtClean="0"/>
              <a:t> </a:t>
            </a:r>
            <a:r>
              <a:rPr lang="en-US" b="1" baseline="0" dirty="0" smtClean="0"/>
              <a:t>green</a:t>
            </a:r>
            <a:r>
              <a:rPr lang="en-US" baseline="0" dirty="0" smtClean="0"/>
              <a:t> front and back pages if you are using this page. </a:t>
            </a:r>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44</a:t>
            </a:fld>
            <a:endParaRPr lang="en-GB" dirty="0"/>
          </a:p>
        </p:txBody>
      </p:sp>
    </p:spTree>
    <p:extLst>
      <p:ext uri="{BB962C8B-B14F-4D97-AF65-F5344CB8AC3E}">
        <p14:creationId xmlns:p14="http://schemas.microsoft.com/office/powerpoint/2010/main" val="30291633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GB" dirty="0" smtClean="0"/>
              <a:t>This is an internal page in </a:t>
            </a:r>
            <a:r>
              <a:rPr lang="en-GB" b="1" dirty="0" smtClean="0"/>
              <a:t>green</a:t>
            </a:r>
            <a:r>
              <a:rPr lang="en-GB" dirty="0" smtClean="0"/>
              <a:t> and can be duplicated to</a:t>
            </a:r>
            <a:r>
              <a:rPr lang="en-GB" baseline="0" dirty="0" smtClean="0"/>
              <a:t> create additional pages. Always keep the heading and footer as shown. </a:t>
            </a:r>
            <a:r>
              <a:rPr lang="en-US" dirty="0" smtClean="0"/>
              <a:t>Use the corresponding</a:t>
            </a:r>
            <a:r>
              <a:rPr lang="en-US" baseline="0" dirty="0" smtClean="0"/>
              <a:t> </a:t>
            </a:r>
            <a:r>
              <a:rPr lang="en-US" b="1" baseline="0" dirty="0" smtClean="0"/>
              <a:t>green</a:t>
            </a:r>
            <a:r>
              <a:rPr lang="en-US" baseline="0" dirty="0" smtClean="0"/>
              <a:t> front and back pages if you are using this page. </a:t>
            </a:r>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5</a:t>
            </a:fld>
            <a:endParaRPr lang="en-GB" dirty="0"/>
          </a:p>
        </p:txBody>
      </p:sp>
    </p:spTree>
    <p:extLst>
      <p:ext uri="{BB962C8B-B14F-4D97-AF65-F5344CB8AC3E}">
        <p14:creationId xmlns:p14="http://schemas.microsoft.com/office/powerpoint/2010/main" val="17104092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GB" dirty="0" smtClean="0"/>
              <a:t>This is an internal page in </a:t>
            </a:r>
            <a:r>
              <a:rPr lang="en-GB" b="1" dirty="0" smtClean="0"/>
              <a:t>green</a:t>
            </a:r>
            <a:r>
              <a:rPr lang="en-GB" dirty="0" smtClean="0"/>
              <a:t> and can be duplicated to</a:t>
            </a:r>
            <a:r>
              <a:rPr lang="en-GB" baseline="0" dirty="0" smtClean="0"/>
              <a:t> create additional pages. Always keep the heading and footer as shown. </a:t>
            </a:r>
            <a:r>
              <a:rPr lang="en-US" dirty="0" smtClean="0"/>
              <a:t>Use the corresponding</a:t>
            </a:r>
            <a:r>
              <a:rPr lang="en-US" baseline="0" dirty="0" smtClean="0"/>
              <a:t> </a:t>
            </a:r>
            <a:r>
              <a:rPr lang="en-US" b="1" baseline="0" dirty="0" smtClean="0"/>
              <a:t>green</a:t>
            </a:r>
            <a:r>
              <a:rPr lang="en-US" baseline="0" dirty="0" smtClean="0"/>
              <a:t> front and back pages if you are using this page. </a:t>
            </a:r>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6</a:t>
            </a:fld>
            <a:endParaRPr lang="en-GB" dirty="0"/>
          </a:p>
        </p:txBody>
      </p:sp>
    </p:spTree>
    <p:extLst>
      <p:ext uri="{BB962C8B-B14F-4D97-AF65-F5344CB8AC3E}">
        <p14:creationId xmlns:p14="http://schemas.microsoft.com/office/powerpoint/2010/main" val="34456682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GB" dirty="0" smtClean="0"/>
              <a:t>This is an internal page in </a:t>
            </a:r>
            <a:r>
              <a:rPr lang="en-GB" b="1" dirty="0" smtClean="0"/>
              <a:t>green</a:t>
            </a:r>
            <a:r>
              <a:rPr lang="en-GB" dirty="0" smtClean="0"/>
              <a:t> and can be duplicated to</a:t>
            </a:r>
            <a:r>
              <a:rPr lang="en-GB" baseline="0" dirty="0" smtClean="0"/>
              <a:t> create additional pages. Always keep the heading and footer as shown. </a:t>
            </a:r>
            <a:r>
              <a:rPr lang="en-US" dirty="0" smtClean="0"/>
              <a:t>Use the corresponding</a:t>
            </a:r>
            <a:r>
              <a:rPr lang="en-US" baseline="0" dirty="0" smtClean="0"/>
              <a:t> </a:t>
            </a:r>
            <a:r>
              <a:rPr lang="en-US" b="1" baseline="0" dirty="0" smtClean="0"/>
              <a:t>green</a:t>
            </a:r>
            <a:r>
              <a:rPr lang="en-US" baseline="0" dirty="0" smtClean="0"/>
              <a:t> front and back pages if you are using this page. </a:t>
            </a:r>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7</a:t>
            </a:fld>
            <a:endParaRPr lang="en-GB" dirty="0"/>
          </a:p>
        </p:txBody>
      </p:sp>
    </p:spTree>
    <p:extLst>
      <p:ext uri="{BB962C8B-B14F-4D97-AF65-F5344CB8AC3E}">
        <p14:creationId xmlns:p14="http://schemas.microsoft.com/office/powerpoint/2010/main" val="32364231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GB" dirty="0" smtClean="0"/>
              <a:t>This is an internal page in </a:t>
            </a:r>
            <a:r>
              <a:rPr lang="en-GB" b="1" dirty="0" smtClean="0"/>
              <a:t>green</a:t>
            </a:r>
            <a:r>
              <a:rPr lang="en-GB" dirty="0" smtClean="0"/>
              <a:t> and can be duplicated to</a:t>
            </a:r>
            <a:r>
              <a:rPr lang="en-GB" baseline="0" dirty="0" smtClean="0"/>
              <a:t> create additional pages. Always keep the heading and footer as shown. </a:t>
            </a:r>
            <a:r>
              <a:rPr lang="en-US" dirty="0" smtClean="0"/>
              <a:t>Use the corresponding</a:t>
            </a:r>
            <a:r>
              <a:rPr lang="en-US" baseline="0" dirty="0" smtClean="0"/>
              <a:t> </a:t>
            </a:r>
            <a:r>
              <a:rPr lang="en-US" b="1" baseline="0" dirty="0" smtClean="0"/>
              <a:t>green</a:t>
            </a:r>
            <a:r>
              <a:rPr lang="en-US" baseline="0" dirty="0" smtClean="0"/>
              <a:t> front and back pages if you are using this page. </a:t>
            </a:r>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8</a:t>
            </a:fld>
            <a:endParaRPr lang="en-GB" dirty="0"/>
          </a:p>
        </p:txBody>
      </p:sp>
    </p:spTree>
    <p:extLst>
      <p:ext uri="{BB962C8B-B14F-4D97-AF65-F5344CB8AC3E}">
        <p14:creationId xmlns:p14="http://schemas.microsoft.com/office/powerpoint/2010/main" val="14058543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GB" dirty="0" smtClean="0"/>
              <a:t>This is an internal page in </a:t>
            </a:r>
            <a:r>
              <a:rPr lang="en-GB" b="1" dirty="0" smtClean="0"/>
              <a:t>green</a:t>
            </a:r>
            <a:r>
              <a:rPr lang="en-GB" dirty="0" smtClean="0"/>
              <a:t> and can be duplicated to</a:t>
            </a:r>
            <a:r>
              <a:rPr lang="en-GB" baseline="0" dirty="0" smtClean="0"/>
              <a:t> create additional pages. Always keep the heading and footer as shown. </a:t>
            </a:r>
            <a:r>
              <a:rPr lang="en-US" dirty="0" smtClean="0"/>
              <a:t>Use the corresponding</a:t>
            </a:r>
            <a:r>
              <a:rPr lang="en-US" baseline="0" dirty="0" smtClean="0"/>
              <a:t> </a:t>
            </a:r>
            <a:r>
              <a:rPr lang="en-US" b="1" baseline="0" dirty="0" smtClean="0"/>
              <a:t>green</a:t>
            </a:r>
            <a:r>
              <a:rPr lang="en-US" baseline="0" dirty="0" smtClean="0"/>
              <a:t> front and back pages if you are using this page. </a:t>
            </a:r>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9</a:t>
            </a:fld>
            <a:endParaRPr lang="en-GB" dirty="0"/>
          </a:p>
        </p:txBody>
      </p:sp>
    </p:spTree>
    <p:extLst>
      <p:ext uri="{BB962C8B-B14F-4D97-AF65-F5344CB8AC3E}">
        <p14:creationId xmlns:p14="http://schemas.microsoft.com/office/powerpoint/2010/main" val="12277294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hasCustomPrompt="1"/>
          </p:nvPr>
        </p:nvSpPr>
        <p:spPr/>
        <p:txBody>
          <a:bodyPr/>
          <a:lstStyle>
            <a:lvl1pPr>
              <a:defRPr b="0" baseline="0"/>
            </a:lvl1pPr>
            <a:lvl2pPr marL="742950" indent="-285750">
              <a:buFont typeface="Arial"/>
              <a:buChar char="•"/>
              <a:defRPr/>
            </a:lvl2pPr>
            <a:lvl3pPr marL="1257300" indent="-342900">
              <a:buFont typeface="Lucida Grande"/>
              <a:buChar char="-"/>
              <a:defRPr/>
            </a:lvl3pPr>
            <a:lvl4pPr marL="1714500" indent="-342900">
              <a:buClr>
                <a:srgbClr val="00ABB5"/>
              </a:buClr>
              <a:buFont typeface="Wingdings" charset="2"/>
              <a:buChar char="Ø"/>
              <a:defRPr/>
            </a:lvl4pPr>
            <a:lvl5pPr marL="2171700" indent="-342900">
              <a:buClr>
                <a:srgbClr val="00ABB5"/>
              </a:buClr>
              <a:buFont typeface="Lucida Grande"/>
              <a:buChar char="-"/>
              <a:defRPr/>
            </a:lvl5pPr>
            <a:lvl6pPr>
              <a:buClr>
                <a:srgbClr val="00ABB5"/>
              </a:buClr>
              <a:defRPr/>
            </a:lvl6pPr>
          </a:lstStyle>
          <a:p>
            <a:pPr lvl="0"/>
            <a:r>
              <a:rPr lang="en-US" dirty="0" smtClean="0"/>
              <a:t>Main body style like this and leading into bullets:</a:t>
            </a:r>
          </a:p>
          <a:p>
            <a:pPr lvl="1"/>
            <a:r>
              <a:rPr lang="en-US" dirty="0" smtClean="0"/>
              <a:t>First level bullet</a:t>
            </a:r>
          </a:p>
          <a:p>
            <a:pPr lvl="2"/>
            <a:r>
              <a:rPr lang="en-US" dirty="0" smtClean="0"/>
              <a:t>Second level bullet</a:t>
            </a:r>
          </a:p>
          <a:p>
            <a:pPr lvl="3"/>
            <a:r>
              <a:rPr lang="en-US" dirty="0" smtClean="0"/>
              <a:t>Third level bullet</a:t>
            </a:r>
          </a:p>
          <a:p>
            <a:pPr lvl="4"/>
            <a:r>
              <a:rPr lang="en-US" dirty="0" smtClean="0"/>
              <a:t>Fourth level</a:t>
            </a:r>
          </a:p>
          <a:p>
            <a:pPr lvl="5"/>
            <a:r>
              <a:rPr lang="en-US" dirty="0" smtClean="0"/>
              <a:t>Fifth level</a:t>
            </a:r>
            <a:endParaRPr lang="en-GB" dirty="0"/>
          </a:p>
        </p:txBody>
      </p:sp>
    </p:spTree>
    <p:extLst>
      <p:ext uri="{BB962C8B-B14F-4D97-AF65-F5344CB8AC3E}">
        <p14:creationId xmlns:p14="http://schemas.microsoft.com/office/powerpoint/2010/main" val="29945068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11170" y="830268"/>
            <a:ext cx="2747433" cy="47593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66751" y="830268"/>
            <a:ext cx="8041216" cy="47593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3446351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5"/>
            <a:ext cx="10363200" cy="1362075"/>
          </a:xfrm>
        </p:spPr>
        <p:txBody>
          <a:bodyPr anchor="t"/>
          <a:lstStyle>
            <a:lvl1pPr algn="l">
              <a:defRPr sz="4000" b="1" cap="all"/>
            </a:lvl1pPr>
          </a:lstStyle>
          <a:p>
            <a:r>
              <a:rPr lang="en-US" dirty="0" smtClean="0"/>
              <a:t>Click to edit Master title style</a:t>
            </a:r>
            <a:endParaRPr lang="en-GB"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Tree>
    <p:extLst>
      <p:ext uri="{BB962C8B-B14F-4D97-AF65-F5344CB8AC3E}">
        <p14:creationId xmlns:p14="http://schemas.microsoft.com/office/powerpoint/2010/main" val="10083768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887538"/>
            <a:ext cx="5384800" cy="3702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6273800" y="1887538"/>
            <a:ext cx="5384800" cy="3702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9676541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37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3296845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14558946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39259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66733" y="27305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6684435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GB"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1880699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8539269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666751" y="830263"/>
            <a:ext cx="10836972"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GB" dirty="0" smtClean="0"/>
          </a:p>
        </p:txBody>
      </p:sp>
      <p:sp>
        <p:nvSpPr>
          <p:cNvPr id="1028" name="Rectangle 3"/>
          <p:cNvSpPr>
            <a:spLocks noGrp="1" noChangeArrowheads="1"/>
          </p:cNvSpPr>
          <p:nvPr>
            <p:ph type="body" idx="1"/>
          </p:nvPr>
        </p:nvSpPr>
        <p:spPr bwMode="auto">
          <a:xfrm>
            <a:off x="685801" y="1887538"/>
            <a:ext cx="10817923" cy="370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Main body style like this and leading into bullets:</a:t>
            </a:r>
          </a:p>
          <a:p>
            <a:pPr lvl="1"/>
            <a:r>
              <a:rPr lang="en-US" dirty="0" smtClean="0"/>
              <a:t>First level bullet</a:t>
            </a:r>
          </a:p>
          <a:p>
            <a:pPr lvl="2"/>
            <a:r>
              <a:rPr lang="en-US" dirty="0" smtClean="0"/>
              <a:t>Second level bullet</a:t>
            </a:r>
          </a:p>
          <a:p>
            <a:pPr lvl="3"/>
            <a:r>
              <a:rPr lang="en-US" dirty="0" smtClean="0"/>
              <a:t>Third level bullet</a:t>
            </a:r>
          </a:p>
          <a:p>
            <a:pPr lvl="4"/>
            <a:r>
              <a:rPr lang="en-US" dirty="0" smtClean="0"/>
              <a:t>Fourth level</a:t>
            </a:r>
          </a:p>
          <a:p>
            <a:pPr lvl="5"/>
            <a:r>
              <a:rPr lang="en-US" dirty="0" smtClean="0"/>
              <a:t>Fifth level</a:t>
            </a:r>
            <a:endParaRPr lang="en-GB" dirty="0"/>
          </a:p>
        </p:txBody>
      </p:sp>
      <p:sp>
        <p:nvSpPr>
          <p:cNvPr id="1029" name="Text Box 7"/>
          <p:cNvSpPr txBox="1">
            <a:spLocks noChangeArrowheads="1"/>
          </p:cNvSpPr>
          <p:nvPr/>
        </p:nvSpPr>
        <p:spPr bwMode="auto">
          <a:xfrm>
            <a:off x="7001912" y="6304476"/>
            <a:ext cx="451273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spcBef>
                <a:spcPct val="50000"/>
              </a:spcBef>
            </a:pPr>
            <a:r>
              <a:rPr lang="en-GB" sz="1200" dirty="0">
                <a:solidFill>
                  <a:srgbClr val="00ABB5"/>
                </a:solidFill>
              </a:rPr>
              <a:t>Transforming lives through learning</a:t>
            </a:r>
          </a:p>
        </p:txBody>
      </p:sp>
      <p:sp>
        <p:nvSpPr>
          <p:cNvPr id="1030" name="Picture 9" descr="Education Scotland White (higher res)"/>
          <p:cNvSpPr>
            <a:spLocks noChangeAspect="1" noChangeArrowheads="1"/>
          </p:cNvSpPr>
          <p:nvPr/>
        </p:nvSpPr>
        <p:spPr bwMode="auto">
          <a:xfrm>
            <a:off x="9359900" y="5892800"/>
            <a:ext cx="21590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sz="1800" dirty="0"/>
          </a:p>
        </p:txBody>
      </p:sp>
      <p:cxnSp>
        <p:nvCxnSpPr>
          <p:cNvPr id="3" name="Straight Connector 2"/>
          <p:cNvCxnSpPr>
            <a:endCxn id="1030" idx="3"/>
          </p:cNvCxnSpPr>
          <p:nvPr userDrawn="1"/>
        </p:nvCxnSpPr>
        <p:spPr>
          <a:xfrm flipV="1">
            <a:off x="676689" y="6216650"/>
            <a:ext cx="10842211" cy="41072"/>
          </a:xfrm>
          <a:prstGeom prst="line">
            <a:avLst/>
          </a:prstGeom>
          <a:ln w="12700" cmpd="sng">
            <a:solidFill>
              <a:srgbClr val="B3D236"/>
            </a:solidFill>
          </a:ln>
          <a:effectLst/>
        </p:spPr>
        <p:style>
          <a:lnRef idx="2">
            <a:schemeClr val="accent1"/>
          </a:lnRef>
          <a:fillRef idx="0">
            <a:schemeClr val="accent1"/>
          </a:fillRef>
          <a:effectRef idx="1">
            <a:schemeClr val="accent1"/>
          </a:effectRef>
          <a:fontRef idx="minor">
            <a:schemeClr val="tx1"/>
          </a:fontRef>
        </p:style>
      </p:cxnSp>
      <p:sp>
        <p:nvSpPr>
          <p:cNvPr id="8" name="Text Box 7"/>
          <p:cNvSpPr txBox="1">
            <a:spLocks noChangeArrowheads="1"/>
          </p:cNvSpPr>
          <p:nvPr userDrawn="1"/>
        </p:nvSpPr>
        <p:spPr bwMode="auto">
          <a:xfrm>
            <a:off x="587260" y="6304476"/>
            <a:ext cx="451273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eaLnBrk="1" hangingPunct="1">
              <a:spcBef>
                <a:spcPct val="50000"/>
              </a:spcBef>
            </a:pPr>
            <a:r>
              <a:rPr lang="en-GB" sz="1200" dirty="0" smtClean="0">
                <a:solidFill>
                  <a:schemeClr val="tx1">
                    <a:lumMod val="50000"/>
                    <a:lumOff val="50000"/>
                  </a:schemeClr>
                </a:solidFill>
              </a:rPr>
              <a:t>Document title</a:t>
            </a:r>
            <a:endParaRPr lang="en-GB" sz="1200" dirty="0">
              <a:solidFill>
                <a:schemeClr val="tx1">
                  <a:lumMod val="50000"/>
                  <a:lumOff val="50000"/>
                </a:schemeClr>
              </a:solidFill>
            </a:endParaRPr>
          </a:p>
        </p:txBody>
      </p:sp>
    </p:spTree>
    <p:extLst>
      <p:ext uri="{BB962C8B-B14F-4D97-AF65-F5344CB8AC3E}">
        <p14:creationId xmlns:p14="http://schemas.microsoft.com/office/powerpoint/2010/main" val="51478965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Lst>
  <p:txStyles>
    <p:titleStyle>
      <a:lvl1pPr algn="l" rtl="0" eaLnBrk="1" fontAlgn="base" hangingPunct="1">
        <a:spcBef>
          <a:spcPct val="0"/>
        </a:spcBef>
        <a:spcAft>
          <a:spcPct val="0"/>
        </a:spcAft>
        <a:defRPr sz="3000" b="1">
          <a:solidFill>
            <a:srgbClr val="00ABB5"/>
          </a:solidFill>
          <a:latin typeface="+mj-lt"/>
          <a:ea typeface="+mj-ea"/>
          <a:cs typeface="+mj-cs"/>
        </a:defRPr>
      </a:lvl1pPr>
      <a:lvl2pPr algn="l" rtl="0" eaLnBrk="1" fontAlgn="base" hangingPunct="1">
        <a:spcBef>
          <a:spcPct val="0"/>
        </a:spcBef>
        <a:spcAft>
          <a:spcPct val="0"/>
        </a:spcAft>
        <a:defRPr sz="3000" b="1">
          <a:solidFill>
            <a:srgbClr val="000000"/>
          </a:solidFill>
          <a:latin typeface="Arial" charset="0"/>
          <a:cs typeface="Arial" charset="0"/>
        </a:defRPr>
      </a:lvl2pPr>
      <a:lvl3pPr algn="l" rtl="0" eaLnBrk="1" fontAlgn="base" hangingPunct="1">
        <a:spcBef>
          <a:spcPct val="0"/>
        </a:spcBef>
        <a:spcAft>
          <a:spcPct val="0"/>
        </a:spcAft>
        <a:defRPr sz="3000" b="1">
          <a:solidFill>
            <a:srgbClr val="000000"/>
          </a:solidFill>
          <a:latin typeface="Arial" charset="0"/>
          <a:cs typeface="Arial" charset="0"/>
        </a:defRPr>
      </a:lvl3pPr>
      <a:lvl4pPr algn="l" rtl="0" eaLnBrk="1" fontAlgn="base" hangingPunct="1">
        <a:spcBef>
          <a:spcPct val="0"/>
        </a:spcBef>
        <a:spcAft>
          <a:spcPct val="0"/>
        </a:spcAft>
        <a:defRPr sz="3000" b="1">
          <a:solidFill>
            <a:srgbClr val="000000"/>
          </a:solidFill>
          <a:latin typeface="Arial" charset="0"/>
          <a:cs typeface="Arial" charset="0"/>
        </a:defRPr>
      </a:lvl4pPr>
      <a:lvl5pPr algn="l" rtl="0" eaLnBrk="1" fontAlgn="base" hangingPunct="1">
        <a:spcBef>
          <a:spcPct val="0"/>
        </a:spcBef>
        <a:spcAft>
          <a:spcPct val="0"/>
        </a:spcAft>
        <a:defRPr sz="3000" b="1">
          <a:solidFill>
            <a:srgbClr val="000000"/>
          </a:solidFill>
          <a:latin typeface="Arial" charset="0"/>
          <a:cs typeface="Arial" charset="0"/>
        </a:defRPr>
      </a:lvl5pPr>
      <a:lvl6pPr marL="457200" algn="l" rtl="0" eaLnBrk="1" fontAlgn="base" hangingPunct="1">
        <a:spcBef>
          <a:spcPct val="0"/>
        </a:spcBef>
        <a:spcAft>
          <a:spcPct val="0"/>
        </a:spcAft>
        <a:defRPr sz="3000" b="1">
          <a:solidFill>
            <a:srgbClr val="000000"/>
          </a:solidFill>
          <a:latin typeface="Arial" charset="0"/>
          <a:cs typeface="Arial" charset="0"/>
        </a:defRPr>
      </a:lvl6pPr>
      <a:lvl7pPr marL="914400" algn="l" rtl="0" eaLnBrk="1" fontAlgn="base" hangingPunct="1">
        <a:spcBef>
          <a:spcPct val="0"/>
        </a:spcBef>
        <a:spcAft>
          <a:spcPct val="0"/>
        </a:spcAft>
        <a:defRPr sz="3000" b="1">
          <a:solidFill>
            <a:srgbClr val="000000"/>
          </a:solidFill>
          <a:latin typeface="Arial" charset="0"/>
          <a:cs typeface="Arial" charset="0"/>
        </a:defRPr>
      </a:lvl7pPr>
      <a:lvl8pPr marL="1371600" algn="l" rtl="0" eaLnBrk="1" fontAlgn="base" hangingPunct="1">
        <a:spcBef>
          <a:spcPct val="0"/>
        </a:spcBef>
        <a:spcAft>
          <a:spcPct val="0"/>
        </a:spcAft>
        <a:defRPr sz="3000" b="1">
          <a:solidFill>
            <a:srgbClr val="000000"/>
          </a:solidFill>
          <a:latin typeface="Arial" charset="0"/>
          <a:cs typeface="Arial" charset="0"/>
        </a:defRPr>
      </a:lvl8pPr>
      <a:lvl9pPr marL="1828800" algn="l" rtl="0" eaLnBrk="1" fontAlgn="base" hangingPunct="1">
        <a:spcBef>
          <a:spcPct val="0"/>
        </a:spcBef>
        <a:spcAft>
          <a:spcPct val="0"/>
        </a:spcAft>
        <a:defRPr sz="3000" b="1">
          <a:solidFill>
            <a:srgbClr val="000000"/>
          </a:solidFill>
          <a:latin typeface="Arial" charset="0"/>
          <a:cs typeface="Arial" charset="0"/>
        </a:defRPr>
      </a:lvl9pPr>
    </p:titleStyle>
    <p:bodyStyle>
      <a:lvl1pPr marL="0" indent="0" algn="l" rtl="0" eaLnBrk="1" fontAlgn="base" hangingPunct="1">
        <a:spcBef>
          <a:spcPct val="20000"/>
        </a:spcBef>
        <a:spcAft>
          <a:spcPct val="0"/>
        </a:spcAft>
        <a:buFont typeface="Arial"/>
        <a:buNone/>
        <a:defRPr sz="2000" baseline="0">
          <a:solidFill>
            <a:schemeClr val="tx1">
              <a:lumMod val="65000"/>
              <a:lumOff val="35000"/>
            </a:schemeClr>
          </a:solidFill>
          <a:latin typeface="+mn-lt"/>
          <a:ea typeface="+mn-ea"/>
          <a:cs typeface="+mn-cs"/>
        </a:defRPr>
      </a:lvl1pPr>
      <a:lvl2pPr marL="742950" indent="-285750" algn="l" rtl="0" eaLnBrk="1" fontAlgn="base" hangingPunct="1">
        <a:spcBef>
          <a:spcPct val="20000"/>
        </a:spcBef>
        <a:spcAft>
          <a:spcPct val="0"/>
        </a:spcAft>
        <a:buClr>
          <a:srgbClr val="00ABB5"/>
        </a:buClr>
        <a:buFont typeface="Arial"/>
        <a:buChar char="•"/>
        <a:defRPr sz="2000">
          <a:solidFill>
            <a:schemeClr val="tx1">
              <a:lumMod val="65000"/>
              <a:lumOff val="35000"/>
            </a:schemeClr>
          </a:solidFill>
          <a:latin typeface="+mn-lt"/>
          <a:cs typeface="+mn-cs"/>
        </a:defRPr>
      </a:lvl2pPr>
      <a:lvl3pPr marL="1257300" marR="0" indent="-342900" algn="l" defTabSz="914400" rtl="0" eaLnBrk="1" fontAlgn="base" latinLnBrk="0" hangingPunct="1">
        <a:lnSpc>
          <a:spcPct val="100000"/>
        </a:lnSpc>
        <a:spcBef>
          <a:spcPct val="20000"/>
        </a:spcBef>
        <a:spcAft>
          <a:spcPct val="0"/>
        </a:spcAft>
        <a:buClr>
          <a:srgbClr val="00ABB5"/>
        </a:buClr>
        <a:buSzTx/>
        <a:buFont typeface="Lucida Grande"/>
        <a:buChar char="-"/>
        <a:tabLst/>
        <a:defRPr sz="2000">
          <a:solidFill>
            <a:schemeClr val="tx1">
              <a:lumMod val="65000"/>
              <a:lumOff val="35000"/>
            </a:schemeClr>
          </a:solidFill>
          <a:latin typeface="+mn-lt"/>
          <a:cs typeface="+mn-cs"/>
        </a:defRPr>
      </a:lvl3pPr>
      <a:lvl4pPr marL="1714500" indent="-342900" algn="l" rtl="0" eaLnBrk="1" fontAlgn="base" hangingPunct="1">
        <a:spcBef>
          <a:spcPct val="20000"/>
        </a:spcBef>
        <a:spcAft>
          <a:spcPct val="0"/>
        </a:spcAft>
        <a:buClr>
          <a:srgbClr val="00ABB5"/>
        </a:buClr>
        <a:buFont typeface="Wingdings" charset="2"/>
        <a:buChar char="Ø"/>
        <a:defRPr sz="2000">
          <a:solidFill>
            <a:schemeClr val="tx1">
              <a:lumMod val="65000"/>
              <a:lumOff val="35000"/>
            </a:schemeClr>
          </a:solidFill>
          <a:latin typeface="+mn-lt"/>
          <a:cs typeface="+mn-cs"/>
        </a:defRPr>
      </a:lvl4pPr>
      <a:lvl5pPr marL="2171700" indent="-342900" algn="l" rtl="0" eaLnBrk="1" fontAlgn="base" hangingPunct="1">
        <a:spcBef>
          <a:spcPct val="20000"/>
        </a:spcBef>
        <a:spcAft>
          <a:spcPct val="0"/>
        </a:spcAft>
        <a:buClr>
          <a:srgbClr val="00ABB5"/>
        </a:buClr>
        <a:buFont typeface="Lucida Grande"/>
        <a:buChar char="-"/>
        <a:defRPr sz="2000">
          <a:solidFill>
            <a:schemeClr val="tx1">
              <a:lumMod val="65000"/>
              <a:lumOff val="35000"/>
            </a:schemeClr>
          </a:solidFill>
          <a:latin typeface="+mn-lt"/>
          <a:cs typeface="+mn-cs"/>
        </a:defRPr>
      </a:lvl5pPr>
      <a:lvl6pPr marL="2514600" indent="-228600" algn="l" rtl="0" eaLnBrk="1" fontAlgn="base" hangingPunct="1">
        <a:spcBef>
          <a:spcPct val="20000"/>
        </a:spcBef>
        <a:spcAft>
          <a:spcPct val="0"/>
        </a:spcAft>
        <a:buClr>
          <a:srgbClr val="00ABB5"/>
        </a:buClr>
        <a:buFontTx/>
        <a:buChar char="»"/>
        <a:defRPr sz="2000">
          <a:solidFill>
            <a:schemeClr val="tx1">
              <a:lumMod val="65000"/>
              <a:lumOff val="35000"/>
            </a:schemeClr>
          </a:solidFill>
          <a:latin typeface="+mn-lt"/>
          <a:cs typeface="+mn-cs"/>
        </a:defRPr>
      </a:lvl6pPr>
      <a:lvl7pPr marL="2971800" indent="-228600" algn="l" rtl="0" eaLnBrk="1" fontAlgn="base" hangingPunct="1">
        <a:spcBef>
          <a:spcPct val="20000"/>
        </a:spcBef>
        <a:spcAft>
          <a:spcPct val="0"/>
        </a:spcAft>
        <a:buChar char="»"/>
        <a:defRPr sz="2000">
          <a:solidFill>
            <a:srgbClr val="000000"/>
          </a:solidFill>
          <a:latin typeface="+mn-lt"/>
          <a:cs typeface="+mn-cs"/>
        </a:defRPr>
      </a:lvl7pPr>
      <a:lvl8pPr marL="3429000" indent="-228600" algn="l" rtl="0" eaLnBrk="1" fontAlgn="base" hangingPunct="1">
        <a:spcBef>
          <a:spcPct val="20000"/>
        </a:spcBef>
        <a:spcAft>
          <a:spcPct val="0"/>
        </a:spcAft>
        <a:buChar char="»"/>
        <a:defRPr sz="2000">
          <a:solidFill>
            <a:srgbClr val="000000"/>
          </a:solidFill>
          <a:latin typeface="+mn-lt"/>
          <a:cs typeface="+mn-cs"/>
        </a:defRPr>
      </a:lvl8pPr>
      <a:lvl9pPr marL="3886200" indent="-228600" algn="l" rtl="0" eaLnBrk="1" fontAlgn="base" hangingPunct="1">
        <a:spcBef>
          <a:spcPct val="20000"/>
        </a:spcBef>
        <a:spcAft>
          <a:spcPct val="0"/>
        </a:spcAft>
        <a:buChar char="»"/>
        <a:defRPr sz="2000">
          <a:solidFill>
            <a:srgbClr val="000000"/>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hyperlink" Target="http://www.whiteboard.fi/"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hyperlink" Target="http://www.socrative.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hyperlink" Target="https://www.involve.org.uk/resources/blog/opinion/digital-tools-participation-where-start" TargetMode="External"/><Relationship Id="rId5" Type="http://schemas.openxmlformats.org/officeDocument/2006/relationships/hyperlink" Target="http://www.voicescotland.org.uk/support-materials/" TargetMode="External"/><Relationship Id="rId4" Type="http://schemas.openxmlformats.org/officeDocument/2006/relationships/hyperlink" Target="https://consulproject.org/en/"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3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3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3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3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l="23724" t="23521" r="26011" b="31464"/>
          <a:stretch/>
        </p:blipFill>
        <p:spPr>
          <a:xfrm>
            <a:off x="38089" y="3707422"/>
            <a:ext cx="12153911" cy="3140449"/>
          </a:xfrm>
          <a:prstGeom prst="rect">
            <a:avLst/>
          </a:prstGeom>
        </p:spPr>
      </p:pic>
      <p:sp>
        <p:nvSpPr>
          <p:cNvPr id="7" name="Rectangle 6"/>
          <p:cNvSpPr/>
          <p:nvPr/>
        </p:nvSpPr>
        <p:spPr>
          <a:xfrm>
            <a:off x="635740" y="1957097"/>
            <a:ext cx="10633257" cy="1200329"/>
          </a:xfrm>
          <a:prstGeom prst="rect">
            <a:avLst/>
          </a:prstGeom>
        </p:spPr>
        <p:txBody>
          <a:bodyPr wrap="square">
            <a:spAutoFit/>
          </a:bodyPr>
          <a:lstStyle/>
          <a:p>
            <a:r>
              <a:rPr lang="en-GB" sz="3600" dirty="0" smtClean="0">
                <a:solidFill>
                  <a:srgbClr val="00ABB5"/>
                </a:solidFill>
              </a:rPr>
              <a:t>Quality matters and blended learning</a:t>
            </a:r>
            <a:endParaRPr lang="en-GB" sz="4800" i="1" dirty="0" smtClean="0">
              <a:solidFill>
                <a:srgbClr val="00ABB5"/>
              </a:solidFill>
            </a:endParaRPr>
          </a:p>
          <a:p>
            <a:endParaRPr lang="en-US" sz="3600" dirty="0"/>
          </a:p>
        </p:txBody>
      </p:sp>
      <p:sp>
        <p:nvSpPr>
          <p:cNvPr id="8" name="Rectangle 7"/>
          <p:cNvSpPr/>
          <p:nvPr/>
        </p:nvSpPr>
        <p:spPr>
          <a:xfrm>
            <a:off x="681720" y="3875448"/>
            <a:ext cx="10273165" cy="1077218"/>
          </a:xfrm>
          <a:prstGeom prst="rect">
            <a:avLst/>
          </a:prstGeom>
        </p:spPr>
        <p:txBody>
          <a:bodyPr wrap="square">
            <a:spAutoFit/>
          </a:bodyPr>
          <a:lstStyle/>
          <a:p>
            <a:r>
              <a:rPr lang="en-GB" sz="3200" b="1" dirty="0" smtClean="0"/>
              <a:t>Dr John Laird HMI</a:t>
            </a:r>
          </a:p>
          <a:p>
            <a:r>
              <a:rPr lang="en-GB" sz="3200" b="1" dirty="0" smtClean="0"/>
              <a:t>Ann Kivlin HMI</a:t>
            </a:r>
            <a:endParaRPr lang="en-US" sz="3200" b="1" dirty="0"/>
          </a:p>
        </p:txBody>
      </p:sp>
      <p:pic>
        <p:nvPicPr>
          <p:cNvPr id="12" name="Picture 11" descr="ES_alllogos_colour-01.png"/>
          <p:cNvPicPr>
            <a:picLocks noChangeAspect="1"/>
          </p:cNvPicPr>
          <p:nvPr/>
        </p:nvPicPr>
        <p:blipFill rotWithShape="1">
          <a:blip r:embed="rId4" cstate="print">
            <a:extLst>
              <a:ext uri="{28A0092B-C50C-407E-A947-70E740481C1C}">
                <a14:useLocalDpi xmlns:a14="http://schemas.microsoft.com/office/drawing/2010/main" val="0"/>
              </a:ext>
            </a:extLst>
          </a:blip>
          <a:srcRect l="10041" t="16807" r="10529" b="28484"/>
          <a:stretch/>
        </p:blipFill>
        <p:spPr>
          <a:xfrm>
            <a:off x="658159" y="528429"/>
            <a:ext cx="3392719" cy="1428664"/>
          </a:xfrm>
          <a:prstGeom prst="rect">
            <a:avLst/>
          </a:prstGeom>
        </p:spPr>
      </p:pic>
    </p:spTree>
    <p:extLst>
      <p:ext uri="{BB962C8B-B14F-4D97-AF65-F5344CB8AC3E}">
        <p14:creationId xmlns:p14="http://schemas.microsoft.com/office/powerpoint/2010/main" val="10930037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p:nvPicPr>
        <p:blipFill rotWithShape="1">
          <a:blip r:embed="rId3"/>
          <a:srcRect l="23724" t="23521" r="26011" b="31464"/>
          <a:stretch/>
        </p:blipFill>
        <p:spPr>
          <a:xfrm>
            <a:off x="-18537" y="5840541"/>
            <a:ext cx="12263839" cy="1026730"/>
          </a:xfrm>
          <a:prstGeom prst="rect">
            <a:avLst/>
          </a:prstGeom>
        </p:spPr>
      </p:pic>
      <p:sp>
        <p:nvSpPr>
          <p:cNvPr id="2" name="Title 1"/>
          <p:cNvSpPr>
            <a:spLocks noGrp="1"/>
          </p:cNvSpPr>
          <p:nvPr>
            <p:ph type="title"/>
          </p:nvPr>
        </p:nvSpPr>
        <p:spPr>
          <a:xfrm>
            <a:off x="611801" y="525849"/>
            <a:ext cx="11049507" cy="782320"/>
          </a:xfrm>
        </p:spPr>
        <p:txBody>
          <a:bodyPr/>
          <a:lstStyle/>
          <a:p>
            <a:r>
              <a:rPr lang="en-GB" sz="4800" dirty="0" smtClean="0">
                <a:solidFill>
                  <a:srgbClr val="00ABB5"/>
                </a:solidFill>
              </a:rPr>
              <a:t>Summary of key points</a:t>
            </a:r>
            <a:endParaRPr lang="en-GB" sz="4800" dirty="0">
              <a:solidFill>
                <a:srgbClr val="00ABB5"/>
              </a:solidFill>
            </a:endParaRPr>
          </a:p>
        </p:txBody>
      </p:sp>
      <p:sp>
        <p:nvSpPr>
          <p:cNvPr id="3" name="Content Placeholder 2"/>
          <p:cNvSpPr>
            <a:spLocks noGrp="1"/>
          </p:cNvSpPr>
          <p:nvPr>
            <p:ph idx="1"/>
          </p:nvPr>
        </p:nvSpPr>
        <p:spPr>
          <a:xfrm>
            <a:off x="1019511" y="1507441"/>
            <a:ext cx="10521292" cy="4555429"/>
          </a:xfrm>
        </p:spPr>
        <p:txBody>
          <a:bodyPr/>
          <a:lstStyle/>
          <a:p>
            <a:pPr lvl="1">
              <a:defRPr/>
            </a:pPr>
            <a:r>
              <a:rPr lang="en-GB" altLang="en-US" sz="3200" dirty="0" smtClean="0">
                <a:solidFill>
                  <a:schemeClr val="tx1"/>
                </a:solidFill>
              </a:rPr>
              <a:t>Research tells us planning your engagement is different, and is more focused on the whole experience rather than the one session</a:t>
            </a:r>
          </a:p>
          <a:p>
            <a:pPr lvl="1">
              <a:defRPr/>
            </a:pPr>
            <a:r>
              <a:rPr lang="en-GB" altLang="en-US" sz="3200" dirty="0" smtClean="0">
                <a:solidFill>
                  <a:schemeClr val="tx1"/>
                </a:solidFill>
              </a:rPr>
              <a:t>Planning should include shorter sessions or sessions broken up into activities</a:t>
            </a:r>
          </a:p>
          <a:p>
            <a:pPr lvl="1">
              <a:defRPr/>
            </a:pPr>
            <a:r>
              <a:rPr lang="en-GB" altLang="en-US" sz="3200" dirty="0" smtClean="0">
                <a:solidFill>
                  <a:schemeClr val="tx1"/>
                </a:solidFill>
              </a:rPr>
              <a:t>Successful approaches rely on active engagement</a:t>
            </a:r>
          </a:p>
          <a:p>
            <a:pPr lvl="1">
              <a:defRPr/>
            </a:pPr>
            <a:r>
              <a:rPr lang="en-GB" altLang="en-US" sz="3200" dirty="0" smtClean="0">
                <a:solidFill>
                  <a:schemeClr val="tx1"/>
                </a:solidFill>
              </a:rPr>
              <a:t>Build feedback and evaluation techniques into your planning</a:t>
            </a:r>
          </a:p>
          <a:p>
            <a:pPr marL="457200" lvl="1" indent="0">
              <a:buNone/>
              <a:defRPr/>
            </a:pPr>
            <a:endParaRPr lang="en-GB" altLang="en-US" sz="3600" dirty="0" smtClean="0">
              <a:solidFill>
                <a:schemeClr val="tx1"/>
              </a:solidFill>
            </a:endParaRPr>
          </a:p>
          <a:p>
            <a:pPr marL="457200" lvl="1" indent="0">
              <a:buNone/>
              <a:defRPr/>
            </a:pPr>
            <a:endParaRPr lang="en-GB" altLang="en-US" sz="3600" dirty="0" smtClean="0">
              <a:solidFill>
                <a:schemeClr val="tx1"/>
              </a:solidFill>
            </a:endParaRPr>
          </a:p>
          <a:p>
            <a:pPr marL="1200150" lvl="1" indent="-742950">
              <a:buFont typeface="+mj-lt"/>
              <a:buAutoNum type="arabicPeriod"/>
              <a:defRPr/>
            </a:pPr>
            <a:endParaRPr lang="en-GB" altLang="en-US" sz="2800" dirty="0" smtClean="0"/>
          </a:p>
          <a:p>
            <a:pPr lvl="1">
              <a:defRPr/>
            </a:pPr>
            <a:endParaRPr lang="en-GB" altLang="en-US" sz="2800" dirty="0"/>
          </a:p>
        </p:txBody>
      </p:sp>
    </p:spTree>
    <p:extLst>
      <p:ext uri="{BB962C8B-B14F-4D97-AF65-F5344CB8AC3E}">
        <p14:creationId xmlns:p14="http://schemas.microsoft.com/office/powerpoint/2010/main" val="67294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p:nvPicPr>
        <p:blipFill rotWithShape="1">
          <a:blip r:embed="rId3"/>
          <a:srcRect l="23724" t="23521" r="26011" b="31464"/>
          <a:stretch/>
        </p:blipFill>
        <p:spPr>
          <a:xfrm>
            <a:off x="-18537" y="5840541"/>
            <a:ext cx="12263839" cy="1026730"/>
          </a:xfrm>
          <a:prstGeom prst="rect">
            <a:avLst/>
          </a:prstGeom>
        </p:spPr>
      </p:pic>
      <p:sp>
        <p:nvSpPr>
          <p:cNvPr id="2" name="Title 1"/>
          <p:cNvSpPr>
            <a:spLocks noGrp="1"/>
          </p:cNvSpPr>
          <p:nvPr>
            <p:ph type="title"/>
          </p:nvPr>
        </p:nvSpPr>
        <p:spPr>
          <a:xfrm>
            <a:off x="611801" y="525849"/>
            <a:ext cx="11049507" cy="782320"/>
          </a:xfrm>
        </p:spPr>
        <p:txBody>
          <a:bodyPr/>
          <a:lstStyle/>
          <a:p>
            <a:r>
              <a:rPr lang="en-GB" sz="4800" dirty="0" smtClean="0"/>
              <a:t>Thoughts…</a:t>
            </a:r>
            <a:endParaRPr lang="en-GB" sz="4800" dirty="0">
              <a:solidFill>
                <a:srgbClr val="00ABB5"/>
              </a:solidFill>
            </a:endParaRPr>
          </a:p>
        </p:txBody>
      </p:sp>
      <p:sp>
        <p:nvSpPr>
          <p:cNvPr id="3" name="Content Placeholder 2"/>
          <p:cNvSpPr>
            <a:spLocks noGrp="1"/>
          </p:cNvSpPr>
          <p:nvPr>
            <p:ph idx="1"/>
          </p:nvPr>
        </p:nvSpPr>
        <p:spPr>
          <a:xfrm>
            <a:off x="1019511" y="1507441"/>
            <a:ext cx="10521292" cy="4555429"/>
          </a:xfrm>
        </p:spPr>
        <p:txBody>
          <a:bodyPr/>
          <a:lstStyle/>
          <a:p>
            <a:pPr marL="457200" lvl="1" indent="0">
              <a:buNone/>
              <a:defRPr/>
            </a:pPr>
            <a:r>
              <a:rPr lang="en-GB" altLang="en-US" sz="3600" dirty="0" smtClean="0">
                <a:solidFill>
                  <a:schemeClr val="tx1"/>
                </a:solidFill>
              </a:rPr>
              <a:t>In the chat box now, rate from 1 to 10 how useful this initial input has been as an introduction to research, planning and engagement, </a:t>
            </a:r>
          </a:p>
          <a:p>
            <a:pPr marL="457200" lvl="1" indent="0">
              <a:buNone/>
              <a:defRPr/>
            </a:pPr>
            <a:r>
              <a:rPr lang="en-GB" altLang="en-US" sz="3600" dirty="0" smtClean="0">
                <a:solidFill>
                  <a:schemeClr val="tx1"/>
                </a:solidFill>
              </a:rPr>
              <a:t>1 - being not useful or already known</a:t>
            </a:r>
          </a:p>
          <a:p>
            <a:pPr marL="457200" lvl="1" indent="0">
              <a:buNone/>
              <a:defRPr/>
            </a:pPr>
            <a:r>
              <a:rPr lang="en-GB" altLang="en-US" sz="3600" dirty="0" smtClean="0">
                <a:solidFill>
                  <a:schemeClr val="tx1"/>
                </a:solidFill>
              </a:rPr>
              <a:t>10 - being insightful and has things I can use</a:t>
            </a:r>
          </a:p>
          <a:p>
            <a:pPr marL="457200" lvl="1" indent="0">
              <a:buNone/>
              <a:defRPr/>
            </a:pPr>
            <a:endParaRPr lang="en-GB" altLang="en-US" sz="3600" dirty="0" smtClean="0">
              <a:solidFill>
                <a:schemeClr val="tx1"/>
              </a:solidFill>
            </a:endParaRPr>
          </a:p>
          <a:p>
            <a:pPr marL="1200150" lvl="1" indent="-742950">
              <a:buFont typeface="+mj-lt"/>
              <a:buAutoNum type="arabicPeriod"/>
              <a:defRPr/>
            </a:pPr>
            <a:endParaRPr lang="en-GB" altLang="en-US" sz="2800" dirty="0" smtClean="0"/>
          </a:p>
          <a:p>
            <a:pPr lvl="1">
              <a:defRPr/>
            </a:pPr>
            <a:endParaRPr lang="en-GB" altLang="en-US" sz="2800" dirty="0"/>
          </a:p>
        </p:txBody>
      </p:sp>
    </p:spTree>
    <p:extLst>
      <p:ext uri="{BB962C8B-B14F-4D97-AF65-F5344CB8AC3E}">
        <p14:creationId xmlns:p14="http://schemas.microsoft.com/office/powerpoint/2010/main" val="22278970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Text Placeholder 2"/>
          <p:cNvSpPr>
            <a:spLocks noGrp="1"/>
          </p:cNvSpPr>
          <p:nvPr>
            <p:ph type="body" idx="1"/>
          </p:nvPr>
        </p:nvSpPr>
        <p:spPr>
          <a:xfrm>
            <a:off x="1052537" y="1992313"/>
            <a:ext cx="10363200" cy="1500187"/>
          </a:xfrm>
        </p:spPr>
        <p:txBody>
          <a:bodyPr/>
          <a:lstStyle/>
          <a:p>
            <a:pPr algn="ctr"/>
            <a:r>
              <a:rPr lang="en-GB" sz="5400" dirty="0" smtClean="0">
                <a:solidFill>
                  <a:schemeClr val="tx1"/>
                </a:solidFill>
              </a:rPr>
              <a:t>Evaluation of sessions/events</a:t>
            </a:r>
            <a:endParaRPr lang="en-GB" sz="5400" dirty="0">
              <a:solidFill>
                <a:schemeClr val="tx1"/>
              </a:solidFill>
            </a:endParaRPr>
          </a:p>
        </p:txBody>
      </p:sp>
    </p:spTree>
    <p:extLst>
      <p:ext uri="{BB962C8B-B14F-4D97-AF65-F5344CB8AC3E}">
        <p14:creationId xmlns:p14="http://schemas.microsoft.com/office/powerpoint/2010/main" val="16633602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p:nvPicPr>
        <p:blipFill rotWithShape="1">
          <a:blip r:embed="rId3"/>
          <a:srcRect l="23724" t="23521" r="26011" b="31464"/>
          <a:stretch/>
        </p:blipFill>
        <p:spPr>
          <a:xfrm>
            <a:off x="-18537" y="5840541"/>
            <a:ext cx="12263839" cy="1026730"/>
          </a:xfrm>
          <a:prstGeom prst="rect">
            <a:avLst/>
          </a:prstGeom>
        </p:spPr>
      </p:pic>
      <p:sp>
        <p:nvSpPr>
          <p:cNvPr id="2" name="Title 1"/>
          <p:cNvSpPr>
            <a:spLocks noGrp="1"/>
          </p:cNvSpPr>
          <p:nvPr>
            <p:ph type="title"/>
          </p:nvPr>
        </p:nvSpPr>
        <p:spPr>
          <a:xfrm>
            <a:off x="491296" y="138223"/>
            <a:ext cx="11049507" cy="782320"/>
          </a:xfrm>
        </p:spPr>
        <p:txBody>
          <a:bodyPr/>
          <a:lstStyle/>
          <a:p>
            <a:r>
              <a:rPr lang="en-GB" sz="4800" dirty="0" smtClean="0"/>
              <a:t>Important health warning…</a:t>
            </a:r>
            <a:endParaRPr lang="en-GB" sz="4800" dirty="0">
              <a:solidFill>
                <a:srgbClr val="00ABB5"/>
              </a:solidFill>
            </a:endParaRPr>
          </a:p>
        </p:txBody>
      </p:sp>
      <p:sp>
        <p:nvSpPr>
          <p:cNvPr id="3" name="Content Placeholder 2"/>
          <p:cNvSpPr>
            <a:spLocks noGrp="1"/>
          </p:cNvSpPr>
          <p:nvPr>
            <p:ph idx="1"/>
          </p:nvPr>
        </p:nvSpPr>
        <p:spPr>
          <a:xfrm>
            <a:off x="79513" y="1063487"/>
            <a:ext cx="11857383" cy="4303154"/>
          </a:xfrm>
        </p:spPr>
        <p:txBody>
          <a:bodyPr/>
          <a:lstStyle/>
          <a:p>
            <a:pPr marL="457200" lvl="1" indent="0">
              <a:buNone/>
              <a:defRPr/>
            </a:pPr>
            <a:r>
              <a:rPr lang="en-GB" altLang="en-US" sz="3600" dirty="0" smtClean="0">
                <a:solidFill>
                  <a:schemeClr val="tx1"/>
                </a:solidFill>
              </a:rPr>
              <a:t>The following good practice ideas and technologies can be useful, however, guidance/agreement must be sought from appropriate local authority or governing body, and with due recognition of all safeguarding issues. The examples used have all been seen in use in practice, and are likely to be regarded as safe and appropriate, however, you should check.</a:t>
            </a:r>
          </a:p>
          <a:p>
            <a:pPr marL="457200" lvl="1" indent="0">
              <a:buNone/>
              <a:defRPr/>
            </a:pPr>
            <a:r>
              <a:rPr lang="en-GB" altLang="en-US" sz="3600" dirty="0" smtClean="0">
                <a:solidFill>
                  <a:schemeClr val="tx1"/>
                </a:solidFill>
              </a:rPr>
              <a:t>The varied responses to Zoom are a good example…</a:t>
            </a:r>
          </a:p>
          <a:p>
            <a:pPr marL="1200150" lvl="1" indent="-742950">
              <a:buFont typeface="+mj-lt"/>
              <a:buAutoNum type="arabicPeriod"/>
              <a:defRPr/>
            </a:pPr>
            <a:endParaRPr lang="en-GB" altLang="en-US" sz="2800" dirty="0" smtClean="0"/>
          </a:p>
          <a:p>
            <a:pPr lvl="1">
              <a:defRPr/>
            </a:pPr>
            <a:endParaRPr lang="en-GB" altLang="en-US" sz="2800" dirty="0"/>
          </a:p>
        </p:txBody>
      </p:sp>
    </p:spTree>
    <p:extLst>
      <p:ext uri="{BB962C8B-B14F-4D97-AF65-F5344CB8AC3E}">
        <p14:creationId xmlns:p14="http://schemas.microsoft.com/office/powerpoint/2010/main" val="25086456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p:nvPicPr>
        <p:blipFill rotWithShape="1">
          <a:blip r:embed="rId3"/>
          <a:srcRect l="23724" t="23521" r="26011" b="31464"/>
          <a:stretch/>
        </p:blipFill>
        <p:spPr>
          <a:xfrm>
            <a:off x="-18537" y="5840541"/>
            <a:ext cx="12263839" cy="1026730"/>
          </a:xfrm>
          <a:prstGeom prst="rect">
            <a:avLst/>
          </a:prstGeom>
        </p:spPr>
      </p:pic>
      <p:sp>
        <p:nvSpPr>
          <p:cNvPr id="2" name="Title 1"/>
          <p:cNvSpPr>
            <a:spLocks noGrp="1"/>
          </p:cNvSpPr>
          <p:nvPr>
            <p:ph type="title"/>
          </p:nvPr>
        </p:nvSpPr>
        <p:spPr>
          <a:xfrm>
            <a:off x="755403" y="237614"/>
            <a:ext cx="11049507" cy="782320"/>
          </a:xfrm>
        </p:spPr>
        <p:txBody>
          <a:bodyPr/>
          <a:lstStyle/>
          <a:p>
            <a:r>
              <a:rPr lang="en-GB" sz="4800" dirty="0" smtClean="0"/>
              <a:t>Evaluation of sessions/activities</a:t>
            </a:r>
            <a:endParaRPr lang="en-GB" sz="4800" dirty="0">
              <a:solidFill>
                <a:srgbClr val="00ABB5"/>
              </a:solidFill>
            </a:endParaRPr>
          </a:p>
        </p:txBody>
      </p:sp>
      <p:sp>
        <p:nvSpPr>
          <p:cNvPr id="3" name="Content Placeholder 2"/>
          <p:cNvSpPr>
            <a:spLocks noGrp="1"/>
          </p:cNvSpPr>
          <p:nvPr>
            <p:ph idx="1"/>
          </p:nvPr>
        </p:nvSpPr>
        <p:spPr>
          <a:xfrm>
            <a:off x="467139" y="1019934"/>
            <a:ext cx="10889507" cy="4555429"/>
          </a:xfrm>
        </p:spPr>
        <p:txBody>
          <a:bodyPr/>
          <a:lstStyle/>
          <a:p>
            <a:pPr lvl="1">
              <a:defRPr/>
            </a:pPr>
            <a:r>
              <a:rPr lang="en-GB" altLang="en-US" sz="3200" dirty="0" smtClean="0">
                <a:solidFill>
                  <a:schemeClr val="tx1"/>
                </a:solidFill>
              </a:rPr>
              <a:t>As always, evaluation and feedback - both ways, to clients and from clients - needs built into your planning</a:t>
            </a:r>
          </a:p>
          <a:p>
            <a:pPr lvl="1">
              <a:defRPr/>
            </a:pPr>
            <a:r>
              <a:rPr lang="en-GB" altLang="en-US" sz="3200" dirty="0" smtClean="0">
                <a:solidFill>
                  <a:schemeClr val="tx1"/>
                </a:solidFill>
              </a:rPr>
              <a:t>Ideally you want some mechanism that evaluates  satisfaction and learning/progress, and ideally wellbeing</a:t>
            </a:r>
          </a:p>
          <a:p>
            <a:pPr lvl="1">
              <a:defRPr/>
            </a:pPr>
            <a:r>
              <a:rPr lang="en-GB" altLang="en-US" sz="3200" dirty="0" smtClean="0">
                <a:solidFill>
                  <a:schemeClr val="tx1"/>
                </a:solidFill>
              </a:rPr>
              <a:t>Online questions/assessment gives greater options for checking learning/progress</a:t>
            </a:r>
          </a:p>
          <a:p>
            <a:pPr lvl="1">
              <a:defRPr/>
            </a:pPr>
            <a:r>
              <a:rPr lang="en-GB" altLang="en-US" sz="3200" dirty="0" smtClean="0">
                <a:solidFill>
                  <a:schemeClr val="tx1"/>
                </a:solidFill>
              </a:rPr>
              <a:t>Monitoring satisfaction will give an insight into motivation and engagement</a:t>
            </a:r>
          </a:p>
          <a:p>
            <a:pPr marL="1200150" lvl="1" indent="-742950">
              <a:buFont typeface="+mj-lt"/>
              <a:buAutoNum type="arabicPeriod"/>
              <a:defRPr/>
            </a:pPr>
            <a:endParaRPr lang="en-GB" altLang="en-US" sz="2800" dirty="0" smtClean="0"/>
          </a:p>
          <a:p>
            <a:pPr lvl="1">
              <a:defRPr/>
            </a:pPr>
            <a:endParaRPr lang="en-GB" altLang="en-US" sz="2800" dirty="0"/>
          </a:p>
        </p:txBody>
      </p:sp>
    </p:spTree>
    <p:extLst>
      <p:ext uri="{BB962C8B-B14F-4D97-AF65-F5344CB8AC3E}">
        <p14:creationId xmlns:p14="http://schemas.microsoft.com/office/powerpoint/2010/main" val="36296463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p:nvPicPr>
        <p:blipFill rotWithShape="1">
          <a:blip r:embed="rId3"/>
          <a:srcRect l="23724" t="23521" r="26011" b="31464"/>
          <a:stretch/>
        </p:blipFill>
        <p:spPr>
          <a:xfrm>
            <a:off x="-18537" y="5840541"/>
            <a:ext cx="12263839" cy="1026730"/>
          </a:xfrm>
          <a:prstGeom prst="rect">
            <a:avLst/>
          </a:prstGeom>
        </p:spPr>
      </p:pic>
      <p:sp>
        <p:nvSpPr>
          <p:cNvPr id="2" name="Title 1"/>
          <p:cNvSpPr>
            <a:spLocks noGrp="1"/>
          </p:cNvSpPr>
          <p:nvPr>
            <p:ph type="title"/>
          </p:nvPr>
        </p:nvSpPr>
        <p:spPr>
          <a:xfrm>
            <a:off x="611801" y="525849"/>
            <a:ext cx="11049507" cy="782320"/>
          </a:xfrm>
        </p:spPr>
        <p:txBody>
          <a:bodyPr/>
          <a:lstStyle/>
          <a:p>
            <a:r>
              <a:rPr lang="en-GB" sz="4800" dirty="0" smtClean="0"/>
              <a:t>Evaluation/feedback – simple ideas</a:t>
            </a:r>
            <a:endParaRPr lang="en-GB" sz="4800" dirty="0">
              <a:solidFill>
                <a:srgbClr val="00ABB5"/>
              </a:solidFill>
            </a:endParaRPr>
          </a:p>
        </p:txBody>
      </p:sp>
      <p:sp>
        <p:nvSpPr>
          <p:cNvPr id="3" name="Content Placeholder 2"/>
          <p:cNvSpPr>
            <a:spLocks noGrp="1"/>
          </p:cNvSpPr>
          <p:nvPr>
            <p:ph idx="1"/>
          </p:nvPr>
        </p:nvSpPr>
        <p:spPr>
          <a:xfrm>
            <a:off x="1019511" y="1507441"/>
            <a:ext cx="10521292" cy="4555429"/>
          </a:xfrm>
        </p:spPr>
        <p:txBody>
          <a:bodyPr/>
          <a:lstStyle/>
          <a:p>
            <a:pPr marL="457200" lvl="1" indent="0">
              <a:buNone/>
              <a:defRPr/>
            </a:pPr>
            <a:r>
              <a:rPr lang="en-GB" altLang="en-US" sz="3200" b="1" dirty="0" smtClean="0">
                <a:solidFill>
                  <a:schemeClr val="tx1"/>
                </a:solidFill>
              </a:rPr>
              <a:t>Red / Amber / Green</a:t>
            </a:r>
          </a:p>
          <a:p>
            <a:pPr marL="457200" lvl="1" indent="0">
              <a:buNone/>
              <a:defRPr/>
            </a:pPr>
            <a:r>
              <a:rPr lang="en-GB" altLang="en-US" sz="3200" dirty="0" smtClean="0">
                <a:solidFill>
                  <a:schemeClr val="tx1"/>
                </a:solidFill>
              </a:rPr>
              <a:t>Whilst in a session get the participants to go find a red, amber and green item (cushion, toy, book…whatever). When you gave covered an explanation of a topic, ask them to hold up </a:t>
            </a:r>
            <a:r>
              <a:rPr lang="en-GB" altLang="en-US" sz="3200" b="1" dirty="0" smtClean="0">
                <a:solidFill>
                  <a:schemeClr val="accent3">
                    <a:lumMod val="50000"/>
                  </a:schemeClr>
                </a:solidFill>
              </a:rPr>
              <a:t>Green</a:t>
            </a:r>
            <a:r>
              <a:rPr lang="en-GB" altLang="en-US" sz="3200" dirty="0" smtClean="0">
                <a:solidFill>
                  <a:schemeClr val="tx1"/>
                </a:solidFill>
              </a:rPr>
              <a:t> if its clear, </a:t>
            </a:r>
            <a:r>
              <a:rPr lang="en-GB" altLang="en-US" sz="3200" b="1" dirty="0" smtClean="0">
                <a:solidFill>
                  <a:schemeClr val="accent6">
                    <a:lumMod val="75000"/>
                  </a:schemeClr>
                </a:solidFill>
              </a:rPr>
              <a:t>Amber</a:t>
            </a:r>
            <a:r>
              <a:rPr lang="en-GB" altLang="en-US" sz="3200" dirty="0" smtClean="0">
                <a:solidFill>
                  <a:schemeClr val="tx1"/>
                </a:solidFill>
              </a:rPr>
              <a:t> of not sure, </a:t>
            </a:r>
            <a:r>
              <a:rPr lang="en-GB" altLang="en-US" sz="3200" b="1" dirty="0" smtClean="0">
                <a:solidFill>
                  <a:srgbClr val="C00000"/>
                </a:solidFill>
              </a:rPr>
              <a:t>Red</a:t>
            </a:r>
            <a:r>
              <a:rPr lang="en-GB" altLang="en-US" sz="3200" dirty="0" smtClean="0">
                <a:solidFill>
                  <a:schemeClr val="tx1"/>
                </a:solidFill>
              </a:rPr>
              <a:t> if they still don’t follow. Prize for the most novel coloured item…?</a:t>
            </a:r>
          </a:p>
          <a:p>
            <a:pPr marL="457200" lvl="1" indent="0">
              <a:buNone/>
              <a:defRPr/>
            </a:pPr>
            <a:r>
              <a:rPr lang="en-GB" altLang="en-US" sz="3200" dirty="0" smtClean="0">
                <a:solidFill>
                  <a:schemeClr val="tx1"/>
                </a:solidFill>
              </a:rPr>
              <a:t>This approach also encourages camera use.</a:t>
            </a:r>
          </a:p>
          <a:p>
            <a:pPr marL="457200" lvl="1" indent="0">
              <a:buNone/>
              <a:defRPr/>
            </a:pPr>
            <a:endParaRPr lang="en-GB" altLang="en-US" sz="3600" dirty="0" smtClean="0">
              <a:solidFill>
                <a:schemeClr val="tx1"/>
              </a:solidFill>
            </a:endParaRPr>
          </a:p>
          <a:p>
            <a:pPr marL="1200150" lvl="1" indent="-742950">
              <a:buFont typeface="+mj-lt"/>
              <a:buAutoNum type="arabicPeriod"/>
              <a:defRPr/>
            </a:pPr>
            <a:endParaRPr lang="en-GB" altLang="en-US" sz="2800" dirty="0" smtClean="0"/>
          </a:p>
          <a:p>
            <a:pPr lvl="1">
              <a:defRPr/>
            </a:pPr>
            <a:endParaRPr lang="en-GB" altLang="en-US" sz="2800" dirty="0"/>
          </a:p>
        </p:txBody>
      </p:sp>
    </p:spTree>
    <p:extLst>
      <p:ext uri="{BB962C8B-B14F-4D97-AF65-F5344CB8AC3E}">
        <p14:creationId xmlns:p14="http://schemas.microsoft.com/office/powerpoint/2010/main" val="21776831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p:nvPicPr>
        <p:blipFill rotWithShape="1">
          <a:blip r:embed="rId3"/>
          <a:srcRect l="23724" t="23521" r="26011" b="31464"/>
          <a:stretch/>
        </p:blipFill>
        <p:spPr>
          <a:xfrm>
            <a:off x="-18537" y="5840541"/>
            <a:ext cx="12263839" cy="1026730"/>
          </a:xfrm>
          <a:prstGeom prst="rect">
            <a:avLst/>
          </a:prstGeom>
        </p:spPr>
      </p:pic>
      <p:sp>
        <p:nvSpPr>
          <p:cNvPr id="2" name="Title 1"/>
          <p:cNvSpPr>
            <a:spLocks noGrp="1"/>
          </p:cNvSpPr>
          <p:nvPr>
            <p:ph type="title"/>
          </p:nvPr>
        </p:nvSpPr>
        <p:spPr>
          <a:xfrm>
            <a:off x="611801" y="525849"/>
            <a:ext cx="11049507" cy="782320"/>
          </a:xfrm>
        </p:spPr>
        <p:txBody>
          <a:bodyPr/>
          <a:lstStyle/>
          <a:p>
            <a:r>
              <a:rPr lang="en-GB" sz="4800" dirty="0" smtClean="0"/>
              <a:t>Evaluation/feedback – simple tech</a:t>
            </a:r>
            <a:endParaRPr lang="en-GB" sz="4800" dirty="0">
              <a:solidFill>
                <a:srgbClr val="00ABB5"/>
              </a:solidFill>
            </a:endParaRPr>
          </a:p>
        </p:txBody>
      </p:sp>
      <p:sp>
        <p:nvSpPr>
          <p:cNvPr id="3" name="Content Placeholder 2"/>
          <p:cNvSpPr>
            <a:spLocks noGrp="1"/>
          </p:cNvSpPr>
          <p:nvPr>
            <p:ph idx="1"/>
          </p:nvPr>
        </p:nvSpPr>
        <p:spPr>
          <a:xfrm>
            <a:off x="1019511" y="1507441"/>
            <a:ext cx="10521292" cy="4555429"/>
          </a:xfrm>
        </p:spPr>
        <p:txBody>
          <a:bodyPr/>
          <a:lstStyle/>
          <a:p>
            <a:pPr marL="457200" lvl="1" indent="0">
              <a:buNone/>
              <a:defRPr/>
            </a:pPr>
            <a:r>
              <a:rPr lang="en-GB" altLang="en-US" sz="3600" dirty="0" smtClean="0">
                <a:solidFill>
                  <a:schemeClr val="tx1"/>
                </a:solidFill>
              </a:rPr>
              <a:t>Use the chat function to ask questions.  Ask a few that are yes/no, true/false….</a:t>
            </a:r>
          </a:p>
          <a:p>
            <a:pPr marL="457200" lvl="1" indent="0">
              <a:buNone/>
              <a:defRPr/>
            </a:pPr>
            <a:r>
              <a:rPr lang="en-GB" altLang="en-US" sz="3600" dirty="0" smtClean="0">
                <a:solidFill>
                  <a:schemeClr val="tx1"/>
                </a:solidFill>
              </a:rPr>
              <a:t>Prize/recognition for the fastest answer.  Ask the question on a slide, tell them its coming, flick to it and see who answers quickest</a:t>
            </a:r>
          </a:p>
          <a:p>
            <a:pPr marL="457200" lvl="1" indent="0">
              <a:buNone/>
              <a:defRPr/>
            </a:pPr>
            <a:endParaRPr lang="en-GB" altLang="en-US" sz="3600" dirty="0">
              <a:solidFill>
                <a:schemeClr val="tx1"/>
              </a:solidFill>
            </a:endParaRPr>
          </a:p>
          <a:p>
            <a:pPr marL="457200" lvl="1" indent="0">
              <a:buNone/>
              <a:defRPr/>
            </a:pPr>
            <a:r>
              <a:rPr lang="en-GB" altLang="en-US" sz="3600" dirty="0" smtClean="0">
                <a:solidFill>
                  <a:schemeClr val="tx1"/>
                </a:solidFill>
              </a:rPr>
              <a:t>Example to follow</a:t>
            </a:r>
          </a:p>
          <a:p>
            <a:pPr marL="457200" lvl="1" indent="0">
              <a:buNone/>
              <a:defRPr/>
            </a:pPr>
            <a:endParaRPr lang="en-GB" altLang="en-US" sz="3600" dirty="0" smtClean="0">
              <a:solidFill>
                <a:schemeClr val="tx1"/>
              </a:solidFill>
            </a:endParaRPr>
          </a:p>
          <a:p>
            <a:pPr marL="1200150" lvl="1" indent="-742950">
              <a:buFont typeface="+mj-lt"/>
              <a:buAutoNum type="arabicPeriod"/>
              <a:defRPr/>
            </a:pPr>
            <a:endParaRPr lang="en-GB" altLang="en-US" sz="2800" dirty="0" smtClean="0"/>
          </a:p>
          <a:p>
            <a:pPr lvl="1">
              <a:defRPr/>
            </a:pPr>
            <a:endParaRPr lang="en-GB" altLang="en-US" sz="2800" dirty="0"/>
          </a:p>
        </p:txBody>
      </p:sp>
    </p:spTree>
    <p:extLst>
      <p:ext uri="{BB962C8B-B14F-4D97-AF65-F5344CB8AC3E}">
        <p14:creationId xmlns:p14="http://schemas.microsoft.com/office/powerpoint/2010/main" val="5148764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p:nvPicPr>
        <p:blipFill rotWithShape="1">
          <a:blip r:embed="rId3"/>
          <a:srcRect l="23724" t="23521" r="26011" b="31464"/>
          <a:stretch/>
        </p:blipFill>
        <p:spPr>
          <a:xfrm>
            <a:off x="-18537" y="5840541"/>
            <a:ext cx="12263839" cy="1026730"/>
          </a:xfrm>
          <a:prstGeom prst="rect">
            <a:avLst/>
          </a:prstGeom>
        </p:spPr>
      </p:pic>
      <p:sp>
        <p:nvSpPr>
          <p:cNvPr id="2" name="Title 1"/>
          <p:cNvSpPr>
            <a:spLocks noGrp="1"/>
          </p:cNvSpPr>
          <p:nvPr>
            <p:ph type="title"/>
          </p:nvPr>
        </p:nvSpPr>
        <p:spPr>
          <a:xfrm>
            <a:off x="611801" y="525849"/>
            <a:ext cx="11049507" cy="782320"/>
          </a:xfrm>
        </p:spPr>
        <p:txBody>
          <a:bodyPr/>
          <a:lstStyle/>
          <a:p>
            <a:r>
              <a:rPr lang="en-GB" sz="4800" dirty="0" smtClean="0"/>
              <a:t>Question – answer in chat NOW</a:t>
            </a:r>
            <a:endParaRPr lang="en-GB" sz="4800" dirty="0">
              <a:solidFill>
                <a:srgbClr val="00ABB5"/>
              </a:solidFill>
            </a:endParaRPr>
          </a:p>
        </p:txBody>
      </p:sp>
      <p:sp>
        <p:nvSpPr>
          <p:cNvPr id="3" name="Content Placeholder 2"/>
          <p:cNvSpPr>
            <a:spLocks noGrp="1"/>
          </p:cNvSpPr>
          <p:nvPr>
            <p:ph idx="1"/>
          </p:nvPr>
        </p:nvSpPr>
        <p:spPr>
          <a:xfrm>
            <a:off x="1019511" y="1507441"/>
            <a:ext cx="10521292" cy="4555429"/>
          </a:xfrm>
        </p:spPr>
        <p:txBody>
          <a:bodyPr/>
          <a:lstStyle/>
          <a:p>
            <a:pPr marL="457200" lvl="1" indent="0">
              <a:buNone/>
              <a:defRPr/>
            </a:pPr>
            <a:r>
              <a:rPr lang="en-GB" altLang="en-US" sz="4000" dirty="0" smtClean="0">
                <a:solidFill>
                  <a:schemeClr val="tx1"/>
                </a:solidFill>
              </a:rPr>
              <a:t>Which type of learning means taking place without the tutor present in your own time?</a:t>
            </a:r>
          </a:p>
          <a:p>
            <a:pPr marL="457200" lvl="1" indent="0">
              <a:buNone/>
              <a:defRPr/>
            </a:pPr>
            <a:r>
              <a:rPr lang="en-GB" altLang="en-US" sz="4000" dirty="0" smtClean="0">
                <a:solidFill>
                  <a:schemeClr val="tx1"/>
                </a:solidFill>
              </a:rPr>
              <a:t>A  -  Synchronous</a:t>
            </a:r>
          </a:p>
          <a:p>
            <a:pPr marL="457200" lvl="1" indent="0">
              <a:buNone/>
              <a:defRPr/>
            </a:pPr>
            <a:r>
              <a:rPr lang="en-GB" altLang="en-US" sz="4000" dirty="0" smtClean="0">
                <a:solidFill>
                  <a:schemeClr val="tx1"/>
                </a:solidFill>
              </a:rPr>
              <a:t>B </a:t>
            </a:r>
            <a:r>
              <a:rPr lang="en-GB" altLang="en-US" sz="4000" dirty="0">
                <a:solidFill>
                  <a:schemeClr val="tx1"/>
                </a:solidFill>
              </a:rPr>
              <a:t> </a:t>
            </a:r>
            <a:r>
              <a:rPr lang="en-GB" altLang="en-US" sz="4000" dirty="0" smtClean="0">
                <a:solidFill>
                  <a:schemeClr val="tx1"/>
                </a:solidFill>
              </a:rPr>
              <a:t>-  Asynchronous</a:t>
            </a:r>
          </a:p>
          <a:p>
            <a:pPr marL="457200" lvl="1" indent="0">
              <a:buNone/>
              <a:defRPr/>
            </a:pPr>
            <a:endParaRPr lang="en-GB" altLang="en-US" sz="4000" dirty="0">
              <a:solidFill>
                <a:schemeClr val="tx1"/>
              </a:solidFill>
            </a:endParaRPr>
          </a:p>
          <a:p>
            <a:pPr marL="457200" lvl="1" indent="0">
              <a:buNone/>
              <a:defRPr/>
            </a:pPr>
            <a:r>
              <a:rPr lang="en-GB" altLang="en-US" sz="4000" dirty="0" smtClean="0">
                <a:solidFill>
                  <a:schemeClr val="tx1"/>
                </a:solidFill>
              </a:rPr>
              <a:t>Answers in the chat now!</a:t>
            </a:r>
          </a:p>
          <a:p>
            <a:pPr marL="457200" lvl="1" indent="0">
              <a:buNone/>
              <a:defRPr/>
            </a:pPr>
            <a:endParaRPr lang="en-GB" altLang="en-US" sz="3600" dirty="0" smtClean="0">
              <a:solidFill>
                <a:schemeClr val="tx1"/>
              </a:solidFill>
            </a:endParaRPr>
          </a:p>
          <a:p>
            <a:pPr marL="1200150" lvl="1" indent="-742950">
              <a:buFont typeface="+mj-lt"/>
              <a:buAutoNum type="arabicPeriod"/>
              <a:defRPr/>
            </a:pPr>
            <a:endParaRPr lang="en-GB" altLang="en-US" sz="2800" dirty="0" smtClean="0"/>
          </a:p>
          <a:p>
            <a:pPr lvl="1">
              <a:defRPr/>
            </a:pPr>
            <a:endParaRPr lang="en-GB" altLang="en-US" sz="2800" dirty="0"/>
          </a:p>
        </p:txBody>
      </p:sp>
    </p:spTree>
    <p:extLst>
      <p:ext uri="{BB962C8B-B14F-4D97-AF65-F5344CB8AC3E}">
        <p14:creationId xmlns:p14="http://schemas.microsoft.com/office/powerpoint/2010/main" val="11559761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p:nvPicPr>
        <p:blipFill rotWithShape="1">
          <a:blip r:embed="rId3"/>
          <a:srcRect l="23724" t="23521" r="26011" b="31464"/>
          <a:stretch/>
        </p:blipFill>
        <p:spPr>
          <a:xfrm>
            <a:off x="-18537" y="5840541"/>
            <a:ext cx="12263839" cy="1026730"/>
          </a:xfrm>
          <a:prstGeom prst="rect">
            <a:avLst/>
          </a:prstGeom>
        </p:spPr>
      </p:pic>
      <p:sp>
        <p:nvSpPr>
          <p:cNvPr id="2" name="Title 1"/>
          <p:cNvSpPr>
            <a:spLocks noGrp="1"/>
          </p:cNvSpPr>
          <p:nvPr>
            <p:ph type="title"/>
          </p:nvPr>
        </p:nvSpPr>
        <p:spPr>
          <a:xfrm>
            <a:off x="611801" y="525849"/>
            <a:ext cx="11049507" cy="782320"/>
          </a:xfrm>
        </p:spPr>
        <p:txBody>
          <a:bodyPr/>
          <a:lstStyle/>
          <a:p>
            <a:r>
              <a:rPr lang="en-GB" sz="4800" dirty="0" smtClean="0"/>
              <a:t>For feedback – use emoji's…</a:t>
            </a:r>
            <a:endParaRPr lang="en-GB" sz="4800" dirty="0">
              <a:solidFill>
                <a:srgbClr val="00ABB5"/>
              </a:solidFill>
            </a:endParaRPr>
          </a:p>
        </p:txBody>
      </p:sp>
      <p:sp>
        <p:nvSpPr>
          <p:cNvPr id="3" name="Content Placeholder 2"/>
          <p:cNvSpPr>
            <a:spLocks noGrp="1"/>
          </p:cNvSpPr>
          <p:nvPr>
            <p:ph idx="1"/>
          </p:nvPr>
        </p:nvSpPr>
        <p:spPr>
          <a:xfrm>
            <a:off x="875908" y="1273797"/>
            <a:ext cx="10521292" cy="4555429"/>
          </a:xfrm>
        </p:spPr>
        <p:txBody>
          <a:bodyPr/>
          <a:lstStyle/>
          <a:p>
            <a:pPr lvl="1">
              <a:defRPr/>
            </a:pPr>
            <a:r>
              <a:rPr lang="en-GB" altLang="en-US" sz="3200" dirty="0" smtClean="0">
                <a:solidFill>
                  <a:schemeClr val="tx1"/>
                </a:solidFill>
              </a:rPr>
              <a:t>If your platform accommodates them, most people are familiar with </a:t>
            </a:r>
            <a:r>
              <a:rPr lang="en-GB" altLang="en-US" sz="3200" dirty="0" err="1" smtClean="0">
                <a:solidFill>
                  <a:schemeClr val="tx1"/>
                </a:solidFill>
              </a:rPr>
              <a:t>emojis</a:t>
            </a:r>
            <a:r>
              <a:rPr lang="en-GB" altLang="en-US" sz="3200" dirty="0" smtClean="0">
                <a:solidFill>
                  <a:schemeClr val="tx1"/>
                </a:solidFill>
              </a:rPr>
              <a:t> and what they mean. They are often called </a:t>
            </a:r>
            <a:r>
              <a:rPr lang="en-GB" altLang="en-US" sz="3200" i="1" dirty="0" smtClean="0">
                <a:solidFill>
                  <a:schemeClr val="tx1"/>
                </a:solidFill>
              </a:rPr>
              <a:t>reactions</a:t>
            </a:r>
            <a:r>
              <a:rPr lang="en-GB" altLang="en-US" sz="3200" dirty="0" smtClean="0">
                <a:solidFill>
                  <a:schemeClr val="tx1"/>
                </a:solidFill>
              </a:rPr>
              <a:t> on the more formal platforms.</a:t>
            </a:r>
          </a:p>
          <a:p>
            <a:pPr lvl="1">
              <a:defRPr/>
            </a:pPr>
            <a:r>
              <a:rPr lang="en-GB" altLang="en-US" sz="3200" dirty="0" smtClean="0">
                <a:solidFill>
                  <a:schemeClr val="tx1"/>
                </a:solidFill>
              </a:rPr>
              <a:t>There are lots of sites to copy and paste </a:t>
            </a:r>
            <a:r>
              <a:rPr lang="en-GB" altLang="en-US" sz="3200" dirty="0" err="1" smtClean="0">
                <a:solidFill>
                  <a:schemeClr val="tx1"/>
                </a:solidFill>
              </a:rPr>
              <a:t>emojis</a:t>
            </a:r>
            <a:endParaRPr lang="en-GB" altLang="en-US" sz="3200" dirty="0" smtClean="0">
              <a:solidFill>
                <a:schemeClr val="tx1"/>
              </a:solidFill>
            </a:endParaRPr>
          </a:p>
          <a:p>
            <a:pPr lvl="1">
              <a:defRPr/>
            </a:pPr>
            <a:r>
              <a:rPr lang="en-GB" altLang="en-US" sz="3200" dirty="0" smtClean="0">
                <a:solidFill>
                  <a:schemeClr val="tx1"/>
                </a:solidFill>
              </a:rPr>
              <a:t>Windows key and full stop is often a short cut to bring up the emoji keyboard on PCs, but varies by machine, check the machine your clients are using and google it.</a:t>
            </a:r>
          </a:p>
          <a:p>
            <a:pPr lvl="1">
              <a:defRPr/>
            </a:pPr>
            <a:endParaRPr lang="en-GB" altLang="en-US" sz="3200" dirty="0" smtClean="0">
              <a:solidFill>
                <a:schemeClr val="tx1"/>
              </a:solidFill>
            </a:endParaRPr>
          </a:p>
          <a:p>
            <a:pPr marL="457200" lvl="1" indent="0">
              <a:buNone/>
              <a:defRPr/>
            </a:pPr>
            <a:endParaRPr lang="en-GB" altLang="en-US" sz="3600" dirty="0" smtClean="0">
              <a:solidFill>
                <a:schemeClr val="tx1"/>
              </a:solidFill>
            </a:endParaRPr>
          </a:p>
          <a:p>
            <a:pPr marL="457200" lvl="1" indent="0">
              <a:buNone/>
              <a:defRPr/>
            </a:pPr>
            <a:endParaRPr lang="en-GB" altLang="en-US" sz="3600" dirty="0" smtClean="0">
              <a:solidFill>
                <a:schemeClr val="tx1"/>
              </a:solidFill>
            </a:endParaRPr>
          </a:p>
          <a:p>
            <a:pPr marL="1200150" lvl="1" indent="-742950">
              <a:buFont typeface="+mj-lt"/>
              <a:buAutoNum type="arabicPeriod"/>
              <a:defRPr/>
            </a:pPr>
            <a:endParaRPr lang="en-GB" altLang="en-US" sz="2800" dirty="0" smtClean="0"/>
          </a:p>
          <a:p>
            <a:pPr lvl="1">
              <a:defRPr/>
            </a:pPr>
            <a:endParaRPr lang="en-GB" altLang="en-US" sz="2800" dirty="0"/>
          </a:p>
        </p:txBody>
      </p:sp>
    </p:spTree>
    <p:extLst>
      <p:ext uri="{BB962C8B-B14F-4D97-AF65-F5344CB8AC3E}">
        <p14:creationId xmlns:p14="http://schemas.microsoft.com/office/powerpoint/2010/main" val="29955912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p:nvPicPr>
        <p:blipFill rotWithShape="1">
          <a:blip r:embed="rId3"/>
          <a:srcRect l="23724" t="23521" r="26011" b="31464"/>
          <a:stretch/>
        </p:blipFill>
        <p:spPr>
          <a:xfrm>
            <a:off x="-18537" y="5840541"/>
            <a:ext cx="12263839" cy="1026730"/>
          </a:xfrm>
          <a:prstGeom prst="rect">
            <a:avLst/>
          </a:prstGeom>
        </p:spPr>
      </p:pic>
      <p:sp>
        <p:nvSpPr>
          <p:cNvPr id="2" name="Title 1"/>
          <p:cNvSpPr>
            <a:spLocks noGrp="1"/>
          </p:cNvSpPr>
          <p:nvPr>
            <p:ph type="title"/>
          </p:nvPr>
        </p:nvSpPr>
        <p:spPr>
          <a:xfrm>
            <a:off x="611801" y="525849"/>
            <a:ext cx="11467904" cy="782320"/>
          </a:xfrm>
        </p:spPr>
        <p:txBody>
          <a:bodyPr/>
          <a:lstStyle/>
          <a:p>
            <a:r>
              <a:rPr lang="en-GB" sz="4400" dirty="0" smtClean="0"/>
              <a:t>Feedback on sessions…post-it style…</a:t>
            </a:r>
            <a:endParaRPr lang="en-GB" sz="4400" dirty="0">
              <a:solidFill>
                <a:srgbClr val="00ABB5"/>
              </a:solidFill>
            </a:endParaRPr>
          </a:p>
        </p:txBody>
      </p:sp>
      <p:sp>
        <p:nvSpPr>
          <p:cNvPr id="3" name="Content Placeholder 2"/>
          <p:cNvSpPr>
            <a:spLocks noGrp="1"/>
          </p:cNvSpPr>
          <p:nvPr>
            <p:ph idx="1"/>
          </p:nvPr>
        </p:nvSpPr>
        <p:spPr>
          <a:xfrm>
            <a:off x="735962" y="1265992"/>
            <a:ext cx="10521292" cy="4555429"/>
          </a:xfrm>
        </p:spPr>
        <p:txBody>
          <a:bodyPr/>
          <a:lstStyle/>
          <a:p>
            <a:pPr lvl="1">
              <a:defRPr/>
            </a:pPr>
            <a:r>
              <a:rPr lang="en-GB" altLang="en-US" sz="3200" dirty="0" smtClean="0">
                <a:solidFill>
                  <a:schemeClr val="tx1"/>
                </a:solidFill>
              </a:rPr>
              <a:t>Most platforms have a ‘whiteboard’, sometimes called other things like </a:t>
            </a:r>
            <a:r>
              <a:rPr lang="en-GB" altLang="en-US" sz="3200" dirty="0" err="1" smtClean="0">
                <a:solidFill>
                  <a:schemeClr val="tx1"/>
                </a:solidFill>
              </a:rPr>
              <a:t>Jamboard</a:t>
            </a:r>
            <a:endParaRPr lang="en-GB" altLang="en-US" sz="3200" dirty="0" smtClean="0">
              <a:solidFill>
                <a:schemeClr val="tx1"/>
              </a:solidFill>
            </a:endParaRPr>
          </a:p>
          <a:p>
            <a:pPr lvl="1">
              <a:defRPr/>
            </a:pPr>
            <a:r>
              <a:rPr lang="en-GB" altLang="en-US" sz="3200" dirty="0" smtClean="0">
                <a:solidFill>
                  <a:schemeClr val="tx1"/>
                </a:solidFill>
              </a:rPr>
              <a:t>There are free versions which can be used for a variety of reasons but one good example is giving post-it style comments</a:t>
            </a:r>
          </a:p>
          <a:p>
            <a:pPr lvl="1">
              <a:defRPr/>
            </a:pPr>
            <a:r>
              <a:rPr lang="en-GB" altLang="en-US" sz="3200" dirty="0" smtClean="0">
                <a:solidFill>
                  <a:schemeClr val="tx1"/>
                </a:solidFill>
              </a:rPr>
              <a:t>A simple free version is </a:t>
            </a:r>
            <a:r>
              <a:rPr lang="en-GB" altLang="en-US" sz="3200" dirty="0" smtClean="0">
                <a:solidFill>
                  <a:schemeClr val="tx1"/>
                </a:solidFill>
                <a:hlinkClick r:id="rId4"/>
              </a:rPr>
              <a:t>www.whiteboard.fi</a:t>
            </a:r>
            <a:r>
              <a:rPr lang="en-GB" altLang="en-US" sz="3200" dirty="0" smtClean="0">
                <a:solidFill>
                  <a:schemeClr val="tx1"/>
                </a:solidFill>
              </a:rPr>
              <a:t> </a:t>
            </a:r>
          </a:p>
          <a:p>
            <a:pPr lvl="1">
              <a:defRPr/>
            </a:pPr>
            <a:r>
              <a:rPr lang="en-GB" altLang="en-US" sz="3200" dirty="0" smtClean="0">
                <a:solidFill>
                  <a:schemeClr val="tx1"/>
                </a:solidFill>
              </a:rPr>
              <a:t>Allows anonymity, easy to use on a range of devices, responses can be saved</a:t>
            </a:r>
          </a:p>
          <a:p>
            <a:pPr lvl="1">
              <a:defRPr/>
            </a:pPr>
            <a:r>
              <a:rPr lang="en-GB" altLang="en-US" sz="3200" dirty="0" smtClean="0">
                <a:solidFill>
                  <a:schemeClr val="tx1"/>
                </a:solidFill>
              </a:rPr>
              <a:t>This can be used for “post-it” style feedback</a:t>
            </a:r>
          </a:p>
          <a:p>
            <a:pPr marL="457200" lvl="1" indent="0">
              <a:buNone/>
              <a:defRPr/>
            </a:pPr>
            <a:endParaRPr lang="en-GB" altLang="en-US" sz="3600" dirty="0">
              <a:solidFill>
                <a:schemeClr val="tx1"/>
              </a:solidFill>
            </a:endParaRPr>
          </a:p>
          <a:p>
            <a:pPr marL="457200" lvl="1" indent="0">
              <a:buNone/>
              <a:defRPr/>
            </a:pPr>
            <a:endParaRPr lang="en-GB" altLang="en-US" sz="3600" dirty="0" smtClean="0">
              <a:solidFill>
                <a:schemeClr val="tx1"/>
              </a:solidFill>
            </a:endParaRPr>
          </a:p>
          <a:p>
            <a:pPr marL="457200" lvl="1" indent="0">
              <a:buNone/>
              <a:defRPr/>
            </a:pPr>
            <a:endParaRPr lang="en-GB" altLang="en-US" sz="3600" dirty="0" smtClean="0">
              <a:solidFill>
                <a:schemeClr val="tx1"/>
              </a:solidFill>
            </a:endParaRPr>
          </a:p>
          <a:p>
            <a:pPr marL="1200150" lvl="1" indent="-742950">
              <a:buFont typeface="+mj-lt"/>
              <a:buAutoNum type="arabicPeriod"/>
              <a:defRPr/>
            </a:pPr>
            <a:endParaRPr lang="en-GB" altLang="en-US" sz="2800" dirty="0" smtClean="0"/>
          </a:p>
          <a:p>
            <a:pPr lvl="1">
              <a:defRPr/>
            </a:pPr>
            <a:endParaRPr lang="en-GB" altLang="en-US" sz="2800" dirty="0"/>
          </a:p>
        </p:txBody>
      </p:sp>
    </p:spTree>
    <p:extLst>
      <p:ext uri="{BB962C8B-B14F-4D97-AF65-F5344CB8AC3E}">
        <p14:creationId xmlns:p14="http://schemas.microsoft.com/office/powerpoint/2010/main" val="16080731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p:nvPicPr>
        <p:blipFill rotWithShape="1">
          <a:blip r:embed="rId3"/>
          <a:srcRect l="23724" t="23521" r="26011" b="31464"/>
          <a:stretch/>
        </p:blipFill>
        <p:spPr>
          <a:xfrm>
            <a:off x="-18537" y="5840541"/>
            <a:ext cx="12263839" cy="1026730"/>
          </a:xfrm>
          <a:prstGeom prst="rect">
            <a:avLst/>
          </a:prstGeom>
        </p:spPr>
      </p:pic>
      <p:sp>
        <p:nvSpPr>
          <p:cNvPr id="2" name="Title 1"/>
          <p:cNvSpPr>
            <a:spLocks noGrp="1"/>
          </p:cNvSpPr>
          <p:nvPr>
            <p:ph type="title"/>
          </p:nvPr>
        </p:nvSpPr>
        <p:spPr>
          <a:xfrm>
            <a:off x="611801" y="525849"/>
            <a:ext cx="11049507" cy="782320"/>
          </a:xfrm>
        </p:spPr>
        <p:txBody>
          <a:bodyPr/>
          <a:lstStyle/>
          <a:p>
            <a:r>
              <a:rPr lang="en-GB" sz="4800" dirty="0" smtClean="0"/>
              <a:t>Purpose/Aims</a:t>
            </a:r>
            <a:endParaRPr lang="en-GB" sz="4800" dirty="0">
              <a:solidFill>
                <a:srgbClr val="00ABB5"/>
              </a:solidFill>
            </a:endParaRPr>
          </a:p>
        </p:txBody>
      </p:sp>
      <p:sp>
        <p:nvSpPr>
          <p:cNvPr id="3" name="Content Placeholder 2"/>
          <p:cNvSpPr>
            <a:spLocks noGrp="1"/>
          </p:cNvSpPr>
          <p:nvPr>
            <p:ph idx="1"/>
          </p:nvPr>
        </p:nvSpPr>
        <p:spPr>
          <a:xfrm>
            <a:off x="268357" y="1507441"/>
            <a:ext cx="11638721" cy="4555429"/>
          </a:xfrm>
        </p:spPr>
        <p:txBody>
          <a:bodyPr/>
          <a:lstStyle/>
          <a:p>
            <a:pPr marL="457200" lvl="1" indent="0">
              <a:buNone/>
              <a:defRPr/>
            </a:pPr>
            <a:r>
              <a:rPr lang="en-GB" altLang="en-US" sz="3200" dirty="0" smtClean="0">
                <a:solidFill>
                  <a:schemeClr val="tx1"/>
                </a:solidFill>
              </a:rPr>
              <a:t>Participants will</a:t>
            </a:r>
          </a:p>
          <a:p>
            <a:pPr lvl="1">
              <a:defRPr/>
            </a:pPr>
            <a:r>
              <a:rPr lang="en-GB" altLang="en-US" sz="3200" dirty="0">
                <a:solidFill>
                  <a:schemeClr val="tx1"/>
                </a:solidFill>
              </a:rPr>
              <a:t>h</a:t>
            </a:r>
            <a:r>
              <a:rPr lang="en-GB" altLang="en-US" sz="3200" dirty="0" smtClean="0">
                <a:solidFill>
                  <a:schemeClr val="tx1"/>
                </a:solidFill>
              </a:rPr>
              <a:t>ave a clearer view of some helpful lessons from research</a:t>
            </a:r>
          </a:p>
          <a:p>
            <a:pPr lvl="1">
              <a:defRPr/>
            </a:pPr>
            <a:r>
              <a:rPr lang="en-GB" altLang="en-US" sz="3200" dirty="0">
                <a:solidFill>
                  <a:schemeClr val="tx1"/>
                </a:solidFill>
              </a:rPr>
              <a:t>u</a:t>
            </a:r>
            <a:r>
              <a:rPr lang="en-GB" altLang="en-US" sz="3200" dirty="0" smtClean="0">
                <a:solidFill>
                  <a:schemeClr val="tx1"/>
                </a:solidFill>
              </a:rPr>
              <a:t>nderstand some techniques to support engagement</a:t>
            </a:r>
          </a:p>
          <a:p>
            <a:pPr lvl="1">
              <a:defRPr/>
            </a:pPr>
            <a:r>
              <a:rPr lang="en-GB" altLang="en-US" sz="3200" dirty="0">
                <a:solidFill>
                  <a:schemeClr val="tx1"/>
                </a:solidFill>
              </a:rPr>
              <a:t>b</a:t>
            </a:r>
            <a:r>
              <a:rPr lang="en-GB" altLang="en-US" sz="3200" dirty="0" smtClean="0">
                <a:solidFill>
                  <a:schemeClr val="tx1"/>
                </a:solidFill>
              </a:rPr>
              <a:t>e aware of more tools for evaluating sessions or short strands of work</a:t>
            </a:r>
          </a:p>
          <a:p>
            <a:pPr lvl="1">
              <a:defRPr/>
            </a:pPr>
            <a:r>
              <a:rPr lang="en-GB" altLang="en-US" sz="3200" dirty="0">
                <a:solidFill>
                  <a:schemeClr val="tx1"/>
                </a:solidFill>
              </a:rPr>
              <a:t>b</a:t>
            </a:r>
            <a:r>
              <a:rPr lang="en-GB" altLang="en-US" sz="3200" dirty="0" smtClean="0">
                <a:solidFill>
                  <a:schemeClr val="tx1"/>
                </a:solidFill>
              </a:rPr>
              <a:t>e more confident about longer term evaluation of impact</a:t>
            </a:r>
          </a:p>
          <a:p>
            <a:pPr lvl="1">
              <a:defRPr/>
            </a:pPr>
            <a:r>
              <a:rPr lang="en-GB" altLang="en-US" sz="3200" dirty="0">
                <a:solidFill>
                  <a:schemeClr val="tx1"/>
                </a:solidFill>
              </a:rPr>
              <a:t>s</a:t>
            </a:r>
            <a:r>
              <a:rPr lang="en-GB" altLang="en-US" sz="3200" dirty="0" smtClean="0">
                <a:solidFill>
                  <a:schemeClr val="tx1"/>
                </a:solidFill>
              </a:rPr>
              <a:t>ee some useful and simple apps </a:t>
            </a:r>
            <a:r>
              <a:rPr lang="en-GB" altLang="en-US" sz="3200" smtClean="0">
                <a:solidFill>
                  <a:schemeClr val="tx1"/>
                </a:solidFill>
              </a:rPr>
              <a:t>and frameworks to </a:t>
            </a:r>
            <a:r>
              <a:rPr lang="en-GB" altLang="en-US" sz="3200" dirty="0" smtClean="0">
                <a:solidFill>
                  <a:schemeClr val="tx1"/>
                </a:solidFill>
              </a:rPr>
              <a:t>support the work</a:t>
            </a:r>
          </a:p>
          <a:p>
            <a:pPr marL="457200" lvl="1" indent="0">
              <a:buNone/>
              <a:defRPr/>
            </a:pPr>
            <a:endParaRPr lang="en-GB" altLang="en-US" sz="3600" dirty="0" smtClean="0">
              <a:solidFill>
                <a:schemeClr val="tx1"/>
              </a:solidFill>
            </a:endParaRPr>
          </a:p>
          <a:p>
            <a:pPr marL="457200" lvl="1" indent="0">
              <a:buNone/>
              <a:defRPr/>
            </a:pPr>
            <a:endParaRPr lang="en-GB" altLang="en-US" sz="3600" dirty="0" smtClean="0">
              <a:solidFill>
                <a:schemeClr val="tx1"/>
              </a:solidFill>
            </a:endParaRPr>
          </a:p>
          <a:p>
            <a:pPr marL="457200" lvl="1" indent="0">
              <a:buNone/>
              <a:defRPr/>
            </a:pPr>
            <a:endParaRPr lang="en-GB" altLang="en-US" sz="3600" dirty="0" smtClean="0">
              <a:solidFill>
                <a:schemeClr val="tx1"/>
              </a:solidFill>
            </a:endParaRPr>
          </a:p>
          <a:p>
            <a:pPr marL="1200150" lvl="1" indent="-742950">
              <a:buFont typeface="+mj-lt"/>
              <a:buAutoNum type="arabicPeriod"/>
              <a:defRPr/>
            </a:pPr>
            <a:endParaRPr lang="en-GB" altLang="en-US" sz="2800" dirty="0" smtClean="0"/>
          </a:p>
          <a:p>
            <a:pPr lvl="1">
              <a:defRPr/>
            </a:pPr>
            <a:endParaRPr lang="en-GB" altLang="en-US" sz="2800" dirty="0"/>
          </a:p>
        </p:txBody>
      </p:sp>
    </p:spTree>
    <p:extLst>
      <p:ext uri="{BB962C8B-B14F-4D97-AF65-F5344CB8AC3E}">
        <p14:creationId xmlns:p14="http://schemas.microsoft.com/office/powerpoint/2010/main" val="39649775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p:nvPicPr>
        <p:blipFill rotWithShape="1">
          <a:blip r:embed="rId3"/>
          <a:srcRect l="23724" t="23521" r="26011" b="31464"/>
          <a:stretch/>
        </p:blipFill>
        <p:spPr>
          <a:xfrm>
            <a:off x="-18537" y="5840541"/>
            <a:ext cx="12263839" cy="1026730"/>
          </a:xfrm>
          <a:prstGeom prst="rect">
            <a:avLst/>
          </a:prstGeom>
        </p:spPr>
      </p:pic>
      <p:sp>
        <p:nvSpPr>
          <p:cNvPr id="2" name="Title 1"/>
          <p:cNvSpPr>
            <a:spLocks noGrp="1"/>
          </p:cNvSpPr>
          <p:nvPr>
            <p:ph type="title"/>
          </p:nvPr>
        </p:nvSpPr>
        <p:spPr>
          <a:xfrm>
            <a:off x="491296" y="138223"/>
            <a:ext cx="11049507" cy="782320"/>
          </a:xfrm>
        </p:spPr>
        <p:txBody>
          <a:bodyPr/>
          <a:lstStyle/>
          <a:p>
            <a:r>
              <a:rPr lang="en-GB" sz="4800" dirty="0" smtClean="0"/>
              <a:t>Using a whiteboard…</a:t>
            </a:r>
            <a:endParaRPr lang="en-GB" sz="4800" dirty="0">
              <a:solidFill>
                <a:srgbClr val="00ABB5"/>
              </a:solidFill>
            </a:endParaRPr>
          </a:p>
        </p:txBody>
      </p:sp>
      <p:sp>
        <p:nvSpPr>
          <p:cNvPr id="3" name="Content Placeholder 2"/>
          <p:cNvSpPr>
            <a:spLocks noGrp="1"/>
          </p:cNvSpPr>
          <p:nvPr>
            <p:ph idx="1"/>
          </p:nvPr>
        </p:nvSpPr>
        <p:spPr>
          <a:xfrm>
            <a:off x="0" y="811212"/>
            <a:ext cx="11936896" cy="4555429"/>
          </a:xfrm>
        </p:spPr>
        <p:txBody>
          <a:bodyPr/>
          <a:lstStyle/>
          <a:p>
            <a:pPr marL="457200" lvl="1" indent="0">
              <a:buNone/>
              <a:defRPr/>
            </a:pPr>
            <a:r>
              <a:rPr lang="en-GB" altLang="en-US" sz="3600" dirty="0" smtClean="0">
                <a:solidFill>
                  <a:schemeClr val="tx1"/>
                </a:solidFill>
              </a:rPr>
              <a:t>Google – whiteboard.fi</a:t>
            </a:r>
          </a:p>
          <a:p>
            <a:pPr marL="1200150" lvl="1" indent="-742950">
              <a:buFont typeface="+mj-lt"/>
              <a:buAutoNum type="arabicPeriod"/>
              <a:defRPr/>
            </a:pPr>
            <a:endParaRPr lang="en-GB" altLang="en-US" sz="2800" dirty="0" smtClean="0"/>
          </a:p>
          <a:p>
            <a:pPr lvl="1">
              <a:defRPr/>
            </a:pPr>
            <a:endParaRPr lang="en-GB" altLang="en-US" sz="2800" dirty="0"/>
          </a:p>
        </p:txBody>
      </p:sp>
      <p:pic>
        <p:nvPicPr>
          <p:cNvPr id="4" name="Picture 3"/>
          <p:cNvPicPr>
            <a:picLocks noChangeAspect="1"/>
          </p:cNvPicPr>
          <p:nvPr/>
        </p:nvPicPr>
        <p:blipFill>
          <a:blip r:embed="rId4"/>
          <a:stretch>
            <a:fillRect/>
          </a:stretch>
        </p:blipFill>
        <p:spPr>
          <a:xfrm>
            <a:off x="245730" y="138222"/>
            <a:ext cx="11691166" cy="6576281"/>
          </a:xfrm>
          <a:prstGeom prst="rect">
            <a:avLst/>
          </a:prstGeom>
        </p:spPr>
      </p:pic>
    </p:spTree>
    <p:extLst>
      <p:ext uri="{BB962C8B-B14F-4D97-AF65-F5344CB8AC3E}">
        <p14:creationId xmlns:p14="http://schemas.microsoft.com/office/powerpoint/2010/main" val="8382054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p:nvPicPr>
        <p:blipFill rotWithShape="1">
          <a:blip r:embed="rId3"/>
          <a:srcRect l="23724" t="23521" r="26011" b="31464"/>
          <a:stretch/>
        </p:blipFill>
        <p:spPr>
          <a:xfrm>
            <a:off x="-18537" y="5840541"/>
            <a:ext cx="12263839" cy="1026730"/>
          </a:xfrm>
          <a:prstGeom prst="rect">
            <a:avLst/>
          </a:prstGeom>
        </p:spPr>
      </p:pic>
      <p:sp>
        <p:nvSpPr>
          <p:cNvPr id="2" name="Title 1"/>
          <p:cNvSpPr>
            <a:spLocks noGrp="1"/>
          </p:cNvSpPr>
          <p:nvPr>
            <p:ph type="title"/>
          </p:nvPr>
        </p:nvSpPr>
        <p:spPr>
          <a:xfrm>
            <a:off x="611801" y="525849"/>
            <a:ext cx="11049507" cy="782320"/>
          </a:xfrm>
        </p:spPr>
        <p:txBody>
          <a:bodyPr/>
          <a:lstStyle/>
          <a:p>
            <a:r>
              <a:rPr lang="en-GB" sz="4800" dirty="0" smtClean="0"/>
              <a:t>Live example  (brave … huh!)</a:t>
            </a:r>
            <a:endParaRPr lang="en-GB" sz="4800" dirty="0">
              <a:solidFill>
                <a:srgbClr val="00ABB5"/>
              </a:solidFill>
            </a:endParaRPr>
          </a:p>
        </p:txBody>
      </p:sp>
      <p:sp>
        <p:nvSpPr>
          <p:cNvPr id="3" name="Content Placeholder 2"/>
          <p:cNvSpPr>
            <a:spLocks noGrp="1"/>
          </p:cNvSpPr>
          <p:nvPr>
            <p:ph idx="1"/>
          </p:nvPr>
        </p:nvSpPr>
        <p:spPr>
          <a:xfrm>
            <a:off x="1019511" y="1507441"/>
            <a:ext cx="10521292" cy="4555429"/>
          </a:xfrm>
        </p:spPr>
        <p:txBody>
          <a:bodyPr/>
          <a:lstStyle/>
          <a:p>
            <a:pPr marL="1200150" lvl="1" indent="-742950">
              <a:buFont typeface="+mj-lt"/>
              <a:buAutoNum type="arabicPeriod"/>
              <a:defRPr/>
            </a:pPr>
            <a:r>
              <a:rPr lang="en-GB" altLang="en-US" sz="4400" dirty="0" smtClean="0">
                <a:solidFill>
                  <a:schemeClr val="tx1"/>
                </a:solidFill>
              </a:rPr>
              <a:t>Google whiteboard.fi</a:t>
            </a:r>
          </a:p>
          <a:p>
            <a:pPr marL="1200150" lvl="1" indent="-742950">
              <a:buFont typeface="+mj-lt"/>
              <a:buAutoNum type="arabicPeriod"/>
              <a:defRPr/>
            </a:pPr>
            <a:r>
              <a:rPr lang="en-GB" altLang="en-US" sz="4400" dirty="0" smtClean="0">
                <a:solidFill>
                  <a:schemeClr val="tx1"/>
                </a:solidFill>
              </a:rPr>
              <a:t>Hit “Join Class”</a:t>
            </a:r>
          </a:p>
          <a:p>
            <a:pPr marL="1200150" lvl="1" indent="-742950">
              <a:buFont typeface="+mj-lt"/>
              <a:buAutoNum type="arabicPeriod"/>
              <a:defRPr/>
            </a:pPr>
            <a:r>
              <a:rPr lang="en-GB" altLang="en-US" sz="4400" dirty="0" smtClean="0">
                <a:solidFill>
                  <a:schemeClr val="tx1"/>
                </a:solidFill>
              </a:rPr>
              <a:t>Put in the code </a:t>
            </a:r>
            <a:r>
              <a:rPr lang="en-GB" altLang="en-US" sz="4400" dirty="0" err="1" smtClean="0">
                <a:solidFill>
                  <a:schemeClr val="tx1"/>
                </a:solidFill>
              </a:rPr>
              <a:t>a95h2</a:t>
            </a:r>
            <a:endParaRPr lang="en-GB" altLang="en-US" sz="4400" dirty="0" smtClean="0">
              <a:solidFill>
                <a:schemeClr val="tx1"/>
              </a:solidFill>
            </a:endParaRPr>
          </a:p>
          <a:p>
            <a:pPr marL="457200" lvl="1" indent="0">
              <a:buNone/>
              <a:defRPr/>
            </a:pPr>
            <a:endParaRPr lang="en-GB" altLang="en-US" sz="3600" dirty="0">
              <a:solidFill>
                <a:schemeClr val="tx1"/>
              </a:solidFill>
            </a:endParaRPr>
          </a:p>
          <a:p>
            <a:pPr marL="457200" lvl="1" indent="0">
              <a:buNone/>
              <a:defRPr/>
            </a:pPr>
            <a:r>
              <a:rPr lang="en-GB" altLang="en-US" sz="3600" dirty="0" smtClean="0">
                <a:solidFill>
                  <a:schemeClr val="tx1"/>
                </a:solidFill>
              </a:rPr>
              <a:t>You will then have a whiteboard that the tutor can see, and can chose to share</a:t>
            </a:r>
          </a:p>
          <a:p>
            <a:pPr marL="1200150" lvl="1" indent="-742950">
              <a:buFont typeface="+mj-lt"/>
              <a:buAutoNum type="arabicPeriod"/>
              <a:defRPr/>
            </a:pPr>
            <a:endParaRPr lang="en-GB" altLang="en-US" sz="2800" dirty="0" smtClean="0"/>
          </a:p>
          <a:p>
            <a:pPr lvl="1">
              <a:defRPr/>
            </a:pPr>
            <a:endParaRPr lang="en-GB" altLang="en-US" sz="2800" dirty="0"/>
          </a:p>
        </p:txBody>
      </p:sp>
    </p:spTree>
    <p:extLst>
      <p:ext uri="{BB962C8B-B14F-4D97-AF65-F5344CB8AC3E}">
        <p14:creationId xmlns:p14="http://schemas.microsoft.com/office/powerpoint/2010/main" val="18847568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p:nvPicPr>
        <p:blipFill rotWithShape="1">
          <a:blip r:embed="rId3"/>
          <a:srcRect l="23724" t="23521" r="26011" b="31464"/>
          <a:stretch/>
        </p:blipFill>
        <p:spPr>
          <a:xfrm>
            <a:off x="-18537" y="5840541"/>
            <a:ext cx="12263839" cy="1026730"/>
          </a:xfrm>
          <a:prstGeom prst="rect">
            <a:avLst/>
          </a:prstGeom>
        </p:spPr>
      </p:pic>
      <p:sp>
        <p:nvSpPr>
          <p:cNvPr id="2" name="Title 1"/>
          <p:cNvSpPr>
            <a:spLocks noGrp="1"/>
          </p:cNvSpPr>
          <p:nvPr>
            <p:ph type="title"/>
          </p:nvPr>
        </p:nvSpPr>
        <p:spPr>
          <a:xfrm>
            <a:off x="611801" y="525849"/>
            <a:ext cx="11049507" cy="782320"/>
          </a:xfrm>
        </p:spPr>
        <p:txBody>
          <a:bodyPr/>
          <a:lstStyle/>
          <a:p>
            <a:r>
              <a:rPr lang="en-GB" sz="4800" dirty="0" smtClean="0"/>
              <a:t>Evaluation – checking understanding</a:t>
            </a:r>
            <a:endParaRPr lang="en-GB" sz="4800" dirty="0">
              <a:solidFill>
                <a:srgbClr val="00ABB5"/>
              </a:solidFill>
            </a:endParaRPr>
          </a:p>
        </p:txBody>
      </p:sp>
      <p:sp>
        <p:nvSpPr>
          <p:cNvPr id="3" name="Content Placeholder 2"/>
          <p:cNvSpPr>
            <a:spLocks noGrp="1"/>
          </p:cNvSpPr>
          <p:nvPr>
            <p:ph idx="1"/>
          </p:nvPr>
        </p:nvSpPr>
        <p:spPr>
          <a:xfrm>
            <a:off x="611801" y="1230154"/>
            <a:ext cx="10521292" cy="4555429"/>
          </a:xfrm>
        </p:spPr>
        <p:txBody>
          <a:bodyPr/>
          <a:lstStyle/>
          <a:p>
            <a:pPr marL="457200" lvl="1" indent="0">
              <a:buNone/>
              <a:defRPr/>
            </a:pPr>
            <a:r>
              <a:rPr lang="en-GB" altLang="en-US" sz="3200" dirty="0" smtClean="0">
                <a:solidFill>
                  <a:schemeClr val="tx1"/>
                </a:solidFill>
              </a:rPr>
              <a:t>There are a range of different ways depending upon the platform being used. There are also some useful, often free, and safe platforms that can be used to send questions to laptops / tablets / phones. One example is Socrative. ( </a:t>
            </a:r>
            <a:r>
              <a:rPr lang="en-GB" altLang="en-US" sz="3200" dirty="0" smtClean="0">
                <a:solidFill>
                  <a:schemeClr val="tx1"/>
                </a:solidFill>
                <a:hlinkClick r:id="rId4"/>
              </a:rPr>
              <a:t>www.Socrative.com</a:t>
            </a:r>
            <a:r>
              <a:rPr lang="en-GB" altLang="en-US" sz="3200" dirty="0" smtClean="0">
                <a:solidFill>
                  <a:schemeClr val="tx1"/>
                </a:solidFill>
              </a:rPr>
              <a:t> ) Like several other platforms, it can keep anonymity (GDPR), work on all devices, have a range of functions like questions, votes, </a:t>
            </a:r>
            <a:r>
              <a:rPr lang="en-GB" altLang="en-US" sz="3200" dirty="0" err="1" smtClean="0">
                <a:solidFill>
                  <a:schemeClr val="tx1"/>
                </a:solidFill>
              </a:rPr>
              <a:t>wordclouds</a:t>
            </a:r>
            <a:r>
              <a:rPr lang="en-GB" altLang="en-US" sz="3200" dirty="0" smtClean="0">
                <a:solidFill>
                  <a:schemeClr val="tx1"/>
                </a:solidFill>
              </a:rPr>
              <a:t> etc. Functionality is similar to Mentimeter or Kahoot. Its free to use, with reasonable functionality and participant limits.</a:t>
            </a:r>
          </a:p>
          <a:p>
            <a:pPr marL="457200" lvl="1" indent="0">
              <a:buNone/>
              <a:defRPr/>
            </a:pPr>
            <a:endParaRPr lang="en-GB" altLang="en-US" sz="3600" dirty="0" smtClean="0">
              <a:solidFill>
                <a:schemeClr val="tx1"/>
              </a:solidFill>
            </a:endParaRPr>
          </a:p>
          <a:p>
            <a:pPr marL="1200150" lvl="1" indent="-742950">
              <a:buFont typeface="+mj-lt"/>
              <a:buAutoNum type="arabicPeriod"/>
              <a:defRPr/>
            </a:pPr>
            <a:endParaRPr lang="en-GB" altLang="en-US" sz="2800" dirty="0" smtClean="0"/>
          </a:p>
          <a:p>
            <a:pPr lvl="1">
              <a:defRPr/>
            </a:pPr>
            <a:endParaRPr lang="en-GB" altLang="en-US" sz="2800" dirty="0"/>
          </a:p>
        </p:txBody>
      </p:sp>
    </p:spTree>
    <p:extLst>
      <p:ext uri="{BB962C8B-B14F-4D97-AF65-F5344CB8AC3E}">
        <p14:creationId xmlns:p14="http://schemas.microsoft.com/office/powerpoint/2010/main" val="348016619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p:nvPicPr>
        <p:blipFill rotWithShape="1">
          <a:blip r:embed="rId3"/>
          <a:srcRect l="23724" t="23521" r="26011" b="31464"/>
          <a:stretch/>
        </p:blipFill>
        <p:spPr>
          <a:xfrm>
            <a:off x="-18537" y="5840541"/>
            <a:ext cx="12263839" cy="1026730"/>
          </a:xfrm>
          <a:prstGeom prst="rect">
            <a:avLst/>
          </a:prstGeom>
        </p:spPr>
      </p:pic>
      <p:sp>
        <p:nvSpPr>
          <p:cNvPr id="2" name="Title 1"/>
          <p:cNvSpPr>
            <a:spLocks noGrp="1"/>
          </p:cNvSpPr>
          <p:nvPr>
            <p:ph type="title"/>
          </p:nvPr>
        </p:nvSpPr>
        <p:spPr>
          <a:xfrm>
            <a:off x="611801" y="525849"/>
            <a:ext cx="11049507" cy="782320"/>
          </a:xfrm>
        </p:spPr>
        <p:txBody>
          <a:bodyPr/>
          <a:lstStyle/>
          <a:p>
            <a:r>
              <a:rPr lang="en-GB" sz="4800" dirty="0" smtClean="0"/>
              <a:t>Purpose/Aims</a:t>
            </a:r>
            <a:endParaRPr lang="en-GB" sz="4800" dirty="0">
              <a:solidFill>
                <a:srgbClr val="00ABB5"/>
              </a:solidFill>
            </a:endParaRPr>
          </a:p>
        </p:txBody>
      </p:sp>
      <p:sp>
        <p:nvSpPr>
          <p:cNvPr id="3" name="Content Placeholder 2"/>
          <p:cNvSpPr>
            <a:spLocks noGrp="1"/>
          </p:cNvSpPr>
          <p:nvPr>
            <p:ph idx="1"/>
          </p:nvPr>
        </p:nvSpPr>
        <p:spPr>
          <a:xfrm>
            <a:off x="1019511" y="1507441"/>
            <a:ext cx="10521292" cy="4555429"/>
          </a:xfrm>
        </p:spPr>
        <p:txBody>
          <a:bodyPr/>
          <a:lstStyle/>
          <a:p>
            <a:pPr marL="457200" lvl="1" indent="0">
              <a:buNone/>
              <a:defRPr/>
            </a:pPr>
            <a:r>
              <a:rPr lang="en-GB" altLang="en-US" sz="3600" dirty="0" smtClean="0">
                <a:solidFill>
                  <a:schemeClr val="tx1"/>
                </a:solidFill>
              </a:rPr>
              <a:t>Participants will</a:t>
            </a:r>
          </a:p>
          <a:p>
            <a:pPr marL="457200" lvl="1" indent="0">
              <a:buNone/>
              <a:defRPr/>
            </a:pPr>
            <a:endParaRPr lang="en-GB" altLang="en-US" sz="3600" dirty="0" smtClean="0">
              <a:solidFill>
                <a:schemeClr val="tx1"/>
              </a:solidFill>
            </a:endParaRPr>
          </a:p>
          <a:p>
            <a:pPr marL="1200150" lvl="1" indent="-742950">
              <a:buFont typeface="+mj-lt"/>
              <a:buAutoNum type="arabicPeriod"/>
              <a:defRPr/>
            </a:pPr>
            <a:endParaRPr lang="en-GB" altLang="en-US" sz="2800" dirty="0" smtClean="0"/>
          </a:p>
          <a:p>
            <a:pPr lvl="1">
              <a:defRPr/>
            </a:pPr>
            <a:endParaRPr lang="en-GB" altLang="en-US" sz="2800" dirty="0"/>
          </a:p>
        </p:txBody>
      </p:sp>
      <p:pic>
        <p:nvPicPr>
          <p:cNvPr id="4" name="Picture 3"/>
          <p:cNvPicPr>
            <a:picLocks noChangeAspect="1"/>
          </p:cNvPicPr>
          <p:nvPr/>
        </p:nvPicPr>
        <p:blipFill>
          <a:blip r:embed="rId4"/>
          <a:stretch>
            <a:fillRect/>
          </a:stretch>
        </p:blipFill>
        <p:spPr>
          <a:xfrm>
            <a:off x="611801" y="506815"/>
            <a:ext cx="11261557" cy="6334626"/>
          </a:xfrm>
          <a:prstGeom prst="rect">
            <a:avLst/>
          </a:prstGeom>
        </p:spPr>
      </p:pic>
    </p:spTree>
    <p:extLst>
      <p:ext uri="{BB962C8B-B14F-4D97-AF65-F5344CB8AC3E}">
        <p14:creationId xmlns:p14="http://schemas.microsoft.com/office/powerpoint/2010/main" val="429229874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p:nvPicPr>
        <p:blipFill rotWithShape="1">
          <a:blip r:embed="rId3"/>
          <a:srcRect l="23724" t="23521" r="26011" b="31464"/>
          <a:stretch/>
        </p:blipFill>
        <p:spPr>
          <a:xfrm>
            <a:off x="-18537" y="5840541"/>
            <a:ext cx="12263839" cy="1026730"/>
          </a:xfrm>
          <a:prstGeom prst="rect">
            <a:avLst/>
          </a:prstGeom>
        </p:spPr>
      </p:pic>
      <p:sp>
        <p:nvSpPr>
          <p:cNvPr id="2" name="Title 1"/>
          <p:cNvSpPr>
            <a:spLocks noGrp="1"/>
          </p:cNvSpPr>
          <p:nvPr>
            <p:ph type="title"/>
          </p:nvPr>
        </p:nvSpPr>
        <p:spPr>
          <a:xfrm>
            <a:off x="611801" y="525849"/>
            <a:ext cx="11049507" cy="782320"/>
          </a:xfrm>
        </p:spPr>
        <p:txBody>
          <a:bodyPr/>
          <a:lstStyle/>
          <a:p>
            <a:r>
              <a:rPr lang="en-GB" sz="4800" dirty="0" smtClean="0"/>
              <a:t>Purpose/Aims</a:t>
            </a:r>
            <a:endParaRPr lang="en-GB" sz="4800" dirty="0">
              <a:solidFill>
                <a:srgbClr val="00ABB5"/>
              </a:solidFill>
            </a:endParaRPr>
          </a:p>
        </p:txBody>
      </p:sp>
      <p:sp>
        <p:nvSpPr>
          <p:cNvPr id="3" name="Content Placeholder 2"/>
          <p:cNvSpPr>
            <a:spLocks noGrp="1"/>
          </p:cNvSpPr>
          <p:nvPr>
            <p:ph idx="1"/>
          </p:nvPr>
        </p:nvSpPr>
        <p:spPr>
          <a:xfrm>
            <a:off x="1019511" y="1507441"/>
            <a:ext cx="10521292" cy="4555429"/>
          </a:xfrm>
        </p:spPr>
        <p:txBody>
          <a:bodyPr/>
          <a:lstStyle/>
          <a:p>
            <a:pPr marL="457200" lvl="1" indent="0">
              <a:buNone/>
              <a:defRPr/>
            </a:pPr>
            <a:r>
              <a:rPr lang="en-GB" altLang="en-US" sz="3600" dirty="0" smtClean="0">
                <a:solidFill>
                  <a:schemeClr val="tx1"/>
                </a:solidFill>
              </a:rPr>
              <a:t>Participants will</a:t>
            </a:r>
          </a:p>
          <a:p>
            <a:pPr marL="457200" lvl="1" indent="0">
              <a:buNone/>
              <a:defRPr/>
            </a:pPr>
            <a:endParaRPr lang="en-GB" altLang="en-US" sz="3600" dirty="0" smtClean="0">
              <a:solidFill>
                <a:schemeClr val="tx1"/>
              </a:solidFill>
            </a:endParaRPr>
          </a:p>
          <a:p>
            <a:pPr marL="1200150" lvl="1" indent="-742950">
              <a:buFont typeface="+mj-lt"/>
              <a:buAutoNum type="arabicPeriod"/>
              <a:defRPr/>
            </a:pPr>
            <a:endParaRPr lang="en-GB" altLang="en-US" sz="2800" dirty="0" smtClean="0"/>
          </a:p>
          <a:p>
            <a:pPr lvl="1">
              <a:defRPr/>
            </a:pPr>
            <a:endParaRPr lang="en-GB" altLang="en-US" sz="2800" dirty="0"/>
          </a:p>
        </p:txBody>
      </p:sp>
      <p:pic>
        <p:nvPicPr>
          <p:cNvPr id="4" name="Picture 3"/>
          <p:cNvPicPr>
            <a:picLocks noChangeAspect="1"/>
          </p:cNvPicPr>
          <p:nvPr/>
        </p:nvPicPr>
        <p:blipFill>
          <a:blip r:embed="rId4"/>
          <a:stretch>
            <a:fillRect/>
          </a:stretch>
        </p:blipFill>
        <p:spPr>
          <a:xfrm>
            <a:off x="558499" y="394464"/>
            <a:ext cx="10982304" cy="6177546"/>
          </a:xfrm>
          <a:prstGeom prst="rect">
            <a:avLst/>
          </a:prstGeom>
        </p:spPr>
      </p:pic>
    </p:spTree>
    <p:extLst>
      <p:ext uri="{BB962C8B-B14F-4D97-AF65-F5344CB8AC3E}">
        <p14:creationId xmlns:p14="http://schemas.microsoft.com/office/powerpoint/2010/main" val="407463426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p:nvPicPr>
        <p:blipFill rotWithShape="1">
          <a:blip r:embed="rId3"/>
          <a:srcRect l="23724" t="23521" r="26011" b="31464"/>
          <a:stretch/>
        </p:blipFill>
        <p:spPr>
          <a:xfrm>
            <a:off x="-18537" y="5840541"/>
            <a:ext cx="12263839" cy="1026730"/>
          </a:xfrm>
          <a:prstGeom prst="rect">
            <a:avLst/>
          </a:prstGeom>
        </p:spPr>
      </p:pic>
      <p:sp>
        <p:nvSpPr>
          <p:cNvPr id="2" name="Title 1"/>
          <p:cNvSpPr>
            <a:spLocks noGrp="1"/>
          </p:cNvSpPr>
          <p:nvPr>
            <p:ph type="title"/>
          </p:nvPr>
        </p:nvSpPr>
        <p:spPr>
          <a:xfrm>
            <a:off x="611801" y="525849"/>
            <a:ext cx="11049507" cy="782320"/>
          </a:xfrm>
        </p:spPr>
        <p:txBody>
          <a:bodyPr/>
          <a:lstStyle/>
          <a:p>
            <a:r>
              <a:rPr lang="en-GB" sz="4800" dirty="0" smtClean="0"/>
              <a:t>Purpose/Aims</a:t>
            </a:r>
            <a:endParaRPr lang="en-GB" sz="4800" dirty="0">
              <a:solidFill>
                <a:srgbClr val="00ABB5"/>
              </a:solidFill>
            </a:endParaRPr>
          </a:p>
        </p:txBody>
      </p:sp>
      <p:sp>
        <p:nvSpPr>
          <p:cNvPr id="3" name="Content Placeholder 2"/>
          <p:cNvSpPr>
            <a:spLocks noGrp="1"/>
          </p:cNvSpPr>
          <p:nvPr>
            <p:ph idx="1"/>
          </p:nvPr>
        </p:nvSpPr>
        <p:spPr>
          <a:xfrm>
            <a:off x="1019511" y="1507441"/>
            <a:ext cx="10521292" cy="4555429"/>
          </a:xfrm>
        </p:spPr>
        <p:txBody>
          <a:bodyPr/>
          <a:lstStyle/>
          <a:p>
            <a:pPr marL="457200" lvl="1" indent="0">
              <a:buNone/>
              <a:defRPr/>
            </a:pPr>
            <a:r>
              <a:rPr lang="en-GB" altLang="en-US" sz="3600" dirty="0" smtClean="0">
                <a:solidFill>
                  <a:schemeClr val="tx1"/>
                </a:solidFill>
              </a:rPr>
              <a:t>Participants will</a:t>
            </a:r>
          </a:p>
          <a:p>
            <a:pPr marL="457200" lvl="1" indent="0">
              <a:buNone/>
              <a:defRPr/>
            </a:pPr>
            <a:endParaRPr lang="en-GB" altLang="en-US" sz="3600" dirty="0" smtClean="0">
              <a:solidFill>
                <a:schemeClr val="tx1"/>
              </a:solidFill>
            </a:endParaRPr>
          </a:p>
          <a:p>
            <a:pPr marL="1200150" lvl="1" indent="-742950">
              <a:buFont typeface="+mj-lt"/>
              <a:buAutoNum type="arabicPeriod"/>
              <a:defRPr/>
            </a:pPr>
            <a:endParaRPr lang="en-GB" altLang="en-US" sz="2800" dirty="0" smtClean="0"/>
          </a:p>
          <a:p>
            <a:pPr lvl="1">
              <a:defRPr/>
            </a:pPr>
            <a:endParaRPr lang="en-GB" altLang="en-US" sz="2800" dirty="0"/>
          </a:p>
        </p:txBody>
      </p:sp>
      <p:pic>
        <p:nvPicPr>
          <p:cNvPr id="4" name="Picture 3"/>
          <p:cNvPicPr>
            <a:picLocks noChangeAspect="1"/>
          </p:cNvPicPr>
          <p:nvPr/>
        </p:nvPicPr>
        <p:blipFill>
          <a:blip r:embed="rId4"/>
          <a:stretch>
            <a:fillRect/>
          </a:stretch>
        </p:blipFill>
        <p:spPr>
          <a:xfrm>
            <a:off x="196187" y="327070"/>
            <a:ext cx="11344615" cy="6381346"/>
          </a:xfrm>
          <a:prstGeom prst="rect">
            <a:avLst/>
          </a:prstGeom>
        </p:spPr>
      </p:pic>
    </p:spTree>
    <p:extLst>
      <p:ext uri="{BB962C8B-B14F-4D97-AF65-F5344CB8AC3E}">
        <p14:creationId xmlns:p14="http://schemas.microsoft.com/office/powerpoint/2010/main" val="172721307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p:nvPicPr>
        <p:blipFill rotWithShape="1">
          <a:blip r:embed="rId3"/>
          <a:srcRect l="23724" t="23521" r="26011" b="31464"/>
          <a:stretch/>
        </p:blipFill>
        <p:spPr>
          <a:xfrm>
            <a:off x="-18537" y="5840541"/>
            <a:ext cx="12263839" cy="1026730"/>
          </a:xfrm>
          <a:prstGeom prst="rect">
            <a:avLst/>
          </a:prstGeom>
        </p:spPr>
      </p:pic>
      <p:sp>
        <p:nvSpPr>
          <p:cNvPr id="2" name="Title 1"/>
          <p:cNvSpPr>
            <a:spLocks noGrp="1"/>
          </p:cNvSpPr>
          <p:nvPr>
            <p:ph type="title"/>
          </p:nvPr>
        </p:nvSpPr>
        <p:spPr>
          <a:xfrm>
            <a:off x="611801" y="525849"/>
            <a:ext cx="11049507" cy="782320"/>
          </a:xfrm>
        </p:spPr>
        <p:txBody>
          <a:bodyPr/>
          <a:lstStyle/>
          <a:p>
            <a:r>
              <a:rPr lang="en-GB" sz="4800" dirty="0" smtClean="0"/>
              <a:t>Session topic or course feedback</a:t>
            </a:r>
            <a:endParaRPr lang="en-GB" sz="4800" dirty="0">
              <a:solidFill>
                <a:srgbClr val="00ABB5"/>
              </a:solidFill>
            </a:endParaRPr>
          </a:p>
        </p:txBody>
      </p:sp>
      <p:sp>
        <p:nvSpPr>
          <p:cNvPr id="3" name="Content Placeholder 2"/>
          <p:cNvSpPr>
            <a:spLocks noGrp="1"/>
          </p:cNvSpPr>
          <p:nvPr>
            <p:ph idx="1"/>
          </p:nvPr>
        </p:nvSpPr>
        <p:spPr>
          <a:xfrm>
            <a:off x="1019511" y="1507441"/>
            <a:ext cx="10521292" cy="4555429"/>
          </a:xfrm>
        </p:spPr>
        <p:txBody>
          <a:bodyPr/>
          <a:lstStyle/>
          <a:p>
            <a:pPr marL="457200" lvl="1" indent="0">
              <a:buNone/>
              <a:defRPr/>
            </a:pPr>
            <a:r>
              <a:rPr lang="en-GB" altLang="en-US" sz="3600" dirty="0" smtClean="0">
                <a:solidFill>
                  <a:schemeClr val="tx1"/>
                </a:solidFill>
              </a:rPr>
              <a:t>Poll Everywhere</a:t>
            </a:r>
          </a:p>
          <a:p>
            <a:pPr marL="457200" lvl="1" indent="0">
              <a:buNone/>
              <a:defRPr/>
            </a:pPr>
            <a:endParaRPr lang="en-GB" altLang="en-US" sz="3600" dirty="0" smtClean="0">
              <a:solidFill>
                <a:schemeClr val="tx1"/>
              </a:solidFill>
            </a:endParaRPr>
          </a:p>
          <a:p>
            <a:pPr marL="1200150" lvl="1" indent="-742950">
              <a:buFont typeface="+mj-lt"/>
              <a:buAutoNum type="arabicPeriod"/>
              <a:defRPr/>
            </a:pPr>
            <a:endParaRPr lang="en-GB" altLang="en-US" sz="2800" dirty="0" smtClean="0"/>
          </a:p>
          <a:p>
            <a:pPr lvl="1">
              <a:defRPr/>
            </a:pPr>
            <a:endParaRPr lang="en-GB" altLang="en-US" sz="2800" dirty="0"/>
          </a:p>
        </p:txBody>
      </p:sp>
      <p:pic>
        <p:nvPicPr>
          <p:cNvPr id="4" name="Picture 3"/>
          <p:cNvPicPr>
            <a:picLocks noChangeAspect="1"/>
          </p:cNvPicPr>
          <p:nvPr/>
        </p:nvPicPr>
        <p:blipFill>
          <a:blip r:embed="rId4"/>
          <a:stretch>
            <a:fillRect/>
          </a:stretch>
        </p:blipFill>
        <p:spPr>
          <a:xfrm>
            <a:off x="282076" y="146385"/>
            <a:ext cx="11662611" cy="6560219"/>
          </a:xfrm>
          <a:prstGeom prst="rect">
            <a:avLst/>
          </a:prstGeom>
        </p:spPr>
      </p:pic>
    </p:spTree>
    <p:extLst>
      <p:ext uri="{BB962C8B-B14F-4D97-AF65-F5344CB8AC3E}">
        <p14:creationId xmlns:p14="http://schemas.microsoft.com/office/powerpoint/2010/main" val="84521035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p:nvPicPr>
        <p:blipFill rotWithShape="1">
          <a:blip r:embed="rId3"/>
          <a:srcRect l="23724" t="23521" r="26011" b="31464"/>
          <a:stretch/>
        </p:blipFill>
        <p:spPr>
          <a:xfrm>
            <a:off x="-18537" y="5840541"/>
            <a:ext cx="12263839" cy="1026730"/>
          </a:xfrm>
          <a:prstGeom prst="rect">
            <a:avLst/>
          </a:prstGeom>
        </p:spPr>
      </p:pic>
      <p:sp>
        <p:nvSpPr>
          <p:cNvPr id="2" name="Title 1"/>
          <p:cNvSpPr>
            <a:spLocks noGrp="1"/>
          </p:cNvSpPr>
          <p:nvPr>
            <p:ph type="title"/>
          </p:nvPr>
        </p:nvSpPr>
        <p:spPr>
          <a:xfrm>
            <a:off x="611801" y="525849"/>
            <a:ext cx="11467904" cy="782320"/>
          </a:xfrm>
        </p:spPr>
        <p:txBody>
          <a:bodyPr/>
          <a:lstStyle/>
          <a:p>
            <a:r>
              <a:rPr lang="en-GB" sz="4400" dirty="0" smtClean="0"/>
              <a:t>Feedback on sessions, topics, courses</a:t>
            </a:r>
            <a:endParaRPr lang="en-GB" sz="4400" dirty="0">
              <a:solidFill>
                <a:srgbClr val="00ABB5"/>
              </a:solidFill>
            </a:endParaRPr>
          </a:p>
        </p:txBody>
      </p:sp>
      <p:sp>
        <p:nvSpPr>
          <p:cNvPr id="3" name="Content Placeholder 2"/>
          <p:cNvSpPr>
            <a:spLocks noGrp="1"/>
          </p:cNvSpPr>
          <p:nvPr>
            <p:ph idx="1"/>
          </p:nvPr>
        </p:nvSpPr>
        <p:spPr>
          <a:xfrm>
            <a:off x="1019511" y="1507441"/>
            <a:ext cx="10521292" cy="4555429"/>
          </a:xfrm>
        </p:spPr>
        <p:txBody>
          <a:bodyPr/>
          <a:lstStyle/>
          <a:p>
            <a:pPr marL="457200" lvl="1" indent="0">
              <a:buNone/>
              <a:defRPr/>
            </a:pPr>
            <a:r>
              <a:rPr lang="en-GB" altLang="en-US" sz="3600" dirty="0" smtClean="0">
                <a:solidFill>
                  <a:schemeClr val="tx1"/>
                </a:solidFill>
              </a:rPr>
              <a:t>Example of apps/software that might help</a:t>
            </a:r>
          </a:p>
          <a:p>
            <a:pPr lvl="1">
              <a:defRPr/>
            </a:pPr>
            <a:r>
              <a:rPr lang="en-GB" altLang="en-US" sz="3600" dirty="0" smtClean="0">
                <a:solidFill>
                  <a:schemeClr val="tx1"/>
                </a:solidFill>
              </a:rPr>
              <a:t>Socrative</a:t>
            </a:r>
          </a:p>
          <a:p>
            <a:pPr lvl="1">
              <a:defRPr/>
            </a:pPr>
            <a:r>
              <a:rPr lang="en-GB" altLang="en-US" sz="3600" dirty="0" smtClean="0">
                <a:solidFill>
                  <a:schemeClr val="tx1"/>
                </a:solidFill>
              </a:rPr>
              <a:t>Mentimeter</a:t>
            </a:r>
          </a:p>
          <a:p>
            <a:pPr lvl="1">
              <a:defRPr/>
            </a:pPr>
            <a:r>
              <a:rPr lang="en-GB" altLang="en-US" sz="3600" dirty="0" smtClean="0">
                <a:solidFill>
                  <a:schemeClr val="tx1"/>
                </a:solidFill>
              </a:rPr>
              <a:t>Kahoot</a:t>
            </a:r>
          </a:p>
          <a:p>
            <a:pPr lvl="1">
              <a:defRPr/>
            </a:pPr>
            <a:r>
              <a:rPr lang="en-GB" altLang="en-US" sz="3600" dirty="0" smtClean="0">
                <a:solidFill>
                  <a:schemeClr val="tx1"/>
                </a:solidFill>
              </a:rPr>
              <a:t>Poll everywhere</a:t>
            </a:r>
          </a:p>
          <a:p>
            <a:pPr lvl="1">
              <a:defRPr/>
            </a:pPr>
            <a:r>
              <a:rPr lang="en-GB" altLang="en-US" sz="3600" dirty="0" smtClean="0">
                <a:solidFill>
                  <a:schemeClr val="tx1"/>
                </a:solidFill>
              </a:rPr>
              <a:t>Miro</a:t>
            </a:r>
          </a:p>
          <a:p>
            <a:pPr lvl="1">
              <a:defRPr/>
            </a:pPr>
            <a:r>
              <a:rPr lang="en-GB" altLang="en-US" sz="3600" dirty="0" smtClean="0">
                <a:solidFill>
                  <a:schemeClr val="tx1"/>
                </a:solidFill>
              </a:rPr>
              <a:t>Mural</a:t>
            </a:r>
            <a:endParaRPr lang="en-GB" altLang="en-US" sz="3600" dirty="0">
              <a:solidFill>
                <a:schemeClr val="tx1"/>
              </a:solidFill>
            </a:endParaRPr>
          </a:p>
          <a:p>
            <a:pPr marL="457200" lvl="1" indent="0">
              <a:buNone/>
              <a:defRPr/>
            </a:pPr>
            <a:endParaRPr lang="en-GB" altLang="en-US" sz="3600" dirty="0" smtClean="0">
              <a:solidFill>
                <a:schemeClr val="tx1"/>
              </a:solidFill>
            </a:endParaRPr>
          </a:p>
          <a:p>
            <a:pPr marL="457200" lvl="1" indent="0">
              <a:buNone/>
              <a:defRPr/>
            </a:pPr>
            <a:endParaRPr lang="en-GB" altLang="en-US" sz="3600" dirty="0" smtClean="0">
              <a:solidFill>
                <a:schemeClr val="tx1"/>
              </a:solidFill>
            </a:endParaRPr>
          </a:p>
          <a:p>
            <a:pPr marL="1200150" lvl="1" indent="-742950">
              <a:buFont typeface="+mj-lt"/>
              <a:buAutoNum type="arabicPeriod"/>
              <a:defRPr/>
            </a:pPr>
            <a:endParaRPr lang="en-GB" altLang="en-US" sz="2800" dirty="0" smtClean="0"/>
          </a:p>
          <a:p>
            <a:pPr lvl="1">
              <a:defRPr/>
            </a:pPr>
            <a:endParaRPr lang="en-GB" altLang="en-US" sz="2800" dirty="0"/>
          </a:p>
        </p:txBody>
      </p:sp>
    </p:spTree>
    <p:extLst>
      <p:ext uri="{BB962C8B-B14F-4D97-AF65-F5344CB8AC3E}">
        <p14:creationId xmlns:p14="http://schemas.microsoft.com/office/powerpoint/2010/main" val="27642117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p:nvPicPr>
        <p:blipFill rotWithShape="1">
          <a:blip r:embed="rId3"/>
          <a:srcRect l="23724" t="23521" r="26011" b="31464"/>
          <a:stretch/>
        </p:blipFill>
        <p:spPr>
          <a:xfrm>
            <a:off x="-18537" y="5840541"/>
            <a:ext cx="12263839" cy="1026730"/>
          </a:xfrm>
          <a:prstGeom prst="rect">
            <a:avLst/>
          </a:prstGeom>
        </p:spPr>
      </p:pic>
      <p:sp>
        <p:nvSpPr>
          <p:cNvPr id="2" name="Title 1"/>
          <p:cNvSpPr>
            <a:spLocks noGrp="1"/>
          </p:cNvSpPr>
          <p:nvPr>
            <p:ph type="title"/>
          </p:nvPr>
        </p:nvSpPr>
        <p:spPr>
          <a:xfrm>
            <a:off x="527135" y="339582"/>
            <a:ext cx="11467904" cy="782320"/>
          </a:xfrm>
        </p:spPr>
        <p:txBody>
          <a:bodyPr/>
          <a:lstStyle/>
          <a:p>
            <a:r>
              <a:rPr lang="en-GB" sz="4400" dirty="0" smtClean="0"/>
              <a:t>Community development</a:t>
            </a:r>
            <a:endParaRPr lang="en-GB" sz="4400" dirty="0">
              <a:solidFill>
                <a:srgbClr val="00ABB5"/>
              </a:solidFill>
            </a:endParaRPr>
          </a:p>
        </p:txBody>
      </p:sp>
      <p:sp>
        <p:nvSpPr>
          <p:cNvPr id="3" name="Content Placeholder 2"/>
          <p:cNvSpPr>
            <a:spLocks noGrp="1"/>
          </p:cNvSpPr>
          <p:nvPr>
            <p:ph idx="1"/>
          </p:nvPr>
        </p:nvSpPr>
        <p:spPr>
          <a:xfrm>
            <a:off x="172113" y="1085840"/>
            <a:ext cx="11286803" cy="4709014"/>
          </a:xfrm>
        </p:spPr>
        <p:txBody>
          <a:bodyPr/>
          <a:lstStyle/>
          <a:p>
            <a:pPr marL="457200" lvl="1" indent="0">
              <a:buNone/>
              <a:defRPr/>
            </a:pPr>
            <a:r>
              <a:rPr lang="en-GB" altLang="en-US" sz="2800" dirty="0" smtClean="0">
                <a:solidFill>
                  <a:schemeClr val="tx1"/>
                </a:solidFill>
              </a:rPr>
              <a:t>There are a range of other technologies that can support community engagement/development.</a:t>
            </a:r>
          </a:p>
          <a:p>
            <a:pPr lvl="1">
              <a:defRPr/>
            </a:pPr>
            <a:r>
              <a:rPr lang="en-GB" altLang="en-US" sz="2800" dirty="0" smtClean="0">
                <a:solidFill>
                  <a:schemeClr val="tx1"/>
                </a:solidFill>
              </a:rPr>
              <a:t>Growing in popularity and being supported by </a:t>
            </a:r>
            <a:r>
              <a:rPr lang="en-GB" altLang="en-US" sz="2800" dirty="0" err="1" smtClean="0">
                <a:solidFill>
                  <a:schemeClr val="tx1"/>
                </a:solidFill>
              </a:rPr>
              <a:t>Cosla</a:t>
            </a:r>
            <a:r>
              <a:rPr lang="en-GB" altLang="en-US" sz="2800" dirty="0" smtClean="0">
                <a:solidFill>
                  <a:schemeClr val="tx1"/>
                </a:solidFill>
              </a:rPr>
              <a:t> is </a:t>
            </a:r>
            <a:r>
              <a:rPr lang="en-GB" sz="2800" dirty="0" smtClean="0">
                <a:hlinkClick r:id="rId4"/>
              </a:rPr>
              <a:t>CONSUL (consulproject.org)</a:t>
            </a:r>
            <a:r>
              <a:rPr lang="en-GB" sz="2800" dirty="0" smtClean="0"/>
              <a:t>.</a:t>
            </a:r>
          </a:p>
          <a:p>
            <a:pPr lvl="1">
              <a:defRPr/>
            </a:pPr>
            <a:r>
              <a:rPr lang="en-GB" altLang="en-US" sz="2800" dirty="0" smtClean="0">
                <a:solidFill>
                  <a:schemeClr val="tx1"/>
                </a:solidFill>
              </a:rPr>
              <a:t>A source of helpful resources and advice is Voice</a:t>
            </a:r>
          </a:p>
          <a:p>
            <a:pPr marL="971550" lvl="2" indent="0">
              <a:buNone/>
              <a:defRPr/>
            </a:pPr>
            <a:r>
              <a:rPr lang="en-GB" sz="2800" dirty="0" smtClean="0">
                <a:hlinkClick r:id="rId5"/>
              </a:rPr>
              <a:t>Support materials (voicescotland.org.uk)</a:t>
            </a:r>
            <a:endParaRPr lang="en-GB" sz="2800" dirty="0" smtClean="0"/>
          </a:p>
          <a:p>
            <a:pPr marL="971550" lvl="2" indent="0">
              <a:buNone/>
              <a:defRPr/>
            </a:pPr>
            <a:r>
              <a:rPr lang="en-GB" altLang="en-US" sz="2800" dirty="0" err="1" smtClean="0">
                <a:solidFill>
                  <a:schemeClr val="tx1"/>
                </a:solidFill>
              </a:rPr>
              <a:t>VOiCE</a:t>
            </a:r>
            <a:r>
              <a:rPr lang="en-GB" altLang="en-US" sz="2800" dirty="0" smtClean="0">
                <a:solidFill>
                  <a:schemeClr val="tx1"/>
                </a:solidFill>
              </a:rPr>
              <a:t> is published by the Scottish Government and is supported by </a:t>
            </a:r>
            <a:r>
              <a:rPr lang="en-GB" altLang="en-US" sz="2800" dirty="0" err="1" smtClean="0">
                <a:solidFill>
                  <a:schemeClr val="tx1"/>
                </a:solidFill>
              </a:rPr>
              <a:t>SCDC</a:t>
            </a:r>
            <a:r>
              <a:rPr lang="en-GB" altLang="en-US" sz="2800" dirty="0" smtClean="0">
                <a:solidFill>
                  <a:schemeClr val="tx1"/>
                </a:solidFill>
              </a:rPr>
              <a:t> (www.scdc.org.uk)</a:t>
            </a:r>
            <a:endParaRPr lang="en-GB" altLang="en-US" sz="3600" dirty="0" smtClean="0">
              <a:solidFill>
                <a:schemeClr val="tx1"/>
              </a:solidFill>
            </a:endParaRPr>
          </a:p>
          <a:p>
            <a:pPr lvl="1">
              <a:defRPr/>
            </a:pPr>
            <a:r>
              <a:rPr lang="en-GB" altLang="en-US" sz="2800" dirty="0" smtClean="0">
                <a:solidFill>
                  <a:schemeClr val="tx1"/>
                </a:solidFill>
              </a:rPr>
              <a:t>A excellent source of advice on technologies, what to do and what to use is Involve </a:t>
            </a:r>
            <a:r>
              <a:rPr lang="en-GB" sz="2800" dirty="0">
                <a:hlinkClick r:id="rId6"/>
              </a:rPr>
              <a:t>Digital tools for participation: Where to start? | involve.org.uk</a:t>
            </a:r>
            <a:endParaRPr lang="en-GB" altLang="en-US" sz="2800" dirty="0" smtClean="0">
              <a:solidFill>
                <a:schemeClr val="tx1"/>
              </a:solidFill>
            </a:endParaRPr>
          </a:p>
          <a:p>
            <a:pPr marL="1200150" lvl="1" indent="-742950">
              <a:buFont typeface="+mj-lt"/>
              <a:buAutoNum type="arabicPeriod"/>
              <a:defRPr/>
            </a:pPr>
            <a:endParaRPr lang="en-GB" altLang="en-US" sz="2800" dirty="0" smtClean="0"/>
          </a:p>
          <a:p>
            <a:pPr lvl="1">
              <a:defRPr/>
            </a:pPr>
            <a:endParaRPr lang="en-GB" altLang="en-US" sz="2800" dirty="0"/>
          </a:p>
        </p:txBody>
      </p:sp>
    </p:spTree>
    <p:extLst>
      <p:ext uri="{BB962C8B-B14F-4D97-AF65-F5344CB8AC3E}">
        <p14:creationId xmlns:p14="http://schemas.microsoft.com/office/powerpoint/2010/main" val="216087534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p:nvPicPr>
        <p:blipFill rotWithShape="1">
          <a:blip r:embed="rId3"/>
          <a:srcRect l="23724" t="23521" r="26011" b="31464"/>
          <a:stretch/>
        </p:blipFill>
        <p:spPr>
          <a:xfrm>
            <a:off x="-18537" y="5840541"/>
            <a:ext cx="12263839" cy="1026730"/>
          </a:xfrm>
          <a:prstGeom prst="rect">
            <a:avLst/>
          </a:prstGeom>
        </p:spPr>
      </p:pic>
      <p:sp>
        <p:nvSpPr>
          <p:cNvPr id="2" name="Title 1"/>
          <p:cNvSpPr>
            <a:spLocks noGrp="1"/>
          </p:cNvSpPr>
          <p:nvPr>
            <p:ph type="title"/>
          </p:nvPr>
        </p:nvSpPr>
        <p:spPr>
          <a:xfrm>
            <a:off x="611801" y="525849"/>
            <a:ext cx="11467904" cy="782320"/>
          </a:xfrm>
        </p:spPr>
        <p:txBody>
          <a:bodyPr/>
          <a:lstStyle/>
          <a:p>
            <a:r>
              <a:rPr lang="en-GB" sz="4400" dirty="0" smtClean="0"/>
              <a:t>Feedback</a:t>
            </a:r>
            <a:endParaRPr lang="en-GB" sz="4400" dirty="0">
              <a:solidFill>
                <a:srgbClr val="00ABB5"/>
              </a:solidFill>
            </a:endParaRPr>
          </a:p>
        </p:txBody>
      </p:sp>
      <p:sp>
        <p:nvSpPr>
          <p:cNvPr id="3" name="Content Placeholder 2"/>
          <p:cNvSpPr>
            <a:spLocks noGrp="1"/>
          </p:cNvSpPr>
          <p:nvPr>
            <p:ph idx="1"/>
          </p:nvPr>
        </p:nvSpPr>
        <p:spPr>
          <a:xfrm>
            <a:off x="1019511" y="1507441"/>
            <a:ext cx="10521292" cy="4555429"/>
          </a:xfrm>
        </p:spPr>
        <p:txBody>
          <a:bodyPr/>
          <a:lstStyle/>
          <a:p>
            <a:pPr marL="457200" lvl="1" indent="0">
              <a:buNone/>
              <a:defRPr/>
            </a:pPr>
            <a:r>
              <a:rPr lang="en-GB" altLang="en-US" sz="3600" dirty="0" smtClean="0">
                <a:solidFill>
                  <a:schemeClr val="tx1"/>
                </a:solidFill>
              </a:rPr>
              <a:t>Example of apps/software that might help</a:t>
            </a:r>
          </a:p>
          <a:p>
            <a:pPr marL="457200" lvl="1" indent="0">
              <a:buNone/>
              <a:defRPr/>
            </a:pPr>
            <a:endParaRPr lang="en-GB" altLang="en-US" sz="3600" dirty="0" smtClean="0">
              <a:solidFill>
                <a:schemeClr val="tx1"/>
              </a:solidFill>
            </a:endParaRPr>
          </a:p>
          <a:p>
            <a:pPr marL="457200" lvl="1" indent="0">
              <a:buNone/>
              <a:defRPr/>
            </a:pPr>
            <a:endParaRPr lang="en-GB" altLang="en-US" sz="3600" dirty="0" smtClean="0">
              <a:solidFill>
                <a:schemeClr val="tx1"/>
              </a:solidFill>
            </a:endParaRPr>
          </a:p>
          <a:p>
            <a:pPr marL="1200150" lvl="1" indent="-742950">
              <a:buFont typeface="+mj-lt"/>
              <a:buAutoNum type="arabicPeriod"/>
              <a:defRPr/>
            </a:pPr>
            <a:endParaRPr lang="en-GB" altLang="en-US" sz="2800" dirty="0" smtClean="0"/>
          </a:p>
          <a:p>
            <a:pPr lvl="1">
              <a:defRPr/>
            </a:pPr>
            <a:endParaRPr lang="en-GB" altLang="en-US" sz="2800" dirty="0"/>
          </a:p>
        </p:txBody>
      </p:sp>
      <p:pic>
        <p:nvPicPr>
          <p:cNvPr id="4" name="Picture 3"/>
          <p:cNvPicPr>
            <a:picLocks noChangeAspect="1"/>
          </p:cNvPicPr>
          <p:nvPr/>
        </p:nvPicPr>
        <p:blipFill>
          <a:blip r:embed="rId4"/>
          <a:stretch>
            <a:fillRect/>
          </a:stretch>
        </p:blipFill>
        <p:spPr>
          <a:xfrm>
            <a:off x="0" y="-1"/>
            <a:ext cx="12245302" cy="6887983"/>
          </a:xfrm>
          <a:prstGeom prst="rect">
            <a:avLst/>
          </a:prstGeom>
        </p:spPr>
      </p:pic>
    </p:spTree>
    <p:extLst>
      <p:ext uri="{BB962C8B-B14F-4D97-AF65-F5344CB8AC3E}">
        <p14:creationId xmlns:p14="http://schemas.microsoft.com/office/powerpoint/2010/main" val="33110589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p:nvPicPr>
        <p:blipFill rotWithShape="1">
          <a:blip r:embed="rId3"/>
          <a:srcRect l="23724" t="23521" r="26011" b="31464"/>
          <a:stretch/>
        </p:blipFill>
        <p:spPr>
          <a:xfrm>
            <a:off x="-18537" y="5840541"/>
            <a:ext cx="12263839" cy="1026730"/>
          </a:xfrm>
          <a:prstGeom prst="rect">
            <a:avLst/>
          </a:prstGeom>
        </p:spPr>
      </p:pic>
      <p:sp>
        <p:nvSpPr>
          <p:cNvPr id="2" name="Title 1"/>
          <p:cNvSpPr>
            <a:spLocks noGrp="1"/>
          </p:cNvSpPr>
          <p:nvPr>
            <p:ph type="title"/>
          </p:nvPr>
        </p:nvSpPr>
        <p:spPr>
          <a:xfrm>
            <a:off x="491296" y="138223"/>
            <a:ext cx="11049507" cy="782320"/>
          </a:xfrm>
        </p:spPr>
        <p:txBody>
          <a:bodyPr/>
          <a:lstStyle/>
          <a:p>
            <a:r>
              <a:rPr lang="en-GB" sz="4800" dirty="0" smtClean="0"/>
              <a:t>Starting point…</a:t>
            </a:r>
            <a:endParaRPr lang="en-GB" sz="4800" dirty="0">
              <a:solidFill>
                <a:srgbClr val="00ABB5"/>
              </a:solidFill>
            </a:endParaRPr>
          </a:p>
        </p:txBody>
      </p:sp>
      <p:sp>
        <p:nvSpPr>
          <p:cNvPr id="3" name="Content Placeholder 2"/>
          <p:cNvSpPr>
            <a:spLocks noGrp="1"/>
          </p:cNvSpPr>
          <p:nvPr>
            <p:ph idx="1"/>
          </p:nvPr>
        </p:nvSpPr>
        <p:spPr>
          <a:xfrm>
            <a:off x="0" y="811212"/>
            <a:ext cx="11936896" cy="4555429"/>
          </a:xfrm>
        </p:spPr>
        <p:txBody>
          <a:bodyPr/>
          <a:lstStyle/>
          <a:p>
            <a:pPr marL="457200" lvl="1" indent="0">
              <a:buNone/>
              <a:defRPr/>
            </a:pPr>
            <a:r>
              <a:rPr lang="en-GB" altLang="en-US" sz="3600" dirty="0" smtClean="0">
                <a:solidFill>
                  <a:schemeClr val="tx1"/>
                </a:solidFill>
              </a:rPr>
              <a:t>In the chat, try to rate your level of confidence in the key areas we will be looking at, scale of 1 – 10 with </a:t>
            </a:r>
          </a:p>
          <a:p>
            <a:pPr marL="457200" lvl="1" indent="0">
              <a:buNone/>
              <a:defRPr/>
            </a:pPr>
            <a:r>
              <a:rPr lang="en-GB" altLang="en-US" sz="3600" b="1" dirty="0" smtClean="0">
                <a:solidFill>
                  <a:schemeClr val="tx1"/>
                </a:solidFill>
              </a:rPr>
              <a:t>1 being NOT CONFIDENT AT ALL, </a:t>
            </a:r>
          </a:p>
          <a:p>
            <a:pPr marL="457200" lvl="1" indent="0">
              <a:buNone/>
              <a:defRPr/>
            </a:pPr>
            <a:r>
              <a:rPr lang="en-GB" altLang="en-US" sz="3600" b="1" dirty="0" smtClean="0">
                <a:solidFill>
                  <a:schemeClr val="tx1"/>
                </a:solidFill>
              </a:rPr>
              <a:t>10 being ENTIRELY CONFIDENT</a:t>
            </a:r>
          </a:p>
          <a:p>
            <a:pPr marL="457200" lvl="1" indent="0">
              <a:buNone/>
              <a:defRPr/>
            </a:pPr>
            <a:r>
              <a:rPr lang="en-GB" altLang="en-US" sz="3600" b="1" dirty="0" smtClean="0">
                <a:solidFill>
                  <a:schemeClr val="tx1"/>
                </a:solidFill>
              </a:rPr>
              <a:t>              A</a:t>
            </a:r>
            <a:r>
              <a:rPr lang="en-GB" altLang="en-US" sz="3600" dirty="0" smtClean="0">
                <a:solidFill>
                  <a:schemeClr val="tx1"/>
                </a:solidFill>
              </a:rPr>
              <a:t>  - Engagement</a:t>
            </a:r>
          </a:p>
          <a:p>
            <a:pPr marL="457200" lvl="1" indent="0">
              <a:buNone/>
              <a:defRPr/>
            </a:pPr>
            <a:r>
              <a:rPr lang="en-GB" altLang="en-US" sz="3600" b="1" dirty="0" smtClean="0">
                <a:solidFill>
                  <a:schemeClr val="tx1"/>
                </a:solidFill>
              </a:rPr>
              <a:t>              B</a:t>
            </a:r>
            <a:r>
              <a:rPr lang="en-GB" altLang="en-US" sz="3600" dirty="0" smtClean="0">
                <a:solidFill>
                  <a:schemeClr val="tx1"/>
                </a:solidFill>
              </a:rPr>
              <a:t>  - Evaluation of sessions with clients</a:t>
            </a:r>
          </a:p>
          <a:p>
            <a:pPr marL="457200" lvl="1" indent="0">
              <a:buNone/>
              <a:defRPr/>
            </a:pPr>
            <a:r>
              <a:rPr lang="en-GB" altLang="en-US" sz="3600" b="1" dirty="0" smtClean="0">
                <a:solidFill>
                  <a:schemeClr val="tx1"/>
                </a:solidFill>
              </a:rPr>
              <a:t>              C</a:t>
            </a:r>
            <a:r>
              <a:rPr lang="en-GB" altLang="en-US" sz="3600" dirty="0" smtClean="0">
                <a:solidFill>
                  <a:schemeClr val="tx1"/>
                </a:solidFill>
              </a:rPr>
              <a:t>  - Evaluating the longer term work</a:t>
            </a:r>
          </a:p>
          <a:p>
            <a:pPr marL="457200" lvl="1" indent="0">
              <a:buNone/>
              <a:defRPr/>
            </a:pPr>
            <a:r>
              <a:rPr lang="en-GB" altLang="en-US" sz="3600" b="1" dirty="0" smtClean="0">
                <a:solidFill>
                  <a:schemeClr val="tx1"/>
                </a:solidFill>
              </a:rPr>
              <a:t>              D</a:t>
            </a:r>
            <a:r>
              <a:rPr lang="en-GB" altLang="en-US" sz="3600" dirty="0" smtClean="0">
                <a:solidFill>
                  <a:schemeClr val="tx1"/>
                </a:solidFill>
              </a:rPr>
              <a:t>  - Useful apps that might support your work</a:t>
            </a:r>
          </a:p>
          <a:p>
            <a:pPr marL="457200" lvl="1" indent="0">
              <a:buNone/>
              <a:defRPr/>
            </a:pPr>
            <a:endParaRPr lang="en-GB" altLang="en-US" sz="3600" dirty="0" smtClean="0">
              <a:solidFill>
                <a:schemeClr val="tx1"/>
              </a:solidFill>
            </a:endParaRPr>
          </a:p>
          <a:p>
            <a:pPr marL="1200150" lvl="1" indent="-742950">
              <a:buFont typeface="+mj-lt"/>
              <a:buAutoNum type="arabicPeriod"/>
              <a:defRPr/>
            </a:pPr>
            <a:endParaRPr lang="en-GB" altLang="en-US" sz="2800" dirty="0" smtClean="0"/>
          </a:p>
          <a:p>
            <a:pPr lvl="1">
              <a:defRPr/>
            </a:pPr>
            <a:endParaRPr lang="en-GB" altLang="en-US" sz="2800" dirty="0"/>
          </a:p>
        </p:txBody>
      </p:sp>
    </p:spTree>
    <p:extLst>
      <p:ext uri="{BB962C8B-B14F-4D97-AF65-F5344CB8AC3E}">
        <p14:creationId xmlns:p14="http://schemas.microsoft.com/office/powerpoint/2010/main" val="392340489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p:nvPicPr>
        <p:blipFill rotWithShape="1">
          <a:blip r:embed="rId3"/>
          <a:srcRect l="23724" t="23521" r="26011" b="31464"/>
          <a:stretch/>
        </p:blipFill>
        <p:spPr>
          <a:xfrm>
            <a:off x="-18537" y="5840541"/>
            <a:ext cx="12263839" cy="1026730"/>
          </a:xfrm>
          <a:prstGeom prst="rect">
            <a:avLst/>
          </a:prstGeom>
        </p:spPr>
      </p:pic>
      <p:sp>
        <p:nvSpPr>
          <p:cNvPr id="2" name="Title 1"/>
          <p:cNvSpPr>
            <a:spLocks noGrp="1"/>
          </p:cNvSpPr>
          <p:nvPr>
            <p:ph type="title"/>
          </p:nvPr>
        </p:nvSpPr>
        <p:spPr>
          <a:xfrm>
            <a:off x="611801" y="525849"/>
            <a:ext cx="11467904" cy="782320"/>
          </a:xfrm>
        </p:spPr>
        <p:txBody>
          <a:bodyPr/>
          <a:lstStyle/>
          <a:p>
            <a:r>
              <a:rPr lang="en-GB" sz="4400" dirty="0" smtClean="0"/>
              <a:t>Feedback</a:t>
            </a:r>
            <a:endParaRPr lang="en-GB" sz="4400" dirty="0">
              <a:solidFill>
                <a:srgbClr val="00ABB5"/>
              </a:solidFill>
            </a:endParaRPr>
          </a:p>
        </p:txBody>
      </p:sp>
      <p:sp>
        <p:nvSpPr>
          <p:cNvPr id="3" name="Content Placeholder 2"/>
          <p:cNvSpPr>
            <a:spLocks noGrp="1"/>
          </p:cNvSpPr>
          <p:nvPr>
            <p:ph idx="1"/>
          </p:nvPr>
        </p:nvSpPr>
        <p:spPr>
          <a:xfrm>
            <a:off x="1019511" y="1507441"/>
            <a:ext cx="10521292" cy="4555429"/>
          </a:xfrm>
        </p:spPr>
        <p:txBody>
          <a:bodyPr/>
          <a:lstStyle/>
          <a:p>
            <a:pPr marL="457200" lvl="1" indent="0">
              <a:buNone/>
              <a:defRPr/>
            </a:pPr>
            <a:r>
              <a:rPr lang="en-GB" altLang="en-US" sz="3600" dirty="0" smtClean="0">
                <a:solidFill>
                  <a:schemeClr val="tx1"/>
                </a:solidFill>
              </a:rPr>
              <a:t>Example of apps/software that might help</a:t>
            </a:r>
          </a:p>
          <a:p>
            <a:pPr marL="457200" lvl="1" indent="0">
              <a:buNone/>
              <a:defRPr/>
            </a:pPr>
            <a:endParaRPr lang="en-GB" altLang="en-US" sz="3600" dirty="0" smtClean="0">
              <a:solidFill>
                <a:schemeClr val="tx1"/>
              </a:solidFill>
            </a:endParaRPr>
          </a:p>
          <a:p>
            <a:pPr marL="457200" lvl="1" indent="0">
              <a:buNone/>
              <a:defRPr/>
            </a:pPr>
            <a:endParaRPr lang="en-GB" altLang="en-US" sz="3600" dirty="0" smtClean="0">
              <a:solidFill>
                <a:schemeClr val="tx1"/>
              </a:solidFill>
            </a:endParaRPr>
          </a:p>
          <a:p>
            <a:pPr marL="1200150" lvl="1" indent="-742950">
              <a:buFont typeface="+mj-lt"/>
              <a:buAutoNum type="arabicPeriod"/>
              <a:defRPr/>
            </a:pPr>
            <a:endParaRPr lang="en-GB" altLang="en-US" sz="2800" dirty="0" smtClean="0"/>
          </a:p>
          <a:p>
            <a:pPr lvl="1">
              <a:defRPr/>
            </a:pPr>
            <a:endParaRPr lang="en-GB" altLang="en-US" sz="2800" dirty="0"/>
          </a:p>
        </p:txBody>
      </p:sp>
      <p:pic>
        <p:nvPicPr>
          <p:cNvPr id="4" name="Picture 3"/>
          <p:cNvPicPr>
            <a:picLocks noChangeAspect="1"/>
          </p:cNvPicPr>
          <p:nvPr/>
        </p:nvPicPr>
        <p:blipFill>
          <a:blip r:embed="rId4"/>
          <a:stretch>
            <a:fillRect/>
          </a:stretch>
        </p:blipFill>
        <p:spPr>
          <a:xfrm>
            <a:off x="0" y="0"/>
            <a:ext cx="12208482" cy="6867271"/>
          </a:xfrm>
          <a:prstGeom prst="rect">
            <a:avLst/>
          </a:prstGeom>
        </p:spPr>
      </p:pic>
    </p:spTree>
    <p:extLst>
      <p:ext uri="{BB962C8B-B14F-4D97-AF65-F5344CB8AC3E}">
        <p14:creationId xmlns:p14="http://schemas.microsoft.com/office/powerpoint/2010/main" val="55141461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p:nvPicPr>
        <p:blipFill rotWithShape="1">
          <a:blip r:embed="rId3"/>
          <a:srcRect l="23724" t="23521" r="26011" b="31464"/>
          <a:stretch/>
        </p:blipFill>
        <p:spPr>
          <a:xfrm>
            <a:off x="-18537" y="5840541"/>
            <a:ext cx="12263839" cy="1026730"/>
          </a:xfrm>
          <a:prstGeom prst="rect">
            <a:avLst/>
          </a:prstGeom>
        </p:spPr>
      </p:pic>
      <p:sp>
        <p:nvSpPr>
          <p:cNvPr id="2" name="Title 1"/>
          <p:cNvSpPr>
            <a:spLocks noGrp="1"/>
          </p:cNvSpPr>
          <p:nvPr>
            <p:ph type="title"/>
          </p:nvPr>
        </p:nvSpPr>
        <p:spPr>
          <a:xfrm>
            <a:off x="611801" y="525849"/>
            <a:ext cx="11467904" cy="782320"/>
          </a:xfrm>
        </p:spPr>
        <p:txBody>
          <a:bodyPr/>
          <a:lstStyle/>
          <a:p>
            <a:r>
              <a:rPr lang="en-GB" sz="4400" dirty="0" smtClean="0"/>
              <a:t>Feedback</a:t>
            </a:r>
            <a:endParaRPr lang="en-GB" sz="4400" dirty="0">
              <a:solidFill>
                <a:srgbClr val="00ABB5"/>
              </a:solidFill>
            </a:endParaRPr>
          </a:p>
        </p:txBody>
      </p:sp>
      <p:sp>
        <p:nvSpPr>
          <p:cNvPr id="3" name="Content Placeholder 2"/>
          <p:cNvSpPr>
            <a:spLocks noGrp="1"/>
          </p:cNvSpPr>
          <p:nvPr>
            <p:ph idx="1"/>
          </p:nvPr>
        </p:nvSpPr>
        <p:spPr>
          <a:xfrm>
            <a:off x="1019511" y="1507441"/>
            <a:ext cx="10521292" cy="4555429"/>
          </a:xfrm>
        </p:spPr>
        <p:txBody>
          <a:bodyPr/>
          <a:lstStyle/>
          <a:p>
            <a:pPr marL="457200" lvl="1" indent="0">
              <a:buNone/>
              <a:defRPr/>
            </a:pPr>
            <a:r>
              <a:rPr lang="en-GB" altLang="en-US" sz="3600" dirty="0" smtClean="0">
                <a:solidFill>
                  <a:schemeClr val="tx1"/>
                </a:solidFill>
              </a:rPr>
              <a:t>Example of apps/software that might help</a:t>
            </a:r>
          </a:p>
          <a:p>
            <a:pPr marL="457200" lvl="1" indent="0">
              <a:buNone/>
              <a:defRPr/>
            </a:pPr>
            <a:endParaRPr lang="en-GB" altLang="en-US" sz="3600" dirty="0" smtClean="0">
              <a:solidFill>
                <a:schemeClr val="tx1"/>
              </a:solidFill>
            </a:endParaRPr>
          </a:p>
          <a:p>
            <a:pPr marL="457200" lvl="1" indent="0">
              <a:buNone/>
              <a:defRPr/>
            </a:pPr>
            <a:endParaRPr lang="en-GB" altLang="en-US" sz="3600" dirty="0" smtClean="0">
              <a:solidFill>
                <a:schemeClr val="tx1"/>
              </a:solidFill>
            </a:endParaRPr>
          </a:p>
          <a:p>
            <a:pPr marL="1200150" lvl="1" indent="-742950">
              <a:buFont typeface="+mj-lt"/>
              <a:buAutoNum type="arabicPeriod"/>
              <a:defRPr/>
            </a:pPr>
            <a:endParaRPr lang="en-GB" altLang="en-US" sz="2800" dirty="0" smtClean="0"/>
          </a:p>
          <a:p>
            <a:pPr lvl="1">
              <a:defRPr/>
            </a:pPr>
            <a:endParaRPr lang="en-GB" altLang="en-US" sz="2800" dirty="0"/>
          </a:p>
        </p:txBody>
      </p:sp>
      <p:pic>
        <p:nvPicPr>
          <p:cNvPr id="4" name="Picture 3"/>
          <p:cNvPicPr>
            <a:picLocks noChangeAspect="1"/>
          </p:cNvPicPr>
          <p:nvPr/>
        </p:nvPicPr>
        <p:blipFill>
          <a:blip r:embed="rId4"/>
          <a:stretch>
            <a:fillRect/>
          </a:stretch>
        </p:blipFill>
        <p:spPr>
          <a:xfrm>
            <a:off x="-261258" y="-146958"/>
            <a:ext cx="12714516" cy="7151915"/>
          </a:xfrm>
          <a:prstGeom prst="rect">
            <a:avLst/>
          </a:prstGeom>
        </p:spPr>
      </p:pic>
    </p:spTree>
    <p:extLst>
      <p:ext uri="{BB962C8B-B14F-4D97-AF65-F5344CB8AC3E}">
        <p14:creationId xmlns:p14="http://schemas.microsoft.com/office/powerpoint/2010/main" val="99251753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p:nvPicPr>
        <p:blipFill rotWithShape="1">
          <a:blip r:embed="rId3"/>
          <a:srcRect l="23724" t="23521" r="26011" b="31464"/>
          <a:stretch/>
        </p:blipFill>
        <p:spPr>
          <a:xfrm>
            <a:off x="-18537" y="5840541"/>
            <a:ext cx="12263839" cy="1026730"/>
          </a:xfrm>
          <a:prstGeom prst="rect">
            <a:avLst/>
          </a:prstGeom>
        </p:spPr>
      </p:pic>
      <p:sp>
        <p:nvSpPr>
          <p:cNvPr id="2" name="Title 1"/>
          <p:cNvSpPr>
            <a:spLocks noGrp="1"/>
          </p:cNvSpPr>
          <p:nvPr>
            <p:ph type="title"/>
          </p:nvPr>
        </p:nvSpPr>
        <p:spPr>
          <a:xfrm>
            <a:off x="611801" y="525849"/>
            <a:ext cx="11467904" cy="782320"/>
          </a:xfrm>
        </p:spPr>
        <p:txBody>
          <a:bodyPr/>
          <a:lstStyle/>
          <a:p>
            <a:r>
              <a:rPr lang="en-GB" sz="4400" dirty="0" smtClean="0"/>
              <a:t>Fe</a:t>
            </a:r>
            <a:endParaRPr lang="en-GB" sz="4400" dirty="0">
              <a:solidFill>
                <a:srgbClr val="00ABB5"/>
              </a:solidFill>
            </a:endParaRPr>
          </a:p>
        </p:txBody>
      </p:sp>
      <p:sp>
        <p:nvSpPr>
          <p:cNvPr id="3" name="Content Placeholder 2"/>
          <p:cNvSpPr>
            <a:spLocks noGrp="1"/>
          </p:cNvSpPr>
          <p:nvPr>
            <p:ph idx="1"/>
          </p:nvPr>
        </p:nvSpPr>
        <p:spPr>
          <a:xfrm>
            <a:off x="1019511" y="1507441"/>
            <a:ext cx="10521292" cy="4555429"/>
          </a:xfrm>
        </p:spPr>
        <p:txBody>
          <a:bodyPr/>
          <a:lstStyle/>
          <a:p>
            <a:pPr marL="457200" lvl="1" indent="0">
              <a:buNone/>
              <a:defRPr/>
            </a:pPr>
            <a:r>
              <a:rPr lang="en-GB" altLang="en-US" sz="3600" dirty="0" smtClean="0">
                <a:solidFill>
                  <a:schemeClr val="tx1"/>
                </a:solidFill>
              </a:rPr>
              <a:t>Example of apps/software that might help</a:t>
            </a:r>
          </a:p>
          <a:p>
            <a:pPr marL="457200" lvl="1" indent="0">
              <a:buNone/>
              <a:defRPr/>
            </a:pPr>
            <a:endParaRPr lang="en-GB" altLang="en-US" sz="3600" dirty="0" smtClean="0">
              <a:solidFill>
                <a:schemeClr val="tx1"/>
              </a:solidFill>
            </a:endParaRPr>
          </a:p>
          <a:p>
            <a:pPr marL="457200" lvl="1" indent="0">
              <a:buNone/>
              <a:defRPr/>
            </a:pPr>
            <a:endParaRPr lang="en-GB" altLang="en-US" sz="3600" dirty="0" smtClean="0">
              <a:solidFill>
                <a:schemeClr val="tx1"/>
              </a:solidFill>
            </a:endParaRPr>
          </a:p>
          <a:p>
            <a:pPr marL="1200150" lvl="1" indent="-742950">
              <a:buFont typeface="+mj-lt"/>
              <a:buAutoNum type="arabicPeriod"/>
              <a:defRPr/>
            </a:pPr>
            <a:endParaRPr lang="en-GB" altLang="en-US" sz="2800" dirty="0" smtClean="0"/>
          </a:p>
          <a:p>
            <a:pPr lvl="1">
              <a:defRPr/>
            </a:pPr>
            <a:endParaRPr lang="en-GB" altLang="en-US" sz="2800" dirty="0"/>
          </a:p>
        </p:txBody>
      </p:sp>
      <p:pic>
        <p:nvPicPr>
          <p:cNvPr id="4" name="Picture 3"/>
          <p:cNvPicPr>
            <a:picLocks noChangeAspect="1"/>
          </p:cNvPicPr>
          <p:nvPr/>
        </p:nvPicPr>
        <p:blipFill>
          <a:blip r:embed="rId4"/>
          <a:stretch>
            <a:fillRect/>
          </a:stretch>
        </p:blipFill>
        <p:spPr>
          <a:xfrm>
            <a:off x="0" y="0"/>
            <a:ext cx="12424229" cy="6988629"/>
          </a:xfrm>
          <a:prstGeom prst="rect">
            <a:avLst/>
          </a:prstGeom>
        </p:spPr>
      </p:pic>
    </p:spTree>
    <p:extLst>
      <p:ext uri="{BB962C8B-B14F-4D97-AF65-F5344CB8AC3E}">
        <p14:creationId xmlns:p14="http://schemas.microsoft.com/office/powerpoint/2010/main" val="115524369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p:nvPicPr>
        <p:blipFill rotWithShape="1">
          <a:blip r:embed="rId3"/>
          <a:srcRect l="23724" t="23521" r="26011" b="31464"/>
          <a:stretch/>
        </p:blipFill>
        <p:spPr>
          <a:xfrm>
            <a:off x="-18537" y="5840541"/>
            <a:ext cx="12263839" cy="1026730"/>
          </a:xfrm>
          <a:prstGeom prst="rect">
            <a:avLst/>
          </a:prstGeom>
        </p:spPr>
      </p:pic>
      <p:sp>
        <p:nvSpPr>
          <p:cNvPr id="2" name="Title 1"/>
          <p:cNvSpPr>
            <a:spLocks noGrp="1"/>
          </p:cNvSpPr>
          <p:nvPr>
            <p:ph type="title"/>
          </p:nvPr>
        </p:nvSpPr>
        <p:spPr>
          <a:xfrm>
            <a:off x="611801" y="525849"/>
            <a:ext cx="11049507" cy="782320"/>
          </a:xfrm>
        </p:spPr>
        <p:txBody>
          <a:bodyPr/>
          <a:lstStyle/>
          <a:p>
            <a:r>
              <a:rPr lang="en-GB" sz="4800" dirty="0" smtClean="0"/>
              <a:t>A few related considerations…</a:t>
            </a:r>
            <a:endParaRPr lang="en-GB" sz="4800" dirty="0">
              <a:solidFill>
                <a:srgbClr val="00ABB5"/>
              </a:solidFill>
            </a:endParaRPr>
          </a:p>
        </p:txBody>
      </p:sp>
      <p:sp>
        <p:nvSpPr>
          <p:cNvPr id="3" name="Content Placeholder 2"/>
          <p:cNvSpPr>
            <a:spLocks noGrp="1"/>
          </p:cNvSpPr>
          <p:nvPr>
            <p:ph idx="1"/>
          </p:nvPr>
        </p:nvSpPr>
        <p:spPr>
          <a:xfrm>
            <a:off x="1019511" y="1507441"/>
            <a:ext cx="10521292" cy="4555429"/>
          </a:xfrm>
        </p:spPr>
        <p:txBody>
          <a:bodyPr/>
          <a:lstStyle/>
          <a:p>
            <a:pPr lvl="1">
              <a:defRPr/>
            </a:pPr>
            <a:r>
              <a:rPr lang="en-GB" altLang="en-US" sz="3200" dirty="0" smtClean="0">
                <a:solidFill>
                  <a:schemeClr val="tx1"/>
                </a:solidFill>
              </a:rPr>
              <a:t>Take guidance from your local authority about what you can/should use</a:t>
            </a:r>
          </a:p>
          <a:p>
            <a:pPr lvl="1">
              <a:defRPr/>
            </a:pPr>
            <a:r>
              <a:rPr lang="en-GB" altLang="en-US" sz="3200" dirty="0" smtClean="0">
                <a:solidFill>
                  <a:schemeClr val="tx1"/>
                </a:solidFill>
              </a:rPr>
              <a:t>Generally, don’t be tempted to use common social media, like using facebook rooms – possibility of privacy, inclusion, safeguarding etc. risks</a:t>
            </a:r>
          </a:p>
          <a:p>
            <a:pPr lvl="1">
              <a:defRPr/>
            </a:pPr>
            <a:r>
              <a:rPr lang="en-GB" altLang="en-US" sz="3200" dirty="0" smtClean="0">
                <a:solidFill>
                  <a:schemeClr val="tx1"/>
                </a:solidFill>
              </a:rPr>
              <a:t>Careful use of camera needed</a:t>
            </a:r>
          </a:p>
          <a:p>
            <a:pPr lvl="1">
              <a:defRPr/>
            </a:pPr>
            <a:r>
              <a:rPr lang="en-GB" altLang="en-US" sz="3200" dirty="0" smtClean="0">
                <a:solidFill>
                  <a:schemeClr val="tx1"/>
                </a:solidFill>
              </a:rPr>
              <a:t>Remember it’s a social experience, engagement and retention rely on this</a:t>
            </a:r>
          </a:p>
          <a:p>
            <a:pPr marL="457200" lvl="1" indent="0">
              <a:buNone/>
              <a:defRPr/>
            </a:pPr>
            <a:endParaRPr lang="en-GB" altLang="en-US" sz="3600" dirty="0" smtClean="0">
              <a:solidFill>
                <a:schemeClr val="tx1"/>
              </a:solidFill>
            </a:endParaRPr>
          </a:p>
          <a:p>
            <a:pPr marL="1200150" lvl="1" indent="-742950">
              <a:buFont typeface="+mj-lt"/>
              <a:buAutoNum type="arabicPeriod"/>
              <a:defRPr/>
            </a:pPr>
            <a:endParaRPr lang="en-GB" altLang="en-US" sz="2800" dirty="0" smtClean="0"/>
          </a:p>
          <a:p>
            <a:pPr lvl="1">
              <a:defRPr/>
            </a:pPr>
            <a:endParaRPr lang="en-GB" altLang="en-US" sz="2800" dirty="0"/>
          </a:p>
        </p:txBody>
      </p:sp>
    </p:spTree>
    <p:extLst>
      <p:ext uri="{BB962C8B-B14F-4D97-AF65-F5344CB8AC3E}">
        <p14:creationId xmlns:p14="http://schemas.microsoft.com/office/powerpoint/2010/main" val="417564571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p:nvPicPr>
        <p:blipFill rotWithShape="1">
          <a:blip r:embed="rId3"/>
          <a:srcRect l="23724" t="23521" r="26011" b="31464"/>
          <a:stretch/>
        </p:blipFill>
        <p:spPr>
          <a:xfrm>
            <a:off x="-18537" y="5840541"/>
            <a:ext cx="12263839" cy="1026730"/>
          </a:xfrm>
          <a:prstGeom prst="rect">
            <a:avLst/>
          </a:prstGeom>
        </p:spPr>
      </p:pic>
      <p:sp>
        <p:nvSpPr>
          <p:cNvPr id="2" name="Title 1"/>
          <p:cNvSpPr>
            <a:spLocks noGrp="1"/>
          </p:cNvSpPr>
          <p:nvPr>
            <p:ph type="title"/>
          </p:nvPr>
        </p:nvSpPr>
        <p:spPr>
          <a:xfrm>
            <a:off x="611801" y="525849"/>
            <a:ext cx="11049507" cy="782320"/>
          </a:xfrm>
        </p:spPr>
        <p:txBody>
          <a:bodyPr/>
          <a:lstStyle/>
          <a:p>
            <a:r>
              <a:rPr lang="en-GB" sz="4800" dirty="0" smtClean="0"/>
              <a:t>Feedback in the chat now please – just the number for your response</a:t>
            </a:r>
            <a:endParaRPr lang="en-GB" sz="4800" dirty="0">
              <a:solidFill>
                <a:srgbClr val="00ABB5"/>
              </a:solidFill>
            </a:endParaRPr>
          </a:p>
        </p:txBody>
      </p:sp>
      <p:sp>
        <p:nvSpPr>
          <p:cNvPr id="3" name="Content Placeholder 2"/>
          <p:cNvSpPr>
            <a:spLocks noGrp="1"/>
          </p:cNvSpPr>
          <p:nvPr>
            <p:ph idx="1"/>
          </p:nvPr>
        </p:nvSpPr>
        <p:spPr>
          <a:xfrm>
            <a:off x="1019511" y="2005263"/>
            <a:ext cx="10521292" cy="4057607"/>
          </a:xfrm>
        </p:spPr>
        <p:txBody>
          <a:bodyPr/>
          <a:lstStyle/>
          <a:p>
            <a:pPr marL="1200150" lvl="1" indent="-742950">
              <a:buAutoNum type="arabicPlain"/>
              <a:defRPr/>
            </a:pPr>
            <a:r>
              <a:rPr lang="en-GB" altLang="en-US" sz="3600" dirty="0" smtClean="0">
                <a:solidFill>
                  <a:schemeClr val="tx1"/>
                </a:solidFill>
              </a:rPr>
              <a:t>I knew this feedback stuff already</a:t>
            </a:r>
          </a:p>
          <a:p>
            <a:pPr marL="1200150" lvl="1" indent="-742950">
              <a:buAutoNum type="arabicPlain"/>
              <a:defRPr/>
            </a:pPr>
            <a:r>
              <a:rPr lang="en-GB" altLang="en-US" sz="3600" dirty="0" smtClean="0">
                <a:solidFill>
                  <a:schemeClr val="tx1"/>
                </a:solidFill>
              </a:rPr>
              <a:t>I was familiar with some, but these tips are helpful</a:t>
            </a:r>
          </a:p>
          <a:p>
            <a:pPr marL="1200150" lvl="1" indent="-742950">
              <a:buAutoNum type="arabicPlain"/>
              <a:defRPr/>
            </a:pPr>
            <a:r>
              <a:rPr lang="en-GB" altLang="en-US" sz="3600" dirty="0" smtClean="0">
                <a:solidFill>
                  <a:schemeClr val="tx1"/>
                </a:solidFill>
              </a:rPr>
              <a:t>These tips are mainly new to me</a:t>
            </a:r>
          </a:p>
          <a:p>
            <a:pPr marL="1200150" lvl="1" indent="-742950">
              <a:buAutoNum type="arabicPlain"/>
              <a:defRPr/>
            </a:pPr>
            <a:r>
              <a:rPr lang="en-GB" altLang="en-US" sz="3600" dirty="0" smtClean="0">
                <a:solidFill>
                  <a:schemeClr val="tx1"/>
                </a:solidFill>
              </a:rPr>
              <a:t>This is nearly all new to me and we could do with a little more detail</a:t>
            </a:r>
          </a:p>
          <a:p>
            <a:pPr marL="457200" lvl="1" indent="0">
              <a:buNone/>
              <a:defRPr/>
            </a:pPr>
            <a:endParaRPr lang="en-GB" altLang="en-US" sz="3600" dirty="0" smtClean="0">
              <a:solidFill>
                <a:schemeClr val="tx1"/>
              </a:solidFill>
            </a:endParaRPr>
          </a:p>
          <a:p>
            <a:pPr marL="1200150" lvl="1" indent="-742950">
              <a:buFont typeface="+mj-lt"/>
              <a:buAutoNum type="arabicPeriod"/>
              <a:defRPr/>
            </a:pPr>
            <a:endParaRPr lang="en-GB" altLang="en-US" sz="2800" dirty="0" smtClean="0"/>
          </a:p>
          <a:p>
            <a:pPr lvl="1">
              <a:defRPr/>
            </a:pPr>
            <a:endParaRPr lang="en-GB" altLang="en-US" sz="2800" dirty="0"/>
          </a:p>
        </p:txBody>
      </p:sp>
    </p:spTree>
    <p:extLst>
      <p:ext uri="{BB962C8B-B14F-4D97-AF65-F5344CB8AC3E}">
        <p14:creationId xmlns:p14="http://schemas.microsoft.com/office/powerpoint/2010/main" val="235693968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p:nvPicPr>
        <p:blipFill rotWithShape="1">
          <a:blip r:embed="rId3"/>
          <a:srcRect l="23724" t="23521" r="26011" b="31464"/>
          <a:stretch/>
        </p:blipFill>
        <p:spPr>
          <a:xfrm>
            <a:off x="-18537" y="5840541"/>
            <a:ext cx="12263839" cy="1026730"/>
          </a:xfrm>
          <a:prstGeom prst="rect">
            <a:avLst/>
          </a:prstGeom>
        </p:spPr>
      </p:pic>
      <p:sp>
        <p:nvSpPr>
          <p:cNvPr id="2" name="Title 1"/>
          <p:cNvSpPr>
            <a:spLocks noGrp="1"/>
          </p:cNvSpPr>
          <p:nvPr>
            <p:ph type="title"/>
          </p:nvPr>
        </p:nvSpPr>
        <p:spPr>
          <a:xfrm>
            <a:off x="611801" y="525849"/>
            <a:ext cx="11049507" cy="782320"/>
          </a:xfrm>
        </p:spPr>
        <p:txBody>
          <a:bodyPr/>
          <a:lstStyle/>
          <a:p>
            <a:endParaRPr lang="en-GB" sz="4800" dirty="0">
              <a:solidFill>
                <a:srgbClr val="00ABB5"/>
              </a:solidFill>
            </a:endParaRPr>
          </a:p>
        </p:txBody>
      </p:sp>
      <p:sp>
        <p:nvSpPr>
          <p:cNvPr id="3" name="Content Placeholder 2"/>
          <p:cNvSpPr>
            <a:spLocks noGrp="1"/>
          </p:cNvSpPr>
          <p:nvPr>
            <p:ph idx="1"/>
          </p:nvPr>
        </p:nvSpPr>
        <p:spPr>
          <a:xfrm>
            <a:off x="611801" y="1507441"/>
            <a:ext cx="10929002" cy="4555429"/>
          </a:xfrm>
        </p:spPr>
        <p:txBody>
          <a:bodyPr/>
          <a:lstStyle/>
          <a:p>
            <a:pPr marL="457200" lvl="1" indent="0" algn="ctr">
              <a:buNone/>
              <a:defRPr/>
            </a:pPr>
            <a:endParaRPr lang="en-GB" altLang="en-US" sz="4800" dirty="0">
              <a:solidFill>
                <a:schemeClr val="tx1"/>
              </a:solidFill>
            </a:endParaRPr>
          </a:p>
          <a:p>
            <a:pPr marL="457200" lvl="1" indent="0" algn="ctr">
              <a:buNone/>
              <a:defRPr/>
            </a:pPr>
            <a:r>
              <a:rPr lang="en-GB" altLang="en-US" sz="4800" dirty="0" smtClean="0">
                <a:solidFill>
                  <a:schemeClr val="tx1"/>
                </a:solidFill>
              </a:rPr>
              <a:t>Substantive evaluation</a:t>
            </a:r>
          </a:p>
          <a:p>
            <a:pPr marL="457200" lvl="1" indent="0">
              <a:buNone/>
              <a:defRPr/>
            </a:pPr>
            <a:endParaRPr lang="en-GB" altLang="en-US" sz="3600" dirty="0" smtClean="0">
              <a:solidFill>
                <a:schemeClr val="tx1"/>
              </a:solidFill>
            </a:endParaRPr>
          </a:p>
          <a:p>
            <a:pPr marL="1200150" lvl="1" indent="-742950">
              <a:buFont typeface="+mj-lt"/>
              <a:buAutoNum type="arabicPeriod"/>
              <a:defRPr/>
            </a:pPr>
            <a:endParaRPr lang="en-GB" altLang="en-US" sz="2800" dirty="0" smtClean="0"/>
          </a:p>
          <a:p>
            <a:pPr lvl="1">
              <a:defRPr/>
            </a:pPr>
            <a:endParaRPr lang="en-GB" altLang="en-US" sz="2800" dirty="0"/>
          </a:p>
        </p:txBody>
      </p:sp>
    </p:spTree>
    <p:extLst>
      <p:ext uri="{BB962C8B-B14F-4D97-AF65-F5344CB8AC3E}">
        <p14:creationId xmlns:p14="http://schemas.microsoft.com/office/powerpoint/2010/main" val="326995220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p:nvPicPr>
        <p:blipFill rotWithShape="1">
          <a:blip r:embed="rId3"/>
          <a:srcRect l="23724" t="23521" r="26011" b="31464"/>
          <a:stretch/>
        </p:blipFill>
        <p:spPr>
          <a:xfrm>
            <a:off x="-18537" y="5840541"/>
            <a:ext cx="12263839" cy="1026730"/>
          </a:xfrm>
          <a:prstGeom prst="rect">
            <a:avLst/>
          </a:prstGeom>
        </p:spPr>
      </p:pic>
      <p:sp>
        <p:nvSpPr>
          <p:cNvPr id="2" name="Title 1"/>
          <p:cNvSpPr>
            <a:spLocks noGrp="1"/>
          </p:cNvSpPr>
          <p:nvPr>
            <p:ph type="title"/>
          </p:nvPr>
        </p:nvSpPr>
        <p:spPr>
          <a:xfrm>
            <a:off x="611801" y="525849"/>
            <a:ext cx="11049507" cy="782320"/>
          </a:xfrm>
        </p:spPr>
        <p:txBody>
          <a:bodyPr/>
          <a:lstStyle/>
          <a:p>
            <a:r>
              <a:rPr lang="en-GB" sz="4800" dirty="0" smtClean="0"/>
              <a:t>Substantive evaluation</a:t>
            </a:r>
            <a:endParaRPr lang="en-GB" sz="4800" dirty="0">
              <a:solidFill>
                <a:srgbClr val="00ABB5"/>
              </a:solidFill>
            </a:endParaRPr>
          </a:p>
        </p:txBody>
      </p:sp>
      <p:sp>
        <p:nvSpPr>
          <p:cNvPr id="3" name="Content Placeholder 2"/>
          <p:cNvSpPr>
            <a:spLocks noGrp="1"/>
          </p:cNvSpPr>
          <p:nvPr>
            <p:ph idx="1"/>
          </p:nvPr>
        </p:nvSpPr>
        <p:spPr>
          <a:xfrm>
            <a:off x="1019511" y="1507441"/>
            <a:ext cx="10521292" cy="4555429"/>
          </a:xfrm>
        </p:spPr>
        <p:txBody>
          <a:bodyPr/>
          <a:lstStyle/>
          <a:p>
            <a:pPr lvl="1">
              <a:defRPr/>
            </a:pPr>
            <a:r>
              <a:rPr lang="en-GB" altLang="en-US" sz="3200" i="1" dirty="0" smtClean="0">
                <a:solidFill>
                  <a:schemeClr val="tx1"/>
                </a:solidFill>
              </a:rPr>
              <a:t>HGIOCLD? (4</a:t>
            </a:r>
            <a:r>
              <a:rPr lang="en-GB" altLang="en-US" sz="3200" i="1" baseline="30000" dirty="0" smtClean="0">
                <a:solidFill>
                  <a:schemeClr val="tx1"/>
                </a:solidFill>
              </a:rPr>
              <a:t>th</a:t>
            </a:r>
            <a:r>
              <a:rPr lang="en-GB" altLang="en-US" sz="3200" i="1" dirty="0" smtClean="0">
                <a:solidFill>
                  <a:schemeClr val="tx1"/>
                </a:solidFill>
              </a:rPr>
              <a:t> Edition) </a:t>
            </a:r>
            <a:r>
              <a:rPr lang="en-GB" altLang="en-US" sz="3200" dirty="0">
                <a:solidFill>
                  <a:schemeClr val="tx1"/>
                </a:solidFill>
              </a:rPr>
              <a:t>F</a:t>
            </a:r>
            <a:r>
              <a:rPr lang="en-GB" altLang="en-US" sz="3200" dirty="0" smtClean="0">
                <a:solidFill>
                  <a:schemeClr val="tx1"/>
                </a:solidFill>
              </a:rPr>
              <a:t>it for purpose</a:t>
            </a:r>
          </a:p>
          <a:p>
            <a:pPr lvl="1">
              <a:defRPr/>
            </a:pPr>
            <a:r>
              <a:rPr lang="en-GB" altLang="en-US" sz="3200" dirty="0" smtClean="0">
                <a:solidFill>
                  <a:schemeClr val="tx1"/>
                </a:solidFill>
              </a:rPr>
              <a:t>Being clear about your intentions and planned impact is still central to planning and evaluation</a:t>
            </a:r>
          </a:p>
          <a:p>
            <a:pPr lvl="1">
              <a:defRPr/>
            </a:pPr>
            <a:r>
              <a:rPr lang="en-GB" altLang="en-US" sz="3200" dirty="0" smtClean="0">
                <a:solidFill>
                  <a:schemeClr val="tx1"/>
                </a:solidFill>
              </a:rPr>
              <a:t>Safeguarding, inclusion and access need to be considered in a different context </a:t>
            </a:r>
          </a:p>
          <a:p>
            <a:pPr lvl="1">
              <a:defRPr/>
            </a:pPr>
            <a:r>
              <a:rPr lang="en-GB" altLang="en-US" sz="3200" dirty="0" smtClean="0">
                <a:solidFill>
                  <a:schemeClr val="tx1"/>
                </a:solidFill>
              </a:rPr>
              <a:t>There are, on the positive side, many simple ways to get feedback as you go along and evaluate wider experiences</a:t>
            </a:r>
          </a:p>
          <a:p>
            <a:pPr marL="457200" lvl="1" indent="0">
              <a:buNone/>
              <a:defRPr/>
            </a:pPr>
            <a:endParaRPr lang="en-GB" altLang="en-US" sz="3600" dirty="0" smtClean="0">
              <a:solidFill>
                <a:schemeClr val="tx1"/>
              </a:solidFill>
            </a:endParaRPr>
          </a:p>
          <a:p>
            <a:pPr marL="1200150" lvl="1" indent="-742950">
              <a:buFont typeface="+mj-lt"/>
              <a:buAutoNum type="arabicPeriod"/>
              <a:defRPr/>
            </a:pPr>
            <a:endParaRPr lang="en-GB" altLang="en-US" sz="2800" dirty="0" smtClean="0"/>
          </a:p>
          <a:p>
            <a:pPr lvl="1">
              <a:defRPr/>
            </a:pPr>
            <a:endParaRPr lang="en-GB" altLang="en-US" sz="2800" dirty="0"/>
          </a:p>
        </p:txBody>
      </p:sp>
    </p:spTree>
    <p:extLst>
      <p:ext uri="{BB962C8B-B14F-4D97-AF65-F5344CB8AC3E}">
        <p14:creationId xmlns:p14="http://schemas.microsoft.com/office/powerpoint/2010/main" val="91403105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p:nvPicPr>
        <p:blipFill rotWithShape="1">
          <a:blip r:embed="rId3"/>
          <a:srcRect l="23724" t="23521" r="26011" b="31464"/>
          <a:stretch/>
        </p:blipFill>
        <p:spPr>
          <a:xfrm>
            <a:off x="-18537" y="5840541"/>
            <a:ext cx="12263839" cy="1026730"/>
          </a:xfrm>
          <a:prstGeom prst="rect">
            <a:avLst/>
          </a:prstGeom>
        </p:spPr>
      </p:pic>
      <p:sp>
        <p:nvSpPr>
          <p:cNvPr id="2" name="Title 1"/>
          <p:cNvSpPr>
            <a:spLocks noGrp="1"/>
          </p:cNvSpPr>
          <p:nvPr>
            <p:ph type="title"/>
          </p:nvPr>
        </p:nvSpPr>
        <p:spPr>
          <a:xfrm>
            <a:off x="611801" y="525849"/>
            <a:ext cx="11049507" cy="782320"/>
          </a:xfrm>
        </p:spPr>
        <p:txBody>
          <a:bodyPr/>
          <a:lstStyle/>
          <a:p>
            <a:r>
              <a:rPr lang="en-GB" sz="4000" dirty="0"/>
              <a:t>How Good is our CLD? (4</a:t>
            </a:r>
            <a:r>
              <a:rPr lang="en-GB" sz="4000" baseline="30000" dirty="0"/>
              <a:t>th</a:t>
            </a:r>
            <a:r>
              <a:rPr lang="en-GB" sz="4000" dirty="0"/>
              <a:t> edition) - DRAFT</a:t>
            </a:r>
            <a:endParaRPr lang="en-GB" sz="4000" dirty="0">
              <a:solidFill>
                <a:srgbClr val="00ABB5"/>
              </a:solidFill>
            </a:endParaRPr>
          </a:p>
        </p:txBody>
      </p:sp>
      <p:sp>
        <p:nvSpPr>
          <p:cNvPr id="3" name="Content Placeholder 2"/>
          <p:cNvSpPr>
            <a:spLocks noGrp="1"/>
          </p:cNvSpPr>
          <p:nvPr>
            <p:ph idx="1"/>
          </p:nvPr>
        </p:nvSpPr>
        <p:spPr>
          <a:xfrm>
            <a:off x="480950" y="1507441"/>
            <a:ext cx="11180357" cy="4555429"/>
          </a:xfrm>
        </p:spPr>
        <p:txBody>
          <a:bodyPr/>
          <a:lstStyle/>
          <a:p>
            <a:pPr marL="625475" lvl="1" indent="0">
              <a:buNone/>
            </a:pPr>
            <a:r>
              <a:rPr lang="en-GB" sz="3200" dirty="0">
                <a:solidFill>
                  <a:schemeClr val="tx1"/>
                </a:solidFill>
              </a:rPr>
              <a:t>Updated quality improvement framework (draft)</a:t>
            </a:r>
          </a:p>
          <a:p>
            <a:pPr lvl="1" indent="0">
              <a:buNone/>
            </a:pPr>
            <a:endParaRPr lang="en-GB" sz="800" dirty="0">
              <a:solidFill>
                <a:schemeClr val="tx1"/>
              </a:solidFill>
            </a:endParaRPr>
          </a:p>
          <a:p>
            <a:pPr marL="715963" lvl="1" indent="346075">
              <a:tabLst>
                <a:tab pos="1069975" algn="l"/>
              </a:tabLst>
            </a:pPr>
            <a:r>
              <a:rPr lang="en-GB" sz="3200" dirty="0">
                <a:solidFill>
                  <a:schemeClr val="tx1"/>
                </a:solidFill>
              </a:rPr>
              <a:t>Currently 16 quality indicators (</a:t>
            </a:r>
            <a:r>
              <a:rPr lang="en-GB" sz="3200" dirty="0" err="1">
                <a:solidFill>
                  <a:schemeClr val="tx1"/>
                </a:solidFill>
              </a:rPr>
              <a:t>QIs</a:t>
            </a:r>
            <a:r>
              <a:rPr lang="en-GB" sz="3200" dirty="0">
                <a:solidFill>
                  <a:schemeClr val="tx1"/>
                </a:solidFill>
              </a:rPr>
              <a:t>) in three sections, under six core questions;</a:t>
            </a:r>
          </a:p>
          <a:p>
            <a:pPr marL="715963" lvl="1" indent="346075">
              <a:tabLst>
                <a:tab pos="1069975" algn="l"/>
              </a:tabLst>
            </a:pPr>
            <a:endParaRPr lang="en-GB" sz="800" dirty="0">
              <a:solidFill>
                <a:schemeClr val="tx1"/>
              </a:solidFill>
            </a:endParaRPr>
          </a:p>
          <a:p>
            <a:pPr marL="1524000" lvl="1" indent="346075">
              <a:tabLst>
                <a:tab pos="1069975" algn="l"/>
              </a:tabLst>
            </a:pPr>
            <a:r>
              <a:rPr lang="en-GB" sz="3200" dirty="0">
                <a:solidFill>
                  <a:schemeClr val="tx1"/>
                </a:solidFill>
              </a:rPr>
              <a:t>Performance and outcomes</a:t>
            </a:r>
          </a:p>
          <a:p>
            <a:pPr marL="1524000" lvl="1" indent="346075">
              <a:tabLst>
                <a:tab pos="1069975" algn="l"/>
              </a:tabLst>
            </a:pPr>
            <a:r>
              <a:rPr lang="en-GB" sz="3200" dirty="0">
                <a:solidFill>
                  <a:schemeClr val="tx1"/>
                </a:solidFill>
              </a:rPr>
              <a:t>Management and delivery</a:t>
            </a:r>
          </a:p>
          <a:p>
            <a:pPr marL="1524000" lvl="1" indent="346075">
              <a:tabLst>
                <a:tab pos="1069975" algn="l"/>
              </a:tabLst>
            </a:pPr>
            <a:r>
              <a:rPr lang="en-GB" sz="3200" dirty="0">
                <a:solidFill>
                  <a:schemeClr val="tx1"/>
                </a:solidFill>
              </a:rPr>
              <a:t>Leadership and direction </a:t>
            </a:r>
          </a:p>
          <a:p>
            <a:pPr marL="1524000" lvl="1" indent="0">
              <a:buNone/>
              <a:tabLst>
                <a:tab pos="1069975" algn="l"/>
              </a:tabLst>
            </a:pPr>
            <a:endParaRPr lang="en-GB" sz="800" dirty="0">
              <a:solidFill>
                <a:schemeClr val="tx1"/>
              </a:solidFill>
            </a:endParaRPr>
          </a:p>
          <a:p>
            <a:pPr marL="715963" lvl="1" indent="346075">
              <a:tabLst>
                <a:tab pos="1069975" algn="l"/>
              </a:tabLst>
            </a:pPr>
            <a:r>
              <a:rPr lang="en-GB" sz="3200" dirty="0">
                <a:solidFill>
                  <a:schemeClr val="tx1"/>
                </a:solidFill>
              </a:rPr>
              <a:t>Each QI has three themes each with an illustration of very good and challenge questions.   </a:t>
            </a:r>
          </a:p>
          <a:p>
            <a:pPr marL="457200" lvl="1" indent="0">
              <a:buNone/>
              <a:defRPr/>
            </a:pPr>
            <a:endParaRPr lang="en-GB" altLang="en-US" sz="3600" dirty="0" smtClean="0">
              <a:solidFill>
                <a:schemeClr val="tx1"/>
              </a:solidFill>
            </a:endParaRPr>
          </a:p>
          <a:p>
            <a:pPr marL="1200150" lvl="1" indent="-742950">
              <a:buFont typeface="+mj-lt"/>
              <a:buAutoNum type="arabicPeriod"/>
              <a:defRPr/>
            </a:pPr>
            <a:endParaRPr lang="en-GB" altLang="en-US" sz="2800" dirty="0" smtClean="0"/>
          </a:p>
          <a:p>
            <a:pPr lvl="1">
              <a:defRPr/>
            </a:pPr>
            <a:endParaRPr lang="en-GB" altLang="en-US" sz="2800" dirty="0"/>
          </a:p>
        </p:txBody>
      </p:sp>
    </p:spTree>
    <p:extLst>
      <p:ext uri="{BB962C8B-B14F-4D97-AF65-F5344CB8AC3E}">
        <p14:creationId xmlns:p14="http://schemas.microsoft.com/office/powerpoint/2010/main" val="139479876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a:stretch>
            <a:fillRect/>
          </a:stretch>
        </p:blipFill>
        <p:spPr>
          <a:xfrm>
            <a:off x="8630113" y="6374080"/>
            <a:ext cx="2804346" cy="186956"/>
          </a:xfrm>
          <a:prstGeom prst="rect">
            <a:avLst/>
          </a:prstGeom>
        </p:spPr>
      </p:pic>
      <p:pic>
        <p:nvPicPr>
          <p:cNvPr id="7" name="Picture 6" descr="1.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794854"/>
            <a:ext cx="12209380" cy="1063146"/>
          </a:xfrm>
          <a:prstGeom prst="rect">
            <a:avLst/>
          </a:prstGeom>
        </p:spPr>
      </p:pic>
      <p:sp>
        <p:nvSpPr>
          <p:cNvPr id="9" name="Text Box 8"/>
          <p:cNvSpPr txBox="1"/>
          <p:nvPr/>
        </p:nvSpPr>
        <p:spPr>
          <a:xfrm>
            <a:off x="7200688" y="6160986"/>
            <a:ext cx="5029200" cy="800100"/>
          </a:xfrm>
          <a:prstGeom prst="rect">
            <a:avLst/>
          </a:prstGeom>
          <a:no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259715" algn="r">
              <a:spcAft>
                <a:spcPts val="0"/>
              </a:spcAft>
              <a:tabLst>
                <a:tab pos="3330575" algn="l"/>
              </a:tabLst>
            </a:pPr>
            <a:r>
              <a:rPr lang="en-GB" sz="1400" dirty="0">
                <a:solidFill>
                  <a:srgbClr val="FFFFFF"/>
                </a:solidFill>
                <a:effectLst/>
                <a:latin typeface="Arial Bold"/>
                <a:ea typeface="ＭＳ 明朝"/>
                <a:cs typeface="Times New Roman"/>
              </a:rPr>
              <a:t>For Scotland's learners, with Scotland's educators</a:t>
            </a:r>
            <a:endParaRPr lang="en-GB" sz="1200" dirty="0">
              <a:solidFill>
                <a:srgbClr val="595959"/>
              </a:solidFill>
              <a:effectLst/>
              <a:latin typeface="Arial"/>
              <a:ea typeface="ＭＳ 明朝"/>
              <a:cs typeface="Times New Roman"/>
            </a:endParaRPr>
          </a:p>
        </p:txBody>
      </p:sp>
      <p:sp>
        <p:nvSpPr>
          <p:cNvPr id="10" name="Text Box 8"/>
          <p:cNvSpPr txBox="1"/>
          <p:nvPr/>
        </p:nvSpPr>
        <p:spPr>
          <a:xfrm>
            <a:off x="6735647" y="6417135"/>
            <a:ext cx="5498123" cy="800100"/>
          </a:xfrm>
          <a:prstGeom prst="rect">
            <a:avLst/>
          </a:prstGeom>
          <a:no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259715" algn="r">
              <a:spcAft>
                <a:spcPts val="0"/>
              </a:spcAft>
              <a:tabLst>
                <a:tab pos="3330575" algn="l"/>
              </a:tabLst>
            </a:pPr>
            <a:r>
              <a:rPr lang="en-GB" sz="1400" b="1" dirty="0">
                <a:solidFill>
                  <a:schemeClr val="bg1"/>
                </a:solidFill>
              </a:rPr>
              <a:t>Do luchd-ionnsachaidh na h-Alba, le luchd-foghlaim Alba </a:t>
            </a:r>
          </a:p>
        </p:txBody>
      </p:sp>
      <p:graphicFrame>
        <p:nvGraphicFramePr>
          <p:cNvPr id="12" name="Content Placeholder 11"/>
          <p:cNvGraphicFramePr>
            <a:graphicFrameLocks noGrp="1"/>
          </p:cNvGraphicFramePr>
          <p:nvPr>
            <p:ph idx="1"/>
            <p:extLst>
              <p:ext uri="{D42A27DB-BD31-4B8C-83A1-F6EECF244321}">
                <p14:modId xmlns:p14="http://schemas.microsoft.com/office/powerpoint/2010/main" val="2595048556"/>
              </p:ext>
            </p:extLst>
          </p:nvPr>
        </p:nvGraphicFramePr>
        <p:xfrm>
          <a:off x="817349" y="457729"/>
          <a:ext cx="3288983" cy="3048373"/>
        </p:xfrm>
        <a:graphic>
          <a:graphicData uri="http://schemas.openxmlformats.org/drawingml/2006/table">
            <a:tbl>
              <a:tblPr firstRow="1" firstCol="1" bandRow="1"/>
              <a:tblGrid>
                <a:gridCol w="3288983">
                  <a:extLst>
                    <a:ext uri="{9D8B030D-6E8A-4147-A177-3AD203B41FA5}">
                      <a16:colId xmlns:a16="http://schemas.microsoft.com/office/drawing/2014/main" val="750283011"/>
                    </a:ext>
                  </a:extLst>
                </a:gridCol>
              </a:tblGrid>
              <a:tr h="1128133">
                <a:tc>
                  <a:txBody>
                    <a:bodyPr/>
                    <a:lstStyle/>
                    <a:p>
                      <a:pPr algn="ctr">
                        <a:spcAft>
                          <a:spcPts val="0"/>
                        </a:spcAft>
                      </a:pPr>
                      <a:r>
                        <a:rPr lang="en-GB" sz="1400" b="1" dirty="0">
                          <a:solidFill>
                            <a:srgbClr val="595959"/>
                          </a:solidFill>
                          <a:effectLst/>
                          <a:latin typeface="Arial" panose="020B0604020202020204" pitchFamily="34" charset="0"/>
                          <a:ea typeface="Times New Roman" panose="02020603050405020304" pitchFamily="18" charset="0"/>
                          <a:cs typeface="Arial" panose="020B0604020202020204" pitchFamily="34" charset="0"/>
                        </a:rPr>
                        <a:t> </a:t>
                      </a:r>
                      <a:r>
                        <a:rPr lang="en-GB" sz="1600" b="1" dirty="0" smtClean="0">
                          <a:solidFill>
                            <a:srgbClr val="595959"/>
                          </a:solidFill>
                          <a:effectLst/>
                          <a:latin typeface="Arial" panose="020B0604020202020204" pitchFamily="34" charset="0"/>
                          <a:ea typeface="Times New Roman" panose="02020603050405020304" pitchFamily="18" charset="0"/>
                          <a:cs typeface="Arial" panose="020B0604020202020204" pitchFamily="34" charset="0"/>
                        </a:rPr>
                        <a:t>Performance </a:t>
                      </a:r>
                      <a:r>
                        <a:rPr lang="en-GB" sz="1600" b="1" dirty="0">
                          <a:solidFill>
                            <a:srgbClr val="595959"/>
                          </a:solidFill>
                          <a:effectLst/>
                          <a:latin typeface="Arial" panose="020B0604020202020204" pitchFamily="34" charset="0"/>
                          <a:ea typeface="Times New Roman" panose="02020603050405020304" pitchFamily="18" charset="0"/>
                          <a:cs typeface="Arial" panose="020B0604020202020204" pitchFamily="34" charset="0"/>
                        </a:rPr>
                        <a:t>and Outcomes</a:t>
                      </a:r>
                      <a:endParaRPr lang="en-GB" sz="1600" b="1" dirty="0">
                        <a:solidFill>
                          <a:srgbClr val="595959"/>
                        </a:solidFill>
                        <a:effectLst/>
                        <a:latin typeface="Arial" panose="020B0604020202020204" pitchFamily="34" charset="0"/>
                        <a:ea typeface="MS Mincho"/>
                        <a:cs typeface="Times New Roman" panose="02020603050405020304" pitchFamily="18" charset="0"/>
                      </a:endParaRPr>
                    </a:p>
                    <a:p>
                      <a:pPr>
                        <a:spcAft>
                          <a:spcPts val="0"/>
                        </a:spcAft>
                      </a:pPr>
                      <a:r>
                        <a:rPr lang="en-GB" sz="1400" b="1" dirty="0">
                          <a:solidFill>
                            <a:srgbClr val="595959"/>
                          </a:solidFill>
                          <a:effectLst/>
                          <a:latin typeface="Arial" panose="020B0604020202020204" pitchFamily="34" charset="0"/>
                          <a:ea typeface="Times New Roman" panose="02020603050405020304" pitchFamily="18" charset="0"/>
                          <a:cs typeface="Arial" panose="020B0604020202020204" pitchFamily="34" charset="0"/>
                        </a:rPr>
                        <a:t> </a:t>
                      </a:r>
                      <a:endParaRPr lang="en-GB" sz="1400" b="1" dirty="0">
                        <a:solidFill>
                          <a:srgbClr val="595959"/>
                        </a:solidFill>
                        <a:effectLst/>
                        <a:latin typeface="Arial" panose="020B0604020202020204" pitchFamily="34" charset="0"/>
                        <a:ea typeface="MS Mincho"/>
                        <a:cs typeface="Times New Roman" panose="02020603050405020304" pitchFamily="18" charset="0"/>
                      </a:endParaRPr>
                    </a:p>
                    <a:p>
                      <a:pPr>
                        <a:spcAft>
                          <a:spcPts val="0"/>
                        </a:spcAft>
                      </a:pPr>
                      <a:r>
                        <a:rPr lang="en-GB" sz="1400" b="1" dirty="0">
                          <a:solidFill>
                            <a:srgbClr val="595959"/>
                          </a:solidFill>
                          <a:effectLst/>
                          <a:latin typeface="Arial" panose="020B0604020202020204" pitchFamily="34" charset="0"/>
                          <a:ea typeface="Times New Roman" panose="02020603050405020304" pitchFamily="18" charset="0"/>
                          <a:cs typeface="Arial" panose="020B0604020202020204" pitchFamily="34" charset="0"/>
                        </a:rPr>
                        <a:t>1. How well does our performance demonstrate positive impacts</a:t>
                      </a:r>
                      <a:r>
                        <a:rPr lang="en-GB" sz="1400" b="1" dirty="0" smtClean="0">
                          <a:solidFill>
                            <a:srgbClr val="595959"/>
                          </a:solidFill>
                          <a:effectLst/>
                          <a:latin typeface="Arial" panose="020B0604020202020204" pitchFamily="34" charset="0"/>
                          <a:ea typeface="Times New Roman" panose="02020603050405020304" pitchFamily="18" charset="0"/>
                          <a:cs typeface="Arial" panose="020B0604020202020204" pitchFamily="34" charset="0"/>
                        </a:rPr>
                        <a:t>?</a:t>
                      </a:r>
                      <a:r>
                        <a:rPr lang="en-GB" sz="1400" b="1" dirty="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GB" sz="1400" b="1" dirty="0">
                        <a:solidFill>
                          <a:srgbClr val="595959"/>
                        </a:solidFill>
                        <a:effectLst/>
                        <a:latin typeface="Arial" panose="020B0604020202020204" pitchFamily="34" charset="0"/>
                        <a:ea typeface="MS Mincho"/>
                        <a:cs typeface="Times New Roman" panose="02020603050405020304" pitchFamily="18" charset="0"/>
                      </a:endParaRPr>
                    </a:p>
                    <a:p>
                      <a:pPr>
                        <a:spcAft>
                          <a:spcPts val="0"/>
                        </a:spcAft>
                      </a:pPr>
                      <a:r>
                        <a:rPr lang="en-GB" sz="1400" b="1" dirty="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GB" sz="1400" b="1" dirty="0">
                        <a:solidFill>
                          <a:srgbClr val="595959"/>
                        </a:solidFill>
                        <a:effectLst/>
                        <a:latin typeface="Arial" panose="020B0604020202020204" pitchFamily="34" charset="0"/>
                        <a:ea typeface="MS Mincho"/>
                        <a:cs typeface="Times New Roman" panose="02020603050405020304" pitchFamily="18" charset="0"/>
                      </a:endParaRPr>
                    </a:p>
                  </a:txBody>
                  <a:tcPr marL="68580" marR="68580" marT="0" marB="0">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solidFill>
                      <a:srgbClr val="E0EDAE"/>
                    </a:solidFill>
                  </a:tcPr>
                </a:tc>
                <a:extLst>
                  <a:ext uri="{0D108BD9-81ED-4DB2-BD59-A6C34878D82A}">
                    <a16:rowId xmlns:a16="http://schemas.microsoft.com/office/drawing/2014/main" val="4220265199"/>
                  </a:ext>
                </a:extLst>
              </a:tr>
              <a:tr h="1535514">
                <a:tc>
                  <a:txBody>
                    <a:bodyPr/>
                    <a:lstStyle/>
                    <a:p>
                      <a:pPr>
                        <a:spcAft>
                          <a:spcPts val="0"/>
                        </a:spcAft>
                      </a:pPr>
                      <a:r>
                        <a:rPr lang="en-GB" sz="1400" b="1" dirty="0">
                          <a:solidFill>
                            <a:srgbClr val="CC0000"/>
                          </a:solidFill>
                          <a:effectLst/>
                          <a:latin typeface="Arial" panose="020B0604020202020204" pitchFamily="34" charset="0"/>
                          <a:ea typeface="Times New Roman" panose="02020603050405020304" pitchFamily="18" charset="0"/>
                          <a:cs typeface="Arial" panose="020B0604020202020204" pitchFamily="34" charset="0"/>
                        </a:rPr>
                        <a:t> </a:t>
                      </a:r>
                      <a:endParaRPr lang="en-GB" sz="1400" b="1" dirty="0">
                        <a:solidFill>
                          <a:srgbClr val="595959"/>
                        </a:solidFill>
                        <a:effectLst/>
                        <a:latin typeface="Arial" panose="020B0604020202020204" pitchFamily="34" charset="0"/>
                        <a:ea typeface="MS Mincho"/>
                        <a:cs typeface="Times New Roman" panose="02020603050405020304" pitchFamily="18" charset="0"/>
                      </a:endParaRPr>
                    </a:p>
                    <a:p>
                      <a:pPr marL="0" algn="l" defTabSz="914400" rtl="0" eaLnBrk="1" latinLnBrk="0" hangingPunct="1">
                        <a:spcAft>
                          <a:spcPts val="0"/>
                        </a:spcAft>
                      </a:pPr>
                      <a:r>
                        <a:rPr lang="en-GB" sz="1400" b="1" kern="1200" dirty="0">
                          <a:solidFill>
                            <a:srgbClr val="595959"/>
                          </a:solidFill>
                          <a:effectLst/>
                          <a:latin typeface="Arial" panose="020B0604020202020204" pitchFamily="34" charset="0"/>
                          <a:ea typeface="Times New Roman" panose="02020603050405020304" pitchFamily="18" charset="0"/>
                          <a:cs typeface="Arial" panose="020B0604020202020204" pitchFamily="34" charset="0"/>
                        </a:rPr>
                        <a:t>1.1 Performance against aims and targets </a:t>
                      </a:r>
                    </a:p>
                    <a:p>
                      <a:pPr marL="0" algn="l" defTabSz="914400" rtl="0" eaLnBrk="1" latinLnBrk="0" hangingPunct="1">
                        <a:spcAft>
                          <a:spcPts val="0"/>
                        </a:spcAft>
                      </a:pPr>
                      <a:r>
                        <a:rPr lang="en-GB" sz="1400" b="1" kern="1200" dirty="0">
                          <a:solidFill>
                            <a:srgbClr val="595959"/>
                          </a:solidFill>
                          <a:effectLst/>
                          <a:latin typeface="Arial" panose="020B0604020202020204" pitchFamily="34" charset="0"/>
                          <a:ea typeface="Times New Roman" panose="02020603050405020304" pitchFamily="18" charset="0"/>
                          <a:cs typeface="Arial" panose="020B0604020202020204" pitchFamily="34" charset="0"/>
                        </a:rPr>
                        <a:t> </a:t>
                      </a:r>
                    </a:p>
                    <a:p>
                      <a:pPr marL="0" algn="l" defTabSz="914400" rtl="0" eaLnBrk="1" latinLnBrk="0" hangingPunct="1">
                        <a:spcAft>
                          <a:spcPts val="0"/>
                        </a:spcAft>
                      </a:pPr>
                      <a:r>
                        <a:rPr lang="en-GB" sz="1400" b="1" kern="1200" dirty="0">
                          <a:solidFill>
                            <a:srgbClr val="595959"/>
                          </a:solidFill>
                          <a:effectLst/>
                          <a:latin typeface="Arial" panose="020B0604020202020204" pitchFamily="34" charset="0"/>
                          <a:ea typeface="Times New Roman" panose="02020603050405020304" pitchFamily="18" charset="0"/>
                          <a:cs typeface="Arial" panose="020B0604020202020204" pitchFamily="34" charset="0"/>
                        </a:rPr>
                        <a:t>1.2 Improvements in equality and equity</a:t>
                      </a:r>
                    </a:p>
                    <a:p>
                      <a:pPr>
                        <a:spcAft>
                          <a:spcPts val="0"/>
                        </a:spcAft>
                      </a:pPr>
                      <a:r>
                        <a:rPr lang="en-GB" sz="1400" b="1" dirty="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GB" sz="1400" b="1" dirty="0" smtClean="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endParaRPr>
                    </a:p>
                    <a:p>
                      <a:pPr>
                        <a:spcAft>
                          <a:spcPts val="0"/>
                        </a:spcAft>
                      </a:pPr>
                      <a:endParaRPr lang="en-GB" sz="1400" b="1" dirty="0" smtClean="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endParaRPr>
                    </a:p>
                    <a:p>
                      <a:pPr>
                        <a:spcAft>
                          <a:spcPts val="0"/>
                        </a:spcAft>
                      </a:pPr>
                      <a:endParaRPr lang="en-GB" sz="1400" b="1" dirty="0">
                        <a:solidFill>
                          <a:srgbClr val="595959"/>
                        </a:solidFill>
                        <a:effectLst/>
                        <a:latin typeface="Arial" panose="020B0604020202020204" pitchFamily="34" charset="0"/>
                        <a:ea typeface="MS Mincho"/>
                        <a:cs typeface="Times New Roman" panose="02020603050405020304" pitchFamily="18" charset="0"/>
                      </a:endParaRPr>
                    </a:p>
                  </a:txBody>
                  <a:tcPr marL="68580" marR="68580" marT="0" marB="0">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solidFill>
                      <a:srgbClr val="EFF6D6"/>
                    </a:solidFill>
                  </a:tcPr>
                </a:tc>
                <a:extLst>
                  <a:ext uri="{0D108BD9-81ED-4DB2-BD59-A6C34878D82A}">
                    <a16:rowId xmlns:a16="http://schemas.microsoft.com/office/drawing/2014/main" val="365265874"/>
                  </a:ext>
                </a:extLst>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2348805036"/>
              </p:ext>
            </p:extLst>
          </p:nvPr>
        </p:nvGraphicFramePr>
        <p:xfrm>
          <a:off x="818147" y="3368842"/>
          <a:ext cx="3288185" cy="2987040"/>
        </p:xfrm>
        <a:graphic>
          <a:graphicData uri="http://schemas.openxmlformats.org/drawingml/2006/table">
            <a:tbl>
              <a:tblPr firstRow="1" firstCol="1" bandRow="1"/>
              <a:tblGrid>
                <a:gridCol w="3288185">
                  <a:extLst>
                    <a:ext uri="{9D8B030D-6E8A-4147-A177-3AD203B41FA5}">
                      <a16:colId xmlns:a16="http://schemas.microsoft.com/office/drawing/2014/main" val="1649537937"/>
                    </a:ext>
                  </a:extLst>
                </a:gridCol>
              </a:tblGrid>
              <a:tr h="709061">
                <a:tc>
                  <a:txBody>
                    <a:bodyPr/>
                    <a:lstStyle/>
                    <a:p>
                      <a:pPr algn="ctr">
                        <a:spcAft>
                          <a:spcPts val="0"/>
                        </a:spcAft>
                      </a:pPr>
                      <a:r>
                        <a:rPr lang="en-GB" sz="1400" b="1" dirty="0">
                          <a:solidFill>
                            <a:srgbClr val="595959"/>
                          </a:solidFill>
                          <a:effectLst/>
                          <a:latin typeface="Arial" panose="020B0604020202020204" pitchFamily="34" charset="0"/>
                          <a:ea typeface="Times New Roman" panose="02020603050405020304" pitchFamily="18" charset="0"/>
                          <a:cs typeface="Arial" panose="020B0604020202020204" pitchFamily="34" charset="0"/>
                        </a:rPr>
                        <a:t> </a:t>
                      </a:r>
                      <a:endParaRPr lang="en-GB" sz="1400" b="1" dirty="0">
                        <a:solidFill>
                          <a:srgbClr val="595959"/>
                        </a:solidFill>
                        <a:effectLst/>
                        <a:latin typeface="Arial" panose="020B0604020202020204" pitchFamily="34" charset="0"/>
                        <a:ea typeface="MS Mincho"/>
                        <a:cs typeface="Times New Roman" panose="02020603050405020304" pitchFamily="18" charset="0"/>
                      </a:endParaRPr>
                    </a:p>
                    <a:p>
                      <a:pPr>
                        <a:spcAft>
                          <a:spcPts val="0"/>
                        </a:spcAft>
                      </a:pPr>
                      <a:r>
                        <a:rPr lang="en-GB" sz="1400" b="1" dirty="0" smtClean="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2</a:t>
                      </a:r>
                      <a:r>
                        <a:rPr lang="en-GB" sz="1400" b="1" dirty="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 How well are outcomes for stakeholders being achieved</a:t>
                      </a:r>
                      <a:r>
                        <a:rPr lang="en-GB" sz="1400" b="1" dirty="0" smtClean="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a:t>
                      </a:r>
                    </a:p>
                    <a:p>
                      <a:pPr>
                        <a:spcAft>
                          <a:spcPts val="0"/>
                        </a:spcAft>
                      </a:pPr>
                      <a:endParaRPr lang="en-GB" sz="1400" b="1" dirty="0">
                        <a:solidFill>
                          <a:srgbClr val="595959"/>
                        </a:solidFill>
                        <a:effectLst/>
                        <a:latin typeface="Arial" panose="020B0604020202020204" pitchFamily="34" charset="0"/>
                        <a:ea typeface="MS Mincho"/>
                        <a:cs typeface="Times New Roman" panose="02020603050405020304" pitchFamily="18" charset="0"/>
                      </a:endParaRPr>
                    </a:p>
                  </a:txBody>
                  <a:tcPr marL="63103" marR="63103" marT="0" marB="0">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solidFill>
                      <a:srgbClr val="E0EDAE"/>
                    </a:solidFill>
                  </a:tcPr>
                </a:tc>
                <a:extLst>
                  <a:ext uri="{0D108BD9-81ED-4DB2-BD59-A6C34878D82A}">
                    <a16:rowId xmlns:a16="http://schemas.microsoft.com/office/drawing/2014/main" val="1216205840"/>
                  </a:ext>
                </a:extLst>
              </a:tr>
              <a:tr h="1854622">
                <a:tc>
                  <a:txBody>
                    <a:bodyPr/>
                    <a:lstStyle/>
                    <a:p>
                      <a:pPr>
                        <a:spcAft>
                          <a:spcPts val="0"/>
                        </a:spcAft>
                      </a:pPr>
                      <a:r>
                        <a:rPr lang="en-GB" sz="1400" b="1" dirty="0">
                          <a:solidFill>
                            <a:srgbClr val="595959"/>
                          </a:solidFill>
                          <a:effectLst/>
                          <a:latin typeface="Arial" panose="020B0604020202020204" pitchFamily="34" charset="0"/>
                          <a:ea typeface="Times New Roman" panose="02020603050405020304" pitchFamily="18" charset="0"/>
                          <a:cs typeface="Arial" panose="020B0604020202020204" pitchFamily="34" charset="0"/>
                        </a:rPr>
                        <a:t> </a:t>
                      </a:r>
                      <a:endParaRPr lang="en-GB" sz="1400" b="1" dirty="0">
                        <a:solidFill>
                          <a:srgbClr val="595959"/>
                        </a:solidFill>
                        <a:effectLst/>
                        <a:latin typeface="Arial" panose="020B0604020202020204" pitchFamily="34" charset="0"/>
                        <a:ea typeface="MS Mincho"/>
                        <a:cs typeface="Times New Roman" panose="02020603050405020304" pitchFamily="18" charset="0"/>
                      </a:endParaRPr>
                    </a:p>
                    <a:p>
                      <a:pPr>
                        <a:spcAft>
                          <a:spcPts val="0"/>
                        </a:spcAft>
                      </a:pPr>
                      <a:r>
                        <a:rPr lang="en-GB" sz="1400" b="1" kern="1200" dirty="0">
                          <a:solidFill>
                            <a:srgbClr val="595959"/>
                          </a:solidFill>
                          <a:effectLst/>
                          <a:latin typeface="Arial" panose="020B0604020202020204" pitchFamily="34" charset="0"/>
                          <a:ea typeface="Times New Roman" panose="02020603050405020304" pitchFamily="18" charset="0"/>
                          <a:cs typeface="Arial" panose="020B0604020202020204" pitchFamily="34" charset="0"/>
                        </a:rPr>
                        <a:t>2.1 Empowered communities </a:t>
                      </a:r>
                    </a:p>
                    <a:p>
                      <a:pPr>
                        <a:spcAft>
                          <a:spcPts val="0"/>
                        </a:spcAft>
                      </a:pPr>
                      <a:r>
                        <a:rPr lang="en-GB" sz="1400" b="1" kern="1200" dirty="0">
                          <a:solidFill>
                            <a:srgbClr val="595959"/>
                          </a:solidFill>
                          <a:effectLst/>
                          <a:latin typeface="Arial" panose="020B0604020202020204" pitchFamily="34" charset="0"/>
                          <a:ea typeface="Times New Roman" panose="02020603050405020304" pitchFamily="18" charset="0"/>
                          <a:cs typeface="Arial" panose="020B0604020202020204" pitchFamily="34" charset="0"/>
                        </a:rPr>
                        <a:t> </a:t>
                      </a:r>
                    </a:p>
                    <a:p>
                      <a:pPr>
                        <a:spcAft>
                          <a:spcPts val="0"/>
                        </a:spcAft>
                      </a:pPr>
                      <a:r>
                        <a:rPr lang="en-GB" sz="1400" b="1" kern="1200" dirty="0">
                          <a:solidFill>
                            <a:srgbClr val="595959"/>
                          </a:solidFill>
                          <a:effectLst/>
                          <a:latin typeface="Arial" panose="020B0604020202020204" pitchFamily="34" charset="0"/>
                          <a:ea typeface="Times New Roman" panose="02020603050405020304" pitchFamily="18" charset="0"/>
                          <a:cs typeface="Arial" panose="020B0604020202020204" pitchFamily="34" charset="0"/>
                        </a:rPr>
                        <a:t>2.2 Improving learning outcomes </a:t>
                      </a:r>
                    </a:p>
                    <a:p>
                      <a:pPr>
                        <a:spcAft>
                          <a:spcPts val="0"/>
                        </a:spcAft>
                      </a:pPr>
                      <a:r>
                        <a:rPr lang="en-GB" sz="1400" b="1" kern="1200" dirty="0">
                          <a:solidFill>
                            <a:srgbClr val="595959"/>
                          </a:solidFill>
                          <a:effectLst/>
                          <a:latin typeface="Arial" panose="020B0604020202020204" pitchFamily="34" charset="0"/>
                          <a:ea typeface="Times New Roman" panose="02020603050405020304" pitchFamily="18" charset="0"/>
                          <a:cs typeface="Arial" panose="020B0604020202020204" pitchFamily="34" charset="0"/>
                        </a:rPr>
                        <a:t> </a:t>
                      </a:r>
                    </a:p>
                    <a:p>
                      <a:pPr>
                        <a:spcAft>
                          <a:spcPts val="0"/>
                        </a:spcAft>
                      </a:pPr>
                      <a:r>
                        <a:rPr lang="en-GB" sz="1400" b="1" kern="1200" dirty="0">
                          <a:solidFill>
                            <a:srgbClr val="595959"/>
                          </a:solidFill>
                          <a:effectLst/>
                          <a:latin typeface="Arial" panose="020B0604020202020204" pitchFamily="34" charset="0"/>
                          <a:ea typeface="Times New Roman" panose="02020603050405020304" pitchFamily="18" charset="0"/>
                          <a:cs typeface="Arial" panose="020B0604020202020204" pitchFamily="34" charset="0"/>
                        </a:rPr>
                        <a:t>2.3 Improving life chances</a:t>
                      </a:r>
                    </a:p>
                    <a:p>
                      <a:pPr>
                        <a:spcAft>
                          <a:spcPts val="0"/>
                        </a:spcAft>
                      </a:pPr>
                      <a:r>
                        <a:rPr lang="en-GB" sz="1400" b="1" kern="1200" dirty="0">
                          <a:solidFill>
                            <a:srgbClr val="595959"/>
                          </a:solidFill>
                          <a:effectLst/>
                          <a:latin typeface="Arial" panose="020B0604020202020204" pitchFamily="34" charset="0"/>
                          <a:ea typeface="Times New Roman" panose="02020603050405020304" pitchFamily="18" charset="0"/>
                          <a:cs typeface="Arial" panose="020B0604020202020204" pitchFamily="34" charset="0"/>
                        </a:rPr>
                        <a:t> </a:t>
                      </a:r>
                    </a:p>
                    <a:p>
                      <a:pPr>
                        <a:spcAft>
                          <a:spcPts val="0"/>
                        </a:spcAft>
                      </a:pPr>
                      <a:r>
                        <a:rPr lang="en-GB" sz="1400" b="1" kern="1200" dirty="0">
                          <a:solidFill>
                            <a:srgbClr val="595959"/>
                          </a:solidFill>
                          <a:effectLst/>
                          <a:latin typeface="Arial" panose="020B0604020202020204" pitchFamily="34" charset="0"/>
                          <a:ea typeface="Times New Roman" panose="02020603050405020304" pitchFamily="18" charset="0"/>
                          <a:cs typeface="Arial" panose="020B0604020202020204" pitchFamily="34" charset="0"/>
                        </a:rPr>
                        <a:t>2.4 Impact on supported, funded or commissioned organisations </a:t>
                      </a:r>
                    </a:p>
                    <a:p>
                      <a:pPr>
                        <a:spcAft>
                          <a:spcPts val="0"/>
                        </a:spcAft>
                      </a:pPr>
                      <a:r>
                        <a:rPr lang="en-GB" sz="1400" b="1" dirty="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GB" sz="1400" b="1" dirty="0">
                        <a:solidFill>
                          <a:srgbClr val="595959"/>
                        </a:solidFill>
                        <a:effectLst/>
                        <a:latin typeface="Arial" panose="020B0604020202020204" pitchFamily="34" charset="0"/>
                        <a:ea typeface="MS Mincho"/>
                        <a:cs typeface="Times New Roman" panose="02020603050405020304" pitchFamily="18" charset="0"/>
                      </a:endParaRPr>
                    </a:p>
                  </a:txBody>
                  <a:tcPr marL="63103" marR="63103" marT="0" marB="0">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solidFill>
                      <a:srgbClr val="EFF6D6"/>
                    </a:solidFill>
                  </a:tcPr>
                </a:tc>
                <a:extLst>
                  <a:ext uri="{0D108BD9-81ED-4DB2-BD59-A6C34878D82A}">
                    <a16:rowId xmlns:a16="http://schemas.microsoft.com/office/drawing/2014/main" val="1698739112"/>
                  </a:ext>
                </a:extLst>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2637074812"/>
              </p:ext>
            </p:extLst>
          </p:nvPr>
        </p:nvGraphicFramePr>
        <p:xfrm>
          <a:off x="4369870" y="476979"/>
          <a:ext cx="3311090" cy="2992928"/>
        </p:xfrm>
        <a:graphic>
          <a:graphicData uri="http://schemas.openxmlformats.org/drawingml/2006/table">
            <a:tbl>
              <a:tblPr firstRow="1" firstCol="1" bandRow="1"/>
              <a:tblGrid>
                <a:gridCol w="3311090">
                  <a:extLst>
                    <a:ext uri="{9D8B030D-6E8A-4147-A177-3AD203B41FA5}">
                      <a16:colId xmlns:a16="http://schemas.microsoft.com/office/drawing/2014/main" val="294232165"/>
                    </a:ext>
                  </a:extLst>
                </a:gridCol>
              </a:tblGrid>
              <a:tr h="1072688">
                <a:tc>
                  <a:txBody>
                    <a:bodyPr/>
                    <a:lstStyle/>
                    <a:p>
                      <a:pPr marR="92075" algn="ctr">
                        <a:spcAft>
                          <a:spcPts val="0"/>
                        </a:spcAft>
                      </a:pPr>
                      <a:r>
                        <a:rPr lang="en-GB" sz="1600" b="1" dirty="0" smtClean="0">
                          <a:solidFill>
                            <a:srgbClr val="595959"/>
                          </a:solidFill>
                          <a:effectLst/>
                          <a:latin typeface="Arial" panose="020B0604020202020204" pitchFamily="34" charset="0"/>
                          <a:ea typeface="Times New Roman" panose="02020603050405020304" pitchFamily="18" charset="0"/>
                          <a:cs typeface="Arial" panose="020B0604020202020204" pitchFamily="34" charset="0"/>
                        </a:rPr>
                        <a:t>Management </a:t>
                      </a:r>
                      <a:r>
                        <a:rPr lang="en-GB" sz="1600" b="1" dirty="0">
                          <a:solidFill>
                            <a:srgbClr val="595959"/>
                          </a:solidFill>
                          <a:effectLst/>
                          <a:latin typeface="Arial" panose="020B0604020202020204" pitchFamily="34" charset="0"/>
                          <a:ea typeface="Times New Roman" panose="02020603050405020304" pitchFamily="18" charset="0"/>
                          <a:cs typeface="Arial" panose="020B0604020202020204" pitchFamily="34" charset="0"/>
                        </a:rPr>
                        <a:t>and </a:t>
                      </a:r>
                      <a:r>
                        <a:rPr lang="en-GB" sz="1600" b="1" dirty="0" smtClean="0">
                          <a:solidFill>
                            <a:srgbClr val="595959"/>
                          </a:solidFill>
                          <a:effectLst/>
                          <a:latin typeface="Arial" panose="020B0604020202020204" pitchFamily="34" charset="0"/>
                          <a:ea typeface="Times New Roman" panose="02020603050405020304" pitchFamily="18" charset="0"/>
                          <a:cs typeface="Arial" panose="020B0604020202020204" pitchFamily="34" charset="0"/>
                        </a:rPr>
                        <a:t>Delivery</a:t>
                      </a:r>
                      <a:endParaRPr lang="en-GB" sz="1600" b="1" dirty="0">
                        <a:solidFill>
                          <a:srgbClr val="595959"/>
                        </a:solidFill>
                        <a:effectLst/>
                        <a:latin typeface="Arial" panose="020B0604020202020204" pitchFamily="34" charset="0"/>
                        <a:ea typeface="MS Mincho"/>
                        <a:cs typeface="Times New Roman" panose="02020603050405020304" pitchFamily="18" charset="0"/>
                      </a:endParaRPr>
                    </a:p>
                    <a:p>
                      <a:pPr marR="92075">
                        <a:spcAft>
                          <a:spcPts val="0"/>
                        </a:spcAft>
                      </a:pPr>
                      <a:r>
                        <a:rPr lang="en-GB" sz="1400" b="1" dirty="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GB" sz="1400" b="1" dirty="0">
                        <a:solidFill>
                          <a:srgbClr val="595959"/>
                        </a:solidFill>
                        <a:effectLst/>
                        <a:latin typeface="Arial" panose="020B0604020202020204" pitchFamily="34" charset="0"/>
                        <a:ea typeface="MS Mincho"/>
                        <a:cs typeface="Times New Roman" panose="02020603050405020304" pitchFamily="18" charset="0"/>
                      </a:endParaRPr>
                    </a:p>
                    <a:p>
                      <a:pPr>
                        <a:spcAft>
                          <a:spcPts val="0"/>
                        </a:spcAft>
                      </a:pPr>
                      <a:r>
                        <a:rPr lang="en-GB" sz="1400" b="1" dirty="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3. How well are services managed?</a:t>
                      </a:r>
                      <a:endParaRPr lang="en-GB" sz="1400" b="1" dirty="0">
                        <a:solidFill>
                          <a:srgbClr val="595959"/>
                        </a:solidFill>
                        <a:effectLst/>
                        <a:latin typeface="Arial" panose="020B0604020202020204" pitchFamily="34" charset="0"/>
                        <a:ea typeface="MS Mincho"/>
                        <a:cs typeface="Times New Roman" panose="02020603050405020304" pitchFamily="18" charset="0"/>
                      </a:endParaRPr>
                    </a:p>
                    <a:p>
                      <a:pPr>
                        <a:spcAft>
                          <a:spcPts val="0"/>
                        </a:spcAft>
                      </a:pPr>
                      <a:r>
                        <a:rPr lang="en-GB" sz="1400" b="1" dirty="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GB" sz="1400" b="1" dirty="0">
                        <a:solidFill>
                          <a:srgbClr val="595959"/>
                        </a:solidFill>
                        <a:effectLst/>
                        <a:latin typeface="Arial" panose="020B0604020202020204" pitchFamily="34" charset="0"/>
                        <a:ea typeface="MS Mincho"/>
                        <a:cs typeface="Times New Roman" panose="02020603050405020304" pitchFamily="18" charset="0"/>
                      </a:endParaRPr>
                    </a:p>
                  </a:txBody>
                  <a:tcPr marL="68580" marR="68580" marT="0" marB="0">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solidFill>
                      <a:srgbClr val="FFC999"/>
                    </a:solidFill>
                  </a:tcPr>
                </a:tc>
                <a:extLst>
                  <a:ext uri="{0D108BD9-81ED-4DB2-BD59-A6C34878D82A}">
                    <a16:rowId xmlns:a16="http://schemas.microsoft.com/office/drawing/2014/main" val="1263991637"/>
                  </a:ext>
                </a:extLst>
              </a:tr>
              <a:tr h="1389844">
                <a:tc>
                  <a:txBody>
                    <a:bodyPr/>
                    <a:lstStyle/>
                    <a:p>
                      <a:pPr>
                        <a:spcAft>
                          <a:spcPts val="0"/>
                        </a:spcAft>
                      </a:pPr>
                      <a:r>
                        <a:rPr lang="en-GB" sz="1400" b="1" dirty="0">
                          <a:solidFill>
                            <a:srgbClr val="595959"/>
                          </a:solidFill>
                          <a:effectLst/>
                          <a:latin typeface="Arial" panose="020B0604020202020204" pitchFamily="34" charset="0"/>
                          <a:ea typeface="Times New Roman" panose="02020603050405020304" pitchFamily="18" charset="0"/>
                          <a:cs typeface="Arial" panose="020B0604020202020204" pitchFamily="34" charset="0"/>
                        </a:rPr>
                        <a:t> </a:t>
                      </a:r>
                      <a:endParaRPr lang="en-GB" sz="1400" b="1" dirty="0">
                        <a:solidFill>
                          <a:srgbClr val="595959"/>
                        </a:solidFill>
                        <a:effectLst/>
                        <a:latin typeface="Arial" panose="020B0604020202020204" pitchFamily="34" charset="0"/>
                        <a:ea typeface="MS Mincho"/>
                        <a:cs typeface="Times New Roman" panose="02020603050405020304" pitchFamily="18" charset="0"/>
                      </a:endParaRPr>
                    </a:p>
                    <a:p>
                      <a:pPr>
                        <a:spcAft>
                          <a:spcPts val="0"/>
                        </a:spcAft>
                      </a:pPr>
                      <a:r>
                        <a:rPr lang="en-GB" sz="1400" b="1" dirty="0">
                          <a:solidFill>
                            <a:srgbClr val="595959"/>
                          </a:solidFill>
                          <a:effectLst/>
                          <a:latin typeface="Arial" panose="020B0604020202020204" pitchFamily="34" charset="0"/>
                          <a:ea typeface="Times New Roman" panose="02020603050405020304" pitchFamily="18" charset="0"/>
                          <a:cs typeface="Arial" panose="020B0604020202020204" pitchFamily="34" charset="0"/>
                        </a:rPr>
                        <a:t>3.1 Management and support    </a:t>
                      </a:r>
                      <a:endParaRPr lang="en-GB" sz="1400" b="1" dirty="0">
                        <a:solidFill>
                          <a:srgbClr val="595959"/>
                        </a:solidFill>
                        <a:effectLst/>
                        <a:latin typeface="Arial" panose="020B0604020202020204" pitchFamily="34" charset="0"/>
                        <a:ea typeface="MS Mincho"/>
                        <a:cs typeface="Times New Roman" panose="02020603050405020304" pitchFamily="18" charset="0"/>
                      </a:endParaRPr>
                    </a:p>
                    <a:p>
                      <a:pPr>
                        <a:spcAft>
                          <a:spcPts val="0"/>
                        </a:spcAft>
                        <a:tabLst>
                          <a:tab pos="228600" algn="l"/>
                        </a:tabLst>
                      </a:pPr>
                      <a:r>
                        <a:rPr lang="en-GB" sz="1400" b="1" dirty="0">
                          <a:solidFill>
                            <a:srgbClr val="595959"/>
                          </a:solidFill>
                          <a:effectLst/>
                          <a:latin typeface="Arial" panose="020B0604020202020204" pitchFamily="34" charset="0"/>
                          <a:ea typeface="Times New Roman" panose="02020603050405020304" pitchFamily="18" charset="0"/>
                          <a:cs typeface="Arial" panose="020B0604020202020204" pitchFamily="34" charset="0"/>
                        </a:rPr>
                        <a:t> </a:t>
                      </a:r>
                      <a:endParaRPr lang="en-GB" sz="1400" b="1" dirty="0">
                        <a:solidFill>
                          <a:srgbClr val="595959"/>
                        </a:solidFill>
                        <a:effectLst/>
                        <a:latin typeface="Arial" panose="020B0604020202020204" pitchFamily="34" charset="0"/>
                        <a:ea typeface="MS Mincho"/>
                        <a:cs typeface="Times New Roman" panose="02020603050405020304" pitchFamily="18" charset="0"/>
                      </a:endParaRPr>
                    </a:p>
                    <a:p>
                      <a:pPr>
                        <a:spcAft>
                          <a:spcPts val="0"/>
                        </a:spcAft>
                        <a:tabLst>
                          <a:tab pos="228600" algn="l"/>
                        </a:tabLst>
                      </a:pPr>
                      <a:r>
                        <a:rPr lang="en-GB" sz="1400" b="1" dirty="0">
                          <a:solidFill>
                            <a:srgbClr val="595959"/>
                          </a:solidFill>
                          <a:effectLst/>
                          <a:latin typeface="Arial" panose="020B0604020202020204" pitchFamily="34" charset="0"/>
                          <a:ea typeface="Times New Roman" panose="02020603050405020304" pitchFamily="18" charset="0"/>
                          <a:cs typeface="Arial" panose="020B0604020202020204" pitchFamily="34" charset="0"/>
                        </a:rPr>
                        <a:t>3.2 Partnership working </a:t>
                      </a:r>
                      <a:endParaRPr lang="en-GB" sz="1400" b="1" dirty="0">
                        <a:solidFill>
                          <a:srgbClr val="595959"/>
                        </a:solidFill>
                        <a:effectLst/>
                        <a:latin typeface="Arial" panose="020B0604020202020204" pitchFamily="34" charset="0"/>
                        <a:ea typeface="MS Mincho"/>
                        <a:cs typeface="Times New Roman" panose="02020603050405020304" pitchFamily="18" charset="0"/>
                      </a:endParaRPr>
                    </a:p>
                    <a:p>
                      <a:pPr>
                        <a:spcAft>
                          <a:spcPts val="0"/>
                        </a:spcAft>
                        <a:tabLst>
                          <a:tab pos="228600" algn="l"/>
                        </a:tabLst>
                      </a:pPr>
                      <a:r>
                        <a:rPr lang="en-GB" sz="1400" b="1" dirty="0">
                          <a:solidFill>
                            <a:srgbClr val="595959"/>
                          </a:solidFill>
                          <a:effectLst/>
                          <a:latin typeface="Arial" panose="020B0604020202020204" pitchFamily="34" charset="0"/>
                          <a:ea typeface="Times New Roman" panose="02020603050405020304" pitchFamily="18" charset="0"/>
                          <a:cs typeface="Arial" panose="020B0604020202020204" pitchFamily="34" charset="0"/>
                        </a:rPr>
                        <a:t> </a:t>
                      </a:r>
                      <a:endParaRPr lang="en-GB" sz="1400" b="1" dirty="0">
                        <a:solidFill>
                          <a:srgbClr val="595959"/>
                        </a:solidFill>
                        <a:effectLst/>
                        <a:latin typeface="Arial" panose="020B0604020202020204" pitchFamily="34" charset="0"/>
                        <a:ea typeface="MS Mincho"/>
                        <a:cs typeface="Times New Roman" panose="02020603050405020304" pitchFamily="18" charset="0"/>
                      </a:endParaRPr>
                    </a:p>
                    <a:p>
                      <a:pPr>
                        <a:spcAft>
                          <a:spcPts val="0"/>
                        </a:spcAft>
                        <a:tabLst>
                          <a:tab pos="228600" algn="l"/>
                        </a:tabLst>
                      </a:pPr>
                      <a:r>
                        <a:rPr lang="en-GB" sz="1400" b="1" dirty="0">
                          <a:solidFill>
                            <a:srgbClr val="595959"/>
                          </a:solidFill>
                          <a:effectLst/>
                          <a:latin typeface="Arial" panose="020B0604020202020204" pitchFamily="34" charset="0"/>
                          <a:ea typeface="Times New Roman" panose="02020603050405020304" pitchFamily="18" charset="0"/>
                          <a:cs typeface="Arial" panose="020B0604020202020204" pitchFamily="34" charset="0"/>
                        </a:rPr>
                        <a:t>3.3 Sustainable and effective use of </a:t>
                      </a:r>
                      <a:r>
                        <a:rPr lang="en-GB" sz="1400" b="1" dirty="0" smtClean="0">
                          <a:solidFill>
                            <a:srgbClr val="595959"/>
                          </a:solidFill>
                          <a:effectLst/>
                          <a:latin typeface="Arial" panose="020B0604020202020204" pitchFamily="34" charset="0"/>
                          <a:ea typeface="Times New Roman" panose="02020603050405020304" pitchFamily="18" charset="0"/>
                          <a:cs typeface="Arial" panose="020B0604020202020204" pitchFamily="34" charset="0"/>
                        </a:rPr>
                        <a:t>resources</a:t>
                      </a:r>
                    </a:p>
                    <a:p>
                      <a:pPr>
                        <a:spcAft>
                          <a:spcPts val="0"/>
                        </a:spcAft>
                        <a:tabLst>
                          <a:tab pos="228600" algn="l"/>
                        </a:tabLst>
                      </a:pPr>
                      <a:endParaRPr lang="en-GB" sz="1400" b="1" dirty="0">
                        <a:solidFill>
                          <a:srgbClr val="595959"/>
                        </a:solidFill>
                        <a:effectLst/>
                        <a:latin typeface="Arial" panose="020B0604020202020204" pitchFamily="34" charset="0"/>
                        <a:ea typeface="MS Mincho"/>
                        <a:cs typeface="Times New Roman" panose="02020603050405020304" pitchFamily="18" charset="0"/>
                      </a:endParaRPr>
                    </a:p>
                    <a:p>
                      <a:pPr>
                        <a:spcAft>
                          <a:spcPts val="0"/>
                        </a:spcAft>
                      </a:pPr>
                      <a:r>
                        <a:rPr lang="en-GB" sz="1400" b="1" dirty="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GB" sz="1400" b="1" dirty="0">
                        <a:solidFill>
                          <a:srgbClr val="595959"/>
                        </a:solidFill>
                        <a:effectLst/>
                        <a:latin typeface="Arial" panose="020B0604020202020204" pitchFamily="34" charset="0"/>
                        <a:ea typeface="MS Mincho"/>
                        <a:cs typeface="Times New Roman" panose="02020603050405020304" pitchFamily="18" charset="0"/>
                      </a:endParaRPr>
                    </a:p>
                  </a:txBody>
                  <a:tcPr marL="68580" marR="68580" marT="0" marB="0">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solidFill>
                      <a:srgbClr val="FFE4CC"/>
                    </a:solidFill>
                  </a:tcPr>
                </a:tc>
                <a:extLst>
                  <a:ext uri="{0D108BD9-81ED-4DB2-BD59-A6C34878D82A}">
                    <a16:rowId xmlns:a16="http://schemas.microsoft.com/office/drawing/2014/main" val="3764655141"/>
                  </a:ext>
                </a:extLst>
              </a:tr>
            </a:tbl>
          </a:graphicData>
        </a:graphic>
      </p:graphicFrame>
      <p:graphicFrame>
        <p:nvGraphicFramePr>
          <p:cNvPr id="15" name="Table 14"/>
          <p:cNvGraphicFramePr>
            <a:graphicFrameLocks noGrp="1"/>
          </p:cNvGraphicFramePr>
          <p:nvPr>
            <p:extLst/>
          </p:nvPr>
        </p:nvGraphicFramePr>
        <p:xfrm>
          <a:off x="4376140" y="3397717"/>
          <a:ext cx="3298549" cy="2763270"/>
        </p:xfrm>
        <a:graphic>
          <a:graphicData uri="http://schemas.openxmlformats.org/drawingml/2006/table">
            <a:tbl>
              <a:tblPr firstRow="1" firstCol="1" bandRow="1"/>
              <a:tblGrid>
                <a:gridCol w="3298549">
                  <a:extLst>
                    <a:ext uri="{9D8B030D-6E8A-4147-A177-3AD203B41FA5}">
                      <a16:colId xmlns:a16="http://schemas.microsoft.com/office/drawing/2014/main" val="1722098370"/>
                    </a:ext>
                  </a:extLst>
                </a:gridCol>
              </a:tblGrid>
              <a:tr h="953808">
                <a:tc>
                  <a:txBody>
                    <a:bodyPr/>
                    <a:lstStyle/>
                    <a:p>
                      <a:pPr marR="92075" algn="ctr">
                        <a:spcAft>
                          <a:spcPts val="0"/>
                        </a:spcAft>
                      </a:pPr>
                      <a:r>
                        <a:rPr lang="en-GB" sz="1400" b="1" dirty="0">
                          <a:solidFill>
                            <a:srgbClr val="595959"/>
                          </a:solidFill>
                          <a:effectLst/>
                          <a:latin typeface="Arial" panose="020B0604020202020204" pitchFamily="34" charset="0"/>
                          <a:ea typeface="Times New Roman" panose="02020603050405020304" pitchFamily="18" charset="0"/>
                          <a:cs typeface="Arial" panose="020B0604020202020204" pitchFamily="34" charset="0"/>
                        </a:rPr>
                        <a:t> </a:t>
                      </a:r>
                      <a:endParaRPr lang="en-GB" sz="1400" b="1" dirty="0">
                        <a:solidFill>
                          <a:srgbClr val="595959"/>
                        </a:solidFill>
                        <a:effectLst/>
                        <a:latin typeface="Arial" panose="020B0604020202020204" pitchFamily="34" charset="0"/>
                        <a:ea typeface="MS Mincho"/>
                        <a:cs typeface="Times New Roman" panose="02020603050405020304" pitchFamily="18" charset="0"/>
                      </a:endParaRPr>
                    </a:p>
                    <a:p>
                      <a:pPr marR="92075">
                        <a:spcAft>
                          <a:spcPts val="0"/>
                        </a:spcAft>
                      </a:pPr>
                      <a:r>
                        <a:rPr lang="en-GB" sz="1400" b="1" dirty="0" smtClean="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4</a:t>
                      </a:r>
                      <a:r>
                        <a:rPr lang="en-GB" sz="1400" b="1" dirty="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 How good is the delivery of key services?</a:t>
                      </a:r>
                      <a:endParaRPr lang="en-GB" sz="1400" b="1" dirty="0">
                        <a:solidFill>
                          <a:srgbClr val="595959"/>
                        </a:solidFill>
                        <a:effectLst/>
                        <a:latin typeface="Arial" panose="020B0604020202020204" pitchFamily="34" charset="0"/>
                        <a:ea typeface="MS Mincho"/>
                        <a:cs typeface="Times New Roman" panose="02020603050405020304" pitchFamily="18" charset="0"/>
                      </a:endParaRPr>
                    </a:p>
                    <a:p>
                      <a:pPr>
                        <a:spcAft>
                          <a:spcPts val="0"/>
                        </a:spcAft>
                      </a:pPr>
                      <a:r>
                        <a:rPr lang="en-GB" sz="1400" b="1" dirty="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GB" sz="1400" b="1" dirty="0">
                        <a:solidFill>
                          <a:srgbClr val="595959"/>
                        </a:solidFill>
                        <a:effectLst/>
                        <a:latin typeface="Arial" panose="020B0604020202020204" pitchFamily="34" charset="0"/>
                        <a:ea typeface="MS Mincho"/>
                        <a:cs typeface="Times New Roman" panose="02020603050405020304" pitchFamily="18" charset="0"/>
                      </a:endParaRPr>
                    </a:p>
                  </a:txBody>
                  <a:tcPr marL="68580" marR="68580" marT="0" marB="0">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solidFill>
                      <a:srgbClr val="FFC999"/>
                    </a:solidFill>
                  </a:tcPr>
                </a:tc>
                <a:extLst>
                  <a:ext uri="{0D108BD9-81ED-4DB2-BD59-A6C34878D82A}">
                    <a16:rowId xmlns:a16="http://schemas.microsoft.com/office/drawing/2014/main" val="2489673928"/>
                  </a:ext>
                </a:extLst>
              </a:tr>
              <a:tr h="1809462">
                <a:tc>
                  <a:txBody>
                    <a:bodyPr/>
                    <a:lstStyle/>
                    <a:p>
                      <a:pPr>
                        <a:spcAft>
                          <a:spcPts val="0"/>
                        </a:spcAft>
                        <a:tabLst>
                          <a:tab pos="228600" algn="l"/>
                        </a:tabLst>
                      </a:pPr>
                      <a:r>
                        <a:rPr lang="en-GB" sz="1400" b="1" dirty="0">
                          <a:solidFill>
                            <a:srgbClr val="595959"/>
                          </a:solidFill>
                          <a:effectLst/>
                          <a:latin typeface="Arial" panose="020B0604020202020204" pitchFamily="34" charset="0"/>
                          <a:ea typeface="Times New Roman" panose="02020603050405020304" pitchFamily="18" charset="0"/>
                          <a:cs typeface="Arial" panose="020B0604020202020204" pitchFamily="34" charset="0"/>
                        </a:rPr>
                        <a:t> </a:t>
                      </a:r>
                      <a:endParaRPr lang="en-GB" sz="1400" b="1" dirty="0">
                        <a:solidFill>
                          <a:srgbClr val="595959"/>
                        </a:solidFill>
                        <a:effectLst/>
                        <a:latin typeface="Arial" panose="020B0604020202020204" pitchFamily="34" charset="0"/>
                        <a:ea typeface="MS Mincho"/>
                        <a:cs typeface="Times New Roman" panose="02020603050405020304" pitchFamily="18" charset="0"/>
                      </a:endParaRPr>
                    </a:p>
                    <a:p>
                      <a:pPr>
                        <a:spcAft>
                          <a:spcPts val="0"/>
                        </a:spcAft>
                        <a:tabLst>
                          <a:tab pos="228600" algn="l"/>
                        </a:tabLst>
                      </a:pPr>
                      <a:r>
                        <a:rPr lang="en-GB" sz="1400" b="1" dirty="0">
                          <a:solidFill>
                            <a:srgbClr val="595959"/>
                          </a:solidFill>
                          <a:effectLst/>
                          <a:latin typeface="Arial" panose="020B0604020202020204" pitchFamily="34" charset="0"/>
                          <a:ea typeface="Times New Roman" panose="02020603050405020304" pitchFamily="18" charset="0"/>
                          <a:cs typeface="Arial" panose="020B0604020202020204" pitchFamily="34" charset="0"/>
                        </a:rPr>
                        <a:t>4.1 Delivery of community development   </a:t>
                      </a:r>
                      <a:endParaRPr lang="en-GB" sz="1400" b="1" dirty="0">
                        <a:solidFill>
                          <a:srgbClr val="595959"/>
                        </a:solidFill>
                        <a:effectLst/>
                        <a:latin typeface="Arial" panose="020B0604020202020204" pitchFamily="34" charset="0"/>
                        <a:ea typeface="MS Mincho"/>
                        <a:cs typeface="Times New Roman" panose="02020603050405020304" pitchFamily="18" charset="0"/>
                      </a:endParaRPr>
                    </a:p>
                    <a:p>
                      <a:pPr>
                        <a:spcAft>
                          <a:spcPts val="0"/>
                        </a:spcAft>
                      </a:pPr>
                      <a:r>
                        <a:rPr lang="en-GB" sz="1400" b="1" dirty="0">
                          <a:solidFill>
                            <a:srgbClr val="595959"/>
                          </a:solidFill>
                          <a:effectLst/>
                          <a:latin typeface="Arial" panose="020B0604020202020204" pitchFamily="34" charset="0"/>
                          <a:ea typeface="Times New Roman" panose="02020603050405020304" pitchFamily="18" charset="0"/>
                          <a:cs typeface="Arial" panose="020B0604020202020204" pitchFamily="34" charset="0"/>
                        </a:rPr>
                        <a:t> </a:t>
                      </a:r>
                      <a:endParaRPr lang="en-GB" sz="1400" b="1" dirty="0">
                        <a:solidFill>
                          <a:srgbClr val="595959"/>
                        </a:solidFill>
                        <a:effectLst/>
                        <a:latin typeface="Arial" panose="020B0604020202020204" pitchFamily="34" charset="0"/>
                        <a:ea typeface="MS Mincho"/>
                        <a:cs typeface="Times New Roman" panose="02020603050405020304" pitchFamily="18" charset="0"/>
                      </a:endParaRPr>
                    </a:p>
                    <a:p>
                      <a:pPr>
                        <a:spcAft>
                          <a:spcPts val="0"/>
                        </a:spcAft>
                        <a:tabLst>
                          <a:tab pos="228600" algn="l"/>
                        </a:tabLst>
                      </a:pPr>
                      <a:r>
                        <a:rPr lang="en-GB" sz="1400" b="1" dirty="0">
                          <a:solidFill>
                            <a:srgbClr val="595959"/>
                          </a:solidFill>
                          <a:effectLst/>
                          <a:latin typeface="Arial" panose="020B0604020202020204" pitchFamily="34" charset="0"/>
                          <a:ea typeface="Times New Roman" panose="02020603050405020304" pitchFamily="18" charset="0"/>
                          <a:cs typeface="Arial" panose="020B0604020202020204" pitchFamily="34" charset="0"/>
                        </a:rPr>
                        <a:t>4.2 Delivery of lifelong learning</a:t>
                      </a:r>
                      <a:endParaRPr lang="en-GB" sz="1400" b="1" dirty="0">
                        <a:solidFill>
                          <a:srgbClr val="595959"/>
                        </a:solidFill>
                        <a:effectLst/>
                        <a:latin typeface="Arial" panose="020B0604020202020204" pitchFamily="34" charset="0"/>
                        <a:ea typeface="MS Mincho"/>
                        <a:cs typeface="Times New Roman" panose="02020603050405020304" pitchFamily="18" charset="0"/>
                      </a:endParaRPr>
                    </a:p>
                    <a:p>
                      <a:pPr>
                        <a:spcAft>
                          <a:spcPts val="0"/>
                        </a:spcAft>
                        <a:tabLst>
                          <a:tab pos="228600" algn="l"/>
                        </a:tabLst>
                      </a:pPr>
                      <a:r>
                        <a:rPr lang="en-GB" sz="1400" b="1" dirty="0">
                          <a:solidFill>
                            <a:srgbClr val="595959"/>
                          </a:solidFill>
                          <a:effectLst/>
                          <a:latin typeface="Arial" panose="020B0604020202020204" pitchFamily="34" charset="0"/>
                          <a:ea typeface="Times New Roman" panose="02020603050405020304" pitchFamily="18" charset="0"/>
                          <a:cs typeface="Arial" panose="020B0604020202020204" pitchFamily="34" charset="0"/>
                        </a:rPr>
                        <a:t> </a:t>
                      </a:r>
                      <a:endParaRPr lang="en-GB" sz="1400" b="1" dirty="0">
                        <a:solidFill>
                          <a:srgbClr val="595959"/>
                        </a:solidFill>
                        <a:effectLst/>
                        <a:latin typeface="Arial" panose="020B0604020202020204" pitchFamily="34" charset="0"/>
                        <a:ea typeface="MS Mincho"/>
                        <a:cs typeface="Times New Roman" panose="02020603050405020304" pitchFamily="18" charset="0"/>
                      </a:endParaRPr>
                    </a:p>
                    <a:p>
                      <a:pPr>
                        <a:spcAft>
                          <a:spcPts val="0"/>
                        </a:spcAft>
                      </a:pPr>
                      <a:r>
                        <a:rPr lang="en-GB" sz="1400" b="1" dirty="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GB" sz="1400" b="1" dirty="0">
                        <a:solidFill>
                          <a:srgbClr val="595959"/>
                        </a:solidFill>
                        <a:effectLst/>
                        <a:latin typeface="Arial" panose="020B0604020202020204" pitchFamily="34" charset="0"/>
                        <a:ea typeface="MS Mincho"/>
                        <a:cs typeface="Times New Roman" panose="02020603050405020304" pitchFamily="18" charset="0"/>
                      </a:endParaRPr>
                    </a:p>
                  </a:txBody>
                  <a:tcPr marL="68580" marR="68580" marT="0" marB="0">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solidFill>
                      <a:srgbClr val="FFE4CC"/>
                    </a:solidFill>
                  </a:tcPr>
                </a:tc>
                <a:extLst>
                  <a:ext uri="{0D108BD9-81ED-4DB2-BD59-A6C34878D82A}">
                    <a16:rowId xmlns:a16="http://schemas.microsoft.com/office/drawing/2014/main" val="3748877804"/>
                  </a:ext>
                </a:extLst>
              </a:tr>
            </a:tbl>
          </a:graphicData>
        </a:graphic>
      </p:graphicFrame>
      <p:graphicFrame>
        <p:nvGraphicFramePr>
          <p:cNvPr id="16" name="Table 15"/>
          <p:cNvGraphicFramePr>
            <a:graphicFrameLocks noGrp="1"/>
          </p:cNvGraphicFramePr>
          <p:nvPr>
            <p:extLst/>
          </p:nvPr>
        </p:nvGraphicFramePr>
        <p:xfrm>
          <a:off x="7965571" y="496935"/>
          <a:ext cx="3468888" cy="3017520"/>
        </p:xfrm>
        <a:graphic>
          <a:graphicData uri="http://schemas.openxmlformats.org/drawingml/2006/table">
            <a:tbl>
              <a:tblPr firstRow="1" firstCol="1" bandRow="1"/>
              <a:tblGrid>
                <a:gridCol w="3468888">
                  <a:extLst>
                    <a:ext uri="{9D8B030D-6E8A-4147-A177-3AD203B41FA5}">
                      <a16:colId xmlns:a16="http://schemas.microsoft.com/office/drawing/2014/main" val="3703102106"/>
                    </a:ext>
                  </a:extLst>
                </a:gridCol>
              </a:tblGrid>
              <a:tr h="0">
                <a:tc>
                  <a:txBody>
                    <a:bodyPr/>
                    <a:lstStyle/>
                    <a:p>
                      <a:pPr algn="ctr">
                        <a:spcAft>
                          <a:spcPts val="0"/>
                        </a:spcAft>
                      </a:pPr>
                      <a:r>
                        <a:rPr lang="en-GB" sz="1600" b="1" dirty="0" smtClean="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Leadership and Direction</a:t>
                      </a:r>
                      <a:endParaRPr lang="en-GB" sz="1600" b="1" dirty="0">
                        <a:solidFill>
                          <a:srgbClr val="595959"/>
                        </a:solidFill>
                        <a:effectLst/>
                        <a:latin typeface="Arial" panose="020B0604020202020204" pitchFamily="34" charset="0"/>
                        <a:ea typeface="MS Mincho"/>
                        <a:cs typeface="Times New Roman" panose="02020603050405020304" pitchFamily="18" charset="0"/>
                      </a:endParaRPr>
                    </a:p>
                    <a:p>
                      <a:pPr>
                        <a:spcAft>
                          <a:spcPts val="0"/>
                        </a:spcAft>
                      </a:pPr>
                      <a:r>
                        <a:rPr lang="en-GB" sz="1400" b="1" dirty="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GB" sz="1400" b="1" dirty="0">
                        <a:solidFill>
                          <a:srgbClr val="595959"/>
                        </a:solidFill>
                        <a:effectLst/>
                        <a:latin typeface="Arial" panose="020B0604020202020204" pitchFamily="34" charset="0"/>
                        <a:ea typeface="MS Mincho"/>
                        <a:cs typeface="Times New Roman" panose="02020603050405020304" pitchFamily="18" charset="0"/>
                      </a:endParaRPr>
                    </a:p>
                    <a:p>
                      <a:pPr>
                        <a:spcAft>
                          <a:spcPts val="0"/>
                        </a:spcAft>
                      </a:pPr>
                      <a:r>
                        <a:rPr lang="en-GB" sz="1400" b="1" dirty="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5. How effective is leadership at all levels?</a:t>
                      </a:r>
                      <a:endParaRPr lang="en-GB" sz="1400" b="1" dirty="0">
                        <a:solidFill>
                          <a:srgbClr val="595959"/>
                        </a:solidFill>
                        <a:effectLst/>
                        <a:latin typeface="Arial" panose="020B0604020202020204" pitchFamily="34" charset="0"/>
                        <a:ea typeface="MS Mincho"/>
                        <a:cs typeface="Times New Roman" panose="02020603050405020304" pitchFamily="18" charset="0"/>
                      </a:endParaRPr>
                    </a:p>
                    <a:p>
                      <a:pPr>
                        <a:spcAft>
                          <a:spcPts val="0"/>
                        </a:spcAft>
                      </a:pPr>
                      <a:r>
                        <a:rPr lang="en-GB" sz="1400" b="1" dirty="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GB" sz="1400" b="1" dirty="0">
                        <a:solidFill>
                          <a:srgbClr val="595959"/>
                        </a:solidFill>
                        <a:effectLst/>
                        <a:latin typeface="Arial" panose="020B0604020202020204" pitchFamily="34" charset="0"/>
                        <a:ea typeface="MS Mincho"/>
                        <a:cs typeface="Times New Roman" panose="02020603050405020304" pitchFamily="18" charset="0"/>
                      </a:endParaRPr>
                    </a:p>
                  </a:txBody>
                  <a:tcPr marL="68580" marR="68580" marT="0" marB="0">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solidFill>
                      <a:srgbClr val="C1D9E9"/>
                    </a:solidFill>
                  </a:tcPr>
                </a:tc>
                <a:extLst>
                  <a:ext uri="{0D108BD9-81ED-4DB2-BD59-A6C34878D82A}">
                    <a16:rowId xmlns:a16="http://schemas.microsoft.com/office/drawing/2014/main" val="1737012652"/>
                  </a:ext>
                </a:extLst>
              </a:tr>
              <a:tr h="0">
                <a:tc>
                  <a:txBody>
                    <a:bodyPr/>
                    <a:lstStyle/>
                    <a:p>
                      <a:pPr>
                        <a:spcAft>
                          <a:spcPts val="0"/>
                        </a:spcAft>
                      </a:pPr>
                      <a:r>
                        <a:rPr lang="en-GB" sz="1400" b="1" dirty="0">
                          <a:solidFill>
                            <a:srgbClr val="595959"/>
                          </a:solidFill>
                          <a:effectLst/>
                          <a:latin typeface="Arial" panose="020B0604020202020204" pitchFamily="34" charset="0"/>
                          <a:ea typeface="Times New Roman" panose="02020603050405020304" pitchFamily="18" charset="0"/>
                          <a:cs typeface="Arial" panose="020B0604020202020204" pitchFamily="34" charset="0"/>
                        </a:rPr>
                        <a:t> </a:t>
                      </a:r>
                      <a:endParaRPr lang="en-GB" sz="1400" b="1" dirty="0">
                        <a:solidFill>
                          <a:srgbClr val="595959"/>
                        </a:solidFill>
                        <a:effectLst/>
                        <a:latin typeface="Arial" panose="020B0604020202020204" pitchFamily="34" charset="0"/>
                        <a:ea typeface="MS Mincho"/>
                        <a:cs typeface="Times New Roman" panose="02020603050405020304" pitchFamily="18" charset="0"/>
                      </a:endParaRPr>
                    </a:p>
                    <a:p>
                      <a:pPr>
                        <a:spcAft>
                          <a:spcPts val="0"/>
                        </a:spcAft>
                      </a:pPr>
                      <a:r>
                        <a:rPr lang="en-GB" sz="1400" b="1" dirty="0">
                          <a:solidFill>
                            <a:srgbClr val="595959"/>
                          </a:solidFill>
                          <a:effectLst/>
                          <a:latin typeface="Arial" panose="020B0604020202020204" pitchFamily="34" charset="0"/>
                          <a:ea typeface="Times New Roman" panose="02020603050405020304" pitchFamily="18" charset="0"/>
                          <a:cs typeface="Arial" panose="020B0604020202020204" pitchFamily="34" charset="0"/>
                        </a:rPr>
                        <a:t>5.1 Vision, culture and direction </a:t>
                      </a:r>
                      <a:endParaRPr lang="en-GB" sz="1400" b="1" dirty="0">
                        <a:solidFill>
                          <a:srgbClr val="595959"/>
                        </a:solidFill>
                        <a:effectLst/>
                        <a:latin typeface="Arial" panose="020B0604020202020204" pitchFamily="34" charset="0"/>
                        <a:ea typeface="MS Mincho"/>
                        <a:cs typeface="Times New Roman" panose="02020603050405020304" pitchFamily="18" charset="0"/>
                      </a:endParaRPr>
                    </a:p>
                    <a:p>
                      <a:pPr>
                        <a:spcAft>
                          <a:spcPts val="0"/>
                        </a:spcAft>
                      </a:pPr>
                      <a:r>
                        <a:rPr lang="en-GB" sz="1400" b="1" dirty="0">
                          <a:solidFill>
                            <a:srgbClr val="595959"/>
                          </a:solidFill>
                          <a:effectLst/>
                          <a:latin typeface="Arial" panose="020B0604020202020204" pitchFamily="34" charset="0"/>
                          <a:ea typeface="Times New Roman" panose="02020603050405020304" pitchFamily="18" charset="0"/>
                          <a:cs typeface="Arial" panose="020B0604020202020204" pitchFamily="34" charset="0"/>
                        </a:rPr>
                        <a:t> </a:t>
                      </a:r>
                      <a:endParaRPr lang="en-GB" sz="1400" b="1" dirty="0">
                        <a:solidFill>
                          <a:srgbClr val="595959"/>
                        </a:solidFill>
                        <a:effectLst/>
                        <a:latin typeface="Arial" panose="020B0604020202020204" pitchFamily="34" charset="0"/>
                        <a:ea typeface="MS Mincho"/>
                        <a:cs typeface="Times New Roman" panose="02020603050405020304" pitchFamily="18" charset="0"/>
                      </a:endParaRPr>
                    </a:p>
                    <a:p>
                      <a:pPr>
                        <a:spcAft>
                          <a:spcPts val="0"/>
                        </a:spcAft>
                      </a:pPr>
                      <a:r>
                        <a:rPr lang="en-GB" sz="1400" b="1" dirty="0">
                          <a:solidFill>
                            <a:srgbClr val="595959"/>
                          </a:solidFill>
                          <a:effectLst/>
                          <a:latin typeface="Arial" panose="020B0604020202020204" pitchFamily="34" charset="0"/>
                          <a:ea typeface="Times New Roman" panose="02020603050405020304" pitchFamily="18" charset="0"/>
                          <a:cs typeface="Arial" panose="020B0604020202020204" pitchFamily="34" charset="0"/>
                        </a:rPr>
                        <a:t>5.2 Leading people and developing partnerships</a:t>
                      </a:r>
                      <a:endParaRPr lang="en-GB" sz="1400" b="1" dirty="0">
                        <a:solidFill>
                          <a:srgbClr val="595959"/>
                        </a:solidFill>
                        <a:effectLst/>
                        <a:latin typeface="Arial" panose="020B0604020202020204" pitchFamily="34" charset="0"/>
                        <a:ea typeface="MS Mincho"/>
                        <a:cs typeface="Times New Roman" panose="02020603050405020304" pitchFamily="18" charset="0"/>
                      </a:endParaRPr>
                    </a:p>
                    <a:p>
                      <a:pPr>
                        <a:spcAft>
                          <a:spcPts val="0"/>
                        </a:spcAft>
                      </a:pPr>
                      <a:r>
                        <a:rPr lang="en-GB" sz="1400" b="1" dirty="0">
                          <a:solidFill>
                            <a:srgbClr val="595959"/>
                          </a:solidFill>
                          <a:effectLst/>
                          <a:latin typeface="Arial" panose="020B0604020202020204" pitchFamily="34" charset="0"/>
                          <a:ea typeface="Times New Roman" panose="02020603050405020304" pitchFamily="18" charset="0"/>
                          <a:cs typeface="Arial" panose="020B0604020202020204" pitchFamily="34" charset="0"/>
                        </a:rPr>
                        <a:t> </a:t>
                      </a:r>
                      <a:endParaRPr lang="en-GB" sz="1400" b="1" dirty="0">
                        <a:solidFill>
                          <a:srgbClr val="595959"/>
                        </a:solidFill>
                        <a:effectLst/>
                        <a:latin typeface="Arial" panose="020B0604020202020204" pitchFamily="34" charset="0"/>
                        <a:ea typeface="MS Mincho"/>
                        <a:cs typeface="Times New Roman" panose="02020603050405020304" pitchFamily="18" charset="0"/>
                      </a:endParaRPr>
                    </a:p>
                    <a:p>
                      <a:pPr>
                        <a:spcAft>
                          <a:spcPts val="0"/>
                        </a:spcAft>
                      </a:pPr>
                      <a:r>
                        <a:rPr lang="en-GB" sz="1400" b="1" dirty="0">
                          <a:solidFill>
                            <a:srgbClr val="595959"/>
                          </a:solidFill>
                          <a:effectLst/>
                          <a:latin typeface="Arial" panose="020B0604020202020204" pitchFamily="34" charset="0"/>
                          <a:ea typeface="Times New Roman" panose="02020603050405020304" pitchFamily="18" charset="0"/>
                          <a:cs typeface="Arial" panose="020B0604020202020204" pitchFamily="34" charset="0"/>
                        </a:rPr>
                        <a:t>5.3 Governance for boards, management committees, trustees </a:t>
                      </a:r>
                      <a:endParaRPr lang="en-GB" sz="1400" b="1" dirty="0">
                        <a:solidFill>
                          <a:srgbClr val="595959"/>
                        </a:solidFill>
                        <a:effectLst/>
                        <a:latin typeface="Arial" panose="020B0604020202020204" pitchFamily="34" charset="0"/>
                        <a:ea typeface="MS Mincho"/>
                        <a:cs typeface="Times New Roman" panose="02020603050405020304" pitchFamily="18" charset="0"/>
                      </a:endParaRPr>
                    </a:p>
                    <a:p>
                      <a:pPr>
                        <a:spcAft>
                          <a:spcPts val="0"/>
                        </a:spcAft>
                      </a:pPr>
                      <a:r>
                        <a:rPr lang="en-GB" sz="1400" b="1" dirty="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GB" sz="1400" b="1" dirty="0">
                        <a:solidFill>
                          <a:srgbClr val="595959"/>
                        </a:solidFill>
                        <a:effectLst/>
                        <a:latin typeface="Arial" panose="020B0604020202020204" pitchFamily="34" charset="0"/>
                        <a:ea typeface="MS Mincho"/>
                        <a:cs typeface="Times New Roman" panose="02020603050405020304" pitchFamily="18" charset="0"/>
                      </a:endParaRPr>
                    </a:p>
                  </a:txBody>
                  <a:tcPr marL="68580" marR="68580" marT="0" marB="0">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solidFill>
                      <a:srgbClr val="E0ECF4"/>
                    </a:solidFill>
                  </a:tcPr>
                </a:tc>
                <a:extLst>
                  <a:ext uri="{0D108BD9-81ED-4DB2-BD59-A6C34878D82A}">
                    <a16:rowId xmlns:a16="http://schemas.microsoft.com/office/drawing/2014/main" val="346594266"/>
                  </a:ext>
                </a:extLst>
              </a:tr>
            </a:tbl>
          </a:graphicData>
        </a:graphic>
      </p:graphicFrame>
      <p:graphicFrame>
        <p:nvGraphicFramePr>
          <p:cNvPr id="17" name="Table 16"/>
          <p:cNvGraphicFramePr>
            <a:graphicFrameLocks noGrp="1"/>
          </p:cNvGraphicFramePr>
          <p:nvPr>
            <p:extLst>
              <p:ext uri="{D42A27DB-BD31-4B8C-83A1-F6EECF244321}">
                <p14:modId xmlns:p14="http://schemas.microsoft.com/office/powerpoint/2010/main" val="3431897765"/>
              </p:ext>
            </p:extLst>
          </p:nvPr>
        </p:nvGraphicFramePr>
        <p:xfrm>
          <a:off x="7965571" y="3419304"/>
          <a:ext cx="3468888" cy="2423231"/>
        </p:xfrm>
        <a:graphic>
          <a:graphicData uri="http://schemas.openxmlformats.org/drawingml/2006/table">
            <a:tbl>
              <a:tblPr firstRow="1" firstCol="1" bandRow="1"/>
              <a:tblGrid>
                <a:gridCol w="3468888">
                  <a:extLst>
                    <a:ext uri="{9D8B030D-6E8A-4147-A177-3AD203B41FA5}">
                      <a16:colId xmlns:a16="http://schemas.microsoft.com/office/drawing/2014/main" val="2425005002"/>
                    </a:ext>
                  </a:extLst>
                </a:gridCol>
              </a:tblGrid>
              <a:tr h="838798">
                <a:tc>
                  <a:txBody>
                    <a:bodyPr/>
                    <a:lstStyle/>
                    <a:p>
                      <a:pPr algn="ctr">
                        <a:spcAft>
                          <a:spcPts val="0"/>
                        </a:spcAft>
                      </a:pPr>
                      <a:r>
                        <a:rPr lang="en-GB" sz="1400" b="1" dirty="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GB" sz="1400" b="1" dirty="0">
                        <a:solidFill>
                          <a:srgbClr val="595959"/>
                        </a:solidFill>
                        <a:effectLst/>
                        <a:latin typeface="Arial" panose="020B0604020202020204" pitchFamily="34" charset="0"/>
                        <a:ea typeface="MS Mincho"/>
                        <a:cs typeface="Times New Roman" panose="02020603050405020304" pitchFamily="18" charset="0"/>
                      </a:endParaRPr>
                    </a:p>
                    <a:p>
                      <a:pPr>
                        <a:spcAft>
                          <a:spcPts val="0"/>
                        </a:spcAft>
                      </a:pPr>
                      <a:r>
                        <a:rPr lang="en-GB" sz="1400" b="1" dirty="0" smtClean="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6</a:t>
                      </a:r>
                      <a:r>
                        <a:rPr lang="en-GB" sz="1400" b="1" dirty="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 How effective is leadership in improving outcomes? </a:t>
                      </a:r>
                      <a:endParaRPr lang="en-GB" sz="1400" b="1" dirty="0">
                        <a:solidFill>
                          <a:srgbClr val="595959"/>
                        </a:solidFill>
                        <a:effectLst/>
                        <a:latin typeface="Arial" panose="020B0604020202020204" pitchFamily="34" charset="0"/>
                        <a:ea typeface="MS Mincho"/>
                        <a:cs typeface="Times New Roman" panose="02020603050405020304" pitchFamily="18" charset="0"/>
                      </a:endParaRPr>
                    </a:p>
                    <a:p>
                      <a:pPr>
                        <a:spcAft>
                          <a:spcPts val="0"/>
                        </a:spcAft>
                      </a:pPr>
                      <a:r>
                        <a:rPr lang="en-GB" sz="1400" b="1" dirty="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GB" sz="1400" b="1" dirty="0">
                        <a:solidFill>
                          <a:srgbClr val="595959"/>
                        </a:solidFill>
                        <a:effectLst/>
                        <a:latin typeface="Arial" panose="020B0604020202020204" pitchFamily="34" charset="0"/>
                        <a:ea typeface="MS Mincho"/>
                        <a:cs typeface="Times New Roman" panose="02020603050405020304" pitchFamily="18" charset="0"/>
                      </a:endParaRPr>
                    </a:p>
                  </a:txBody>
                  <a:tcPr marL="68580" marR="68580" marT="0" marB="0">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solidFill>
                      <a:srgbClr val="C1D9E9"/>
                    </a:solidFill>
                  </a:tcPr>
                </a:tc>
                <a:extLst>
                  <a:ext uri="{0D108BD9-81ED-4DB2-BD59-A6C34878D82A}">
                    <a16:rowId xmlns:a16="http://schemas.microsoft.com/office/drawing/2014/main" val="418232543"/>
                  </a:ext>
                </a:extLst>
              </a:tr>
              <a:tr h="1569791">
                <a:tc>
                  <a:txBody>
                    <a:bodyPr/>
                    <a:lstStyle/>
                    <a:p>
                      <a:pPr>
                        <a:spcAft>
                          <a:spcPts val="0"/>
                        </a:spcAft>
                      </a:pPr>
                      <a:r>
                        <a:rPr lang="en-GB" sz="1400" b="1" dirty="0">
                          <a:solidFill>
                            <a:srgbClr val="595959"/>
                          </a:solidFill>
                          <a:effectLst/>
                          <a:latin typeface="Arial" panose="020B0604020202020204" pitchFamily="34" charset="0"/>
                          <a:ea typeface="Times New Roman" panose="02020603050405020304" pitchFamily="18" charset="0"/>
                          <a:cs typeface="Arial" panose="020B0604020202020204" pitchFamily="34" charset="0"/>
                        </a:rPr>
                        <a:t> </a:t>
                      </a:r>
                      <a:endParaRPr lang="en-GB" sz="1400" b="1" dirty="0">
                        <a:solidFill>
                          <a:srgbClr val="595959"/>
                        </a:solidFill>
                        <a:effectLst/>
                        <a:latin typeface="Arial" panose="020B0604020202020204" pitchFamily="34" charset="0"/>
                        <a:ea typeface="MS Mincho"/>
                        <a:cs typeface="Times New Roman" panose="02020603050405020304" pitchFamily="18" charset="0"/>
                      </a:endParaRPr>
                    </a:p>
                    <a:p>
                      <a:pPr>
                        <a:spcAft>
                          <a:spcPts val="0"/>
                        </a:spcAft>
                      </a:pPr>
                      <a:r>
                        <a:rPr lang="en-GB" sz="1400" b="1" kern="1200" dirty="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6.1 Raising standards  </a:t>
                      </a:r>
                    </a:p>
                    <a:p>
                      <a:pPr>
                        <a:spcAft>
                          <a:spcPts val="0"/>
                        </a:spcAft>
                      </a:pPr>
                      <a:r>
                        <a:rPr lang="en-GB" sz="1400" b="1" dirty="0">
                          <a:solidFill>
                            <a:srgbClr val="CC0000"/>
                          </a:solidFill>
                          <a:effectLst/>
                          <a:latin typeface="Arial" panose="020B0604020202020204" pitchFamily="34" charset="0"/>
                          <a:ea typeface="Times New Roman" panose="02020603050405020304" pitchFamily="18" charset="0"/>
                          <a:cs typeface="Arial" panose="020B0604020202020204" pitchFamily="34" charset="0"/>
                        </a:rPr>
                        <a:t> </a:t>
                      </a:r>
                      <a:endParaRPr lang="en-GB" sz="1400" b="1" dirty="0">
                        <a:solidFill>
                          <a:srgbClr val="595959"/>
                        </a:solidFill>
                        <a:effectLst/>
                        <a:latin typeface="Arial" panose="020B0604020202020204" pitchFamily="34" charset="0"/>
                        <a:ea typeface="MS Mincho"/>
                        <a:cs typeface="Times New Roman" panose="02020603050405020304" pitchFamily="18" charset="0"/>
                      </a:endParaRPr>
                    </a:p>
                    <a:p>
                      <a:pPr>
                        <a:spcAft>
                          <a:spcPts val="0"/>
                        </a:spcAft>
                      </a:pPr>
                      <a:r>
                        <a:rPr lang="en-GB" sz="1400" b="1" dirty="0">
                          <a:solidFill>
                            <a:srgbClr val="595959"/>
                          </a:solidFill>
                          <a:effectLst/>
                          <a:latin typeface="Arial" panose="020B0604020202020204" pitchFamily="34" charset="0"/>
                          <a:ea typeface="Times New Roman" panose="02020603050405020304" pitchFamily="18" charset="0"/>
                          <a:cs typeface="Arial" panose="020B0604020202020204" pitchFamily="34" charset="0"/>
                        </a:rPr>
                        <a:t>6.2 Securing improvement</a:t>
                      </a:r>
                      <a:endParaRPr lang="en-GB" sz="1400" b="1" dirty="0">
                        <a:solidFill>
                          <a:srgbClr val="595959"/>
                        </a:solidFill>
                        <a:effectLst/>
                        <a:latin typeface="Arial" panose="020B0604020202020204" pitchFamily="34" charset="0"/>
                        <a:ea typeface="MS Mincho"/>
                        <a:cs typeface="Times New Roman" panose="02020603050405020304" pitchFamily="18" charset="0"/>
                      </a:endParaRPr>
                    </a:p>
                    <a:p>
                      <a:pPr>
                        <a:spcAft>
                          <a:spcPts val="0"/>
                        </a:spcAft>
                      </a:pPr>
                      <a:r>
                        <a:rPr lang="en-GB" sz="1400" b="1" dirty="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GB" sz="1400" b="1" dirty="0">
                        <a:solidFill>
                          <a:srgbClr val="595959"/>
                        </a:solidFill>
                        <a:effectLst/>
                        <a:latin typeface="Arial" panose="020B0604020202020204" pitchFamily="34" charset="0"/>
                        <a:ea typeface="MS Mincho"/>
                        <a:cs typeface="Times New Roman" panose="02020603050405020304" pitchFamily="18" charset="0"/>
                      </a:endParaRPr>
                    </a:p>
                  </a:txBody>
                  <a:tcPr marL="68580" marR="68580" marT="0" marB="0">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solidFill>
                      <a:srgbClr val="E0ECF4"/>
                    </a:solidFill>
                  </a:tcPr>
                </a:tc>
                <a:extLst>
                  <a:ext uri="{0D108BD9-81ED-4DB2-BD59-A6C34878D82A}">
                    <a16:rowId xmlns:a16="http://schemas.microsoft.com/office/drawing/2014/main" val="3937095428"/>
                  </a:ext>
                </a:extLst>
              </a:tr>
            </a:tbl>
          </a:graphicData>
        </a:graphic>
      </p:graphicFrame>
    </p:spTree>
    <p:extLst>
      <p:ext uri="{BB962C8B-B14F-4D97-AF65-F5344CB8AC3E}">
        <p14:creationId xmlns:p14="http://schemas.microsoft.com/office/powerpoint/2010/main" val="418366009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p:nvPicPr>
        <p:blipFill rotWithShape="1">
          <a:blip r:embed="rId3"/>
          <a:srcRect l="23724" t="23521" r="26011" b="31464"/>
          <a:stretch/>
        </p:blipFill>
        <p:spPr>
          <a:xfrm>
            <a:off x="-18537" y="5840541"/>
            <a:ext cx="12263839" cy="1026730"/>
          </a:xfrm>
          <a:prstGeom prst="rect">
            <a:avLst/>
          </a:prstGeom>
        </p:spPr>
      </p:pic>
      <p:sp>
        <p:nvSpPr>
          <p:cNvPr id="2" name="Title 1"/>
          <p:cNvSpPr>
            <a:spLocks noGrp="1"/>
          </p:cNvSpPr>
          <p:nvPr>
            <p:ph type="title"/>
          </p:nvPr>
        </p:nvSpPr>
        <p:spPr>
          <a:xfrm>
            <a:off x="467545" y="820366"/>
            <a:ext cx="11049507" cy="552803"/>
          </a:xfrm>
        </p:spPr>
        <p:txBody>
          <a:bodyPr/>
          <a:lstStyle/>
          <a:p>
            <a:r>
              <a:rPr lang="en-GB" sz="2800" dirty="0" smtClean="0"/>
              <a:t>Performance and outcomes - </a:t>
            </a:r>
            <a:r>
              <a:rPr lang="en-GB" sz="2800" dirty="0" smtClean="0">
                <a:solidFill>
                  <a:schemeClr val="accent1">
                    <a:lumMod val="75000"/>
                  </a:schemeClr>
                </a:solidFill>
              </a:rPr>
              <a:t>some </a:t>
            </a:r>
            <a:r>
              <a:rPr lang="en-GB" sz="2800" dirty="0">
                <a:solidFill>
                  <a:schemeClr val="accent1">
                    <a:lumMod val="75000"/>
                  </a:schemeClr>
                </a:solidFill>
              </a:rPr>
              <a:t>useful challenge questions:</a:t>
            </a:r>
            <a:r>
              <a:rPr lang="en-GB" sz="2800" dirty="0" smtClean="0"/>
              <a:t/>
            </a:r>
            <a:br>
              <a:rPr lang="en-GB" sz="2800" dirty="0" smtClean="0"/>
            </a:br>
            <a:r>
              <a:rPr lang="en-GB" sz="2800" dirty="0">
                <a:solidFill>
                  <a:schemeClr val="accent1">
                    <a:lumMod val="75000"/>
                  </a:schemeClr>
                </a:solidFill>
              </a:rPr>
              <a:t/>
            </a:r>
            <a:br>
              <a:rPr lang="en-GB" sz="2800" dirty="0">
                <a:solidFill>
                  <a:schemeClr val="accent1">
                    <a:lumMod val="75000"/>
                  </a:schemeClr>
                </a:solidFill>
              </a:rPr>
            </a:br>
            <a:endParaRPr lang="en-GB" sz="2800" dirty="0"/>
          </a:p>
        </p:txBody>
      </p:sp>
      <p:sp>
        <p:nvSpPr>
          <p:cNvPr id="3" name="Content Placeholder 2"/>
          <p:cNvSpPr>
            <a:spLocks noGrp="1"/>
          </p:cNvSpPr>
          <p:nvPr>
            <p:ph idx="1"/>
          </p:nvPr>
        </p:nvSpPr>
        <p:spPr>
          <a:xfrm>
            <a:off x="330979" y="1125454"/>
            <a:ext cx="11235587" cy="4917116"/>
          </a:xfrm>
        </p:spPr>
        <p:txBody>
          <a:bodyPr/>
          <a:lstStyle/>
          <a:p>
            <a:pPr marL="177800" lvl="1" indent="0">
              <a:buNone/>
              <a:defRPr/>
            </a:pPr>
            <a:r>
              <a:rPr lang="en-GB" sz="2800" b="1" dirty="0">
                <a:solidFill>
                  <a:srgbClr val="00ABB5"/>
                </a:solidFill>
                <a:ea typeface="+mj-ea"/>
                <a:cs typeface="+mj-cs"/>
              </a:rPr>
              <a:t>How well does our performance demonstrate positive impacts?</a:t>
            </a:r>
            <a:endParaRPr lang="en-GB" altLang="en-US" sz="2400" b="1" dirty="0" smtClean="0">
              <a:solidFill>
                <a:schemeClr val="tx1"/>
              </a:solidFill>
            </a:endParaRPr>
          </a:p>
          <a:p>
            <a:pPr marL="177800" lvl="1" indent="0">
              <a:buNone/>
              <a:defRPr/>
            </a:pPr>
            <a:r>
              <a:rPr lang="en-GB" altLang="en-US" sz="2400" b="1" dirty="0" smtClean="0">
                <a:solidFill>
                  <a:schemeClr val="tx1"/>
                </a:solidFill>
              </a:rPr>
              <a:t>1.1 Performance against aims and targets </a:t>
            </a:r>
          </a:p>
          <a:p>
            <a:pPr lvl="1">
              <a:defRPr/>
            </a:pPr>
            <a:r>
              <a:rPr lang="en-GB" altLang="en-US" sz="2400" dirty="0" smtClean="0">
                <a:solidFill>
                  <a:schemeClr val="tx1"/>
                </a:solidFill>
              </a:rPr>
              <a:t>Overall, how well can we demonstrate the collective impact of our work on learners, groups, communities and the wider area? How systematic are we in using this data to inform planning for improvement?</a:t>
            </a:r>
            <a:endParaRPr lang="en-GB" altLang="en-US" sz="800" dirty="0" smtClean="0">
              <a:solidFill>
                <a:schemeClr val="tx1"/>
              </a:solidFill>
            </a:endParaRPr>
          </a:p>
          <a:p>
            <a:pPr marL="457200" lvl="1" indent="0">
              <a:buNone/>
              <a:defRPr/>
            </a:pPr>
            <a:endParaRPr lang="en-GB" altLang="en-US" sz="800" dirty="0">
              <a:solidFill>
                <a:schemeClr val="tx1"/>
              </a:solidFill>
            </a:endParaRPr>
          </a:p>
          <a:p>
            <a:pPr marL="177800" lvl="1" indent="0">
              <a:buNone/>
              <a:defRPr/>
            </a:pPr>
            <a:r>
              <a:rPr lang="en-GB" altLang="en-US" sz="2400" b="1" dirty="0">
                <a:solidFill>
                  <a:schemeClr val="tx1"/>
                </a:solidFill>
              </a:rPr>
              <a:t>1.2 Improvements in equality and equity</a:t>
            </a:r>
          </a:p>
          <a:p>
            <a:pPr lvl="1">
              <a:defRPr/>
            </a:pPr>
            <a:r>
              <a:rPr lang="en-GB" altLang="en-US" sz="2400" dirty="0">
                <a:solidFill>
                  <a:schemeClr val="tx1"/>
                </a:solidFill>
              </a:rPr>
              <a:t>How well do we evidence increased life chances for learners including our contribution to closing the poverty-related attainment gap?</a:t>
            </a:r>
          </a:p>
          <a:p>
            <a:pPr lvl="1">
              <a:defRPr/>
            </a:pPr>
            <a:r>
              <a:rPr lang="en-GB" altLang="en-US" sz="2400" dirty="0">
                <a:solidFill>
                  <a:schemeClr val="tx1"/>
                </a:solidFill>
              </a:rPr>
              <a:t>How do we know that we are effectively identifying and addressing barriers to participation? How do we know what is improving and that those that we work with are included and progressing? </a:t>
            </a:r>
          </a:p>
          <a:p>
            <a:pPr marL="457200" lvl="1" indent="0">
              <a:buNone/>
              <a:defRPr/>
            </a:pPr>
            <a:endParaRPr lang="en-GB" altLang="en-US" sz="2800" dirty="0"/>
          </a:p>
          <a:p>
            <a:pPr marL="457200" lvl="1" indent="0">
              <a:buNone/>
              <a:defRPr/>
            </a:pPr>
            <a:endParaRPr lang="en-GB" altLang="en-US" sz="2800" dirty="0"/>
          </a:p>
        </p:txBody>
      </p:sp>
    </p:spTree>
    <p:extLst>
      <p:ext uri="{BB962C8B-B14F-4D97-AF65-F5344CB8AC3E}">
        <p14:creationId xmlns:p14="http://schemas.microsoft.com/office/powerpoint/2010/main" val="13453153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p:nvPicPr>
        <p:blipFill rotWithShape="1">
          <a:blip r:embed="rId3"/>
          <a:srcRect l="23724" t="23521" r="26011" b="31464"/>
          <a:stretch/>
        </p:blipFill>
        <p:spPr>
          <a:xfrm>
            <a:off x="-18537" y="5840541"/>
            <a:ext cx="12263839" cy="1026730"/>
          </a:xfrm>
          <a:prstGeom prst="rect">
            <a:avLst/>
          </a:prstGeom>
        </p:spPr>
      </p:pic>
      <p:sp>
        <p:nvSpPr>
          <p:cNvPr id="2" name="Title 1"/>
          <p:cNvSpPr>
            <a:spLocks noGrp="1"/>
          </p:cNvSpPr>
          <p:nvPr>
            <p:ph type="title"/>
          </p:nvPr>
        </p:nvSpPr>
        <p:spPr>
          <a:xfrm>
            <a:off x="491296" y="138223"/>
            <a:ext cx="11049507" cy="782320"/>
          </a:xfrm>
        </p:spPr>
        <p:txBody>
          <a:bodyPr/>
          <a:lstStyle/>
          <a:p>
            <a:r>
              <a:rPr lang="en-GB" sz="4800" dirty="0" smtClean="0"/>
              <a:t>Your responses</a:t>
            </a:r>
            <a:endParaRPr lang="en-GB" sz="4800" dirty="0">
              <a:solidFill>
                <a:srgbClr val="00ABB5"/>
              </a:solidFill>
            </a:endParaRPr>
          </a:p>
        </p:txBody>
      </p:sp>
      <p:sp>
        <p:nvSpPr>
          <p:cNvPr id="3" name="Content Placeholder 2"/>
          <p:cNvSpPr>
            <a:spLocks noGrp="1"/>
          </p:cNvSpPr>
          <p:nvPr>
            <p:ph idx="1"/>
          </p:nvPr>
        </p:nvSpPr>
        <p:spPr>
          <a:xfrm>
            <a:off x="835354" y="920543"/>
            <a:ext cx="10521292" cy="4555429"/>
          </a:xfrm>
        </p:spPr>
        <p:txBody>
          <a:bodyPr/>
          <a:lstStyle/>
          <a:p>
            <a:pPr marL="457200" lvl="1" indent="0">
              <a:buNone/>
              <a:defRPr/>
            </a:pPr>
            <a:endParaRPr lang="en-GB" altLang="en-US" sz="3600" b="1" dirty="0" smtClean="0">
              <a:solidFill>
                <a:schemeClr val="tx1"/>
              </a:solidFill>
            </a:endParaRPr>
          </a:p>
          <a:p>
            <a:pPr marL="457200" lvl="1" indent="0">
              <a:buNone/>
              <a:defRPr/>
            </a:pPr>
            <a:r>
              <a:rPr lang="en-GB" altLang="en-US" sz="4400" dirty="0" smtClean="0">
                <a:solidFill>
                  <a:schemeClr val="tx1"/>
                </a:solidFill>
              </a:rPr>
              <a:t>So your response in the chat will look like this (…with your own ratings…)  </a:t>
            </a:r>
          </a:p>
          <a:p>
            <a:pPr marL="457200" lvl="1" indent="0">
              <a:buNone/>
              <a:defRPr/>
            </a:pPr>
            <a:endParaRPr lang="en-GB" altLang="en-US" sz="4400" dirty="0" smtClean="0">
              <a:solidFill>
                <a:schemeClr val="tx1"/>
              </a:solidFill>
            </a:endParaRPr>
          </a:p>
          <a:p>
            <a:pPr marL="457200" lvl="1" indent="0">
              <a:buNone/>
              <a:defRPr/>
            </a:pPr>
            <a:r>
              <a:rPr lang="en-GB" altLang="en-US" sz="4400" b="1" dirty="0" smtClean="0">
                <a:solidFill>
                  <a:schemeClr val="tx1"/>
                </a:solidFill>
              </a:rPr>
              <a:t>A </a:t>
            </a:r>
            <a:r>
              <a:rPr lang="en-GB" altLang="en-US" sz="4400" dirty="0" smtClean="0">
                <a:solidFill>
                  <a:schemeClr val="tx1"/>
                </a:solidFill>
              </a:rPr>
              <a:t>6 , </a:t>
            </a:r>
            <a:r>
              <a:rPr lang="en-GB" altLang="en-US" sz="4400" b="1" dirty="0" smtClean="0">
                <a:solidFill>
                  <a:schemeClr val="tx1"/>
                </a:solidFill>
              </a:rPr>
              <a:t>B</a:t>
            </a:r>
            <a:r>
              <a:rPr lang="en-GB" altLang="en-US" sz="4400" dirty="0" smtClean="0">
                <a:solidFill>
                  <a:schemeClr val="tx1"/>
                </a:solidFill>
              </a:rPr>
              <a:t> 2 , </a:t>
            </a:r>
            <a:r>
              <a:rPr lang="en-GB" altLang="en-US" sz="4400" b="1" dirty="0" smtClean="0">
                <a:solidFill>
                  <a:schemeClr val="tx1"/>
                </a:solidFill>
              </a:rPr>
              <a:t>C</a:t>
            </a:r>
            <a:r>
              <a:rPr lang="en-GB" altLang="en-US" sz="4400" dirty="0" smtClean="0">
                <a:solidFill>
                  <a:schemeClr val="tx1"/>
                </a:solidFill>
              </a:rPr>
              <a:t> 4 , </a:t>
            </a:r>
            <a:r>
              <a:rPr lang="en-GB" altLang="en-US" sz="4400" b="1" dirty="0" smtClean="0">
                <a:solidFill>
                  <a:schemeClr val="tx1"/>
                </a:solidFill>
              </a:rPr>
              <a:t>D</a:t>
            </a:r>
            <a:r>
              <a:rPr lang="en-GB" altLang="en-US" sz="4400" dirty="0" smtClean="0">
                <a:solidFill>
                  <a:schemeClr val="tx1"/>
                </a:solidFill>
              </a:rPr>
              <a:t> </a:t>
            </a:r>
            <a:r>
              <a:rPr lang="en-GB" altLang="en-US" sz="4400" dirty="0">
                <a:solidFill>
                  <a:schemeClr val="tx1"/>
                </a:solidFill>
              </a:rPr>
              <a:t>7</a:t>
            </a:r>
            <a:endParaRPr lang="en-GB" altLang="en-US" sz="4400" dirty="0" smtClean="0">
              <a:solidFill>
                <a:schemeClr val="tx1"/>
              </a:solidFill>
            </a:endParaRPr>
          </a:p>
          <a:p>
            <a:pPr marL="457200" lvl="1" indent="0">
              <a:buNone/>
              <a:defRPr/>
            </a:pPr>
            <a:endParaRPr lang="en-GB" altLang="en-US" sz="3600" dirty="0" smtClean="0">
              <a:solidFill>
                <a:schemeClr val="tx1"/>
              </a:solidFill>
            </a:endParaRPr>
          </a:p>
          <a:p>
            <a:pPr marL="1200150" lvl="1" indent="-742950">
              <a:buFont typeface="+mj-lt"/>
              <a:buAutoNum type="arabicPeriod"/>
              <a:defRPr/>
            </a:pPr>
            <a:endParaRPr lang="en-GB" altLang="en-US" sz="2800" dirty="0" smtClean="0"/>
          </a:p>
          <a:p>
            <a:pPr lvl="1">
              <a:defRPr/>
            </a:pPr>
            <a:endParaRPr lang="en-GB" altLang="en-US" sz="2800" dirty="0"/>
          </a:p>
        </p:txBody>
      </p:sp>
    </p:spTree>
    <p:extLst>
      <p:ext uri="{BB962C8B-B14F-4D97-AF65-F5344CB8AC3E}">
        <p14:creationId xmlns:p14="http://schemas.microsoft.com/office/powerpoint/2010/main" val="40544871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p:nvPicPr>
        <p:blipFill rotWithShape="1">
          <a:blip r:embed="rId3"/>
          <a:srcRect l="23724" t="23521" r="26011" b="31464"/>
          <a:stretch/>
        </p:blipFill>
        <p:spPr>
          <a:xfrm>
            <a:off x="-18537" y="5840541"/>
            <a:ext cx="12263839" cy="1026730"/>
          </a:xfrm>
          <a:prstGeom prst="rect">
            <a:avLst/>
          </a:prstGeom>
        </p:spPr>
      </p:pic>
      <p:sp>
        <p:nvSpPr>
          <p:cNvPr id="2" name="Title 1"/>
          <p:cNvSpPr>
            <a:spLocks noGrp="1"/>
          </p:cNvSpPr>
          <p:nvPr>
            <p:ph type="title"/>
          </p:nvPr>
        </p:nvSpPr>
        <p:spPr>
          <a:xfrm>
            <a:off x="362419" y="231568"/>
            <a:ext cx="11049507" cy="154380"/>
          </a:xfrm>
        </p:spPr>
        <p:txBody>
          <a:bodyPr/>
          <a:lstStyle/>
          <a:p>
            <a:r>
              <a:rPr lang="en-GB" sz="2800" dirty="0" smtClean="0">
                <a:solidFill>
                  <a:schemeClr val="accent1">
                    <a:lumMod val="75000"/>
                  </a:schemeClr>
                </a:solidFill>
              </a:rPr>
              <a:t>Some </a:t>
            </a:r>
            <a:r>
              <a:rPr lang="en-GB" sz="2800" dirty="0">
                <a:solidFill>
                  <a:schemeClr val="accent1">
                    <a:lumMod val="75000"/>
                  </a:schemeClr>
                </a:solidFill>
              </a:rPr>
              <a:t>useful challenge questions</a:t>
            </a:r>
            <a:r>
              <a:rPr lang="en-GB" sz="2800" dirty="0" smtClean="0">
                <a:solidFill>
                  <a:schemeClr val="accent1">
                    <a:lumMod val="75000"/>
                  </a:schemeClr>
                </a:solidFill>
              </a:rPr>
              <a:t>:</a:t>
            </a:r>
            <a:endParaRPr lang="en-GB" sz="2800" dirty="0">
              <a:solidFill>
                <a:srgbClr val="00ABB5"/>
              </a:solidFill>
            </a:endParaRPr>
          </a:p>
        </p:txBody>
      </p:sp>
      <p:sp>
        <p:nvSpPr>
          <p:cNvPr id="3" name="Content Placeholder 2"/>
          <p:cNvSpPr>
            <a:spLocks noGrp="1"/>
          </p:cNvSpPr>
          <p:nvPr>
            <p:ph idx="1"/>
          </p:nvPr>
        </p:nvSpPr>
        <p:spPr>
          <a:xfrm>
            <a:off x="160316" y="688130"/>
            <a:ext cx="11127179" cy="4555429"/>
          </a:xfrm>
        </p:spPr>
        <p:txBody>
          <a:bodyPr/>
          <a:lstStyle/>
          <a:p>
            <a:pPr marL="457200" lvl="1" indent="0">
              <a:spcAft>
                <a:spcPts val="1200"/>
              </a:spcAft>
              <a:buNone/>
              <a:defRPr/>
            </a:pPr>
            <a:r>
              <a:rPr lang="en-GB" sz="2800" b="1" dirty="0">
                <a:solidFill>
                  <a:srgbClr val="00ABB5"/>
                </a:solidFill>
                <a:ea typeface="+mj-ea"/>
                <a:cs typeface="+mj-cs"/>
              </a:rPr>
              <a:t>How well are outcomes for stakeholders being achieved?</a:t>
            </a:r>
            <a:br>
              <a:rPr lang="en-GB" sz="2800" b="1" dirty="0">
                <a:solidFill>
                  <a:srgbClr val="00ABB5"/>
                </a:solidFill>
                <a:ea typeface="+mj-ea"/>
                <a:cs typeface="+mj-cs"/>
              </a:rPr>
            </a:br>
            <a:r>
              <a:rPr lang="en-GB" altLang="en-US" sz="2400" b="1" dirty="0" smtClean="0">
                <a:solidFill>
                  <a:schemeClr val="tx1"/>
                </a:solidFill>
              </a:rPr>
              <a:t>2.2 Improving learning outcomes</a:t>
            </a:r>
          </a:p>
          <a:p>
            <a:pPr lvl="1">
              <a:spcAft>
                <a:spcPts val="1200"/>
              </a:spcAft>
              <a:defRPr/>
            </a:pPr>
            <a:r>
              <a:rPr lang="en-GB" altLang="en-US" sz="2400" dirty="0" smtClean="0">
                <a:solidFill>
                  <a:schemeClr val="tx1"/>
                </a:solidFill>
              </a:rPr>
              <a:t>How </a:t>
            </a:r>
            <a:r>
              <a:rPr lang="en-GB" altLang="en-US" sz="2400" dirty="0">
                <a:solidFill>
                  <a:schemeClr val="tx1"/>
                </a:solidFill>
              </a:rPr>
              <a:t>well is our learning offer for children, young people, adults and families based on their needs and </a:t>
            </a:r>
            <a:r>
              <a:rPr lang="en-GB" altLang="en-US" sz="2400" dirty="0" smtClean="0">
                <a:solidFill>
                  <a:schemeClr val="tx1"/>
                </a:solidFill>
              </a:rPr>
              <a:t>interests?</a:t>
            </a:r>
          </a:p>
          <a:p>
            <a:pPr lvl="1">
              <a:spcAft>
                <a:spcPts val="1200"/>
              </a:spcAft>
              <a:defRPr/>
            </a:pPr>
            <a:r>
              <a:rPr lang="en-GB" altLang="en-US" sz="2400" dirty="0" smtClean="0">
                <a:solidFill>
                  <a:schemeClr val="tx1"/>
                </a:solidFill>
              </a:rPr>
              <a:t>How </a:t>
            </a:r>
            <a:r>
              <a:rPr lang="en-GB" altLang="en-US" sz="2400" dirty="0">
                <a:solidFill>
                  <a:schemeClr val="tx1"/>
                </a:solidFill>
              </a:rPr>
              <a:t>well do we ensure learning programmes are safe and participants feel included and respected? </a:t>
            </a:r>
            <a:endParaRPr lang="en-GB" altLang="en-US" sz="2400" dirty="0" smtClean="0">
              <a:solidFill>
                <a:schemeClr val="tx1"/>
              </a:solidFill>
            </a:endParaRPr>
          </a:p>
          <a:p>
            <a:pPr marL="457200" lvl="1" indent="0">
              <a:spcAft>
                <a:spcPts val="1200"/>
              </a:spcAft>
              <a:buNone/>
              <a:defRPr/>
            </a:pPr>
            <a:r>
              <a:rPr lang="en-GB" altLang="en-US" sz="2400" b="1" dirty="0" smtClean="0">
                <a:solidFill>
                  <a:prstClr val="black"/>
                </a:solidFill>
              </a:rPr>
              <a:t>2.3 </a:t>
            </a:r>
            <a:r>
              <a:rPr lang="en-GB" altLang="en-US" sz="2400" b="1" dirty="0">
                <a:solidFill>
                  <a:prstClr val="black"/>
                </a:solidFill>
              </a:rPr>
              <a:t>Improving life </a:t>
            </a:r>
            <a:r>
              <a:rPr lang="en-GB" altLang="en-US" sz="2400" b="1" dirty="0" smtClean="0">
                <a:solidFill>
                  <a:prstClr val="black"/>
                </a:solidFill>
              </a:rPr>
              <a:t>chances</a:t>
            </a:r>
          </a:p>
          <a:p>
            <a:pPr lvl="1">
              <a:spcAft>
                <a:spcPts val="1200"/>
              </a:spcAft>
              <a:defRPr/>
            </a:pPr>
            <a:r>
              <a:rPr lang="en-GB" sz="2400" dirty="0">
                <a:solidFill>
                  <a:schemeClr val="tx1"/>
                </a:solidFill>
              </a:rPr>
              <a:t>How well is our CLD offer enhancing the physical, social and/or emotional wellbeing of participants? </a:t>
            </a:r>
          </a:p>
          <a:p>
            <a:pPr lvl="1">
              <a:spcAft>
                <a:spcPts val="1200"/>
              </a:spcAft>
              <a:defRPr/>
            </a:pPr>
            <a:r>
              <a:rPr lang="en-GB" sz="2400" dirty="0" smtClean="0">
                <a:solidFill>
                  <a:schemeClr val="tx1"/>
                </a:solidFill>
              </a:rPr>
              <a:t>How </a:t>
            </a:r>
            <a:r>
              <a:rPr lang="en-GB" sz="2400" dirty="0">
                <a:solidFill>
                  <a:schemeClr val="tx1"/>
                </a:solidFill>
              </a:rPr>
              <a:t>successful are we in enabling participants to gain knowledge and skills which best met their aspirations, needs and goals for themselves and for their communities? </a:t>
            </a:r>
            <a:endParaRPr lang="en-GB" altLang="en-US" sz="2400" dirty="0">
              <a:solidFill>
                <a:schemeClr val="tx1"/>
              </a:solidFill>
            </a:endParaRPr>
          </a:p>
          <a:p>
            <a:pPr marL="457200" lvl="1" indent="0">
              <a:spcAft>
                <a:spcPts val="1200"/>
              </a:spcAft>
              <a:buNone/>
              <a:defRPr/>
            </a:pPr>
            <a:endParaRPr lang="en-GB" altLang="en-US" sz="2400" dirty="0" smtClean="0">
              <a:solidFill>
                <a:schemeClr val="tx1"/>
              </a:solidFill>
            </a:endParaRPr>
          </a:p>
        </p:txBody>
      </p:sp>
    </p:spTree>
    <p:extLst>
      <p:ext uri="{BB962C8B-B14F-4D97-AF65-F5344CB8AC3E}">
        <p14:creationId xmlns:p14="http://schemas.microsoft.com/office/powerpoint/2010/main" val="126866598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p:nvPicPr>
        <p:blipFill rotWithShape="1">
          <a:blip r:embed="rId3"/>
          <a:srcRect l="23724" t="23521" r="26011" b="31464"/>
          <a:stretch/>
        </p:blipFill>
        <p:spPr>
          <a:xfrm>
            <a:off x="-18537" y="5840541"/>
            <a:ext cx="12263839" cy="1026730"/>
          </a:xfrm>
          <a:prstGeom prst="rect">
            <a:avLst/>
          </a:prstGeom>
        </p:spPr>
      </p:pic>
      <p:sp>
        <p:nvSpPr>
          <p:cNvPr id="2" name="Title 1"/>
          <p:cNvSpPr>
            <a:spLocks noGrp="1"/>
          </p:cNvSpPr>
          <p:nvPr>
            <p:ph type="title"/>
          </p:nvPr>
        </p:nvSpPr>
        <p:spPr>
          <a:xfrm>
            <a:off x="312828" y="160834"/>
            <a:ext cx="11566344" cy="782320"/>
          </a:xfrm>
        </p:spPr>
        <p:txBody>
          <a:bodyPr/>
          <a:lstStyle/>
          <a:p>
            <a:r>
              <a:rPr lang="en-GB" sz="2800" dirty="0" smtClean="0"/>
              <a:t>Leadership and direction - </a:t>
            </a:r>
            <a:r>
              <a:rPr lang="en-GB" sz="2800" dirty="0" smtClean="0">
                <a:solidFill>
                  <a:srgbClr val="4F81BD">
                    <a:lumMod val="75000"/>
                  </a:srgbClr>
                </a:solidFill>
              </a:rPr>
              <a:t>some </a:t>
            </a:r>
            <a:r>
              <a:rPr lang="en-GB" sz="2800" dirty="0">
                <a:solidFill>
                  <a:srgbClr val="4F81BD">
                    <a:lumMod val="75000"/>
                  </a:srgbClr>
                </a:solidFill>
              </a:rPr>
              <a:t>useful challenge </a:t>
            </a:r>
            <a:r>
              <a:rPr lang="en-GB" sz="2800" dirty="0" smtClean="0">
                <a:solidFill>
                  <a:srgbClr val="4F81BD">
                    <a:lumMod val="75000"/>
                  </a:srgbClr>
                </a:solidFill>
              </a:rPr>
              <a:t>questions:</a:t>
            </a:r>
            <a:r>
              <a:rPr lang="en-GB" sz="2800" dirty="0"/>
              <a:t/>
            </a:r>
            <a:br>
              <a:rPr lang="en-GB" sz="2800" dirty="0"/>
            </a:br>
            <a:endParaRPr lang="en-GB" sz="2800" dirty="0">
              <a:solidFill>
                <a:srgbClr val="00ABB5"/>
              </a:solidFill>
            </a:endParaRPr>
          </a:p>
        </p:txBody>
      </p:sp>
      <p:sp>
        <p:nvSpPr>
          <p:cNvPr id="3" name="Content Placeholder 2"/>
          <p:cNvSpPr>
            <a:spLocks noGrp="1"/>
          </p:cNvSpPr>
          <p:nvPr>
            <p:ph idx="1"/>
          </p:nvPr>
        </p:nvSpPr>
        <p:spPr>
          <a:xfrm>
            <a:off x="77191" y="655720"/>
            <a:ext cx="11667506" cy="4555429"/>
          </a:xfrm>
        </p:spPr>
        <p:txBody>
          <a:bodyPr/>
          <a:lstStyle/>
          <a:p>
            <a:pPr marL="457200" lvl="1" indent="0">
              <a:spcAft>
                <a:spcPts val="1200"/>
              </a:spcAft>
              <a:buNone/>
              <a:defRPr/>
            </a:pPr>
            <a:r>
              <a:rPr lang="en-GB" sz="2800" b="1" dirty="0">
                <a:solidFill>
                  <a:srgbClr val="00ABB5"/>
                </a:solidFill>
                <a:ea typeface="+mj-ea"/>
                <a:cs typeface="+mj-cs"/>
              </a:rPr>
              <a:t>How effective is leadership in improving outcomes?</a:t>
            </a:r>
            <a:endParaRPr lang="en-GB" altLang="en-US" sz="2400" b="1" dirty="0" smtClean="0">
              <a:solidFill>
                <a:schemeClr val="tx1"/>
              </a:solidFill>
            </a:endParaRPr>
          </a:p>
          <a:p>
            <a:pPr marL="457200" lvl="1" indent="0">
              <a:spcAft>
                <a:spcPts val="1200"/>
              </a:spcAft>
              <a:buNone/>
              <a:defRPr/>
            </a:pPr>
            <a:r>
              <a:rPr lang="en-GB" altLang="en-US" sz="2400" b="1" dirty="0" smtClean="0">
                <a:solidFill>
                  <a:schemeClr val="tx1"/>
                </a:solidFill>
              </a:rPr>
              <a:t>6.2 </a:t>
            </a:r>
            <a:r>
              <a:rPr lang="en-GB" altLang="en-US" sz="2400" b="1" dirty="0">
                <a:solidFill>
                  <a:schemeClr val="tx1"/>
                </a:solidFill>
              </a:rPr>
              <a:t>securing improvement</a:t>
            </a:r>
          </a:p>
          <a:p>
            <a:pPr lvl="1">
              <a:spcAft>
                <a:spcPts val="1200"/>
              </a:spcAft>
              <a:defRPr/>
            </a:pPr>
            <a:r>
              <a:rPr lang="en-GB" altLang="en-US" sz="2400" dirty="0">
                <a:solidFill>
                  <a:schemeClr val="tx1"/>
                </a:solidFill>
              </a:rPr>
              <a:t>How do we know outcomes for learners and communities are improving as a result of our quality assurance processes?</a:t>
            </a:r>
          </a:p>
          <a:p>
            <a:pPr lvl="1">
              <a:spcAft>
                <a:spcPts val="1200"/>
              </a:spcAft>
              <a:defRPr/>
            </a:pPr>
            <a:r>
              <a:rPr lang="en-GB" sz="2400" dirty="0">
                <a:solidFill>
                  <a:schemeClr val="tx1"/>
                </a:solidFill>
              </a:rPr>
              <a:t>How well do we support staff and volunteers to understand their role in quality assurance and engage in regular and robust self-evaluation practice? </a:t>
            </a:r>
            <a:endParaRPr lang="en-GB" altLang="en-US" sz="2400" dirty="0">
              <a:solidFill>
                <a:schemeClr val="tx1"/>
              </a:solidFill>
            </a:endParaRPr>
          </a:p>
          <a:p>
            <a:pPr lvl="1">
              <a:spcAft>
                <a:spcPts val="1200"/>
              </a:spcAft>
              <a:defRPr/>
            </a:pPr>
            <a:r>
              <a:rPr lang="en-GB" altLang="en-US" sz="2400" dirty="0">
                <a:solidFill>
                  <a:schemeClr val="tx1"/>
                </a:solidFill>
              </a:rPr>
              <a:t>How well do we use research and sharing of effective practice to reflect on and improve our own practice and performance? </a:t>
            </a:r>
          </a:p>
          <a:p>
            <a:pPr marL="1200150" lvl="1" indent="-742950">
              <a:spcAft>
                <a:spcPts val="1200"/>
              </a:spcAft>
              <a:buFont typeface="+mj-lt"/>
              <a:buAutoNum type="arabicPeriod"/>
              <a:defRPr/>
            </a:pPr>
            <a:endParaRPr lang="en-GB" altLang="en-US" sz="1000" dirty="0" smtClean="0"/>
          </a:p>
          <a:p>
            <a:pPr lvl="1">
              <a:defRPr/>
            </a:pPr>
            <a:endParaRPr lang="en-GB" altLang="en-US" sz="2800" dirty="0"/>
          </a:p>
        </p:txBody>
      </p:sp>
    </p:spTree>
    <p:extLst>
      <p:ext uri="{BB962C8B-B14F-4D97-AF65-F5344CB8AC3E}">
        <p14:creationId xmlns:p14="http://schemas.microsoft.com/office/powerpoint/2010/main" val="379334198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p:nvPicPr>
        <p:blipFill rotWithShape="1">
          <a:blip r:embed="rId3"/>
          <a:srcRect l="23724" t="23521" r="26011" b="31464"/>
          <a:stretch/>
        </p:blipFill>
        <p:spPr>
          <a:xfrm>
            <a:off x="-18537" y="5840541"/>
            <a:ext cx="12263839" cy="1026730"/>
          </a:xfrm>
          <a:prstGeom prst="rect">
            <a:avLst/>
          </a:prstGeom>
        </p:spPr>
      </p:pic>
      <p:sp>
        <p:nvSpPr>
          <p:cNvPr id="2" name="Title 1"/>
          <p:cNvSpPr>
            <a:spLocks noGrp="1"/>
          </p:cNvSpPr>
          <p:nvPr>
            <p:ph type="title"/>
          </p:nvPr>
        </p:nvSpPr>
        <p:spPr>
          <a:xfrm>
            <a:off x="611801" y="525849"/>
            <a:ext cx="11049507" cy="782320"/>
          </a:xfrm>
        </p:spPr>
        <p:txBody>
          <a:bodyPr/>
          <a:lstStyle/>
          <a:p>
            <a:r>
              <a:rPr lang="en-GB" sz="4000" dirty="0" smtClean="0"/>
              <a:t>Further reflections to support improvement</a:t>
            </a:r>
            <a:endParaRPr lang="en-GB" sz="4000" dirty="0">
              <a:solidFill>
                <a:srgbClr val="00ABB5"/>
              </a:solidFill>
            </a:endParaRPr>
          </a:p>
        </p:txBody>
      </p:sp>
      <p:sp>
        <p:nvSpPr>
          <p:cNvPr id="3" name="Content Placeholder 2"/>
          <p:cNvSpPr>
            <a:spLocks noGrp="1"/>
          </p:cNvSpPr>
          <p:nvPr>
            <p:ph idx="1"/>
          </p:nvPr>
        </p:nvSpPr>
        <p:spPr>
          <a:xfrm>
            <a:off x="1019511" y="1507441"/>
            <a:ext cx="10521292" cy="4555429"/>
          </a:xfrm>
        </p:spPr>
        <p:txBody>
          <a:bodyPr/>
          <a:lstStyle/>
          <a:p>
            <a:pPr marL="0" lvl="1" indent="0">
              <a:buNone/>
              <a:defRPr/>
            </a:pPr>
            <a:r>
              <a:rPr lang="en-GB" altLang="en-US" sz="3600" dirty="0" smtClean="0">
                <a:solidFill>
                  <a:schemeClr val="tx1"/>
                </a:solidFill>
              </a:rPr>
              <a:t>Do staff and volunteers know enough about…?</a:t>
            </a:r>
          </a:p>
          <a:p>
            <a:pPr lvl="1">
              <a:defRPr/>
            </a:pPr>
            <a:r>
              <a:rPr lang="en-GB" altLang="en-US" sz="3600" dirty="0" smtClean="0">
                <a:solidFill>
                  <a:schemeClr val="tx1"/>
                </a:solidFill>
              </a:rPr>
              <a:t>Research and helpful evidence</a:t>
            </a:r>
          </a:p>
          <a:p>
            <a:pPr lvl="1">
              <a:defRPr/>
            </a:pPr>
            <a:r>
              <a:rPr lang="en-GB" altLang="en-US" sz="3600" dirty="0" smtClean="0">
                <a:solidFill>
                  <a:schemeClr val="tx1"/>
                </a:solidFill>
              </a:rPr>
              <a:t>Using the technology</a:t>
            </a:r>
          </a:p>
          <a:p>
            <a:pPr lvl="1">
              <a:defRPr/>
            </a:pPr>
            <a:r>
              <a:rPr lang="en-GB" altLang="en-US" sz="3600" dirty="0" smtClean="0">
                <a:solidFill>
                  <a:schemeClr val="tx1"/>
                </a:solidFill>
              </a:rPr>
              <a:t>Pedagogy/andragogy/learning design</a:t>
            </a:r>
          </a:p>
          <a:p>
            <a:pPr lvl="1">
              <a:defRPr/>
            </a:pPr>
            <a:r>
              <a:rPr lang="en-GB" altLang="en-US" sz="3600" dirty="0" smtClean="0">
                <a:solidFill>
                  <a:schemeClr val="tx1"/>
                </a:solidFill>
              </a:rPr>
              <a:t>Learner analytics/using data</a:t>
            </a:r>
          </a:p>
          <a:p>
            <a:pPr lvl="1">
              <a:defRPr/>
            </a:pPr>
            <a:r>
              <a:rPr lang="en-GB" altLang="en-US" sz="3600" dirty="0" smtClean="0">
                <a:solidFill>
                  <a:schemeClr val="tx1"/>
                </a:solidFill>
              </a:rPr>
              <a:t>Monitoring wellbeing</a:t>
            </a:r>
          </a:p>
          <a:p>
            <a:pPr lvl="1">
              <a:defRPr/>
            </a:pPr>
            <a:r>
              <a:rPr lang="en-GB" altLang="en-US" sz="3600" dirty="0" smtClean="0">
                <a:solidFill>
                  <a:schemeClr val="tx1"/>
                </a:solidFill>
              </a:rPr>
              <a:t>Where to find guidance and advice</a:t>
            </a:r>
          </a:p>
          <a:p>
            <a:pPr marL="457200" lvl="1" indent="0">
              <a:buNone/>
              <a:defRPr/>
            </a:pPr>
            <a:endParaRPr lang="en-GB" altLang="en-US" sz="3600" dirty="0" smtClean="0">
              <a:solidFill>
                <a:schemeClr val="tx1"/>
              </a:solidFill>
            </a:endParaRPr>
          </a:p>
          <a:p>
            <a:pPr marL="457200" lvl="1" indent="0">
              <a:buNone/>
              <a:defRPr/>
            </a:pPr>
            <a:endParaRPr lang="en-GB" altLang="en-US" sz="3600" dirty="0" smtClean="0">
              <a:solidFill>
                <a:schemeClr val="tx1"/>
              </a:solidFill>
            </a:endParaRPr>
          </a:p>
          <a:p>
            <a:pPr marL="1200150" lvl="1" indent="-742950">
              <a:buFont typeface="+mj-lt"/>
              <a:buAutoNum type="arabicPeriod"/>
              <a:defRPr/>
            </a:pPr>
            <a:endParaRPr lang="en-GB" altLang="en-US" sz="2800" dirty="0" smtClean="0"/>
          </a:p>
          <a:p>
            <a:pPr lvl="1">
              <a:defRPr/>
            </a:pPr>
            <a:endParaRPr lang="en-GB" altLang="en-US" sz="2800" dirty="0"/>
          </a:p>
        </p:txBody>
      </p:sp>
    </p:spTree>
    <p:extLst>
      <p:ext uri="{BB962C8B-B14F-4D97-AF65-F5344CB8AC3E}">
        <p14:creationId xmlns:p14="http://schemas.microsoft.com/office/powerpoint/2010/main" val="347033025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p:nvPicPr>
        <p:blipFill rotWithShape="1">
          <a:blip r:embed="rId3"/>
          <a:srcRect l="23724" t="23521" r="26011" b="31464"/>
          <a:stretch/>
        </p:blipFill>
        <p:spPr>
          <a:xfrm>
            <a:off x="-18537" y="5840541"/>
            <a:ext cx="12263839" cy="1026730"/>
          </a:xfrm>
          <a:prstGeom prst="rect">
            <a:avLst/>
          </a:prstGeom>
        </p:spPr>
      </p:pic>
      <p:sp>
        <p:nvSpPr>
          <p:cNvPr id="2" name="Title 1"/>
          <p:cNvSpPr>
            <a:spLocks noGrp="1"/>
          </p:cNvSpPr>
          <p:nvPr>
            <p:ph type="title"/>
          </p:nvPr>
        </p:nvSpPr>
        <p:spPr>
          <a:xfrm>
            <a:off x="491296" y="138223"/>
            <a:ext cx="11049507" cy="782320"/>
          </a:xfrm>
        </p:spPr>
        <p:txBody>
          <a:bodyPr/>
          <a:lstStyle/>
          <a:p>
            <a:r>
              <a:rPr lang="en-GB" sz="4800" dirty="0" smtClean="0"/>
              <a:t>Finishing point…</a:t>
            </a:r>
            <a:endParaRPr lang="en-GB" sz="4800" dirty="0">
              <a:solidFill>
                <a:srgbClr val="00ABB5"/>
              </a:solidFill>
            </a:endParaRPr>
          </a:p>
        </p:txBody>
      </p:sp>
      <p:sp>
        <p:nvSpPr>
          <p:cNvPr id="3" name="Content Placeholder 2"/>
          <p:cNvSpPr>
            <a:spLocks noGrp="1"/>
          </p:cNvSpPr>
          <p:nvPr>
            <p:ph idx="1"/>
          </p:nvPr>
        </p:nvSpPr>
        <p:spPr>
          <a:xfrm>
            <a:off x="0" y="811212"/>
            <a:ext cx="11936896" cy="4555429"/>
          </a:xfrm>
        </p:spPr>
        <p:txBody>
          <a:bodyPr/>
          <a:lstStyle/>
          <a:p>
            <a:pPr marL="457200" lvl="1" indent="0">
              <a:buNone/>
              <a:defRPr/>
            </a:pPr>
            <a:r>
              <a:rPr lang="en-GB" altLang="en-US" sz="3600" dirty="0" smtClean="0">
                <a:solidFill>
                  <a:schemeClr val="tx1"/>
                </a:solidFill>
              </a:rPr>
              <a:t>In the chat, try to rate your level of confidence in the key areas we have been looking at, scale of 1 – 10 with </a:t>
            </a:r>
          </a:p>
          <a:p>
            <a:pPr marL="457200" lvl="1" indent="0">
              <a:buNone/>
              <a:defRPr/>
            </a:pPr>
            <a:r>
              <a:rPr lang="en-GB" altLang="en-US" sz="4000" b="1" dirty="0" smtClean="0">
                <a:solidFill>
                  <a:schemeClr val="tx1"/>
                </a:solidFill>
              </a:rPr>
              <a:t>1</a:t>
            </a:r>
            <a:r>
              <a:rPr lang="en-GB" altLang="en-US" sz="3600" b="1" dirty="0" smtClean="0">
                <a:solidFill>
                  <a:schemeClr val="tx1"/>
                </a:solidFill>
              </a:rPr>
              <a:t> being NOT CONFIDENT AT ALL, </a:t>
            </a:r>
          </a:p>
          <a:p>
            <a:pPr marL="457200" lvl="1" indent="0">
              <a:buNone/>
              <a:defRPr/>
            </a:pPr>
            <a:r>
              <a:rPr lang="en-GB" altLang="en-US" sz="4000" b="1" dirty="0" smtClean="0">
                <a:solidFill>
                  <a:schemeClr val="tx1"/>
                </a:solidFill>
              </a:rPr>
              <a:t>10 </a:t>
            </a:r>
            <a:r>
              <a:rPr lang="en-GB" altLang="en-US" sz="3600" b="1" dirty="0" smtClean="0">
                <a:solidFill>
                  <a:schemeClr val="tx1"/>
                </a:solidFill>
              </a:rPr>
              <a:t>being ENTIRELY CONFIDENT</a:t>
            </a:r>
          </a:p>
          <a:p>
            <a:pPr marL="457200" lvl="1" indent="0">
              <a:buNone/>
              <a:defRPr/>
            </a:pPr>
            <a:r>
              <a:rPr lang="en-GB" altLang="en-US" sz="3600" b="1" dirty="0" smtClean="0">
                <a:solidFill>
                  <a:schemeClr val="tx1"/>
                </a:solidFill>
              </a:rPr>
              <a:t>              A</a:t>
            </a:r>
            <a:r>
              <a:rPr lang="en-GB" altLang="en-US" sz="3600" dirty="0" smtClean="0">
                <a:solidFill>
                  <a:schemeClr val="tx1"/>
                </a:solidFill>
              </a:rPr>
              <a:t>  - Engagement</a:t>
            </a:r>
          </a:p>
          <a:p>
            <a:pPr marL="457200" lvl="1" indent="0">
              <a:buNone/>
              <a:defRPr/>
            </a:pPr>
            <a:r>
              <a:rPr lang="en-GB" altLang="en-US" sz="3600" b="1" dirty="0" smtClean="0">
                <a:solidFill>
                  <a:schemeClr val="tx1"/>
                </a:solidFill>
              </a:rPr>
              <a:t>              B</a:t>
            </a:r>
            <a:r>
              <a:rPr lang="en-GB" altLang="en-US" sz="3600" dirty="0" smtClean="0">
                <a:solidFill>
                  <a:schemeClr val="tx1"/>
                </a:solidFill>
              </a:rPr>
              <a:t>  - Evaluation of sessions with clients</a:t>
            </a:r>
          </a:p>
          <a:p>
            <a:pPr marL="457200" lvl="1" indent="0">
              <a:buNone/>
              <a:defRPr/>
            </a:pPr>
            <a:r>
              <a:rPr lang="en-GB" altLang="en-US" sz="3600" b="1" dirty="0" smtClean="0">
                <a:solidFill>
                  <a:schemeClr val="tx1"/>
                </a:solidFill>
              </a:rPr>
              <a:t>              C</a:t>
            </a:r>
            <a:r>
              <a:rPr lang="en-GB" altLang="en-US" sz="3600" dirty="0" smtClean="0">
                <a:solidFill>
                  <a:schemeClr val="tx1"/>
                </a:solidFill>
              </a:rPr>
              <a:t>  - Evaluating the longer term work</a:t>
            </a:r>
          </a:p>
          <a:p>
            <a:pPr marL="457200" lvl="1" indent="0">
              <a:buNone/>
              <a:defRPr/>
            </a:pPr>
            <a:r>
              <a:rPr lang="en-GB" altLang="en-US" sz="3600" b="1" dirty="0" smtClean="0">
                <a:solidFill>
                  <a:schemeClr val="tx1"/>
                </a:solidFill>
              </a:rPr>
              <a:t>              D</a:t>
            </a:r>
            <a:r>
              <a:rPr lang="en-GB" altLang="en-US" sz="3600" dirty="0" smtClean="0">
                <a:solidFill>
                  <a:schemeClr val="tx1"/>
                </a:solidFill>
              </a:rPr>
              <a:t>  - Useful apps that might support your work</a:t>
            </a:r>
          </a:p>
          <a:p>
            <a:pPr marL="457200" lvl="1" indent="0">
              <a:buNone/>
              <a:defRPr/>
            </a:pPr>
            <a:endParaRPr lang="en-GB" altLang="en-US" sz="3600" dirty="0" smtClean="0">
              <a:solidFill>
                <a:schemeClr val="tx1"/>
              </a:solidFill>
            </a:endParaRPr>
          </a:p>
          <a:p>
            <a:pPr marL="1200150" lvl="1" indent="-742950">
              <a:buFont typeface="+mj-lt"/>
              <a:buAutoNum type="arabicPeriod"/>
              <a:defRPr/>
            </a:pPr>
            <a:endParaRPr lang="en-GB" altLang="en-US" sz="2800" dirty="0" smtClean="0"/>
          </a:p>
          <a:p>
            <a:pPr lvl="1">
              <a:defRPr/>
            </a:pPr>
            <a:endParaRPr lang="en-GB" altLang="en-US" sz="2800" dirty="0"/>
          </a:p>
        </p:txBody>
      </p:sp>
    </p:spTree>
    <p:extLst>
      <p:ext uri="{BB962C8B-B14F-4D97-AF65-F5344CB8AC3E}">
        <p14:creationId xmlns:p14="http://schemas.microsoft.com/office/powerpoint/2010/main" val="324350728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p:nvPicPr>
        <p:blipFill rotWithShape="1">
          <a:blip r:embed="rId3"/>
          <a:srcRect l="23724" t="23521" r="26011" b="31464"/>
          <a:stretch/>
        </p:blipFill>
        <p:spPr>
          <a:xfrm>
            <a:off x="-18537" y="5840541"/>
            <a:ext cx="12263839" cy="1026730"/>
          </a:xfrm>
          <a:prstGeom prst="rect">
            <a:avLst/>
          </a:prstGeom>
        </p:spPr>
      </p:pic>
      <p:sp>
        <p:nvSpPr>
          <p:cNvPr id="2" name="Title 1"/>
          <p:cNvSpPr>
            <a:spLocks noGrp="1"/>
          </p:cNvSpPr>
          <p:nvPr>
            <p:ph type="title"/>
          </p:nvPr>
        </p:nvSpPr>
        <p:spPr>
          <a:xfrm>
            <a:off x="611801" y="525849"/>
            <a:ext cx="11049507" cy="782320"/>
          </a:xfrm>
        </p:spPr>
        <p:txBody>
          <a:bodyPr/>
          <a:lstStyle/>
          <a:p>
            <a:r>
              <a:rPr lang="en-GB" sz="4800" dirty="0" smtClean="0"/>
              <a:t>Questions/discussion</a:t>
            </a:r>
            <a:endParaRPr lang="en-GB" sz="4800" dirty="0">
              <a:solidFill>
                <a:srgbClr val="00ABB5"/>
              </a:solidFill>
            </a:endParaRPr>
          </a:p>
        </p:txBody>
      </p:sp>
      <p:sp>
        <p:nvSpPr>
          <p:cNvPr id="3" name="Content Placeholder 2"/>
          <p:cNvSpPr>
            <a:spLocks noGrp="1"/>
          </p:cNvSpPr>
          <p:nvPr>
            <p:ph idx="1"/>
          </p:nvPr>
        </p:nvSpPr>
        <p:spPr>
          <a:xfrm>
            <a:off x="1019511" y="1507441"/>
            <a:ext cx="10521292" cy="4287413"/>
          </a:xfrm>
        </p:spPr>
        <p:txBody>
          <a:bodyPr/>
          <a:lstStyle/>
          <a:p>
            <a:pPr marL="266700" lvl="1" indent="0">
              <a:buNone/>
              <a:defRPr/>
            </a:pPr>
            <a:endParaRPr lang="en-GB" altLang="en-US" sz="3600" dirty="0" smtClean="0">
              <a:solidFill>
                <a:schemeClr val="tx1"/>
              </a:solidFill>
            </a:endParaRPr>
          </a:p>
          <a:p>
            <a:pPr marL="266700" lvl="1" indent="0">
              <a:buNone/>
              <a:defRPr/>
            </a:pPr>
            <a:r>
              <a:rPr lang="en-GB" altLang="en-US" sz="3600" dirty="0" smtClean="0">
                <a:solidFill>
                  <a:schemeClr val="tx1"/>
                </a:solidFill>
              </a:rPr>
              <a:t>Do you have tips or experiences so far that others may find helpful?</a:t>
            </a:r>
            <a:endParaRPr lang="en-GB" altLang="en-US" sz="2800" dirty="0"/>
          </a:p>
        </p:txBody>
      </p:sp>
    </p:spTree>
    <p:extLst>
      <p:ext uri="{BB962C8B-B14F-4D97-AF65-F5344CB8AC3E}">
        <p14:creationId xmlns:p14="http://schemas.microsoft.com/office/powerpoint/2010/main" val="42298621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p:nvPicPr>
        <p:blipFill rotWithShape="1">
          <a:blip r:embed="rId3"/>
          <a:srcRect l="23724" t="23521" r="26011" b="31464"/>
          <a:stretch/>
        </p:blipFill>
        <p:spPr>
          <a:xfrm>
            <a:off x="-18537" y="5840541"/>
            <a:ext cx="12263839" cy="1026730"/>
          </a:xfrm>
          <a:prstGeom prst="rect">
            <a:avLst/>
          </a:prstGeom>
        </p:spPr>
      </p:pic>
      <p:sp>
        <p:nvSpPr>
          <p:cNvPr id="2" name="Title 1"/>
          <p:cNvSpPr>
            <a:spLocks noGrp="1"/>
          </p:cNvSpPr>
          <p:nvPr>
            <p:ph type="title"/>
          </p:nvPr>
        </p:nvSpPr>
        <p:spPr>
          <a:xfrm>
            <a:off x="491296" y="138223"/>
            <a:ext cx="11049507" cy="782320"/>
          </a:xfrm>
        </p:spPr>
        <p:txBody>
          <a:bodyPr/>
          <a:lstStyle/>
          <a:p>
            <a:r>
              <a:rPr lang="en-GB" sz="4800" dirty="0" smtClean="0"/>
              <a:t>Starting point…</a:t>
            </a:r>
            <a:endParaRPr lang="en-GB" sz="4800" dirty="0">
              <a:solidFill>
                <a:srgbClr val="00ABB5"/>
              </a:solidFill>
            </a:endParaRPr>
          </a:p>
        </p:txBody>
      </p:sp>
      <p:sp>
        <p:nvSpPr>
          <p:cNvPr id="3" name="Content Placeholder 2"/>
          <p:cNvSpPr>
            <a:spLocks noGrp="1"/>
          </p:cNvSpPr>
          <p:nvPr>
            <p:ph idx="1"/>
          </p:nvPr>
        </p:nvSpPr>
        <p:spPr>
          <a:xfrm>
            <a:off x="0" y="811212"/>
            <a:ext cx="11936896" cy="4555429"/>
          </a:xfrm>
        </p:spPr>
        <p:txBody>
          <a:bodyPr/>
          <a:lstStyle/>
          <a:p>
            <a:pPr marL="457200" lvl="1" indent="0">
              <a:buNone/>
              <a:defRPr/>
            </a:pPr>
            <a:r>
              <a:rPr lang="en-GB" altLang="en-US" sz="3600" dirty="0" smtClean="0">
                <a:solidFill>
                  <a:schemeClr val="tx1"/>
                </a:solidFill>
              </a:rPr>
              <a:t>In the chat, try to rate your level of confidence in the key areas we will be looking at, scale of 1 – 10 with </a:t>
            </a:r>
          </a:p>
          <a:p>
            <a:pPr marL="457200" lvl="1" indent="0">
              <a:buNone/>
              <a:defRPr/>
            </a:pPr>
            <a:r>
              <a:rPr lang="en-GB" altLang="en-US" sz="3600" b="1" dirty="0" smtClean="0">
                <a:solidFill>
                  <a:schemeClr val="tx1"/>
                </a:solidFill>
              </a:rPr>
              <a:t>1 being NOT CONFIDENT AT ALL, </a:t>
            </a:r>
          </a:p>
          <a:p>
            <a:pPr marL="457200" lvl="1" indent="0">
              <a:buNone/>
              <a:defRPr/>
            </a:pPr>
            <a:r>
              <a:rPr lang="en-GB" altLang="en-US" sz="3600" b="1" dirty="0" smtClean="0">
                <a:solidFill>
                  <a:schemeClr val="tx1"/>
                </a:solidFill>
              </a:rPr>
              <a:t>10 being ENTIRELY CONFIDENT</a:t>
            </a:r>
          </a:p>
          <a:p>
            <a:pPr marL="457200" lvl="1" indent="0">
              <a:buNone/>
              <a:defRPr/>
            </a:pPr>
            <a:r>
              <a:rPr lang="en-GB" altLang="en-US" sz="3600" b="1" dirty="0" smtClean="0">
                <a:solidFill>
                  <a:schemeClr val="tx1"/>
                </a:solidFill>
              </a:rPr>
              <a:t>              A</a:t>
            </a:r>
            <a:r>
              <a:rPr lang="en-GB" altLang="en-US" sz="3600" dirty="0" smtClean="0">
                <a:solidFill>
                  <a:schemeClr val="tx1"/>
                </a:solidFill>
              </a:rPr>
              <a:t>  - Engagement</a:t>
            </a:r>
          </a:p>
          <a:p>
            <a:pPr marL="457200" lvl="1" indent="0">
              <a:buNone/>
              <a:defRPr/>
            </a:pPr>
            <a:r>
              <a:rPr lang="en-GB" altLang="en-US" sz="3600" b="1" dirty="0" smtClean="0">
                <a:solidFill>
                  <a:schemeClr val="tx1"/>
                </a:solidFill>
              </a:rPr>
              <a:t>              B</a:t>
            </a:r>
            <a:r>
              <a:rPr lang="en-GB" altLang="en-US" sz="3600" dirty="0" smtClean="0">
                <a:solidFill>
                  <a:schemeClr val="tx1"/>
                </a:solidFill>
              </a:rPr>
              <a:t>  - Evaluation of sessions with clients</a:t>
            </a:r>
          </a:p>
          <a:p>
            <a:pPr marL="457200" lvl="1" indent="0">
              <a:buNone/>
              <a:defRPr/>
            </a:pPr>
            <a:r>
              <a:rPr lang="en-GB" altLang="en-US" sz="3600" b="1" dirty="0" smtClean="0">
                <a:solidFill>
                  <a:schemeClr val="tx1"/>
                </a:solidFill>
              </a:rPr>
              <a:t>              C</a:t>
            </a:r>
            <a:r>
              <a:rPr lang="en-GB" altLang="en-US" sz="3600" dirty="0" smtClean="0">
                <a:solidFill>
                  <a:schemeClr val="tx1"/>
                </a:solidFill>
              </a:rPr>
              <a:t>  - Evaluating the longer term work</a:t>
            </a:r>
          </a:p>
          <a:p>
            <a:pPr marL="457200" lvl="1" indent="0">
              <a:buNone/>
              <a:defRPr/>
            </a:pPr>
            <a:r>
              <a:rPr lang="en-GB" altLang="en-US" sz="3600" b="1" dirty="0" smtClean="0">
                <a:solidFill>
                  <a:schemeClr val="tx1"/>
                </a:solidFill>
              </a:rPr>
              <a:t>              D</a:t>
            </a:r>
            <a:r>
              <a:rPr lang="en-GB" altLang="en-US" sz="3600" dirty="0" smtClean="0">
                <a:solidFill>
                  <a:schemeClr val="tx1"/>
                </a:solidFill>
              </a:rPr>
              <a:t>  - Useful apps that might support your work</a:t>
            </a:r>
          </a:p>
          <a:p>
            <a:pPr marL="457200" lvl="1" indent="0">
              <a:buNone/>
              <a:defRPr/>
            </a:pPr>
            <a:endParaRPr lang="en-GB" altLang="en-US" sz="3600" dirty="0" smtClean="0">
              <a:solidFill>
                <a:schemeClr val="tx1"/>
              </a:solidFill>
            </a:endParaRPr>
          </a:p>
          <a:p>
            <a:pPr marL="1200150" lvl="1" indent="-742950">
              <a:buFont typeface="+mj-lt"/>
              <a:buAutoNum type="arabicPeriod"/>
              <a:defRPr/>
            </a:pPr>
            <a:endParaRPr lang="en-GB" altLang="en-US" sz="2800" dirty="0" smtClean="0"/>
          </a:p>
          <a:p>
            <a:pPr lvl="1">
              <a:defRPr/>
            </a:pPr>
            <a:endParaRPr lang="en-GB" altLang="en-US" sz="2800" dirty="0"/>
          </a:p>
        </p:txBody>
      </p:sp>
    </p:spTree>
    <p:extLst>
      <p:ext uri="{BB962C8B-B14F-4D97-AF65-F5344CB8AC3E}">
        <p14:creationId xmlns:p14="http://schemas.microsoft.com/office/powerpoint/2010/main" val="29455308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p:nvPicPr>
        <p:blipFill rotWithShape="1">
          <a:blip r:embed="rId3"/>
          <a:srcRect l="23724" t="23521" r="26011" b="31464"/>
          <a:stretch/>
        </p:blipFill>
        <p:spPr>
          <a:xfrm>
            <a:off x="-18537" y="5840541"/>
            <a:ext cx="12263839" cy="1026730"/>
          </a:xfrm>
          <a:prstGeom prst="rect">
            <a:avLst/>
          </a:prstGeom>
        </p:spPr>
      </p:pic>
      <p:sp>
        <p:nvSpPr>
          <p:cNvPr id="2" name="Title 1"/>
          <p:cNvSpPr>
            <a:spLocks noGrp="1"/>
          </p:cNvSpPr>
          <p:nvPr>
            <p:ph type="title"/>
          </p:nvPr>
        </p:nvSpPr>
        <p:spPr>
          <a:xfrm>
            <a:off x="611801" y="525849"/>
            <a:ext cx="11049507" cy="782320"/>
          </a:xfrm>
        </p:spPr>
        <p:txBody>
          <a:bodyPr/>
          <a:lstStyle/>
          <a:p>
            <a:r>
              <a:rPr lang="en-GB" sz="4800" dirty="0" smtClean="0"/>
              <a:t>Lessons from research - summary</a:t>
            </a:r>
            <a:endParaRPr lang="en-GB" sz="4800" dirty="0">
              <a:solidFill>
                <a:srgbClr val="00ABB5"/>
              </a:solidFill>
            </a:endParaRPr>
          </a:p>
        </p:txBody>
      </p:sp>
      <p:sp>
        <p:nvSpPr>
          <p:cNvPr id="3" name="Content Placeholder 2"/>
          <p:cNvSpPr>
            <a:spLocks noGrp="1"/>
          </p:cNvSpPr>
          <p:nvPr>
            <p:ph idx="1"/>
          </p:nvPr>
        </p:nvSpPr>
        <p:spPr>
          <a:xfrm>
            <a:off x="835354" y="1308169"/>
            <a:ext cx="10521292" cy="4555429"/>
          </a:xfrm>
        </p:spPr>
        <p:txBody>
          <a:bodyPr/>
          <a:lstStyle/>
          <a:p>
            <a:pPr lvl="1">
              <a:defRPr/>
            </a:pPr>
            <a:r>
              <a:rPr lang="en-GB" altLang="en-US" sz="3200" dirty="0" smtClean="0">
                <a:solidFill>
                  <a:schemeClr val="tx1"/>
                </a:solidFill>
              </a:rPr>
              <a:t>Longer term, remote, distance or blended learning has the potential to be as effective as traditional campus based learning</a:t>
            </a:r>
          </a:p>
          <a:p>
            <a:pPr lvl="1">
              <a:defRPr/>
            </a:pPr>
            <a:r>
              <a:rPr lang="en-GB" altLang="en-US" sz="3200" dirty="0" smtClean="0">
                <a:solidFill>
                  <a:schemeClr val="tx1"/>
                </a:solidFill>
              </a:rPr>
              <a:t>There are different approaches to planning, so although pedagogy/andragogy is similar, elements of learning design help make the engagement better</a:t>
            </a:r>
          </a:p>
          <a:p>
            <a:pPr lvl="1">
              <a:defRPr/>
            </a:pPr>
            <a:r>
              <a:rPr lang="en-GB" altLang="en-US" sz="3200" dirty="0" smtClean="0">
                <a:solidFill>
                  <a:schemeClr val="tx1"/>
                </a:solidFill>
              </a:rPr>
              <a:t>Younger, disadvantaged or less motivated learners in all instances engage less readily, and are more likely to drop out</a:t>
            </a:r>
          </a:p>
          <a:p>
            <a:pPr marL="457200" lvl="1" indent="0">
              <a:buNone/>
              <a:defRPr/>
            </a:pPr>
            <a:endParaRPr lang="en-GB" altLang="en-US" sz="3600" dirty="0" smtClean="0">
              <a:solidFill>
                <a:schemeClr val="tx1"/>
              </a:solidFill>
            </a:endParaRPr>
          </a:p>
          <a:p>
            <a:pPr marL="1200150" lvl="1" indent="-742950">
              <a:buFont typeface="+mj-lt"/>
              <a:buAutoNum type="arabicPeriod"/>
              <a:defRPr/>
            </a:pPr>
            <a:endParaRPr lang="en-GB" altLang="en-US" sz="2800" dirty="0" smtClean="0"/>
          </a:p>
          <a:p>
            <a:pPr lvl="1">
              <a:defRPr/>
            </a:pPr>
            <a:endParaRPr lang="en-GB" altLang="en-US" sz="2800" dirty="0"/>
          </a:p>
        </p:txBody>
      </p:sp>
    </p:spTree>
    <p:extLst>
      <p:ext uri="{BB962C8B-B14F-4D97-AF65-F5344CB8AC3E}">
        <p14:creationId xmlns:p14="http://schemas.microsoft.com/office/powerpoint/2010/main" val="14507673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p:nvPicPr>
        <p:blipFill rotWithShape="1">
          <a:blip r:embed="rId3"/>
          <a:srcRect l="23724" t="23521" r="26011" b="31464"/>
          <a:stretch/>
        </p:blipFill>
        <p:spPr>
          <a:xfrm>
            <a:off x="-18537" y="5840541"/>
            <a:ext cx="12263839" cy="1026730"/>
          </a:xfrm>
          <a:prstGeom prst="rect">
            <a:avLst/>
          </a:prstGeom>
        </p:spPr>
      </p:pic>
      <p:sp>
        <p:nvSpPr>
          <p:cNvPr id="2" name="Title 1"/>
          <p:cNvSpPr>
            <a:spLocks noGrp="1"/>
          </p:cNvSpPr>
          <p:nvPr>
            <p:ph type="title"/>
          </p:nvPr>
        </p:nvSpPr>
        <p:spPr>
          <a:xfrm>
            <a:off x="611801" y="525849"/>
            <a:ext cx="11049507" cy="782320"/>
          </a:xfrm>
        </p:spPr>
        <p:txBody>
          <a:bodyPr/>
          <a:lstStyle/>
          <a:p>
            <a:r>
              <a:rPr lang="en-GB" sz="4800" dirty="0" smtClean="0"/>
              <a:t>Lessons from research - delivery</a:t>
            </a:r>
            <a:endParaRPr lang="en-GB" sz="4800" dirty="0">
              <a:solidFill>
                <a:srgbClr val="00ABB5"/>
              </a:solidFill>
            </a:endParaRPr>
          </a:p>
        </p:txBody>
      </p:sp>
      <p:sp>
        <p:nvSpPr>
          <p:cNvPr id="3" name="Content Placeholder 2"/>
          <p:cNvSpPr>
            <a:spLocks noGrp="1"/>
          </p:cNvSpPr>
          <p:nvPr>
            <p:ph idx="1"/>
          </p:nvPr>
        </p:nvSpPr>
        <p:spPr>
          <a:xfrm>
            <a:off x="611801" y="1239425"/>
            <a:ext cx="10521292" cy="4555429"/>
          </a:xfrm>
        </p:spPr>
        <p:txBody>
          <a:bodyPr/>
          <a:lstStyle/>
          <a:p>
            <a:pPr lvl="1">
              <a:defRPr/>
            </a:pPr>
            <a:r>
              <a:rPr lang="en-GB" altLang="en-US" sz="3200" dirty="0" smtClean="0">
                <a:solidFill>
                  <a:schemeClr val="tx1"/>
                </a:solidFill>
              </a:rPr>
              <a:t>Sessions should generally be shorter, and broken up into different activities</a:t>
            </a:r>
          </a:p>
          <a:p>
            <a:pPr lvl="1">
              <a:defRPr/>
            </a:pPr>
            <a:r>
              <a:rPr lang="en-GB" altLang="en-US" sz="3200" dirty="0" smtClean="0">
                <a:solidFill>
                  <a:schemeClr val="tx1"/>
                </a:solidFill>
              </a:rPr>
              <a:t>It should be a mixture of synchronous and asynchronous activity</a:t>
            </a:r>
          </a:p>
          <a:p>
            <a:pPr lvl="1">
              <a:defRPr/>
            </a:pPr>
            <a:r>
              <a:rPr lang="en-GB" altLang="en-US" sz="3200" dirty="0" smtClean="0">
                <a:solidFill>
                  <a:schemeClr val="tx1"/>
                </a:solidFill>
              </a:rPr>
              <a:t>Simpler explanations, clear personal feedback and good and regular questioning supports learning</a:t>
            </a:r>
          </a:p>
          <a:p>
            <a:pPr lvl="1">
              <a:defRPr/>
            </a:pPr>
            <a:r>
              <a:rPr lang="en-GB" altLang="en-US" sz="3200" dirty="0" smtClean="0">
                <a:solidFill>
                  <a:schemeClr val="tx1"/>
                </a:solidFill>
              </a:rPr>
              <a:t>Creating a social experience is helpful for motivation, retention and genuine learning</a:t>
            </a:r>
          </a:p>
          <a:p>
            <a:pPr lvl="1">
              <a:defRPr/>
            </a:pPr>
            <a:r>
              <a:rPr lang="en-GB" altLang="en-US" sz="3200" dirty="0" smtClean="0">
                <a:solidFill>
                  <a:schemeClr val="tx1"/>
                </a:solidFill>
              </a:rPr>
              <a:t>Active engagement is key</a:t>
            </a:r>
          </a:p>
          <a:p>
            <a:pPr marL="457200" lvl="1" indent="0">
              <a:buNone/>
              <a:defRPr/>
            </a:pPr>
            <a:endParaRPr lang="en-GB" altLang="en-US" sz="3600" dirty="0" smtClean="0">
              <a:solidFill>
                <a:schemeClr val="tx1"/>
              </a:solidFill>
            </a:endParaRPr>
          </a:p>
          <a:p>
            <a:pPr marL="1200150" lvl="1" indent="-742950">
              <a:buFont typeface="+mj-lt"/>
              <a:buAutoNum type="arabicPeriod"/>
              <a:defRPr/>
            </a:pPr>
            <a:endParaRPr lang="en-GB" altLang="en-US" sz="2800" dirty="0" smtClean="0"/>
          </a:p>
          <a:p>
            <a:pPr lvl="1">
              <a:defRPr/>
            </a:pPr>
            <a:endParaRPr lang="en-GB" altLang="en-US" sz="2800" dirty="0"/>
          </a:p>
        </p:txBody>
      </p:sp>
    </p:spTree>
    <p:extLst>
      <p:ext uri="{BB962C8B-B14F-4D97-AF65-F5344CB8AC3E}">
        <p14:creationId xmlns:p14="http://schemas.microsoft.com/office/powerpoint/2010/main" val="9456403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p:nvPicPr>
        <p:blipFill rotWithShape="1">
          <a:blip r:embed="rId3"/>
          <a:srcRect l="23724" t="23521" r="26011" b="31464"/>
          <a:stretch/>
        </p:blipFill>
        <p:spPr>
          <a:xfrm>
            <a:off x="-18537" y="5840541"/>
            <a:ext cx="12263839" cy="1026730"/>
          </a:xfrm>
          <a:prstGeom prst="rect">
            <a:avLst/>
          </a:prstGeom>
        </p:spPr>
      </p:pic>
      <p:sp>
        <p:nvSpPr>
          <p:cNvPr id="2" name="Title 1"/>
          <p:cNvSpPr>
            <a:spLocks noGrp="1"/>
          </p:cNvSpPr>
          <p:nvPr>
            <p:ph type="title"/>
          </p:nvPr>
        </p:nvSpPr>
        <p:spPr>
          <a:xfrm>
            <a:off x="611801" y="525849"/>
            <a:ext cx="11049507" cy="782320"/>
          </a:xfrm>
        </p:spPr>
        <p:txBody>
          <a:bodyPr/>
          <a:lstStyle/>
          <a:p>
            <a:r>
              <a:rPr lang="en-GB" sz="4800" dirty="0" smtClean="0"/>
              <a:t>Engagement – techniques for more</a:t>
            </a:r>
            <a:endParaRPr lang="en-GB" sz="4800" dirty="0">
              <a:solidFill>
                <a:srgbClr val="00ABB5"/>
              </a:solidFill>
            </a:endParaRPr>
          </a:p>
        </p:txBody>
      </p:sp>
      <p:sp>
        <p:nvSpPr>
          <p:cNvPr id="3" name="Content Placeholder 2"/>
          <p:cNvSpPr>
            <a:spLocks noGrp="1"/>
          </p:cNvSpPr>
          <p:nvPr>
            <p:ph idx="1"/>
          </p:nvPr>
        </p:nvSpPr>
        <p:spPr>
          <a:xfrm>
            <a:off x="611801" y="1262268"/>
            <a:ext cx="10521292" cy="4555429"/>
          </a:xfrm>
        </p:spPr>
        <p:txBody>
          <a:bodyPr/>
          <a:lstStyle/>
          <a:p>
            <a:pPr lvl="1">
              <a:defRPr/>
            </a:pPr>
            <a:r>
              <a:rPr lang="en-GB" altLang="en-US" sz="3200" dirty="0" smtClean="0">
                <a:solidFill>
                  <a:schemeClr val="tx1"/>
                </a:solidFill>
              </a:rPr>
              <a:t>Plan </a:t>
            </a:r>
            <a:r>
              <a:rPr lang="en-GB" altLang="en-US" sz="3200" u="sng" dirty="0" smtClean="0">
                <a:solidFill>
                  <a:schemeClr val="tx1"/>
                </a:solidFill>
              </a:rPr>
              <a:t>activities</a:t>
            </a:r>
            <a:r>
              <a:rPr lang="en-GB" altLang="en-US" sz="3200" dirty="0" smtClean="0">
                <a:solidFill>
                  <a:schemeClr val="tx1"/>
                </a:solidFill>
              </a:rPr>
              <a:t>, not just input, and share the plan at the beginning or ideally in advance</a:t>
            </a:r>
          </a:p>
          <a:p>
            <a:pPr lvl="1">
              <a:defRPr/>
            </a:pPr>
            <a:r>
              <a:rPr lang="en-GB" altLang="en-US" sz="3200" dirty="0" smtClean="0">
                <a:solidFill>
                  <a:schemeClr val="tx1"/>
                </a:solidFill>
              </a:rPr>
              <a:t>Support as much co-creation as practical</a:t>
            </a:r>
          </a:p>
          <a:p>
            <a:pPr lvl="1">
              <a:defRPr/>
            </a:pPr>
            <a:r>
              <a:rPr lang="en-GB" altLang="en-US" sz="3200" dirty="0" smtClean="0">
                <a:solidFill>
                  <a:schemeClr val="tx1"/>
                </a:solidFill>
              </a:rPr>
              <a:t>Model assignments or tasks by showing examples so they see what they are working toward</a:t>
            </a:r>
          </a:p>
          <a:p>
            <a:pPr lvl="1">
              <a:defRPr/>
            </a:pPr>
            <a:r>
              <a:rPr lang="en-GB" altLang="en-US" sz="3200" dirty="0" smtClean="0">
                <a:solidFill>
                  <a:schemeClr val="tx1"/>
                </a:solidFill>
              </a:rPr>
              <a:t>Use as many questions in your interactions as practical – even simple ones </a:t>
            </a:r>
          </a:p>
          <a:p>
            <a:pPr lvl="1">
              <a:defRPr/>
            </a:pPr>
            <a:r>
              <a:rPr lang="en-GB" altLang="en-US" sz="3200" dirty="0" smtClean="0">
                <a:solidFill>
                  <a:schemeClr val="tx1"/>
                </a:solidFill>
              </a:rPr>
              <a:t>Build in feedback within your session</a:t>
            </a:r>
          </a:p>
          <a:p>
            <a:pPr lvl="1">
              <a:defRPr/>
            </a:pPr>
            <a:endParaRPr lang="en-GB" altLang="en-US" sz="3200" dirty="0" smtClean="0">
              <a:solidFill>
                <a:schemeClr val="tx1"/>
              </a:solidFill>
            </a:endParaRPr>
          </a:p>
          <a:p>
            <a:pPr lvl="1">
              <a:defRPr/>
            </a:pPr>
            <a:endParaRPr lang="en-GB" altLang="en-US" sz="3200" dirty="0" smtClean="0">
              <a:solidFill>
                <a:schemeClr val="tx1"/>
              </a:solidFill>
            </a:endParaRPr>
          </a:p>
          <a:p>
            <a:pPr marL="457200" lvl="1" indent="0">
              <a:buNone/>
              <a:defRPr/>
            </a:pPr>
            <a:endParaRPr lang="en-GB" altLang="en-US" sz="3600" dirty="0" smtClean="0">
              <a:solidFill>
                <a:schemeClr val="tx1"/>
              </a:solidFill>
            </a:endParaRPr>
          </a:p>
          <a:p>
            <a:pPr marL="1200150" lvl="1" indent="-742950">
              <a:buFont typeface="+mj-lt"/>
              <a:buAutoNum type="arabicPeriod"/>
              <a:defRPr/>
            </a:pPr>
            <a:endParaRPr lang="en-GB" altLang="en-US" sz="2800" dirty="0" smtClean="0"/>
          </a:p>
          <a:p>
            <a:pPr lvl="1">
              <a:defRPr/>
            </a:pPr>
            <a:endParaRPr lang="en-GB" altLang="en-US" sz="2800" dirty="0"/>
          </a:p>
        </p:txBody>
      </p:sp>
    </p:spTree>
    <p:extLst>
      <p:ext uri="{BB962C8B-B14F-4D97-AF65-F5344CB8AC3E}">
        <p14:creationId xmlns:p14="http://schemas.microsoft.com/office/powerpoint/2010/main" val="12873980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p:nvPicPr>
        <p:blipFill rotWithShape="1">
          <a:blip r:embed="rId3"/>
          <a:srcRect l="23724" t="23521" r="26011" b="31464"/>
          <a:stretch/>
        </p:blipFill>
        <p:spPr>
          <a:xfrm>
            <a:off x="-18537" y="5840541"/>
            <a:ext cx="12263839" cy="1026730"/>
          </a:xfrm>
          <a:prstGeom prst="rect">
            <a:avLst/>
          </a:prstGeom>
        </p:spPr>
      </p:pic>
      <p:sp>
        <p:nvSpPr>
          <p:cNvPr id="2" name="Title 1"/>
          <p:cNvSpPr>
            <a:spLocks noGrp="1"/>
          </p:cNvSpPr>
          <p:nvPr>
            <p:ph type="title"/>
          </p:nvPr>
        </p:nvSpPr>
        <p:spPr>
          <a:xfrm>
            <a:off x="571246" y="311118"/>
            <a:ext cx="11049507" cy="782320"/>
          </a:xfrm>
        </p:spPr>
        <p:txBody>
          <a:bodyPr/>
          <a:lstStyle/>
          <a:p>
            <a:r>
              <a:rPr lang="en-GB" sz="4800" dirty="0" smtClean="0"/>
              <a:t>Engagement – practical tips</a:t>
            </a:r>
            <a:endParaRPr lang="en-GB" sz="4800" dirty="0">
              <a:solidFill>
                <a:srgbClr val="00ABB5"/>
              </a:solidFill>
            </a:endParaRPr>
          </a:p>
        </p:txBody>
      </p:sp>
      <p:sp>
        <p:nvSpPr>
          <p:cNvPr id="3" name="Content Placeholder 2"/>
          <p:cNvSpPr>
            <a:spLocks noGrp="1"/>
          </p:cNvSpPr>
          <p:nvPr>
            <p:ph idx="1"/>
          </p:nvPr>
        </p:nvSpPr>
        <p:spPr>
          <a:xfrm>
            <a:off x="835353" y="1139125"/>
            <a:ext cx="10521292" cy="4555429"/>
          </a:xfrm>
        </p:spPr>
        <p:txBody>
          <a:bodyPr/>
          <a:lstStyle/>
          <a:p>
            <a:pPr lvl="1">
              <a:defRPr/>
            </a:pPr>
            <a:r>
              <a:rPr lang="en-GB" altLang="en-US" sz="3200" dirty="0" smtClean="0">
                <a:solidFill>
                  <a:schemeClr val="tx1"/>
                </a:solidFill>
              </a:rPr>
              <a:t>Be aware of the physical, social or family circumstances of participants, clients may not be able to talk easily, text may in some cases be easier</a:t>
            </a:r>
          </a:p>
          <a:p>
            <a:pPr lvl="1">
              <a:defRPr/>
            </a:pPr>
            <a:r>
              <a:rPr lang="en-GB" altLang="en-US" sz="3200" dirty="0" smtClean="0">
                <a:solidFill>
                  <a:schemeClr val="tx1"/>
                </a:solidFill>
              </a:rPr>
              <a:t>Encourage camera use if practical</a:t>
            </a:r>
          </a:p>
          <a:p>
            <a:pPr lvl="1">
              <a:defRPr/>
            </a:pPr>
            <a:r>
              <a:rPr lang="en-GB" altLang="en-US" sz="3200" dirty="0" smtClean="0">
                <a:solidFill>
                  <a:schemeClr val="tx1"/>
                </a:solidFill>
              </a:rPr>
              <a:t>Use the chat – often, and ideally with closed or short answer questions (yes/no, agree/disagree, rate 1-10)</a:t>
            </a:r>
          </a:p>
          <a:p>
            <a:pPr lvl="1">
              <a:defRPr/>
            </a:pPr>
            <a:r>
              <a:rPr lang="en-GB" altLang="en-US" sz="3200" dirty="0" smtClean="0">
                <a:solidFill>
                  <a:schemeClr val="tx1"/>
                </a:solidFill>
              </a:rPr>
              <a:t>Explore wellbeing, general development</a:t>
            </a:r>
          </a:p>
          <a:p>
            <a:pPr marL="457200" lvl="1" indent="0">
              <a:buNone/>
              <a:defRPr/>
            </a:pPr>
            <a:r>
              <a:rPr lang="en-GB" altLang="en-US" sz="3200" dirty="0" smtClean="0">
                <a:solidFill>
                  <a:schemeClr val="tx1"/>
                </a:solidFill>
              </a:rPr>
              <a:t>… How do you feel/what do you think.. Use </a:t>
            </a:r>
            <a:r>
              <a:rPr lang="en-GB" altLang="en-US" sz="3200" dirty="0" err="1" smtClean="0">
                <a:solidFill>
                  <a:schemeClr val="tx1"/>
                </a:solidFill>
              </a:rPr>
              <a:t>wordclouds</a:t>
            </a:r>
            <a:r>
              <a:rPr lang="en-GB" altLang="en-US" sz="3200" dirty="0" smtClean="0">
                <a:solidFill>
                  <a:schemeClr val="tx1"/>
                </a:solidFill>
              </a:rPr>
              <a:t> but if you are using apps, tell them in advance</a:t>
            </a:r>
          </a:p>
          <a:p>
            <a:pPr lvl="1">
              <a:defRPr/>
            </a:pPr>
            <a:endParaRPr lang="en-GB" altLang="en-US" sz="3200" dirty="0" smtClean="0">
              <a:solidFill>
                <a:schemeClr val="tx1"/>
              </a:solidFill>
            </a:endParaRPr>
          </a:p>
          <a:p>
            <a:pPr marL="457200" lvl="1" indent="0">
              <a:buNone/>
              <a:defRPr/>
            </a:pPr>
            <a:endParaRPr lang="en-GB" altLang="en-US" sz="3200" dirty="0" smtClean="0">
              <a:solidFill>
                <a:schemeClr val="tx1"/>
              </a:solidFill>
            </a:endParaRPr>
          </a:p>
          <a:p>
            <a:pPr marL="457200" lvl="1" indent="0">
              <a:buNone/>
              <a:defRPr/>
            </a:pPr>
            <a:endParaRPr lang="en-GB" altLang="en-US" sz="3600" dirty="0" smtClean="0">
              <a:solidFill>
                <a:schemeClr val="tx1"/>
              </a:solidFill>
            </a:endParaRPr>
          </a:p>
          <a:p>
            <a:pPr marL="457200" lvl="1" indent="0">
              <a:buNone/>
              <a:defRPr/>
            </a:pPr>
            <a:endParaRPr lang="en-GB" altLang="en-US" sz="3600" dirty="0" smtClean="0">
              <a:solidFill>
                <a:schemeClr val="tx1"/>
              </a:solidFill>
            </a:endParaRPr>
          </a:p>
          <a:p>
            <a:pPr marL="457200" lvl="1" indent="0">
              <a:buNone/>
              <a:defRPr/>
            </a:pPr>
            <a:endParaRPr lang="en-GB" altLang="en-US" sz="3600" dirty="0" smtClean="0">
              <a:solidFill>
                <a:schemeClr val="tx1"/>
              </a:solidFill>
            </a:endParaRPr>
          </a:p>
          <a:p>
            <a:pPr marL="1200150" lvl="1" indent="-742950">
              <a:buFont typeface="+mj-lt"/>
              <a:buAutoNum type="arabicPeriod"/>
              <a:defRPr/>
            </a:pPr>
            <a:endParaRPr lang="en-GB" altLang="en-US" sz="2800" dirty="0" smtClean="0"/>
          </a:p>
          <a:p>
            <a:pPr lvl="1">
              <a:defRPr/>
            </a:pPr>
            <a:endParaRPr lang="en-GB" altLang="en-US" sz="2800" dirty="0"/>
          </a:p>
        </p:txBody>
      </p:sp>
    </p:spTree>
    <p:extLst>
      <p:ext uri="{BB962C8B-B14F-4D97-AF65-F5344CB8AC3E}">
        <p14:creationId xmlns:p14="http://schemas.microsoft.com/office/powerpoint/2010/main" val="3698741855"/>
      </p:ext>
    </p:extLst>
  </p:cSld>
  <p:clrMapOvr>
    <a:masterClrMapping/>
  </p:clrMapOvr>
  <p:timing>
    <p:tnLst>
      <p:par>
        <p:cTn id="1" dur="indefinite" restart="never" nodeType="tmRoot"/>
      </p:par>
    </p:tnLst>
  </p:timing>
</p:sld>
</file>

<file path=ppt/theme/theme1.xml><?xml version="1.0" encoding="utf-8"?>
<a:theme xmlns:a="http://schemas.openxmlformats.org/drawingml/2006/main" name="3. Education Scotland Powerpoint Final">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C8A5"/>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FFFFFF"/>
        </a:dk1>
        <a:lt1>
          <a:srgbClr val="FFFFFF"/>
        </a:lt1>
        <a:dk2>
          <a:srgbClr val="FFFFFF"/>
        </a:dk2>
        <a:lt2>
          <a:srgbClr val="808080"/>
        </a:lt2>
        <a:accent1>
          <a:srgbClr val="009BAA"/>
        </a:accent1>
        <a:accent2>
          <a:srgbClr val="B2D235"/>
        </a:accent2>
        <a:accent3>
          <a:srgbClr val="FFFFFF"/>
        </a:accent3>
        <a:accent4>
          <a:srgbClr val="DADADA"/>
        </a:accent4>
        <a:accent5>
          <a:srgbClr val="AACBD2"/>
        </a:accent5>
        <a:accent6>
          <a:srgbClr val="A1BE2F"/>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CDC23D987C44B816AEEDA25B50CC4" ma:contentTypeVersion="0" ma:contentTypeDescription="Create a new document." ma:contentTypeScope="" ma:versionID="b6878043c1e9ea6bb1d8ccfc5647808f">
  <xsd:schema xmlns:xsd="http://www.w3.org/2001/XMLSchema" xmlns:xs="http://www.w3.org/2001/XMLSchema" xmlns:p="http://schemas.microsoft.com/office/2006/metadata/properties" targetNamespace="http://schemas.microsoft.com/office/2006/metadata/properties" ma:root="true" ma:fieldsID="6c96ba11fc0b0f11135d6dc28d8a2ff0">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7967039-C71A-4B84-9858-0728C216CC08}">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2FC97AF3-2FBD-49FC-BA10-8B6812BE081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FE75B553-2AE0-4B0C-913C-4B15DEBD22D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4975</TotalTime>
  <Words>3964</Words>
  <Application>Microsoft Office PowerPoint</Application>
  <PresentationFormat>Widescreen</PresentationFormat>
  <Paragraphs>402</Paragraphs>
  <Slides>44</Slides>
  <Notes>43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44</vt:i4>
      </vt:variant>
    </vt:vector>
  </HeadingPairs>
  <TitlesOfParts>
    <vt:vector size="53" baseType="lpstr">
      <vt:lpstr>Arial</vt:lpstr>
      <vt:lpstr>Arial Bold</vt:lpstr>
      <vt:lpstr>Calibri</vt:lpstr>
      <vt:lpstr>Lucida Grande</vt:lpstr>
      <vt:lpstr>ＭＳ 明朝</vt:lpstr>
      <vt:lpstr>ＭＳ 明朝</vt:lpstr>
      <vt:lpstr>Times New Roman</vt:lpstr>
      <vt:lpstr>Wingdings</vt:lpstr>
      <vt:lpstr>3. Education Scotland Powerpoint Final</vt:lpstr>
      <vt:lpstr>PowerPoint Presentation</vt:lpstr>
      <vt:lpstr>Purpose/Aims</vt:lpstr>
      <vt:lpstr>Starting point…</vt:lpstr>
      <vt:lpstr>Your responses</vt:lpstr>
      <vt:lpstr>Starting point…</vt:lpstr>
      <vt:lpstr>Lessons from research - summary</vt:lpstr>
      <vt:lpstr>Lessons from research - delivery</vt:lpstr>
      <vt:lpstr>Engagement – techniques for more</vt:lpstr>
      <vt:lpstr>Engagement – practical tips</vt:lpstr>
      <vt:lpstr>Summary of key points</vt:lpstr>
      <vt:lpstr>Thoughts…</vt:lpstr>
      <vt:lpstr>PowerPoint Presentation</vt:lpstr>
      <vt:lpstr>Important health warning…</vt:lpstr>
      <vt:lpstr>Evaluation of sessions/activities</vt:lpstr>
      <vt:lpstr>Evaluation/feedback – simple ideas</vt:lpstr>
      <vt:lpstr>Evaluation/feedback – simple tech</vt:lpstr>
      <vt:lpstr>Question – answer in chat NOW</vt:lpstr>
      <vt:lpstr>For feedback – use emoji's…</vt:lpstr>
      <vt:lpstr>Feedback on sessions…post-it style…</vt:lpstr>
      <vt:lpstr>Using a whiteboard…</vt:lpstr>
      <vt:lpstr>Live example  (brave … huh!)</vt:lpstr>
      <vt:lpstr>Evaluation – checking understanding</vt:lpstr>
      <vt:lpstr>Purpose/Aims</vt:lpstr>
      <vt:lpstr>Purpose/Aims</vt:lpstr>
      <vt:lpstr>Purpose/Aims</vt:lpstr>
      <vt:lpstr>Session topic or course feedback</vt:lpstr>
      <vt:lpstr>Feedback on sessions, topics, courses</vt:lpstr>
      <vt:lpstr>Community development</vt:lpstr>
      <vt:lpstr>Feedback</vt:lpstr>
      <vt:lpstr>Feedback</vt:lpstr>
      <vt:lpstr>Feedback</vt:lpstr>
      <vt:lpstr>Fe</vt:lpstr>
      <vt:lpstr>A few related considerations…</vt:lpstr>
      <vt:lpstr>Feedback in the chat now please – just the number for your response</vt:lpstr>
      <vt:lpstr>PowerPoint Presentation</vt:lpstr>
      <vt:lpstr>Substantive evaluation</vt:lpstr>
      <vt:lpstr>How Good is our CLD? (4th edition) - DRAFT</vt:lpstr>
      <vt:lpstr>PowerPoint Presentation</vt:lpstr>
      <vt:lpstr>Performance and outcomes - some useful challenge questions:  </vt:lpstr>
      <vt:lpstr>Some useful challenge questions:</vt:lpstr>
      <vt:lpstr>Leadership and direction - some useful challenge questions: </vt:lpstr>
      <vt:lpstr>Further reflections to support improvement</vt:lpstr>
      <vt:lpstr>Finishing point…</vt:lpstr>
      <vt:lpstr>Questions/discussion</vt:lpstr>
    </vt:vector>
  </TitlesOfParts>
  <Company>Education Scotland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Fiona Andrew</dc:creator>
  <cp:lastModifiedBy>Laird J (John)</cp:lastModifiedBy>
  <cp:revision>209</cp:revision>
  <cp:lastPrinted>2014-02-19T15:05:01Z</cp:lastPrinted>
  <dcterms:created xsi:type="dcterms:W3CDTF">2014-01-17T15:23:54Z</dcterms:created>
  <dcterms:modified xsi:type="dcterms:W3CDTF">2021-03-19T09:17:16Z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0x01010079FCDC23D987C44B816AEEDA25B50CC4</vt:lpwstr>
  </property>
  <property fmtid="{D5CDD505-2E9C-101B-9397-08002B2CF9AE}" pid="3" name="_dlc_DocIdItemGuid">
    <vt:lpwstr>c74d0d01-22fa-4460-a599-e806a271597e</vt:lpwstr>
  </property>
</Properties>
</file>