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handoutMasterIdLst>
    <p:handoutMasterId r:id="rId9"/>
  </p:handoutMasterIdLst>
  <p:sldIdLst>
    <p:sldId id="344" r:id="rId6"/>
    <p:sldId id="366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t J (John)" initials="GJ(" lastIdx="8" clrIdx="0">
    <p:extLst>
      <p:ext uri="{19B8F6BF-5375-455C-9EA6-DF929625EA0E}">
        <p15:presenceInfo xmlns:p15="http://schemas.microsoft.com/office/powerpoint/2012/main" userId="S-1-5-21-765483983-692928010-316617838-324002" providerId="AD"/>
      </p:ext>
    </p:extLst>
  </p:cmAuthor>
  <p:cmAuthor id="2" name="Kivlin A (Ann)" initials="KA(" lastIdx="2" clrIdx="1">
    <p:extLst>
      <p:ext uri="{19B8F6BF-5375-455C-9EA6-DF929625EA0E}">
        <p15:presenceInfo xmlns:p15="http://schemas.microsoft.com/office/powerpoint/2012/main" userId="S-1-5-21-765483983-692928010-316617838-3179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4C4"/>
    <a:srgbClr val="00ABB5"/>
    <a:srgbClr val="B3D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5" autoAdjust="0"/>
    <p:restoredTop sz="73905" autoAdjust="0"/>
  </p:normalViewPr>
  <p:slideViewPr>
    <p:cSldViewPr snapToGrid="0">
      <p:cViewPr varScale="1">
        <p:scale>
          <a:sx n="51" d="100"/>
          <a:sy n="51" d="100"/>
        </p:scale>
        <p:origin x="948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5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EEAC2-6BA7-4ABE-8AD8-0D26EC897E9A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A8C41-7247-444A-9DC9-E9ACA2EF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070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5B34D-ADEC-457E-B4B9-B8BA594A1FF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8C683-9137-4122-84BD-5AA5692D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front cover page and can only be used once. Use the corresponding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blue</a:t>
            </a:r>
            <a:r>
              <a:rPr lang="en-US" baseline="0" dirty="0" smtClean="0"/>
              <a:t> internal and back pages if you are using this page. </a:t>
            </a:r>
            <a:r>
              <a:rPr lang="en-US" dirty="0" smtClean="0"/>
              <a:t>You may add a title and a subtitle if needed only. Do</a:t>
            </a:r>
            <a:r>
              <a:rPr lang="en-US" baseline="0" dirty="0" smtClean="0"/>
              <a:t> not add anything else or move elements around.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C683-9137-4122-84BD-5AA5692D6AF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86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C683-9137-4122-84BD-5AA5692D6AF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520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0" baseline="0"/>
            </a:lvl1pPr>
            <a:lvl2pPr marL="742950" indent="-285750">
              <a:buFont typeface="Arial"/>
              <a:buChar char="•"/>
              <a:defRPr/>
            </a:lvl2pPr>
            <a:lvl3pPr marL="1257300" indent="-342900">
              <a:buFont typeface="Lucida Grande"/>
              <a:buChar char="-"/>
              <a:defRPr/>
            </a:lvl3pPr>
            <a:lvl4pPr marL="1714500" indent="-342900">
              <a:buClr>
                <a:srgbClr val="00ABB5"/>
              </a:buClr>
              <a:buFont typeface="Wingdings" charset="2"/>
              <a:buChar char="Ø"/>
              <a:defRPr/>
            </a:lvl4pPr>
            <a:lvl5pPr marL="2171700" indent="-342900">
              <a:buClr>
                <a:srgbClr val="00ABB5"/>
              </a:buClr>
              <a:buFont typeface="Lucida Grande"/>
              <a:buChar char="-"/>
              <a:defRPr/>
            </a:lvl5pPr>
            <a:lvl6pPr>
              <a:buClr>
                <a:srgbClr val="00ABB5"/>
              </a:buClr>
              <a:defRPr/>
            </a:lvl6pPr>
          </a:lstStyle>
          <a:p>
            <a:pPr lvl="0"/>
            <a:r>
              <a:rPr lang="en-US" dirty="0" smtClean="0"/>
              <a:t>Main body style like this and leading into bullets:</a:t>
            </a:r>
          </a:p>
          <a:p>
            <a:pPr lvl="1"/>
            <a:r>
              <a:rPr lang="en-US" dirty="0" smtClean="0"/>
              <a:t>First level bullet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4506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1168" y="830264"/>
            <a:ext cx="2747433" cy="4759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830264"/>
            <a:ext cx="8041216" cy="4759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463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8376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87538"/>
            <a:ext cx="5384800" cy="370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887538"/>
            <a:ext cx="5384800" cy="370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7654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9684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5894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3925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8443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8069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3926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830263"/>
            <a:ext cx="10836972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87538"/>
            <a:ext cx="10817923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Main body style like this and leading into bullets:</a:t>
            </a:r>
          </a:p>
          <a:p>
            <a:pPr lvl="1"/>
            <a:r>
              <a:rPr lang="en-US" dirty="0" smtClean="0"/>
              <a:t>First level bullet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7001910" y="6304472"/>
            <a:ext cx="451273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00ABB5"/>
                </a:solidFill>
              </a:rPr>
              <a:t>Transforming lives through learning</a:t>
            </a:r>
          </a:p>
        </p:txBody>
      </p:sp>
      <p:sp>
        <p:nvSpPr>
          <p:cNvPr id="1030" name="Picture 9" descr="Education Scotland White (higher res)"/>
          <p:cNvSpPr>
            <a:spLocks noChangeAspect="1" noChangeArrowheads="1"/>
          </p:cNvSpPr>
          <p:nvPr/>
        </p:nvSpPr>
        <p:spPr bwMode="auto">
          <a:xfrm>
            <a:off x="9359900" y="5892800"/>
            <a:ext cx="2159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1800"/>
          </a:p>
        </p:txBody>
      </p:sp>
      <p:cxnSp>
        <p:nvCxnSpPr>
          <p:cNvPr id="3" name="Straight Connector 2"/>
          <p:cNvCxnSpPr>
            <a:endCxn id="1030" idx="3"/>
          </p:cNvCxnSpPr>
          <p:nvPr/>
        </p:nvCxnSpPr>
        <p:spPr>
          <a:xfrm flipV="1">
            <a:off x="676690" y="6216650"/>
            <a:ext cx="10842210" cy="41072"/>
          </a:xfrm>
          <a:prstGeom prst="line">
            <a:avLst/>
          </a:prstGeom>
          <a:ln w="12700" cmpd="sng">
            <a:solidFill>
              <a:srgbClr val="B3D23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87260" y="6304472"/>
            <a:ext cx="451273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Document title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78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ABB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/>
        <a:buNone/>
        <a:defRPr sz="20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ABB5"/>
        </a:buClr>
        <a:buFont typeface="Arial"/>
        <a:buChar char="•"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2pPr>
      <a:lvl3pPr marL="12573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ABB5"/>
        </a:buClr>
        <a:buSzTx/>
        <a:buFont typeface="Lucida Grande"/>
        <a:buChar char="-"/>
        <a:tabLst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3pPr>
      <a:lvl4pPr marL="1714500" indent="-342900" algn="l" rtl="0" eaLnBrk="1" fontAlgn="base" hangingPunct="1">
        <a:spcBef>
          <a:spcPct val="20000"/>
        </a:spcBef>
        <a:spcAft>
          <a:spcPct val="0"/>
        </a:spcAft>
        <a:buClr>
          <a:srgbClr val="00ABB5"/>
        </a:buClr>
        <a:buFont typeface="Wingdings" charset="2"/>
        <a:buChar char="Ø"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4pPr>
      <a:lvl5pPr marL="2171700" indent="-342900" algn="l" rtl="0" eaLnBrk="1" fontAlgn="base" hangingPunct="1">
        <a:spcBef>
          <a:spcPct val="20000"/>
        </a:spcBef>
        <a:spcAft>
          <a:spcPct val="0"/>
        </a:spcAft>
        <a:buClr>
          <a:srgbClr val="00ABB5"/>
        </a:buClr>
        <a:buFont typeface="Lucida Grande"/>
        <a:buChar char="-"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ABB5"/>
        </a:buClr>
        <a:buFontTx/>
        <a:buChar char="»"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menti.com/zmwikm8oo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23560" t="23657" r="26010" b="31599"/>
          <a:stretch/>
        </p:blipFill>
        <p:spPr>
          <a:xfrm>
            <a:off x="0" y="5749448"/>
            <a:ext cx="12303237" cy="11823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7357" y="2124650"/>
            <a:ext cx="1149574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33CCCC"/>
              </a:buClr>
            </a:pP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Thanks for joining us this afternoon. We will 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begin </a:t>
            </a: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shortly.</a:t>
            </a:r>
            <a:endParaRPr lang="en-GB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endParaRPr lang="en-GB" sz="3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lease 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introduce yourself in the chat </a:t>
            </a: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&amp; take part in our </a:t>
            </a:r>
            <a:r>
              <a:rPr lang="en-GB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Menti</a:t>
            </a: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>
              <a:buClr>
                <a:srgbClr val="33CCCC"/>
              </a:buClr>
            </a:pP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</a:t>
            </a: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www.menti.com/zmwikm8oo2</a:t>
            </a:r>
            <a:endParaRPr lang="en-GB" sz="3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The voting </a:t>
            </a: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code is:</a:t>
            </a: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1413 1119</a:t>
            </a:r>
            <a:endParaRPr lang="en-GB" sz="3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This webinar is being filmed. To ensure optimum sound quality, </a:t>
            </a:r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please remember to switch 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off your </a:t>
            </a:r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microphone.</a:t>
            </a:r>
          </a:p>
          <a:p>
            <a:pPr algn="ctr">
              <a:buClr>
                <a:srgbClr val="33CCCC"/>
              </a:buClr>
            </a:pP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33CCCC"/>
              </a:buClr>
            </a:pPr>
            <a:endParaRPr lang="en-GB" sz="2400" b="1" dirty="0">
              <a:solidFill>
                <a:srgbClr val="00ABB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9300" y="370324"/>
            <a:ext cx="1074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West Alliance CLD Practitioners’ Webinar </a:t>
            </a:r>
          </a:p>
          <a:p>
            <a:pPr algn="ctr"/>
            <a:r>
              <a:rPr lang="en-GB" sz="40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Adult Literacy and Numeracy</a:t>
            </a:r>
            <a:endParaRPr lang="en-GB" sz="4000" b="1" dirty="0" smtClean="0">
              <a:solidFill>
                <a:srgbClr val="00C4C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Tuesday June 8</a:t>
            </a:r>
            <a:r>
              <a:rPr lang="en-GB" sz="4000" b="1" baseline="30000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4000" dirty="0">
              <a:solidFill>
                <a:srgbClr val="00C4C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19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459784"/>
            <a:ext cx="12192000" cy="10631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23560" t="23657" r="26010" b="31599"/>
          <a:stretch/>
        </p:blipFill>
        <p:spPr>
          <a:xfrm>
            <a:off x="-55619" y="6018513"/>
            <a:ext cx="12303237" cy="10272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01" y="288571"/>
            <a:ext cx="11628406" cy="790756"/>
          </a:xfrm>
        </p:spPr>
        <p:txBody>
          <a:bodyPr/>
          <a:lstStyle/>
          <a:p>
            <a:pPr algn="ctr"/>
            <a:r>
              <a:rPr lang="en-GB" sz="2800" dirty="0" smtClean="0">
                <a:latin typeface="Calibri" panose="020F0502020204030204" pitchFamily="34" charset="0"/>
              </a:rPr>
              <a:t> 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9531" y="683949"/>
            <a:ext cx="7628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6768" y="1361803"/>
            <a:ext cx="11158462" cy="4133126"/>
          </a:xfrm>
        </p:spPr>
        <p:txBody>
          <a:bodyPr/>
          <a:lstStyle/>
          <a:p>
            <a:r>
              <a:rPr lang="en-GB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2pm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Welcome 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 survey results  – Jennifer Nicol, East Renfrewshire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Council</a:t>
            </a:r>
            <a:endParaRPr lang="en-GB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2.10pm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Research 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 - </a:t>
            </a:r>
            <a:r>
              <a:rPr lang="en-GB" sz="2800" strike="sng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practice and empowering literacies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GB" sz="2800" strike="sngStrik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Sarah </a:t>
            </a:r>
            <a:r>
              <a:rPr lang="en-GB" sz="2800" strike="sng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strike="sngStrik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Galloway</a:t>
            </a:r>
            <a:r>
              <a:rPr lang="en-GB" sz="2800" strike="sngStrik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2800" strike="sngStrik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Stirling </a:t>
            </a:r>
            <a:r>
              <a:rPr lang="en-GB" sz="2800" strike="sngStrik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Laura 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Starkey, Education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Scotland</a:t>
            </a:r>
            <a:endParaRPr lang="en-GB" sz="2800" strike="sngStrik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2.20pm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Input on Literacy App (free resource from Citizen Literacy):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Diane Gardner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City 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Glasgow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College</a:t>
            </a:r>
            <a:endParaRPr lang="en-GB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2.30pm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National overview, Laura Starkey, Education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Scotland</a:t>
            </a:r>
            <a:endParaRPr lang="en-GB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2.45pm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Networking: Breakout rooms </a:t>
            </a:r>
            <a:endParaRPr lang="en-GB" sz="2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3.15pm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Recap of </a:t>
            </a:r>
            <a:r>
              <a:rPr lang="en-GB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Jamboard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close</a:t>
            </a:r>
            <a:endParaRPr lang="en-GB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7000" y="176117"/>
            <a:ext cx="9715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West Alliance CLD Practitioners’ Webinar </a:t>
            </a:r>
          </a:p>
          <a:p>
            <a:pPr algn="ctr"/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Adult Literacy and </a:t>
            </a:r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Numeracy, Tuesday </a:t>
            </a:r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June 8</a:t>
            </a:r>
            <a:r>
              <a:rPr lang="en-GB" sz="3200" b="1" baseline="30000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3200" dirty="0">
              <a:solidFill>
                <a:srgbClr val="00C4C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9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C8A5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009BAA"/>
        </a:accent1>
        <a:accent2>
          <a:srgbClr val="B2D235"/>
        </a:accent2>
        <a:accent3>
          <a:srgbClr val="FFFFFF"/>
        </a:accent3>
        <a:accent4>
          <a:srgbClr val="DADADA"/>
        </a:accent4>
        <a:accent5>
          <a:srgbClr val="AACBD2"/>
        </a:accent5>
        <a:accent6>
          <a:srgbClr val="A1BE2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metadata xmlns="http://www.objective.com/ecm/document/metadata/53D26341A57B383EE0540010E0463CCA" version="1.0.0">
  <systemFields>
    <field name="Objective-Id">
      <value order="0">A31088280</value>
    </field>
    <field name="Objective-Title">
      <value order="0">CLD Planning 2021-24 - Guidance Webinar Presentation</value>
    </field>
    <field name="Objective-Description">
      <value order="0"/>
    </field>
    <field name="Objective-CreationStamp">
      <value order="0">2020-12-04T14:43:01Z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2020-12-15T07:20:12Z</value>
    </field>
    <field name="Objective-Owner">
      <value order="0">Fisher, Elisha E (U444727)</value>
    </field>
    <field name="Objective-Path">
      <value order="0">Objective Global Folder:SG File Plan:Education, careers and employment:Education and skills:Workplace training and development:Advice and policy: Workplace training and development:Community Learning and Development: Policy and Advice: 2018-2023</value>
    </field>
    <field name="Objective-Parent">
      <value order="0">Community Learning and Development: Policy and Advice: 2018-2023</value>
    </field>
    <field name="Objective-State">
      <value order="0">Being Drafted</value>
    </field>
    <field name="Objective-VersionId">
      <value order="0">vA45517757</value>
    </field>
    <field name="Objective-Version">
      <value order="0">11.5</value>
    </field>
    <field name="Objective-VersionNumber">
      <value order="0">26</value>
    </field>
    <field name="Objective-VersionComment">
      <value order="0"/>
    </field>
    <field name="Objective-FileNumber">
      <value order="0">POL/29682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CDC23D987C44B816AEEDA25B50CC4" ma:contentTypeVersion="0" ma:contentTypeDescription="Create a new document." ma:contentTypeScope="" ma:versionID="b6878043c1e9ea6bb1d8ccfc564780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c96ba11fc0b0f11135d6dc28d8a2f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967039-C71A-4B84-9858-0728C216CC08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3.xml><?xml version="1.0" encoding="utf-8"?>
<ds:datastoreItem xmlns:ds="http://schemas.openxmlformats.org/officeDocument/2006/customXml" ds:itemID="{4F62884D-D5C0-450B-A88F-C4FBAB0CDE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FE75B553-2AE0-4B0C-913C-4B15DEBD22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</Template>
  <TotalTime>5203</TotalTime>
  <Words>231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Lucida Grande</vt:lpstr>
      <vt:lpstr>Wingdings</vt:lpstr>
      <vt:lpstr>Powerpoint_template</vt:lpstr>
      <vt:lpstr>PowerPoint Presentation</vt:lpstr>
      <vt:lpstr> 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Z612349</dc:creator>
  <cp:lastModifiedBy>Galt J (John)</cp:lastModifiedBy>
  <cp:revision>170</cp:revision>
  <cp:lastPrinted>2014-02-19T15:05:01Z</cp:lastPrinted>
  <dcterms:created xsi:type="dcterms:W3CDTF">2018-05-02T12:29:34Z</dcterms:created>
  <dcterms:modified xsi:type="dcterms:W3CDTF">2021-06-08T12:29:44Z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0x01010079FCDC23D987C44B816AEEDA25B50CC4</vt:lpwstr>
  </property>
  <property fmtid="{D5CDD505-2E9C-101B-9397-08002B2CF9AE}" pid="3" name="_dlc_DocIdItemGuid">
    <vt:lpwstr>c74d0d01-22fa-4460-a599-e806a271597e</vt:lpwstr>
  </property>
  <property fmtid="{D5CDD505-2E9C-101B-9397-08002B2CF9AE}" pid="4" name="Objective-Id">
    <vt:lpwstr>A31088280</vt:lpwstr>
  </property>
  <property fmtid="{D5CDD505-2E9C-101B-9397-08002B2CF9AE}" pid="5" name="Objective-Title">
    <vt:lpwstr>CLD Planning 2021-24 - Guidance Webinar Presentation</vt:lpwstr>
  </property>
  <property fmtid="{D5CDD505-2E9C-101B-9397-08002B2CF9AE}" pid="6" name="Objective-Description">
    <vt:lpwstr/>
  </property>
  <property fmtid="{D5CDD505-2E9C-101B-9397-08002B2CF9AE}" pid="7" name="Objective-CreationStamp">
    <vt:filetime>2020-12-04T14:43:01Z</vt:filetime>
  </property>
  <property fmtid="{D5CDD505-2E9C-101B-9397-08002B2CF9AE}" pid="8" name="Objective-IsApproved">
    <vt:bool>false</vt:bool>
  </property>
  <property fmtid="{D5CDD505-2E9C-101B-9397-08002B2CF9AE}" pid="9" name="Objective-IsPublished">
    <vt:bool>false</vt:bool>
  </property>
  <property fmtid="{D5CDD505-2E9C-101B-9397-08002B2CF9AE}" pid="10" name="Objective-DatePublished">
    <vt:lpwstr/>
  </property>
  <property fmtid="{D5CDD505-2E9C-101B-9397-08002B2CF9AE}" pid="11" name="Objective-ModificationStamp">
    <vt:filetime>2020-12-15T07:20:12Z</vt:filetime>
  </property>
  <property fmtid="{D5CDD505-2E9C-101B-9397-08002B2CF9AE}" pid="12" name="Objective-Owner">
    <vt:lpwstr>Fisher, Elisha E (U444727)</vt:lpwstr>
  </property>
  <property fmtid="{D5CDD505-2E9C-101B-9397-08002B2CF9AE}" pid="13" name="Objective-Path">
    <vt:lpwstr>Objective Global Folder:SG File Plan:Education, careers and employment:Education and skills:Workplace training and development:Advice and policy: Workplace training and development:Community Learning and Development: Policy and Advice: 2018-2023</vt:lpwstr>
  </property>
  <property fmtid="{D5CDD505-2E9C-101B-9397-08002B2CF9AE}" pid="14" name="Objective-Parent">
    <vt:lpwstr>Community Learning and Development: Policy and Advice: 2018-2023</vt:lpwstr>
  </property>
  <property fmtid="{D5CDD505-2E9C-101B-9397-08002B2CF9AE}" pid="15" name="Objective-State">
    <vt:lpwstr>Being Drafted</vt:lpwstr>
  </property>
  <property fmtid="{D5CDD505-2E9C-101B-9397-08002B2CF9AE}" pid="16" name="Objective-VersionId">
    <vt:lpwstr>vA45517757</vt:lpwstr>
  </property>
  <property fmtid="{D5CDD505-2E9C-101B-9397-08002B2CF9AE}" pid="17" name="Objective-Version">
    <vt:lpwstr>11.5</vt:lpwstr>
  </property>
  <property fmtid="{D5CDD505-2E9C-101B-9397-08002B2CF9AE}" pid="18" name="Objective-VersionNumber">
    <vt:r8>26</vt:r8>
  </property>
  <property fmtid="{D5CDD505-2E9C-101B-9397-08002B2CF9AE}" pid="19" name="Objective-VersionComment">
    <vt:lpwstr/>
  </property>
  <property fmtid="{D5CDD505-2E9C-101B-9397-08002B2CF9AE}" pid="20" name="Objective-FileNumber">
    <vt:lpwstr>POL/29682</vt:lpwstr>
  </property>
  <property fmtid="{D5CDD505-2E9C-101B-9397-08002B2CF9AE}" pid="21" name="Objective-Classification">
    <vt:lpwstr>OFFICIAL</vt:lpwstr>
  </property>
  <property fmtid="{D5CDD505-2E9C-101B-9397-08002B2CF9AE}" pid="22" name="Objective-Caveats">
    <vt:lpwstr>Caveat for access to SG Fileplan</vt:lpwstr>
  </property>
  <property fmtid="{D5CDD505-2E9C-101B-9397-08002B2CF9AE}" pid="23" name="Objective-Connect Creator">
    <vt:lpwstr/>
  </property>
  <property fmtid="{D5CDD505-2E9C-101B-9397-08002B2CF9AE}" pid="24" name="Objective-Date Received">
    <vt:lpwstr/>
  </property>
  <property fmtid="{D5CDD505-2E9C-101B-9397-08002B2CF9AE}" pid="25" name="Objective-Date of Original">
    <vt:lpwstr/>
  </property>
  <property fmtid="{D5CDD505-2E9C-101B-9397-08002B2CF9AE}" pid="26" name="Objective-SG Web Publication - Category">
    <vt:lpwstr/>
  </property>
  <property fmtid="{D5CDD505-2E9C-101B-9397-08002B2CF9AE}" pid="27" name="Objective-SG Web Publication - Category 2 Classification">
    <vt:lpwstr/>
  </property>
  <property fmtid="{D5CDD505-2E9C-101B-9397-08002B2CF9AE}" pid="28" name="Objective-Required Redaction">
    <vt:lpwstr/>
  </property>
</Properties>
</file>