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63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Working with Communities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Progression Pathways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96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342290" y="794583"/>
            <a:ext cx="3556700" cy="1075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err="1" smtClean="0"/>
              <a:t>Newstart</a:t>
            </a:r>
            <a:r>
              <a:rPr lang="en-GB" sz="1900" dirty="0" smtClean="0"/>
              <a:t> Care and Communities</a:t>
            </a:r>
            <a:endParaRPr lang="en-GB" sz="1900" dirty="0"/>
          </a:p>
        </p:txBody>
      </p:sp>
      <p:sp>
        <p:nvSpPr>
          <p:cNvPr id="21" name="Rectangle 20"/>
          <p:cNvSpPr/>
          <p:nvPr/>
        </p:nvSpPr>
        <p:spPr>
          <a:xfrm>
            <a:off x="3651294" y="3373786"/>
            <a:ext cx="3123449" cy="103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NC Working with Communities</a:t>
            </a:r>
            <a:endParaRPr lang="en-GB" sz="19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900" y="2263298"/>
            <a:ext cx="998768" cy="92416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705" y="4508091"/>
            <a:ext cx="938625" cy="169717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152564">
            <a:off x="7082666" y="2503044"/>
            <a:ext cx="706700" cy="1395456"/>
          </a:xfrm>
          <a:prstGeom prst="rect">
            <a:avLst/>
          </a:prstGeom>
          <a:noFill/>
        </p:spPr>
      </p:pic>
      <p:sp>
        <p:nvSpPr>
          <p:cNvPr id="36" name="Rectangle 35"/>
          <p:cNvSpPr/>
          <p:nvPr/>
        </p:nvSpPr>
        <p:spPr>
          <a:xfrm>
            <a:off x="268064" y="3892184"/>
            <a:ext cx="2946050" cy="615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NQ Child, Health and Social Care </a:t>
            </a:r>
            <a:endParaRPr lang="en-GB" sz="1900" dirty="0"/>
          </a:p>
        </p:txBody>
      </p:sp>
      <p:sp>
        <p:nvSpPr>
          <p:cNvPr id="38" name="Rectangle 37"/>
          <p:cNvSpPr/>
          <p:nvPr/>
        </p:nvSpPr>
        <p:spPr>
          <a:xfrm>
            <a:off x="7072935" y="4409112"/>
            <a:ext cx="2946050" cy="615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NC Child Health and Social Care</a:t>
            </a:r>
            <a:endParaRPr lang="en-GB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768964">
            <a:off x="2284983" y="2418242"/>
            <a:ext cx="654190" cy="13892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5167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342290" y="794583"/>
            <a:ext cx="3556700" cy="1075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NC Working with Communities</a:t>
            </a:r>
            <a:endParaRPr lang="en-GB" sz="1900" dirty="0"/>
          </a:p>
        </p:txBody>
      </p:sp>
      <p:sp>
        <p:nvSpPr>
          <p:cNvPr id="21" name="Rectangle 20"/>
          <p:cNvSpPr/>
          <p:nvPr/>
        </p:nvSpPr>
        <p:spPr>
          <a:xfrm>
            <a:off x="3651294" y="3373786"/>
            <a:ext cx="3123449" cy="103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HNC Working with Communities</a:t>
            </a:r>
            <a:endParaRPr lang="en-GB" sz="19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7900" y="2263298"/>
            <a:ext cx="998768" cy="92416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242847" y="5580105"/>
            <a:ext cx="2217589" cy="699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University</a:t>
            </a:r>
            <a:endParaRPr lang="en-GB" sz="19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992" y="4717065"/>
            <a:ext cx="688908" cy="67671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454" y="4723146"/>
            <a:ext cx="688908" cy="676715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2409830" y="5580105"/>
            <a:ext cx="2248070" cy="699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Employment</a:t>
            </a:r>
            <a:endParaRPr lang="en-GB" sz="19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152564">
            <a:off x="7082666" y="2503044"/>
            <a:ext cx="706700" cy="1395456"/>
          </a:xfrm>
          <a:prstGeom prst="rect">
            <a:avLst/>
          </a:prstGeom>
          <a:noFill/>
        </p:spPr>
      </p:pic>
      <p:sp>
        <p:nvSpPr>
          <p:cNvPr id="36" name="Rectangle 35"/>
          <p:cNvSpPr/>
          <p:nvPr/>
        </p:nvSpPr>
        <p:spPr>
          <a:xfrm>
            <a:off x="268064" y="3892184"/>
            <a:ext cx="2946050" cy="615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 smtClean="0"/>
              <a:t>HNC Childhood Practice</a:t>
            </a:r>
            <a:endParaRPr lang="en-GB" sz="19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530" y="4736192"/>
            <a:ext cx="688908" cy="676715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7141946" y="3880032"/>
            <a:ext cx="2946050" cy="6159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HNC Social Services</a:t>
            </a:r>
            <a:endParaRPr lang="en-GB" dirty="0"/>
          </a:p>
        </p:txBody>
      </p:sp>
      <p:sp>
        <p:nvSpPr>
          <p:cNvPr id="4" name="Bent Arrow 3"/>
          <p:cNvSpPr/>
          <p:nvPr/>
        </p:nvSpPr>
        <p:spPr>
          <a:xfrm rot="10800000">
            <a:off x="4657900" y="5351623"/>
            <a:ext cx="4050777" cy="1491460"/>
          </a:xfrm>
          <a:prstGeom prst="bentArrow">
            <a:avLst>
              <a:gd name="adj1" fmla="val 14493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768964">
            <a:off x="2284983" y="2418242"/>
            <a:ext cx="654190" cy="1389241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041" y="4736191"/>
            <a:ext cx="688908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8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University – Articulation Agreements</a:t>
            </a:r>
            <a:br>
              <a:rPr lang="en-GB" dirty="0" smtClean="0"/>
            </a:br>
            <a:r>
              <a:rPr lang="en-GB" dirty="0" smtClean="0"/>
              <a:t>HNC Working with Communities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1156144"/>
              </p:ext>
            </p:extLst>
          </p:nvPr>
        </p:nvGraphicFramePr>
        <p:xfrm>
          <a:off x="427514" y="1924424"/>
          <a:ext cx="11363785" cy="4666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0304">
                  <a:extLst>
                    <a:ext uri="{9D8B030D-6E8A-4147-A177-3AD203B41FA5}">
                      <a16:colId xmlns:a16="http://schemas.microsoft.com/office/drawing/2014/main" val="1584930934"/>
                    </a:ext>
                  </a:extLst>
                </a:gridCol>
                <a:gridCol w="3643118">
                  <a:extLst>
                    <a:ext uri="{9D8B030D-6E8A-4147-A177-3AD203B41FA5}">
                      <a16:colId xmlns:a16="http://schemas.microsoft.com/office/drawing/2014/main" val="921725116"/>
                    </a:ext>
                  </a:extLst>
                </a:gridCol>
                <a:gridCol w="1628817">
                  <a:extLst>
                    <a:ext uri="{9D8B030D-6E8A-4147-A177-3AD203B41FA5}">
                      <a16:colId xmlns:a16="http://schemas.microsoft.com/office/drawing/2014/main" val="1594504631"/>
                    </a:ext>
                  </a:extLst>
                </a:gridCol>
                <a:gridCol w="3541546">
                  <a:extLst>
                    <a:ext uri="{9D8B030D-6E8A-4147-A177-3AD203B41FA5}">
                      <a16:colId xmlns:a16="http://schemas.microsoft.com/office/drawing/2014/main" val="654234968"/>
                    </a:ext>
                  </a:extLst>
                </a:gridCol>
              </a:tblGrid>
              <a:tr h="328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University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University Routes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Year of Entry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Conditions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2548878706"/>
                  </a:ext>
                </a:extLst>
              </a:tr>
              <a:tr h="876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University  West Scotland (UWS)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Community Education Community Education (Hons</a:t>
                      </a:r>
                      <a:r>
                        <a:rPr lang="en-GB" sz="1500" dirty="0" smtClean="0">
                          <a:effectLst/>
                        </a:rPr>
                        <a:t>)</a:t>
                      </a: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Relevant HNC with B in the graded unit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3539224030"/>
                  </a:ext>
                </a:extLst>
              </a:tr>
              <a:tr h="165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Queen Margaret University (QMU)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BSc (Hons) Public Sociology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Pass all of HN and obtain a  B or above in the Group Award Graded Unit</a:t>
                      </a:r>
                      <a:r>
                        <a:rPr lang="en-GB" sz="1500" dirty="0" smtClean="0">
                          <a:effectLst/>
                        </a:rPr>
                        <a:t>.</a:t>
                      </a: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All applicants must be supported by a strong tutor reference and personal statement.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2728833596"/>
                  </a:ext>
                </a:extLst>
              </a:tr>
              <a:tr h="602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Open University (OU)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(Hons) Childhood and Youth Studies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Pass all of HN and obtain the Group Award Graded Unit</a:t>
                      </a:r>
                      <a:r>
                        <a:rPr lang="en-GB" sz="1500" dirty="0" smtClean="0">
                          <a:effectLst/>
                        </a:rPr>
                        <a:t>.</a:t>
                      </a: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1807883572"/>
                  </a:ext>
                </a:extLst>
              </a:tr>
              <a:tr h="602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err="1">
                          <a:effectLst/>
                        </a:rPr>
                        <a:t>Abertay</a:t>
                      </a:r>
                      <a:r>
                        <a:rPr lang="en-GB" sz="1500" dirty="0">
                          <a:effectLst/>
                        </a:rPr>
                        <a:t> (UAD)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(Hons) Criminology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Pass all of HN and obtain an A in the Group Award Graded Unit</a:t>
                      </a:r>
                      <a:r>
                        <a:rPr lang="en-GB" sz="1500" dirty="0" smtClean="0">
                          <a:effectLst/>
                        </a:rPr>
                        <a:t>.</a:t>
                      </a: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3170604603"/>
                  </a:ext>
                </a:extLst>
              </a:tr>
              <a:tr h="602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 (Hons) Social</a:t>
                      </a:r>
                      <a:r>
                        <a:rPr lang="en-GB" sz="15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Science </a:t>
                      </a:r>
                      <a:endParaRPr lang="en-GB" sz="15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Pass all of HN and obtain an A in the Group Award Graded Unit</a:t>
                      </a:r>
                      <a:endParaRPr lang="en-GB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787" marR="54787" marT="0" marB="0"/>
                </a:tc>
                <a:extLst>
                  <a:ext uri="{0D108BD9-81ED-4DB2-BD59-A6C34878D82A}">
                    <a16:rowId xmlns:a16="http://schemas.microsoft.com/office/drawing/2014/main" val="1654512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67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University – Other Progression Courses</a:t>
            </a:r>
            <a:br>
              <a:rPr lang="en-GB" dirty="0" smtClean="0"/>
            </a:br>
            <a:r>
              <a:rPr lang="en-GB" dirty="0" smtClean="0"/>
              <a:t>HNC Working with Communities</a:t>
            </a:r>
            <a:endParaRPr lang="en-GB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993251"/>
              </p:ext>
            </p:extLst>
          </p:nvPr>
        </p:nvGraphicFramePr>
        <p:xfrm>
          <a:off x="610465" y="2276222"/>
          <a:ext cx="10929256" cy="447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9417">
                  <a:extLst>
                    <a:ext uri="{9D8B030D-6E8A-4147-A177-3AD203B41FA5}">
                      <a16:colId xmlns:a16="http://schemas.microsoft.com/office/drawing/2014/main" val="936281503"/>
                    </a:ext>
                  </a:extLst>
                </a:gridCol>
                <a:gridCol w="2999023">
                  <a:extLst>
                    <a:ext uri="{9D8B030D-6E8A-4147-A177-3AD203B41FA5}">
                      <a16:colId xmlns:a16="http://schemas.microsoft.com/office/drawing/2014/main" val="1720146120"/>
                    </a:ext>
                  </a:extLst>
                </a:gridCol>
                <a:gridCol w="2915408">
                  <a:extLst>
                    <a:ext uri="{9D8B030D-6E8A-4147-A177-3AD203B41FA5}">
                      <a16:colId xmlns:a16="http://schemas.microsoft.com/office/drawing/2014/main" val="3291538248"/>
                    </a:ext>
                  </a:extLst>
                </a:gridCol>
                <a:gridCol w="2915408">
                  <a:extLst>
                    <a:ext uri="{9D8B030D-6E8A-4147-A177-3AD203B41FA5}">
                      <a16:colId xmlns:a16="http://schemas.microsoft.com/office/drawing/2014/main" val="4193831756"/>
                    </a:ext>
                  </a:extLst>
                </a:gridCol>
              </a:tblGrid>
              <a:tr h="222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University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University Routes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Year of Entry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Conditions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extLst>
                  <a:ext uri="{0D108BD9-81ED-4DB2-BD59-A6C34878D82A}">
                    <a16:rowId xmlns:a16="http://schemas.microsoft.com/office/drawing/2014/main" val="257663977"/>
                  </a:ext>
                </a:extLst>
              </a:tr>
              <a:tr h="1057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University of Glasgow(</a:t>
                      </a:r>
                      <a:r>
                        <a:rPr lang="en-GB" sz="1500" dirty="0" err="1" smtClean="0">
                          <a:effectLst/>
                        </a:rPr>
                        <a:t>UoG</a:t>
                      </a:r>
                      <a:r>
                        <a:rPr lang="en-GB" sz="1500" dirty="0" smtClean="0">
                          <a:effectLst/>
                        </a:rPr>
                        <a:t>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</a:t>
                      </a:r>
                      <a:r>
                        <a:rPr lang="en-GB" sz="1500" dirty="0" smtClean="0">
                          <a:effectLst/>
                        </a:rPr>
                        <a:t>Community Development (Hons)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  <a:endParaRPr lang="en-GB" sz="15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1</a:t>
                      </a:r>
                      <a:r>
                        <a:rPr lang="en-GB" sz="1500" baseline="0" dirty="0" smtClean="0">
                          <a:effectLst/>
                        </a:rPr>
                        <a:t> or 2 </a:t>
                      </a:r>
                      <a:r>
                        <a:rPr lang="en-GB" sz="1500" dirty="0" smtClean="0">
                          <a:effectLst/>
                        </a:rPr>
                        <a:t>dependent on experience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Relevant HNC with B in the graded unit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extLst>
                  <a:ext uri="{0D108BD9-81ED-4DB2-BD59-A6C34878D82A}">
                    <a16:rowId xmlns:a16="http://schemas.microsoft.com/office/drawing/2014/main" val="3863908494"/>
                  </a:ext>
                </a:extLst>
              </a:tr>
              <a:tr h="1415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University of Edinburgh (</a:t>
                      </a:r>
                      <a:r>
                        <a:rPr lang="en-GB" sz="1500" dirty="0" err="1" smtClean="0">
                          <a:effectLst/>
                        </a:rPr>
                        <a:t>UoE</a:t>
                      </a:r>
                      <a:r>
                        <a:rPr lang="en-GB" sz="1500" dirty="0" smtClean="0">
                          <a:effectLst/>
                        </a:rPr>
                        <a:t>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5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BA Community</a:t>
                      </a:r>
                      <a:r>
                        <a:rPr lang="en-GB" sz="1500" baseline="0" dirty="0" smtClean="0">
                          <a:effectLst/>
                        </a:rPr>
                        <a:t> Education (Hons)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5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1 or 2 dependent on</a:t>
                      </a:r>
                      <a:r>
                        <a:rPr lang="en-GB" sz="1500" baseline="0" dirty="0" smtClean="0">
                          <a:effectLst/>
                        </a:rPr>
                        <a:t> experience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Pass all of HN and obtain a  B or above in the Group Award Graded Unit.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* Degree under review relaunch</a:t>
                      </a:r>
                      <a:r>
                        <a:rPr lang="en-GB" sz="1500" baseline="0" dirty="0" smtClean="0">
                          <a:effectLst/>
                        </a:rPr>
                        <a:t> 2020/2021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extLst>
                  <a:ext uri="{0D108BD9-81ED-4DB2-BD59-A6C34878D82A}">
                    <a16:rowId xmlns:a16="http://schemas.microsoft.com/office/drawing/2014/main" val="145450723"/>
                  </a:ext>
                </a:extLst>
              </a:tr>
              <a:tr h="699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University of Stirling (</a:t>
                      </a:r>
                      <a:r>
                        <a:rPr lang="en-GB" sz="1500" dirty="0" err="1" smtClean="0">
                          <a:effectLst/>
                        </a:rPr>
                        <a:t>UoS</a:t>
                      </a:r>
                      <a:r>
                        <a:rPr lang="en-GB" sz="1500" dirty="0" smtClean="0">
                          <a:effectLst/>
                        </a:rPr>
                        <a:t>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</a:t>
                      </a:r>
                      <a:r>
                        <a:rPr lang="en-GB" sz="1500" dirty="0" smtClean="0">
                          <a:effectLst/>
                        </a:rPr>
                        <a:t>Social Work (Hons) 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Pass all of HN and obtain the Group Award Graded Unit.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  <a:endParaRPr lang="en-GB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extLst>
                  <a:ext uri="{0D108BD9-81ED-4DB2-BD59-A6C34878D82A}">
                    <a16:rowId xmlns:a16="http://schemas.microsoft.com/office/drawing/2014/main" val="1136107602"/>
                  </a:ext>
                </a:extLst>
              </a:tr>
              <a:tr h="699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</a:rPr>
                        <a:t>University of Dundee (</a:t>
                      </a:r>
                      <a:r>
                        <a:rPr lang="en-GB" sz="1500" dirty="0" err="1" smtClean="0">
                          <a:effectLst/>
                        </a:rPr>
                        <a:t>UoD</a:t>
                      </a:r>
                      <a:r>
                        <a:rPr lang="en-GB" sz="1500" dirty="0" smtClean="0">
                          <a:effectLst/>
                        </a:rPr>
                        <a:t>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BA </a:t>
                      </a:r>
                      <a:r>
                        <a:rPr lang="en-GB" sz="1500" dirty="0" smtClean="0">
                          <a:effectLst/>
                        </a:rPr>
                        <a:t>Community Learning and Development (Hons)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5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or 2 dependent on experience.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Pass all of HN and obtain an A in the Group Award Graded Unit</a:t>
                      </a:r>
                      <a:r>
                        <a:rPr lang="en-GB" sz="1500" dirty="0" smtClean="0">
                          <a:effectLst/>
                        </a:rPr>
                        <a:t>.</a:t>
                      </a:r>
                      <a:endParaRPr lang="en-GB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5" marR="48435" marT="0" marB="0"/>
                </a:tc>
                <a:extLst>
                  <a:ext uri="{0D108BD9-81ED-4DB2-BD59-A6C34878D82A}">
                    <a16:rowId xmlns:a16="http://schemas.microsoft.com/office/drawing/2014/main" val="793491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23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Employment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Social </a:t>
            </a:r>
            <a:r>
              <a:rPr lang="en-GB" sz="2000" dirty="0"/>
              <a:t>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Community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Support Assistant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Criminal </a:t>
            </a:r>
            <a:r>
              <a:rPr lang="en-GB" sz="2000" dirty="0" smtClean="0"/>
              <a:t>Psychologist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Addiction Support </a:t>
            </a: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Adult Learning</a:t>
            </a:r>
            <a:endParaRPr lang="en-GB" sz="2000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Employability Support Officer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After School Co-ordinator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Volunteering development Officer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Community Asset co-ordinator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Lecturer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Youth Worker</a:t>
            </a:r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B09DF2025134E96B8FB9EAE3D47AB" ma:contentTypeVersion="13" ma:contentTypeDescription="Create a new document." ma:contentTypeScope="" ma:versionID="52674cf8c31503c9bc70898f79836602">
  <xsd:schema xmlns:xsd="http://www.w3.org/2001/XMLSchema" xmlns:xs="http://www.w3.org/2001/XMLSchema" xmlns:p="http://schemas.microsoft.com/office/2006/metadata/properties" xmlns:ns3="ced208d8-4256-42e7-800c-3eb55ac1f4b6" xmlns:ns4="108eec59-d731-417e-96d5-badf7c31363d" targetNamespace="http://schemas.microsoft.com/office/2006/metadata/properties" ma:root="true" ma:fieldsID="eb4bfd2f9c9b4760b5e98f0e25cff65e" ns3:_="" ns4:_="">
    <xsd:import namespace="ced208d8-4256-42e7-800c-3eb55ac1f4b6"/>
    <xsd:import namespace="108eec59-d731-417e-96d5-badf7c3136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208d8-4256-42e7-800c-3eb55ac1f4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8eec59-d731-417e-96d5-badf7c31363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656214-3992-4A7F-9197-E4D9BF4C44CD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108eec59-d731-417e-96d5-badf7c31363d"/>
    <ds:schemaRef ds:uri="ced208d8-4256-42e7-800c-3eb55ac1f4b6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D06159-72F9-4F45-BBF8-30DF0F55F0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45BED9-FE39-495C-A9DD-18556C7261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d208d8-4256-42e7-800c-3eb55ac1f4b6"/>
    <ds:schemaRef ds:uri="108eec59-d731-417e-96d5-badf7c3136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156</TotalTime>
  <Words>382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Ion Boardroom</vt:lpstr>
      <vt:lpstr>Working with Communities</vt:lpstr>
      <vt:lpstr>PowerPoint Presentation</vt:lpstr>
      <vt:lpstr>PowerPoint Presentation</vt:lpstr>
      <vt:lpstr>University – Articulation Agreements HNC Working with Communities</vt:lpstr>
      <vt:lpstr>University – Other Progression Courses HNC Working with Communities</vt:lpstr>
      <vt:lpstr>Employment</vt:lpstr>
    </vt:vector>
  </TitlesOfParts>
  <Company>FVC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Newstart Care and Communities</dc:title>
  <dc:creator>stewart.ritchie</dc:creator>
  <cp:lastModifiedBy>Paterson M (Maggie)</cp:lastModifiedBy>
  <cp:revision>22</cp:revision>
  <dcterms:created xsi:type="dcterms:W3CDTF">2019-01-21T15:12:47Z</dcterms:created>
  <dcterms:modified xsi:type="dcterms:W3CDTF">2021-04-27T14:47:43Z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0x010100304B09DF2025134E96B8FB9EAE3D47AB</vt:lpwstr>
  </property>
</Properties>
</file>