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8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6245-9D42-4D4B-AA46-2FDAF5C50093}" type="datetimeFigureOut">
              <a:rPr lang="en-GB" smtClean="0"/>
              <a:t>28/05/2014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FE4-4CEE-48F0-8542-E636CF846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63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6245-9D42-4D4B-AA46-2FDAF5C50093}" type="datetimeFigureOut">
              <a:rPr lang="en-GB" smtClean="0"/>
              <a:t>28/05/2014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FE4-4CEE-48F0-8542-E636CF846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72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6245-9D42-4D4B-AA46-2FDAF5C50093}" type="datetimeFigureOut">
              <a:rPr lang="en-GB" smtClean="0"/>
              <a:t>28/05/2014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FE4-4CEE-48F0-8542-E636CF846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406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6245-9D42-4D4B-AA46-2FDAF5C50093}" type="datetimeFigureOut">
              <a:rPr lang="en-GB" smtClean="0"/>
              <a:t>28/05/2014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FE4-4CEE-48F0-8542-E636CF846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35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6245-9D42-4D4B-AA46-2FDAF5C50093}" type="datetimeFigureOut">
              <a:rPr lang="en-GB" smtClean="0"/>
              <a:t>28/05/2014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FE4-4CEE-48F0-8542-E636CF846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48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6245-9D42-4D4B-AA46-2FDAF5C50093}" type="datetimeFigureOut">
              <a:rPr lang="en-GB" smtClean="0"/>
              <a:t>28/05/2014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FE4-4CEE-48F0-8542-E636CF846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2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6245-9D42-4D4B-AA46-2FDAF5C50093}" type="datetimeFigureOut">
              <a:rPr lang="en-GB" smtClean="0"/>
              <a:t>28/05/2014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FE4-4CEE-48F0-8542-E636CF846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83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6245-9D42-4D4B-AA46-2FDAF5C50093}" type="datetimeFigureOut">
              <a:rPr lang="en-GB" smtClean="0"/>
              <a:t>28/05/2014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FE4-4CEE-48F0-8542-E636CF846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00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6245-9D42-4D4B-AA46-2FDAF5C50093}" type="datetimeFigureOut">
              <a:rPr lang="en-GB" smtClean="0"/>
              <a:t>28/05/2014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FE4-4CEE-48F0-8542-E636CF846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93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21" y="106532"/>
            <a:ext cx="1414395" cy="90228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210539" y="300932"/>
            <a:ext cx="57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44546A"/>
                </a:solidFill>
                <a:latin typeface="+mn-lt"/>
              </a:rPr>
              <a:t>“Inspiring Confidence, Confidence to Inspire”</a:t>
            </a:r>
          </a:p>
          <a:p>
            <a:pPr algn="ctr"/>
            <a:r>
              <a:rPr lang="en-GB" sz="1600" b="0" dirty="0" smtClean="0">
                <a:solidFill>
                  <a:schemeClr val="accent1"/>
                </a:solidFill>
                <a:latin typeface="+mn-lt"/>
              </a:rPr>
              <a:t>Thursday 20</a:t>
            </a:r>
            <a:r>
              <a:rPr lang="en-GB" sz="1600" b="0" baseline="30000" dirty="0" smtClean="0">
                <a:solidFill>
                  <a:schemeClr val="accent1"/>
                </a:solidFill>
                <a:latin typeface="+mn-lt"/>
              </a:rPr>
              <a:t>th</a:t>
            </a:r>
            <a:r>
              <a:rPr lang="en-GB" sz="1600" b="0" dirty="0" smtClean="0">
                <a:solidFill>
                  <a:schemeClr val="accent1"/>
                </a:solidFill>
                <a:latin typeface="+mn-lt"/>
              </a:rPr>
              <a:t> March 2014</a:t>
            </a:r>
            <a:endParaRPr lang="en-GB" sz="16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6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6245-9D42-4D4B-AA46-2FDAF5C50093}" type="datetimeFigureOut">
              <a:rPr lang="en-GB" smtClean="0"/>
              <a:t>28/05/2014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FE4-4CEE-48F0-8542-E636CF846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65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6245-9D42-4D4B-AA46-2FDAF5C50093}" type="datetimeFigureOut">
              <a:rPr lang="en-GB" smtClean="0"/>
              <a:t>28/05/2014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FE4-4CEE-48F0-8542-E636CF846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81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36245-9D42-4D4B-AA46-2FDAF5C50093}" type="datetimeFigureOut">
              <a:rPr lang="en-GB" smtClean="0"/>
              <a:t>28/05/2014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BBFE4-4CEE-48F0-8542-E636CF846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5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5570720"/>
            <a:ext cx="1800000" cy="11555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2000" y="1246910"/>
            <a:ext cx="8640000" cy="3676072"/>
          </a:xfrm>
        </p:spPr>
        <p:txBody>
          <a:bodyPr anchor="ctr">
            <a:normAutofit/>
          </a:bodyPr>
          <a:lstStyle/>
          <a:p>
            <a:r>
              <a:rPr lang="en-GB" b="1" dirty="0" smtClean="0">
                <a:solidFill>
                  <a:srgbClr val="44546A"/>
                </a:solidFill>
                <a:latin typeface="+mn-lt"/>
              </a:rPr>
              <a:t>Good Morning Everyone</a:t>
            </a:r>
            <a:br>
              <a:rPr lang="en-GB" b="1" dirty="0" smtClean="0">
                <a:solidFill>
                  <a:srgbClr val="44546A"/>
                </a:solidFill>
                <a:latin typeface="+mn-lt"/>
              </a:rPr>
            </a:br>
            <a:r>
              <a:rPr lang="en-GB" b="1" dirty="0" smtClean="0">
                <a:solidFill>
                  <a:srgbClr val="44546A"/>
                </a:solidFill>
                <a:latin typeface="+mn-lt"/>
              </a:rPr>
              <a:t>“Inspiring Practice”</a:t>
            </a:r>
            <a:r>
              <a:rPr lang="en-GB" sz="3500" b="1" dirty="0" smtClean="0">
                <a:latin typeface="+mn-lt"/>
              </a:rPr>
              <a:t/>
            </a:r>
            <a:br>
              <a:rPr lang="en-GB" sz="3500" b="1" dirty="0" smtClean="0">
                <a:latin typeface="+mn-lt"/>
              </a:rPr>
            </a:br>
            <a:r>
              <a:rPr lang="en-GB" sz="1000" b="1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r>
              <a:rPr lang="en-GB" sz="2500" i="1" dirty="0" smtClean="0">
                <a:solidFill>
                  <a:schemeClr val="accent1"/>
                </a:solidFill>
                <a:latin typeface="+mn-lt"/>
              </a:rPr>
              <a:t>A Conference for CLD Practitioners and Partners</a:t>
            </a:r>
            <a:r>
              <a:rPr lang="en-GB" sz="2200" i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GB" sz="2200" i="1" dirty="0" smtClean="0">
                <a:solidFill>
                  <a:schemeClr val="accent1"/>
                </a:solidFill>
                <a:latin typeface="+mn-lt"/>
              </a:rPr>
            </a:br>
            <a:r>
              <a:rPr lang="en-GB" sz="1000" i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sz="2200" i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GB" sz="2200" i="1" dirty="0" smtClean="0">
                <a:solidFill>
                  <a:schemeClr val="accent1"/>
                </a:solidFill>
                <a:latin typeface="+mn-lt"/>
              </a:rPr>
            </a:br>
            <a:r>
              <a:rPr lang="en-GB" sz="2500" i="1" dirty="0" smtClean="0">
                <a:solidFill>
                  <a:schemeClr val="accent1"/>
                </a:solidFill>
                <a:latin typeface="+mn-lt"/>
              </a:rPr>
              <a:t>Thursday 29</a:t>
            </a:r>
            <a:r>
              <a:rPr lang="en-GB" sz="2500" i="1" baseline="30000" dirty="0" smtClean="0">
                <a:solidFill>
                  <a:schemeClr val="accent1"/>
                </a:solidFill>
                <a:latin typeface="+mn-lt"/>
              </a:rPr>
              <a:t>th</a:t>
            </a:r>
            <a:r>
              <a:rPr lang="en-GB" sz="2500" i="1" dirty="0" smtClean="0">
                <a:solidFill>
                  <a:schemeClr val="accent1"/>
                </a:solidFill>
                <a:latin typeface="+mn-lt"/>
              </a:rPr>
              <a:t> May</a:t>
            </a:r>
            <a:br>
              <a:rPr lang="en-GB" sz="2500" i="1" dirty="0" smtClean="0">
                <a:solidFill>
                  <a:schemeClr val="accent1"/>
                </a:solidFill>
                <a:latin typeface="+mn-lt"/>
              </a:rPr>
            </a:br>
            <a:r>
              <a:rPr lang="en-GB" sz="2500" i="1" dirty="0" smtClean="0">
                <a:solidFill>
                  <a:schemeClr val="accent1"/>
                </a:solidFill>
                <a:latin typeface="+mn-lt"/>
              </a:rPr>
              <a:t>Leapark Hotel</a:t>
            </a:r>
            <a:endParaRPr lang="en-GB" sz="2500" i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22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000"/>
            <a:ext cx="6120000" cy="4330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4896" y="1619869"/>
            <a:ext cx="2792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have the flexibility to be creative – there is creativity out there we just need to harness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Is it all about completing tasks now /</a:t>
            </a:r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driven by outcomes, numbers and funding?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Management need to create time for staff to be creative</a:t>
            </a:r>
            <a:endParaRPr lang="en-GB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3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363"/>
            <a:ext cx="6120000" cy="4330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5525" y="1604513"/>
            <a:ext cx="22601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are creative and find other ways round issues, that is our strength.  Do we go underground and become more subversive, is this a comfortable position to be in, or should we be more transparent?</a:t>
            </a:r>
            <a:endParaRPr lang="en-GB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2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846"/>
            <a:ext cx="6120000" cy="4330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7597" y="884717"/>
            <a:ext cx="237761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Why not try something new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What is wrong with taking a few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are not allowed to take </a:t>
            </a:r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risks - is this just an excuse – do it until we are told to </a:t>
            </a: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can be creative – who is actually stopping us trying new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still need up skilling to meet the needs of the new Strategic Guidance</a:t>
            </a:r>
            <a:endParaRPr lang="en-GB" b="1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6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" y="1353736"/>
            <a:ext cx="6120000" cy="4330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9097" y="2256154"/>
            <a:ext cx="18999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Being on the periphery bring opportunities as well as </a:t>
            </a:r>
            <a:r>
              <a:rPr lang="en-GB" sz="2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66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3" y="1517638"/>
            <a:ext cx="6120000" cy="4330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1773" y="1107974"/>
            <a:ext cx="226012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need space to think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Finding like minded people to talk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can learn as much from “bad or problematic areas of practice – than the showcase practice”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need a harbour for reconstruction and deconstruction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14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5570720"/>
            <a:ext cx="1800000" cy="11555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2000" y="715993"/>
            <a:ext cx="8640000" cy="4675516"/>
          </a:xfrm>
        </p:spPr>
        <p:txBody>
          <a:bodyPr anchor="ctr">
            <a:normAutofit fontScale="90000"/>
          </a:bodyPr>
          <a:lstStyle/>
          <a:p>
            <a:r>
              <a:rPr lang="en-GB" b="1" dirty="0" smtClean="0">
                <a:solidFill>
                  <a:srgbClr val="44546A"/>
                </a:solidFill>
                <a:latin typeface="+mn-lt"/>
              </a:rPr>
              <a:t>Welcome to our </a:t>
            </a:r>
            <a:br>
              <a:rPr lang="en-GB" b="1" dirty="0" smtClean="0">
                <a:solidFill>
                  <a:srgbClr val="44546A"/>
                </a:solidFill>
                <a:latin typeface="+mn-lt"/>
              </a:rPr>
            </a:br>
            <a:r>
              <a:rPr lang="en-GB" b="1" dirty="0" smtClean="0">
                <a:solidFill>
                  <a:srgbClr val="44546A"/>
                </a:solidFill>
                <a:latin typeface="+mn-lt"/>
              </a:rPr>
              <a:t>Open Space Session</a:t>
            </a:r>
            <a:r>
              <a:rPr lang="en-GB" sz="3500" b="1" dirty="0" smtClean="0">
                <a:latin typeface="+mn-lt"/>
              </a:rPr>
              <a:t/>
            </a:r>
            <a:br>
              <a:rPr lang="en-GB" sz="3500" b="1" dirty="0" smtClean="0">
                <a:latin typeface="+mn-lt"/>
              </a:rPr>
            </a:br>
            <a:r>
              <a:rPr lang="en-GB" sz="1000" b="1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Setting the scene</a:t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dirty="0" smtClean="0">
                <a:solidFill>
                  <a:schemeClr val="tx2"/>
                </a:solidFill>
                <a:latin typeface="+mn-lt"/>
              </a:rPr>
              <a:t>Reflecting on key points from 20</a:t>
            </a:r>
            <a:r>
              <a:rPr lang="en-GB" baseline="30000" dirty="0" smtClean="0">
                <a:solidFill>
                  <a:schemeClr val="tx2"/>
                </a:solidFill>
                <a:latin typeface="+mn-lt"/>
              </a:rPr>
              <a:t>th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March Conference</a:t>
            </a:r>
            <a:br>
              <a:rPr lang="en-GB" dirty="0" smtClean="0">
                <a:solidFill>
                  <a:schemeClr val="tx2"/>
                </a:solidFill>
                <a:latin typeface="+mn-lt"/>
              </a:rPr>
            </a:b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“Inspiring Practice  … Confidence to Inspire”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GB" sz="25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3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" y="1491758"/>
            <a:ext cx="6120000" cy="4330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0897" y="879299"/>
            <a:ext cx="25673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need to be better at creating political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Still no voice – Standards Council is crucial to informing the values and principals of CLD with employers and policy </a:t>
            </a:r>
            <a:r>
              <a:rPr lang="en-GB" b="1" i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makers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University CLD courses are driven too much by academic qualifications – radicals are being kept out </a:t>
            </a:r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of </a:t>
            </a: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courses.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</a:t>
            </a:r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are agents of social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9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796"/>
            <a:ext cx="5412828" cy="3883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6703" y="973893"/>
            <a:ext cx="36681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Are we being directed by others’ priorities … maybe we are we no different from everyone 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Frameworks such as Early Intervention, GIRFEC, preventative / upstream intervention – are imposed and can be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Professional is driven by inspection, value for money and impact and “good practice” measures.  Our curriculum has narrowed to meet Scottish Government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ALN/ESOL/Adult learning has merged into Employability!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28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012"/>
            <a:ext cx="6120000" cy="4330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3994" y="1036955"/>
            <a:ext cx="22601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What makes CLD unique is how these values and principals translate through process and become meaningful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We have our values, and we enact them .. But is it just that people don’t listen and don’t understand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27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109"/>
            <a:ext cx="5749159" cy="4330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2523" y="837258"/>
            <a:ext cx="32476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Being part of a community of practice helps us retain our values and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seem to spend too much time fighting our corner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Our status has never been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At local level – e.g. authorities are shaky, uncertainty, low morale saps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If we don’t stick to our own priorities and belief we will remain as the “sticking plaster” </a:t>
            </a: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profession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Workers now push more paper in common with others</a:t>
            </a:r>
            <a:endParaRPr lang="en-GB" b="1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5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351"/>
            <a:ext cx="6120000" cy="4330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4897" y="837258"/>
            <a:ext cx="22601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This is what we aspire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When people are disenfranchised it is hard to get them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Create an open cultures of community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can make a difference is we work from the bottom 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Are we tampering at the edges or working at the core</a:t>
            </a:r>
            <a:endParaRPr lang="en-GB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6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363"/>
            <a:ext cx="6120000" cy="4330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5282" y="1278693"/>
            <a:ext cx="30900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Value ideas from community members, support them to make a reality and celebrate success to encourage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The Community Empowerment Bill opens up new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There used to be “</a:t>
            </a:r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C</a:t>
            </a: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ommunity Activism” in CLD job descriptions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have lost our “activism”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People have such “shitty” lives that they can’t take part or be involved</a:t>
            </a:r>
            <a:endParaRPr lang="en-GB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9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483"/>
            <a:ext cx="6120000" cy="4330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6546" y="562961"/>
            <a:ext cx="22601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need to get batter at challenging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Professionalism is a driver … but are we that unique – by emphasising our difference are we creating silos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are an ageing profession now.  </a:t>
            </a: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</a:t>
            </a: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need young people to enter the workforce cultures as it is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 can’t do it all on our 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4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602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Good Morning Everyone “Inspiring Practice”   A Conference for CLD Practitioners and Partners   Thursday 29th May Leapark Hotel</vt:lpstr>
      <vt:lpstr>Welcome to our  Open Space Session   Setting the scene Reflecting on key points from 20th March Conference  “Inspiring Practice  … Confidence to Inspire”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Education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“Inspiring Confidence, Confidence to Inspire”   A Conference for CLD Practitioners and Partners</dc:title>
  <dc:creator>Adrian Moodie</dc:creator>
  <cp:lastModifiedBy>Elenor Macdonald</cp:lastModifiedBy>
  <cp:revision>23</cp:revision>
  <cp:lastPrinted>2014-05-26T10:59:13Z</cp:lastPrinted>
  <dcterms:created xsi:type="dcterms:W3CDTF">2014-05-22T11:03:26Z</dcterms:created>
  <dcterms:modified xsi:type="dcterms:W3CDTF">2014-05-28T09:40:49Z</dcterms:modified>
</cp:coreProperties>
</file>