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60" r:id="rId2"/>
    <p:sldId id="265" r:id="rId3"/>
    <p:sldId id="257" r:id="rId4"/>
    <p:sldId id="266" r:id="rId5"/>
    <p:sldId id="267" r:id="rId6"/>
    <p:sldId id="271" r:id="rId7"/>
    <p:sldId id="282" r:id="rId8"/>
    <p:sldId id="285" r:id="rId9"/>
    <p:sldId id="288" r:id="rId10"/>
    <p:sldId id="280" r:id="rId11"/>
    <p:sldId id="281" r:id="rId12"/>
    <p:sldId id="291" r:id="rId13"/>
    <p:sldId id="290" r:id="rId14"/>
    <p:sldId id="268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B9DC"/>
    <a:srgbClr val="41C6CD"/>
    <a:srgbClr val="8488C4"/>
    <a:srgbClr val="AFB2D9"/>
    <a:srgbClr val="C9CBE5"/>
    <a:srgbClr val="7030CD"/>
    <a:srgbClr val="C3C5E3"/>
    <a:srgbClr val="DCC5ED"/>
    <a:srgbClr val="BAF2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3" autoAdjust="0"/>
    <p:restoredTop sz="87077" autoAdjust="0"/>
  </p:normalViewPr>
  <p:slideViewPr>
    <p:cSldViewPr snapToGrid="0" snapToObjects="1">
      <p:cViewPr varScale="1">
        <p:scale>
          <a:sx n="65" d="100"/>
          <a:sy n="65" d="100"/>
        </p:scale>
        <p:origin x="132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C4BD12-635D-4D1A-BE11-ADCFD5FDB416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808D904F-B28B-4D54-BE1E-2DADFEFD2964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2000" b="1" dirty="0"/>
            <a:t>1 </a:t>
          </a:r>
          <a:r>
            <a:rPr lang="en-GB" sz="2000" b="1" dirty="0"/>
            <a:t>Developing Strategy and Quality Assurance</a:t>
          </a:r>
          <a:endParaRPr lang="en-US" sz="2000" b="1" dirty="0"/>
        </a:p>
      </dgm:t>
    </dgm:pt>
    <dgm:pt modelId="{902B7C78-B0EF-4E83-94E3-C65ABE116ECF}" type="parTrans" cxnId="{FC284ED9-D626-4B13-ACE8-8AD183FD9571}">
      <dgm:prSet/>
      <dgm:spPr/>
      <dgm:t>
        <a:bodyPr/>
        <a:lstStyle/>
        <a:p>
          <a:endParaRPr lang="en-US"/>
        </a:p>
      </dgm:t>
    </dgm:pt>
    <dgm:pt modelId="{183E7EF7-F40B-41A1-8003-36E7AAA58EB4}" type="sibTrans" cxnId="{FC284ED9-D626-4B13-ACE8-8AD183FD9571}">
      <dgm:prSet/>
      <dgm:spPr/>
      <dgm:t>
        <a:bodyPr/>
        <a:lstStyle/>
        <a:p>
          <a:endParaRPr lang="en-US"/>
        </a:p>
      </dgm:t>
    </dgm:pt>
    <dgm:pt modelId="{840B9FF5-2852-44A9-AE91-669CB64691CA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000" b="1" dirty="0"/>
            <a:t>4 </a:t>
          </a:r>
          <a:r>
            <a:rPr lang="en-GB" sz="2000" b="1" dirty="0"/>
            <a:t>Teaching and facilitating</a:t>
          </a:r>
          <a:endParaRPr lang="en-US" sz="2000" b="1" dirty="0"/>
        </a:p>
      </dgm:t>
    </dgm:pt>
    <dgm:pt modelId="{3D1560A5-4B2E-4C66-99F2-AB75D6789B29}" type="parTrans" cxnId="{3AD081FB-C3FA-4972-B78F-61D1FB65F318}">
      <dgm:prSet/>
      <dgm:spPr/>
      <dgm:t>
        <a:bodyPr/>
        <a:lstStyle/>
        <a:p>
          <a:endParaRPr lang="en-US"/>
        </a:p>
      </dgm:t>
    </dgm:pt>
    <dgm:pt modelId="{A36FA380-A5B9-4CBD-9F0C-7A5D465701F7}" type="sibTrans" cxnId="{3AD081FB-C3FA-4972-B78F-61D1FB65F318}">
      <dgm:prSet/>
      <dgm:spPr/>
      <dgm:t>
        <a:bodyPr/>
        <a:lstStyle/>
        <a:p>
          <a:endParaRPr lang="en-US"/>
        </a:p>
      </dgm:t>
    </dgm:pt>
    <dgm:pt modelId="{D9374DBB-E352-4776-AED6-E48F71925DEF}">
      <dgm:prSet phldrT="[Text]" custT="1"/>
      <dgm:spPr>
        <a:solidFill>
          <a:schemeClr val="accent4"/>
        </a:solidFill>
      </dgm:spPr>
      <dgm:t>
        <a:bodyPr/>
        <a:lstStyle/>
        <a:p>
          <a:r>
            <a:rPr lang="en-US" sz="2000" b="1" dirty="0"/>
            <a:t>2 </a:t>
          </a:r>
          <a:r>
            <a:rPr lang="en-GB" sz="2000" b="1" dirty="0"/>
            <a:t>Planning for learning and curriculum development </a:t>
          </a:r>
          <a:endParaRPr lang="en-US" sz="2000" b="1" dirty="0"/>
        </a:p>
      </dgm:t>
    </dgm:pt>
    <dgm:pt modelId="{487D8810-687C-42F8-8FF2-DD27B75E2CCF}" type="parTrans" cxnId="{6F6646CC-8B69-4DFD-94BC-5D3C173ED416}">
      <dgm:prSet/>
      <dgm:spPr/>
      <dgm:t>
        <a:bodyPr/>
        <a:lstStyle/>
        <a:p>
          <a:endParaRPr lang="en-US"/>
        </a:p>
      </dgm:t>
    </dgm:pt>
    <dgm:pt modelId="{725F8A32-E694-4959-95CE-34E61FE5143E}" type="sibTrans" cxnId="{6F6646CC-8B69-4DFD-94BC-5D3C173ED416}">
      <dgm:prSet/>
      <dgm:spPr/>
      <dgm:t>
        <a:bodyPr/>
        <a:lstStyle/>
        <a:p>
          <a:endParaRPr lang="en-US"/>
        </a:p>
      </dgm:t>
    </dgm:pt>
    <dgm:pt modelId="{494BC534-C8D5-46BC-A9E0-7E4D5100967A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US" sz="2000" b="1" dirty="0"/>
            <a:t>3 </a:t>
          </a:r>
          <a:r>
            <a:rPr lang="en-GB" sz="2000" b="1" dirty="0"/>
            <a:t>Engaging and supporting </a:t>
          </a:r>
          <a:endParaRPr lang="en-US" sz="2000" b="1" dirty="0"/>
        </a:p>
      </dgm:t>
    </dgm:pt>
    <dgm:pt modelId="{BEB5A925-4320-4C77-8B1C-CA6A30E70048}" type="parTrans" cxnId="{70BBAA71-F129-484A-ABE1-F3313910BC1B}">
      <dgm:prSet/>
      <dgm:spPr/>
      <dgm:t>
        <a:bodyPr/>
        <a:lstStyle/>
        <a:p>
          <a:endParaRPr lang="en-US"/>
        </a:p>
      </dgm:t>
    </dgm:pt>
    <dgm:pt modelId="{3497E698-8F78-47B3-AEA3-AFF758B70BDC}" type="sibTrans" cxnId="{70BBAA71-F129-484A-ABE1-F3313910BC1B}">
      <dgm:prSet/>
      <dgm:spPr/>
      <dgm:t>
        <a:bodyPr/>
        <a:lstStyle/>
        <a:p>
          <a:endParaRPr lang="en-US"/>
        </a:p>
      </dgm:t>
    </dgm:pt>
    <dgm:pt modelId="{11C17D05-973C-4E6C-829F-BC5BAA26786A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2000" b="1" dirty="0"/>
            <a:t>5 </a:t>
          </a:r>
          <a:r>
            <a:rPr lang="en-GB" sz="2000" b="1" dirty="0"/>
            <a:t>Evaluating</a:t>
          </a:r>
          <a:endParaRPr lang="en-US" sz="2000" b="1" dirty="0"/>
        </a:p>
      </dgm:t>
    </dgm:pt>
    <dgm:pt modelId="{FC73D8FA-A08F-439F-A114-7F89DC190B3C}" type="parTrans" cxnId="{5E847374-F56B-42AF-AD03-185746002483}">
      <dgm:prSet/>
      <dgm:spPr/>
      <dgm:t>
        <a:bodyPr/>
        <a:lstStyle/>
        <a:p>
          <a:endParaRPr lang="en-GB"/>
        </a:p>
      </dgm:t>
    </dgm:pt>
    <dgm:pt modelId="{1A508167-FAB6-4CE6-A632-CB9CB74C15D4}" type="sibTrans" cxnId="{5E847374-F56B-42AF-AD03-185746002483}">
      <dgm:prSet/>
      <dgm:spPr/>
      <dgm:t>
        <a:bodyPr/>
        <a:lstStyle/>
        <a:p>
          <a:endParaRPr lang="en-GB"/>
        </a:p>
      </dgm:t>
    </dgm:pt>
    <dgm:pt modelId="{51619B71-5F40-4154-930E-2DC0B407DEFC}" type="pres">
      <dgm:prSet presAssocID="{E7C4BD12-635D-4D1A-BE11-ADCFD5FDB416}" presName="compositeShape" presStyleCnt="0">
        <dgm:presLayoutVars>
          <dgm:chMax val="7"/>
          <dgm:dir/>
          <dgm:resizeHandles val="exact"/>
        </dgm:presLayoutVars>
      </dgm:prSet>
      <dgm:spPr/>
    </dgm:pt>
    <dgm:pt modelId="{5A8D54B1-9962-4D7A-A988-747D72294826}" type="pres">
      <dgm:prSet presAssocID="{E7C4BD12-635D-4D1A-BE11-ADCFD5FDB416}" presName="wedge1" presStyleLbl="node1" presStyleIdx="0" presStyleCnt="5" custLinFactNeighborX="-2810" custLinFactNeighborY="5513"/>
      <dgm:spPr/>
    </dgm:pt>
    <dgm:pt modelId="{32A44ED2-B919-48B3-9B78-DD200106DCCF}" type="pres">
      <dgm:prSet presAssocID="{E7C4BD12-635D-4D1A-BE11-ADCFD5FDB416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03D0415A-950A-4A11-9672-027312D57524}" type="pres">
      <dgm:prSet presAssocID="{E7C4BD12-635D-4D1A-BE11-ADCFD5FDB416}" presName="wedge2" presStyleLbl="node1" presStyleIdx="1" presStyleCnt="5"/>
      <dgm:spPr/>
    </dgm:pt>
    <dgm:pt modelId="{EAAA9B30-CE66-4EDC-B8A2-3B323DDFCBED}" type="pres">
      <dgm:prSet presAssocID="{E7C4BD12-635D-4D1A-BE11-ADCFD5FDB416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6968E273-6463-4025-A25B-B2868B6C1A76}" type="pres">
      <dgm:prSet presAssocID="{E7C4BD12-635D-4D1A-BE11-ADCFD5FDB416}" presName="wedge3" presStyleLbl="node1" presStyleIdx="2" presStyleCnt="5" custLinFactNeighborX="152" custLinFactNeighborY="-372"/>
      <dgm:spPr/>
    </dgm:pt>
    <dgm:pt modelId="{8B30D69E-7A0D-4904-B5C5-16E179EDAE6A}" type="pres">
      <dgm:prSet presAssocID="{E7C4BD12-635D-4D1A-BE11-ADCFD5FDB416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E00BA104-165D-4E7B-8C60-654C42F32CE6}" type="pres">
      <dgm:prSet presAssocID="{E7C4BD12-635D-4D1A-BE11-ADCFD5FDB416}" presName="wedge4" presStyleLbl="node1" presStyleIdx="3" presStyleCnt="5"/>
      <dgm:spPr/>
    </dgm:pt>
    <dgm:pt modelId="{C7B71EAF-4CCE-46BD-AE51-43D17DECD945}" type="pres">
      <dgm:prSet presAssocID="{E7C4BD12-635D-4D1A-BE11-ADCFD5FDB416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17F0C9FD-4CF7-45DF-939B-D7B79E0B1D00}" type="pres">
      <dgm:prSet presAssocID="{E7C4BD12-635D-4D1A-BE11-ADCFD5FDB416}" presName="wedge5" presStyleLbl="node1" presStyleIdx="4" presStyleCnt="5" custLinFactNeighborX="226" custLinFactNeighborY="607"/>
      <dgm:spPr/>
    </dgm:pt>
    <dgm:pt modelId="{2A90E43B-5555-4DF3-BD02-FFB965D59C40}" type="pres">
      <dgm:prSet presAssocID="{E7C4BD12-635D-4D1A-BE11-ADCFD5FDB416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A5C23006-D602-4F32-9CBD-7CAA35D19C12}" type="presOf" srcId="{494BC534-C8D5-46BC-A9E0-7E4D5100967A}" destId="{8B30D69E-7A0D-4904-B5C5-16E179EDAE6A}" srcOrd="1" destOrd="0" presId="urn:microsoft.com/office/officeart/2005/8/layout/chart3"/>
    <dgm:cxn modelId="{53FCD016-D1B1-4786-B6E9-9B8E9EB7DF5B}" type="presOf" srcId="{840B9FF5-2852-44A9-AE91-669CB64691CA}" destId="{C7B71EAF-4CCE-46BD-AE51-43D17DECD945}" srcOrd="1" destOrd="0" presId="urn:microsoft.com/office/officeart/2005/8/layout/chart3"/>
    <dgm:cxn modelId="{5866A921-378B-4D87-8923-4FE93484654F}" type="presOf" srcId="{11C17D05-973C-4E6C-829F-BC5BAA26786A}" destId="{2A90E43B-5555-4DF3-BD02-FFB965D59C40}" srcOrd="1" destOrd="0" presId="urn:microsoft.com/office/officeart/2005/8/layout/chart3"/>
    <dgm:cxn modelId="{CA488F41-A83C-4C17-9433-6002D9D2C37C}" type="presOf" srcId="{840B9FF5-2852-44A9-AE91-669CB64691CA}" destId="{E00BA104-165D-4E7B-8C60-654C42F32CE6}" srcOrd="0" destOrd="0" presId="urn:microsoft.com/office/officeart/2005/8/layout/chart3"/>
    <dgm:cxn modelId="{49D4A06B-6430-493E-9BB7-7FF2ECA35849}" type="presOf" srcId="{808D904F-B28B-4D54-BE1E-2DADFEFD2964}" destId="{32A44ED2-B919-48B3-9B78-DD200106DCCF}" srcOrd="1" destOrd="0" presId="urn:microsoft.com/office/officeart/2005/8/layout/chart3"/>
    <dgm:cxn modelId="{22FE796F-AD81-49BE-A585-33776562FA26}" type="presOf" srcId="{D9374DBB-E352-4776-AED6-E48F71925DEF}" destId="{EAAA9B30-CE66-4EDC-B8A2-3B323DDFCBED}" srcOrd="1" destOrd="0" presId="urn:microsoft.com/office/officeart/2005/8/layout/chart3"/>
    <dgm:cxn modelId="{E64E8151-D488-4806-BF74-170B979279FF}" type="presOf" srcId="{808D904F-B28B-4D54-BE1E-2DADFEFD2964}" destId="{5A8D54B1-9962-4D7A-A988-747D72294826}" srcOrd="0" destOrd="0" presId="urn:microsoft.com/office/officeart/2005/8/layout/chart3"/>
    <dgm:cxn modelId="{70BBAA71-F129-484A-ABE1-F3313910BC1B}" srcId="{E7C4BD12-635D-4D1A-BE11-ADCFD5FDB416}" destId="{494BC534-C8D5-46BC-A9E0-7E4D5100967A}" srcOrd="2" destOrd="0" parTransId="{BEB5A925-4320-4C77-8B1C-CA6A30E70048}" sibTransId="{3497E698-8F78-47B3-AEA3-AFF758B70BDC}"/>
    <dgm:cxn modelId="{5E847374-F56B-42AF-AD03-185746002483}" srcId="{E7C4BD12-635D-4D1A-BE11-ADCFD5FDB416}" destId="{11C17D05-973C-4E6C-829F-BC5BAA26786A}" srcOrd="4" destOrd="0" parTransId="{FC73D8FA-A08F-439F-A114-7F89DC190B3C}" sibTransId="{1A508167-FAB6-4CE6-A632-CB9CB74C15D4}"/>
    <dgm:cxn modelId="{05C12F9C-A57E-4EEC-AC91-4E19A7C538EF}" type="presOf" srcId="{11C17D05-973C-4E6C-829F-BC5BAA26786A}" destId="{17F0C9FD-4CF7-45DF-939B-D7B79E0B1D00}" srcOrd="0" destOrd="0" presId="urn:microsoft.com/office/officeart/2005/8/layout/chart3"/>
    <dgm:cxn modelId="{DD019BB7-7529-41BA-A0F9-B2880664F75D}" type="presOf" srcId="{E7C4BD12-635D-4D1A-BE11-ADCFD5FDB416}" destId="{51619B71-5F40-4154-930E-2DC0B407DEFC}" srcOrd="0" destOrd="0" presId="urn:microsoft.com/office/officeart/2005/8/layout/chart3"/>
    <dgm:cxn modelId="{6F6646CC-8B69-4DFD-94BC-5D3C173ED416}" srcId="{E7C4BD12-635D-4D1A-BE11-ADCFD5FDB416}" destId="{D9374DBB-E352-4776-AED6-E48F71925DEF}" srcOrd="1" destOrd="0" parTransId="{487D8810-687C-42F8-8FF2-DD27B75E2CCF}" sibTransId="{725F8A32-E694-4959-95CE-34E61FE5143E}"/>
    <dgm:cxn modelId="{1BE550D2-FF4A-468D-824E-A46258DA8570}" type="presOf" srcId="{D9374DBB-E352-4776-AED6-E48F71925DEF}" destId="{03D0415A-950A-4A11-9672-027312D57524}" srcOrd="0" destOrd="0" presId="urn:microsoft.com/office/officeart/2005/8/layout/chart3"/>
    <dgm:cxn modelId="{FC284ED9-D626-4B13-ACE8-8AD183FD9571}" srcId="{E7C4BD12-635D-4D1A-BE11-ADCFD5FDB416}" destId="{808D904F-B28B-4D54-BE1E-2DADFEFD2964}" srcOrd="0" destOrd="0" parTransId="{902B7C78-B0EF-4E83-94E3-C65ABE116ECF}" sibTransId="{183E7EF7-F40B-41A1-8003-36E7AAA58EB4}"/>
    <dgm:cxn modelId="{9DD4D1F5-A76B-46B9-990B-06B62D427D37}" type="presOf" srcId="{494BC534-C8D5-46BC-A9E0-7E4D5100967A}" destId="{6968E273-6463-4025-A25B-B2868B6C1A76}" srcOrd="0" destOrd="0" presId="urn:microsoft.com/office/officeart/2005/8/layout/chart3"/>
    <dgm:cxn modelId="{3AD081FB-C3FA-4972-B78F-61D1FB65F318}" srcId="{E7C4BD12-635D-4D1A-BE11-ADCFD5FDB416}" destId="{840B9FF5-2852-44A9-AE91-669CB64691CA}" srcOrd="3" destOrd="0" parTransId="{3D1560A5-4B2E-4C66-99F2-AB75D6789B29}" sibTransId="{A36FA380-A5B9-4CBD-9F0C-7A5D465701F7}"/>
    <dgm:cxn modelId="{27B95760-390F-4281-8F8C-3E70289B445D}" type="presParOf" srcId="{51619B71-5F40-4154-930E-2DC0B407DEFC}" destId="{5A8D54B1-9962-4D7A-A988-747D72294826}" srcOrd="0" destOrd="0" presId="urn:microsoft.com/office/officeart/2005/8/layout/chart3"/>
    <dgm:cxn modelId="{99793053-DE13-4023-B56D-95F2A1918182}" type="presParOf" srcId="{51619B71-5F40-4154-930E-2DC0B407DEFC}" destId="{32A44ED2-B919-48B3-9B78-DD200106DCCF}" srcOrd="1" destOrd="0" presId="urn:microsoft.com/office/officeart/2005/8/layout/chart3"/>
    <dgm:cxn modelId="{CA568654-DB04-4BD9-964C-DFFEC05F9AEB}" type="presParOf" srcId="{51619B71-5F40-4154-930E-2DC0B407DEFC}" destId="{03D0415A-950A-4A11-9672-027312D57524}" srcOrd="2" destOrd="0" presId="urn:microsoft.com/office/officeart/2005/8/layout/chart3"/>
    <dgm:cxn modelId="{15664B87-2DCB-4DA5-8C9B-291E11B51C61}" type="presParOf" srcId="{51619B71-5F40-4154-930E-2DC0B407DEFC}" destId="{EAAA9B30-CE66-4EDC-B8A2-3B323DDFCBED}" srcOrd="3" destOrd="0" presId="urn:microsoft.com/office/officeart/2005/8/layout/chart3"/>
    <dgm:cxn modelId="{C7556882-955D-4F9A-8FD7-661106903A0E}" type="presParOf" srcId="{51619B71-5F40-4154-930E-2DC0B407DEFC}" destId="{6968E273-6463-4025-A25B-B2868B6C1A76}" srcOrd="4" destOrd="0" presId="urn:microsoft.com/office/officeart/2005/8/layout/chart3"/>
    <dgm:cxn modelId="{5351A74A-74EB-4665-AFAD-71AEA75A6E84}" type="presParOf" srcId="{51619B71-5F40-4154-930E-2DC0B407DEFC}" destId="{8B30D69E-7A0D-4904-B5C5-16E179EDAE6A}" srcOrd="5" destOrd="0" presId="urn:microsoft.com/office/officeart/2005/8/layout/chart3"/>
    <dgm:cxn modelId="{51DCB1AF-4550-40E7-8B92-1FA9C4D024FD}" type="presParOf" srcId="{51619B71-5F40-4154-930E-2DC0B407DEFC}" destId="{E00BA104-165D-4E7B-8C60-654C42F32CE6}" srcOrd="6" destOrd="0" presId="urn:microsoft.com/office/officeart/2005/8/layout/chart3"/>
    <dgm:cxn modelId="{5E79F02F-8CC5-44B6-8D81-11748D8AAEAC}" type="presParOf" srcId="{51619B71-5F40-4154-930E-2DC0B407DEFC}" destId="{C7B71EAF-4CCE-46BD-AE51-43D17DECD945}" srcOrd="7" destOrd="0" presId="urn:microsoft.com/office/officeart/2005/8/layout/chart3"/>
    <dgm:cxn modelId="{AE1BB04D-DB58-490F-B8A6-D6DA544A86E4}" type="presParOf" srcId="{51619B71-5F40-4154-930E-2DC0B407DEFC}" destId="{17F0C9FD-4CF7-45DF-939B-D7B79E0B1D00}" srcOrd="8" destOrd="0" presId="urn:microsoft.com/office/officeart/2005/8/layout/chart3"/>
    <dgm:cxn modelId="{4336BCA2-84BA-4CC1-88B0-6CD8C4DB74D8}" type="presParOf" srcId="{51619B71-5F40-4154-930E-2DC0B407DEFC}" destId="{2A90E43B-5555-4DF3-BD02-FFB965D59C40}" srcOrd="9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311F96-2FB9-4338-A6B6-E879204288B0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D47DD2-0A48-434D-A006-E96C5668366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b="1"/>
            <a:t>Must follow NOS writing principles</a:t>
          </a:r>
          <a:endParaRPr lang="en-US"/>
        </a:p>
      </dgm:t>
    </dgm:pt>
    <dgm:pt modelId="{1CA94BC3-DBF9-4380-9620-3AB6D40D9F3B}" type="parTrans" cxnId="{CED6FDC6-5C4C-4F1B-803A-0B93F1241DE5}">
      <dgm:prSet/>
      <dgm:spPr/>
      <dgm:t>
        <a:bodyPr/>
        <a:lstStyle/>
        <a:p>
          <a:endParaRPr lang="en-US"/>
        </a:p>
      </dgm:t>
    </dgm:pt>
    <dgm:pt modelId="{3CCB45AD-69DB-434C-9ADC-9FCD0975ECFE}" type="sibTrans" cxnId="{CED6FDC6-5C4C-4F1B-803A-0B93F1241DE5}">
      <dgm:prSet/>
      <dgm:spPr/>
      <dgm:t>
        <a:bodyPr/>
        <a:lstStyle/>
        <a:p>
          <a:endParaRPr lang="en-US"/>
        </a:p>
      </dgm:t>
    </dgm:pt>
    <dgm:pt modelId="{14451EAD-B816-43E8-AB21-48944634E46C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b="1"/>
            <a:t>Performance criteria would be what is used for assessment if the NOS were used in qualification development</a:t>
          </a:r>
          <a:endParaRPr lang="en-US"/>
        </a:p>
      </dgm:t>
    </dgm:pt>
    <dgm:pt modelId="{C1D1447A-2145-42FA-9F2A-A554A512A09F}" type="parTrans" cxnId="{6DCD146C-086C-4E3F-AB4A-724CF294BCBC}">
      <dgm:prSet/>
      <dgm:spPr/>
      <dgm:t>
        <a:bodyPr/>
        <a:lstStyle/>
        <a:p>
          <a:endParaRPr lang="en-US"/>
        </a:p>
      </dgm:t>
    </dgm:pt>
    <dgm:pt modelId="{7DACB8E9-6CEB-43E9-91DC-F854A65E65B6}" type="sibTrans" cxnId="{6DCD146C-086C-4E3F-AB4A-724CF294BCBC}">
      <dgm:prSet/>
      <dgm:spPr/>
      <dgm:t>
        <a:bodyPr/>
        <a:lstStyle/>
        <a:p>
          <a:endParaRPr lang="en-US"/>
        </a:p>
      </dgm:t>
    </dgm:pt>
    <dgm:pt modelId="{02CB24BE-62F1-4A91-B069-C767A3FDCE9C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b="1" dirty="0"/>
            <a:t>Knowledge and Understanding is usually evidenced through questions and answers, reflective accounts or professional discussions</a:t>
          </a:r>
          <a:endParaRPr lang="en-US" dirty="0"/>
        </a:p>
      </dgm:t>
    </dgm:pt>
    <dgm:pt modelId="{703F194B-C8F1-4C6A-960A-F66A3D25D822}" type="parTrans" cxnId="{5124BEDF-BB62-4A79-9808-26AFF10DF7D4}">
      <dgm:prSet/>
      <dgm:spPr/>
      <dgm:t>
        <a:bodyPr/>
        <a:lstStyle/>
        <a:p>
          <a:endParaRPr lang="en-US"/>
        </a:p>
      </dgm:t>
    </dgm:pt>
    <dgm:pt modelId="{9CBBC682-6F17-4291-9A5F-FA57D06FCC92}" type="sibTrans" cxnId="{5124BEDF-BB62-4A79-9808-26AFF10DF7D4}">
      <dgm:prSet/>
      <dgm:spPr/>
      <dgm:t>
        <a:bodyPr/>
        <a:lstStyle/>
        <a:p>
          <a:endParaRPr lang="en-US"/>
        </a:p>
      </dgm:t>
    </dgm:pt>
    <dgm:pt modelId="{1FB3A47B-4D53-475B-BA12-733D8F338C8A}" type="pres">
      <dgm:prSet presAssocID="{CC311F96-2FB9-4338-A6B6-E879204288B0}" presName="root" presStyleCnt="0">
        <dgm:presLayoutVars>
          <dgm:dir/>
          <dgm:resizeHandles val="exact"/>
        </dgm:presLayoutVars>
      </dgm:prSet>
      <dgm:spPr/>
    </dgm:pt>
    <dgm:pt modelId="{AD6E88A2-A36A-4F46-A14F-45D9BA742FDD}" type="pres">
      <dgm:prSet presAssocID="{20D47DD2-0A48-434D-A006-E96C56683664}" presName="compNode" presStyleCnt="0"/>
      <dgm:spPr/>
    </dgm:pt>
    <dgm:pt modelId="{2FE72EAA-A689-4F8A-BF8E-D2F18EA56297}" type="pres">
      <dgm:prSet presAssocID="{20D47DD2-0A48-434D-A006-E96C56683664}" presName="iconBgRect" presStyleLbl="bgShp" presStyleIdx="0" presStyleCnt="3"/>
      <dgm:spPr/>
    </dgm:pt>
    <dgm:pt modelId="{05FF9516-2F4B-47BB-95BE-541ADF9C53EF}" type="pres">
      <dgm:prSet presAssocID="{20D47DD2-0A48-434D-A006-E96C5668366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62312EC8-30CF-4F0C-9314-C7A462AC225F}" type="pres">
      <dgm:prSet presAssocID="{20D47DD2-0A48-434D-A006-E96C56683664}" presName="spaceRect" presStyleCnt="0"/>
      <dgm:spPr/>
    </dgm:pt>
    <dgm:pt modelId="{EEF41081-9C29-4D65-BB7B-7F6A03539CA6}" type="pres">
      <dgm:prSet presAssocID="{20D47DD2-0A48-434D-A006-E96C56683664}" presName="textRect" presStyleLbl="revTx" presStyleIdx="0" presStyleCnt="3">
        <dgm:presLayoutVars>
          <dgm:chMax val="1"/>
          <dgm:chPref val="1"/>
        </dgm:presLayoutVars>
      </dgm:prSet>
      <dgm:spPr/>
    </dgm:pt>
    <dgm:pt modelId="{08F7CD23-FBB1-4F4B-966E-F6819479DCB7}" type="pres">
      <dgm:prSet presAssocID="{3CCB45AD-69DB-434C-9ADC-9FCD0975ECFE}" presName="sibTrans" presStyleCnt="0"/>
      <dgm:spPr/>
    </dgm:pt>
    <dgm:pt modelId="{7ECEF848-28DE-40FB-9D38-5DE48D1C88E4}" type="pres">
      <dgm:prSet presAssocID="{14451EAD-B816-43E8-AB21-48944634E46C}" presName="compNode" presStyleCnt="0"/>
      <dgm:spPr/>
    </dgm:pt>
    <dgm:pt modelId="{2F19F3AE-BB74-4DC7-B7B9-152C3B76F03F}" type="pres">
      <dgm:prSet presAssocID="{14451EAD-B816-43E8-AB21-48944634E46C}" presName="iconBgRect" presStyleLbl="bgShp" presStyleIdx="1" presStyleCnt="3"/>
      <dgm:spPr/>
    </dgm:pt>
    <dgm:pt modelId="{637FB7E5-BD0C-4502-97CE-F7AD98A56FC7}" type="pres">
      <dgm:prSet presAssocID="{14451EAD-B816-43E8-AB21-48944634E46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ick"/>
        </a:ext>
      </dgm:extLst>
    </dgm:pt>
    <dgm:pt modelId="{8AF0E201-FF9B-4479-94B4-9A47A2C7F88C}" type="pres">
      <dgm:prSet presAssocID="{14451EAD-B816-43E8-AB21-48944634E46C}" presName="spaceRect" presStyleCnt="0"/>
      <dgm:spPr/>
    </dgm:pt>
    <dgm:pt modelId="{82CB0202-46CE-4352-BD97-C80ADD128286}" type="pres">
      <dgm:prSet presAssocID="{14451EAD-B816-43E8-AB21-48944634E46C}" presName="textRect" presStyleLbl="revTx" presStyleIdx="1" presStyleCnt="3">
        <dgm:presLayoutVars>
          <dgm:chMax val="1"/>
          <dgm:chPref val="1"/>
        </dgm:presLayoutVars>
      </dgm:prSet>
      <dgm:spPr/>
    </dgm:pt>
    <dgm:pt modelId="{EDF2446F-92B8-443D-A4EE-F747236F7636}" type="pres">
      <dgm:prSet presAssocID="{7DACB8E9-6CEB-43E9-91DC-F854A65E65B6}" presName="sibTrans" presStyleCnt="0"/>
      <dgm:spPr/>
    </dgm:pt>
    <dgm:pt modelId="{6113C1D2-D2B9-4D4E-B795-35C71DBAF976}" type="pres">
      <dgm:prSet presAssocID="{02CB24BE-62F1-4A91-B069-C767A3FDCE9C}" presName="compNode" presStyleCnt="0"/>
      <dgm:spPr/>
    </dgm:pt>
    <dgm:pt modelId="{828A22CB-873D-4E7C-AE81-97D9C332120F}" type="pres">
      <dgm:prSet presAssocID="{02CB24BE-62F1-4A91-B069-C767A3FDCE9C}" presName="iconBgRect" presStyleLbl="bgShp" presStyleIdx="2" presStyleCnt="3"/>
      <dgm:spPr/>
    </dgm:pt>
    <dgm:pt modelId="{E05EB007-4F6C-4111-B169-D91E3A505CFC}" type="pres">
      <dgm:prSet presAssocID="{02CB24BE-62F1-4A91-B069-C767A3FDCE9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71DFAD90-40B2-4CD3-A5A1-906770F639D5}" type="pres">
      <dgm:prSet presAssocID="{02CB24BE-62F1-4A91-B069-C767A3FDCE9C}" presName="spaceRect" presStyleCnt="0"/>
      <dgm:spPr/>
    </dgm:pt>
    <dgm:pt modelId="{2BB6AFC4-4D45-45E7-85FF-4BF06F70DCCB}" type="pres">
      <dgm:prSet presAssocID="{02CB24BE-62F1-4A91-B069-C767A3FDCE9C}" presName="textRect" presStyleLbl="revTx" presStyleIdx="2" presStyleCnt="3" custScaleX="114327">
        <dgm:presLayoutVars>
          <dgm:chMax val="1"/>
          <dgm:chPref val="1"/>
        </dgm:presLayoutVars>
      </dgm:prSet>
      <dgm:spPr/>
    </dgm:pt>
  </dgm:ptLst>
  <dgm:cxnLst>
    <dgm:cxn modelId="{C4045802-846A-499B-95D6-E758A839C030}" type="presOf" srcId="{14451EAD-B816-43E8-AB21-48944634E46C}" destId="{82CB0202-46CE-4352-BD97-C80ADD128286}" srcOrd="0" destOrd="0" presId="urn:microsoft.com/office/officeart/2018/5/layout/IconCircleLabelList"/>
    <dgm:cxn modelId="{6DCD146C-086C-4E3F-AB4A-724CF294BCBC}" srcId="{CC311F96-2FB9-4338-A6B6-E879204288B0}" destId="{14451EAD-B816-43E8-AB21-48944634E46C}" srcOrd="1" destOrd="0" parTransId="{C1D1447A-2145-42FA-9F2A-A554A512A09F}" sibTransId="{7DACB8E9-6CEB-43E9-91DC-F854A65E65B6}"/>
    <dgm:cxn modelId="{3421A27A-15E5-4743-AC04-91088A7D3629}" type="presOf" srcId="{CC311F96-2FB9-4338-A6B6-E879204288B0}" destId="{1FB3A47B-4D53-475B-BA12-733D8F338C8A}" srcOrd="0" destOrd="0" presId="urn:microsoft.com/office/officeart/2018/5/layout/IconCircleLabelList"/>
    <dgm:cxn modelId="{4091159E-E69B-4804-9E0A-6BF0644A6481}" type="presOf" srcId="{20D47DD2-0A48-434D-A006-E96C56683664}" destId="{EEF41081-9C29-4D65-BB7B-7F6A03539CA6}" srcOrd="0" destOrd="0" presId="urn:microsoft.com/office/officeart/2018/5/layout/IconCircleLabelList"/>
    <dgm:cxn modelId="{CED6FDC6-5C4C-4F1B-803A-0B93F1241DE5}" srcId="{CC311F96-2FB9-4338-A6B6-E879204288B0}" destId="{20D47DD2-0A48-434D-A006-E96C56683664}" srcOrd="0" destOrd="0" parTransId="{1CA94BC3-DBF9-4380-9620-3AB6D40D9F3B}" sibTransId="{3CCB45AD-69DB-434C-9ADC-9FCD0975ECFE}"/>
    <dgm:cxn modelId="{4FAD3BD3-31FC-4400-871E-0F53D9FE9443}" type="presOf" srcId="{02CB24BE-62F1-4A91-B069-C767A3FDCE9C}" destId="{2BB6AFC4-4D45-45E7-85FF-4BF06F70DCCB}" srcOrd="0" destOrd="0" presId="urn:microsoft.com/office/officeart/2018/5/layout/IconCircleLabelList"/>
    <dgm:cxn modelId="{5124BEDF-BB62-4A79-9808-26AFF10DF7D4}" srcId="{CC311F96-2FB9-4338-A6B6-E879204288B0}" destId="{02CB24BE-62F1-4A91-B069-C767A3FDCE9C}" srcOrd="2" destOrd="0" parTransId="{703F194B-C8F1-4C6A-960A-F66A3D25D822}" sibTransId="{9CBBC682-6F17-4291-9A5F-FA57D06FCC92}"/>
    <dgm:cxn modelId="{3DD85BAC-183E-47D7-9630-7BD12C63B18C}" type="presParOf" srcId="{1FB3A47B-4D53-475B-BA12-733D8F338C8A}" destId="{AD6E88A2-A36A-4F46-A14F-45D9BA742FDD}" srcOrd="0" destOrd="0" presId="urn:microsoft.com/office/officeart/2018/5/layout/IconCircleLabelList"/>
    <dgm:cxn modelId="{568E9237-3F06-4805-A12A-C0BEAF9CECF6}" type="presParOf" srcId="{AD6E88A2-A36A-4F46-A14F-45D9BA742FDD}" destId="{2FE72EAA-A689-4F8A-BF8E-D2F18EA56297}" srcOrd="0" destOrd="0" presId="urn:microsoft.com/office/officeart/2018/5/layout/IconCircleLabelList"/>
    <dgm:cxn modelId="{D81E764B-1565-408B-ADE9-4D06C48B04AF}" type="presParOf" srcId="{AD6E88A2-A36A-4F46-A14F-45D9BA742FDD}" destId="{05FF9516-2F4B-47BB-95BE-541ADF9C53EF}" srcOrd="1" destOrd="0" presId="urn:microsoft.com/office/officeart/2018/5/layout/IconCircleLabelList"/>
    <dgm:cxn modelId="{1F49A394-2F09-497E-AF7A-64C3807BDDB8}" type="presParOf" srcId="{AD6E88A2-A36A-4F46-A14F-45D9BA742FDD}" destId="{62312EC8-30CF-4F0C-9314-C7A462AC225F}" srcOrd="2" destOrd="0" presId="urn:microsoft.com/office/officeart/2018/5/layout/IconCircleLabelList"/>
    <dgm:cxn modelId="{DB694E61-CC5E-4BD4-9324-3B4E6496BAD0}" type="presParOf" srcId="{AD6E88A2-A36A-4F46-A14F-45D9BA742FDD}" destId="{EEF41081-9C29-4D65-BB7B-7F6A03539CA6}" srcOrd="3" destOrd="0" presId="urn:microsoft.com/office/officeart/2018/5/layout/IconCircleLabelList"/>
    <dgm:cxn modelId="{2277EBB4-FF89-4964-9270-BDA9D7ADBE19}" type="presParOf" srcId="{1FB3A47B-4D53-475B-BA12-733D8F338C8A}" destId="{08F7CD23-FBB1-4F4B-966E-F6819479DCB7}" srcOrd="1" destOrd="0" presId="urn:microsoft.com/office/officeart/2018/5/layout/IconCircleLabelList"/>
    <dgm:cxn modelId="{57DE4837-53B5-4D8D-8133-BF267602F524}" type="presParOf" srcId="{1FB3A47B-4D53-475B-BA12-733D8F338C8A}" destId="{7ECEF848-28DE-40FB-9D38-5DE48D1C88E4}" srcOrd="2" destOrd="0" presId="urn:microsoft.com/office/officeart/2018/5/layout/IconCircleLabelList"/>
    <dgm:cxn modelId="{7E3C485E-C765-4A58-A06A-6F7CBE723BC5}" type="presParOf" srcId="{7ECEF848-28DE-40FB-9D38-5DE48D1C88E4}" destId="{2F19F3AE-BB74-4DC7-B7B9-152C3B76F03F}" srcOrd="0" destOrd="0" presId="urn:microsoft.com/office/officeart/2018/5/layout/IconCircleLabelList"/>
    <dgm:cxn modelId="{6ACFB38C-9043-4177-974E-3A3E9C35F41B}" type="presParOf" srcId="{7ECEF848-28DE-40FB-9D38-5DE48D1C88E4}" destId="{637FB7E5-BD0C-4502-97CE-F7AD98A56FC7}" srcOrd="1" destOrd="0" presId="urn:microsoft.com/office/officeart/2018/5/layout/IconCircleLabelList"/>
    <dgm:cxn modelId="{CD7A2861-8BC6-4F67-905C-D40EB486C572}" type="presParOf" srcId="{7ECEF848-28DE-40FB-9D38-5DE48D1C88E4}" destId="{8AF0E201-FF9B-4479-94B4-9A47A2C7F88C}" srcOrd="2" destOrd="0" presId="urn:microsoft.com/office/officeart/2018/5/layout/IconCircleLabelList"/>
    <dgm:cxn modelId="{07C2E639-DE8E-4AEF-B8FF-F0864DAA35B3}" type="presParOf" srcId="{7ECEF848-28DE-40FB-9D38-5DE48D1C88E4}" destId="{82CB0202-46CE-4352-BD97-C80ADD128286}" srcOrd="3" destOrd="0" presId="urn:microsoft.com/office/officeart/2018/5/layout/IconCircleLabelList"/>
    <dgm:cxn modelId="{A6C7D58D-FD91-491D-BDB6-A96B7356B0FC}" type="presParOf" srcId="{1FB3A47B-4D53-475B-BA12-733D8F338C8A}" destId="{EDF2446F-92B8-443D-A4EE-F747236F7636}" srcOrd="3" destOrd="0" presId="urn:microsoft.com/office/officeart/2018/5/layout/IconCircleLabelList"/>
    <dgm:cxn modelId="{0C506D7F-D964-4E01-A675-21FEC29FCE9A}" type="presParOf" srcId="{1FB3A47B-4D53-475B-BA12-733D8F338C8A}" destId="{6113C1D2-D2B9-4D4E-B795-35C71DBAF976}" srcOrd="4" destOrd="0" presId="urn:microsoft.com/office/officeart/2018/5/layout/IconCircleLabelList"/>
    <dgm:cxn modelId="{494027DF-8D39-41B1-BF9F-CB3CCEA94B12}" type="presParOf" srcId="{6113C1D2-D2B9-4D4E-B795-35C71DBAF976}" destId="{828A22CB-873D-4E7C-AE81-97D9C332120F}" srcOrd="0" destOrd="0" presId="urn:microsoft.com/office/officeart/2018/5/layout/IconCircleLabelList"/>
    <dgm:cxn modelId="{D65234E3-63EB-40B5-8D34-653CA7A6F58B}" type="presParOf" srcId="{6113C1D2-D2B9-4D4E-B795-35C71DBAF976}" destId="{E05EB007-4F6C-4111-B169-D91E3A505CFC}" srcOrd="1" destOrd="0" presId="urn:microsoft.com/office/officeart/2018/5/layout/IconCircleLabelList"/>
    <dgm:cxn modelId="{049545F8-9257-41FD-83D8-07E6E9584F15}" type="presParOf" srcId="{6113C1D2-D2B9-4D4E-B795-35C71DBAF976}" destId="{71DFAD90-40B2-4CD3-A5A1-906770F639D5}" srcOrd="2" destOrd="0" presId="urn:microsoft.com/office/officeart/2018/5/layout/IconCircleLabelList"/>
    <dgm:cxn modelId="{ECCA94E3-40E7-40B1-BC41-4BB381EBFE26}" type="presParOf" srcId="{6113C1D2-D2B9-4D4E-B795-35C71DBAF976}" destId="{2BB6AFC4-4D45-45E7-85FF-4BF06F70DCC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311F96-2FB9-4338-A6B6-E879204288B0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D47DD2-0A48-434D-A006-E96C5668366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b="1"/>
            <a:t>Must follow NOS writing principles</a:t>
          </a:r>
          <a:endParaRPr lang="en-US"/>
        </a:p>
      </dgm:t>
    </dgm:pt>
    <dgm:pt modelId="{1CA94BC3-DBF9-4380-9620-3AB6D40D9F3B}" type="parTrans" cxnId="{CED6FDC6-5C4C-4F1B-803A-0B93F1241DE5}">
      <dgm:prSet/>
      <dgm:spPr/>
      <dgm:t>
        <a:bodyPr/>
        <a:lstStyle/>
        <a:p>
          <a:endParaRPr lang="en-US"/>
        </a:p>
      </dgm:t>
    </dgm:pt>
    <dgm:pt modelId="{3CCB45AD-69DB-434C-9ADC-9FCD0975ECFE}" type="sibTrans" cxnId="{CED6FDC6-5C4C-4F1B-803A-0B93F1241DE5}">
      <dgm:prSet/>
      <dgm:spPr/>
      <dgm:t>
        <a:bodyPr/>
        <a:lstStyle/>
        <a:p>
          <a:endParaRPr lang="en-US"/>
        </a:p>
      </dgm:t>
    </dgm:pt>
    <dgm:pt modelId="{14451EAD-B816-43E8-AB21-48944634E46C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b="1"/>
            <a:t>Performance criteria would be what is used for assessment if the NOS were used in qualification development</a:t>
          </a:r>
          <a:endParaRPr lang="en-US"/>
        </a:p>
      </dgm:t>
    </dgm:pt>
    <dgm:pt modelId="{C1D1447A-2145-42FA-9F2A-A554A512A09F}" type="parTrans" cxnId="{6DCD146C-086C-4E3F-AB4A-724CF294BCBC}">
      <dgm:prSet/>
      <dgm:spPr/>
      <dgm:t>
        <a:bodyPr/>
        <a:lstStyle/>
        <a:p>
          <a:endParaRPr lang="en-US"/>
        </a:p>
      </dgm:t>
    </dgm:pt>
    <dgm:pt modelId="{7DACB8E9-6CEB-43E9-91DC-F854A65E65B6}" type="sibTrans" cxnId="{6DCD146C-086C-4E3F-AB4A-724CF294BCBC}">
      <dgm:prSet/>
      <dgm:spPr/>
      <dgm:t>
        <a:bodyPr/>
        <a:lstStyle/>
        <a:p>
          <a:endParaRPr lang="en-US"/>
        </a:p>
      </dgm:t>
    </dgm:pt>
    <dgm:pt modelId="{02CB24BE-62F1-4A91-B069-C767A3FDCE9C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b="1"/>
            <a:t>Knowledge and Understanding is usually evidenced through questions and answers, reflective accounts or professional discussions</a:t>
          </a:r>
          <a:endParaRPr lang="en-US"/>
        </a:p>
      </dgm:t>
    </dgm:pt>
    <dgm:pt modelId="{703F194B-C8F1-4C6A-960A-F66A3D25D822}" type="parTrans" cxnId="{5124BEDF-BB62-4A79-9808-26AFF10DF7D4}">
      <dgm:prSet/>
      <dgm:spPr/>
      <dgm:t>
        <a:bodyPr/>
        <a:lstStyle/>
        <a:p>
          <a:endParaRPr lang="en-US"/>
        </a:p>
      </dgm:t>
    </dgm:pt>
    <dgm:pt modelId="{9CBBC682-6F17-4291-9A5F-FA57D06FCC92}" type="sibTrans" cxnId="{5124BEDF-BB62-4A79-9808-26AFF10DF7D4}">
      <dgm:prSet/>
      <dgm:spPr/>
      <dgm:t>
        <a:bodyPr/>
        <a:lstStyle/>
        <a:p>
          <a:endParaRPr lang="en-US"/>
        </a:p>
      </dgm:t>
    </dgm:pt>
    <dgm:pt modelId="{9A266828-4BE7-4CBD-AECC-88A12DB155E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b="1"/>
            <a:t>Created in collaboration with the Steering Group</a:t>
          </a:r>
          <a:endParaRPr lang="en-US"/>
        </a:p>
      </dgm:t>
    </dgm:pt>
    <dgm:pt modelId="{92C2F566-082F-4A1F-8584-1FC8D1E63914}" type="parTrans" cxnId="{8E0FF811-595A-4F97-B962-15EBD74A375D}">
      <dgm:prSet/>
      <dgm:spPr/>
      <dgm:t>
        <a:bodyPr/>
        <a:lstStyle/>
        <a:p>
          <a:endParaRPr lang="en-US"/>
        </a:p>
      </dgm:t>
    </dgm:pt>
    <dgm:pt modelId="{04D60422-0164-49E3-87DA-E776BF1FF480}" type="sibTrans" cxnId="{8E0FF811-595A-4F97-B962-15EBD74A375D}">
      <dgm:prSet/>
      <dgm:spPr/>
      <dgm:t>
        <a:bodyPr/>
        <a:lstStyle/>
        <a:p>
          <a:endParaRPr lang="en-US"/>
        </a:p>
      </dgm:t>
    </dgm:pt>
    <dgm:pt modelId="{1FB3A47B-4D53-475B-BA12-733D8F338C8A}" type="pres">
      <dgm:prSet presAssocID="{CC311F96-2FB9-4338-A6B6-E879204288B0}" presName="root" presStyleCnt="0">
        <dgm:presLayoutVars>
          <dgm:dir/>
          <dgm:resizeHandles val="exact"/>
        </dgm:presLayoutVars>
      </dgm:prSet>
      <dgm:spPr/>
    </dgm:pt>
    <dgm:pt modelId="{AD6E88A2-A36A-4F46-A14F-45D9BA742FDD}" type="pres">
      <dgm:prSet presAssocID="{20D47DD2-0A48-434D-A006-E96C56683664}" presName="compNode" presStyleCnt="0"/>
      <dgm:spPr/>
    </dgm:pt>
    <dgm:pt modelId="{2FE72EAA-A689-4F8A-BF8E-D2F18EA56297}" type="pres">
      <dgm:prSet presAssocID="{20D47DD2-0A48-434D-A006-E96C56683664}" presName="iconBgRect" presStyleLbl="bgShp" presStyleIdx="0" presStyleCnt="4"/>
      <dgm:spPr/>
    </dgm:pt>
    <dgm:pt modelId="{05FF9516-2F4B-47BB-95BE-541ADF9C53EF}" type="pres">
      <dgm:prSet presAssocID="{20D47DD2-0A48-434D-A006-E96C56683664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62312EC8-30CF-4F0C-9314-C7A462AC225F}" type="pres">
      <dgm:prSet presAssocID="{20D47DD2-0A48-434D-A006-E96C56683664}" presName="spaceRect" presStyleCnt="0"/>
      <dgm:spPr/>
    </dgm:pt>
    <dgm:pt modelId="{EEF41081-9C29-4D65-BB7B-7F6A03539CA6}" type="pres">
      <dgm:prSet presAssocID="{20D47DD2-0A48-434D-A006-E96C56683664}" presName="textRect" presStyleLbl="revTx" presStyleIdx="0" presStyleCnt="4">
        <dgm:presLayoutVars>
          <dgm:chMax val="1"/>
          <dgm:chPref val="1"/>
        </dgm:presLayoutVars>
      </dgm:prSet>
      <dgm:spPr/>
    </dgm:pt>
    <dgm:pt modelId="{08F7CD23-FBB1-4F4B-966E-F6819479DCB7}" type="pres">
      <dgm:prSet presAssocID="{3CCB45AD-69DB-434C-9ADC-9FCD0975ECFE}" presName="sibTrans" presStyleCnt="0"/>
      <dgm:spPr/>
    </dgm:pt>
    <dgm:pt modelId="{7ECEF848-28DE-40FB-9D38-5DE48D1C88E4}" type="pres">
      <dgm:prSet presAssocID="{14451EAD-B816-43E8-AB21-48944634E46C}" presName="compNode" presStyleCnt="0"/>
      <dgm:spPr/>
    </dgm:pt>
    <dgm:pt modelId="{2F19F3AE-BB74-4DC7-B7B9-152C3B76F03F}" type="pres">
      <dgm:prSet presAssocID="{14451EAD-B816-43E8-AB21-48944634E46C}" presName="iconBgRect" presStyleLbl="bgShp" presStyleIdx="1" presStyleCnt="4"/>
      <dgm:spPr/>
    </dgm:pt>
    <dgm:pt modelId="{637FB7E5-BD0C-4502-97CE-F7AD98A56FC7}" type="pres">
      <dgm:prSet presAssocID="{14451EAD-B816-43E8-AB21-48944634E46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ick"/>
        </a:ext>
      </dgm:extLst>
    </dgm:pt>
    <dgm:pt modelId="{8AF0E201-FF9B-4479-94B4-9A47A2C7F88C}" type="pres">
      <dgm:prSet presAssocID="{14451EAD-B816-43E8-AB21-48944634E46C}" presName="spaceRect" presStyleCnt="0"/>
      <dgm:spPr/>
    </dgm:pt>
    <dgm:pt modelId="{82CB0202-46CE-4352-BD97-C80ADD128286}" type="pres">
      <dgm:prSet presAssocID="{14451EAD-B816-43E8-AB21-48944634E46C}" presName="textRect" presStyleLbl="revTx" presStyleIdx="1" presStyleCnt="4">
        <dgm:presLayoutVars>
          <dgm:chMax val="1"/>
          <dgm:chPref val="1"/>
        </dgm:presLayoutVars>
      </dgm:prSet>
      <dgm:spPr/>
    </dgm:pt>
    <dgm:pt modelId="{EDF2446F-92B8-443D-A4EE-F747236F7636}" type="pres">
      <dgm:prSet presAssocID="{7DACB8E9-6CEB-43E9-91DC-F854A65E65B6}" presName="sibTrans" presStyleCnt="0"/>
      <dgm:spPr/>
    </dgm:pt>
    <dgm:pt modelId="{6113C1D2-D2B9-4D4E-B795-35C71DBAF976}" type="pres">
      <dgm:prSet presAssocID="{02CB24BE-62F1-4A91-B069-C767A3FDCE9C}" presName="compNode" presStyleCnt="0"/>
      <dgm:spPr/>
    </dgm:pt>
    <dgm:pt modelId="{828A22CB-873D-4E7C-AE81-97D9C332120F}" type="pres">
      <dgm:prSet presAssocID="{02CB24BE-62F1-4A91-B069-C767A3FDCE9C}" presName="iconBgRect" presStyleLbl="bgShp" presStyleIdx="2" presStyleCnt="4"/>
      <dgm:spPr/>
    </dgm:pt>
    <dgm:pt modelId="{E05EB007-4F6C-4111-B169-D91E3A505CFC}" type="pres">
      <dgm:prSet presAssocID="{02CB24BE-62F1-4A91-B069-C767A3FDCE9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71DFAD90-40B2-4CD3-A5A1-906770F639D5}" type="pres">
      <dgm:prSet presAssocID="{02CB24BE-62F1-4A91-B069-C767A3FDCE9C}" presName="spaceRect" presStyleCnt="0"/>
      <dgm:spPr/>
    </dgm:pt>
    <dgm:pt modelId="{2BB6AFC4-4D45-45E7-85FF-4BF06F70DCCB}" type="pres">
      <dgm:prSet presAssocID="{02CB24BE-62F1-4A91-B069-C767A3FDCE9C}" presName="textRect" presStyleLbl="revTx" presStyleIdx="2" presStyleCnt="4">
        <dgm:presLayoutVars>
          <dgm:chMax val="1"/>
          <dgm:chPref val="1"/>
        </dgm:presLayoutVars>
      </dgm:prSet>
      <dgm:spPr/>
    </dgm:pt>
    <dgm:pt modelId="{81F5F099-067C-4C05-ADD1-558EF35FE335}" type="pres">
      <dgm:prSet presAssocID="{9CBBC682-6F17-4291-9A5F-FA57D06FCC92}" presName="sibTrans" presStyleCnt="0"/>
      <dgm:spPr/>
    </dgm:pt>
    <dgm:pt modelId="{2A649774-BD1E-4AA1-BF1B-5F15824FF404}" type="pres">
      <dgm:prSet presAssocID="{9A266828-4BE7-4CBD-AECC-88A12DB155EE}" presName="compNode" presStyleCnt="0"/>
      <dgm:spPr/>
    </dgm:pt>
    <dgm:pt modelId="{683A29A6-052A-4844-9625-735D814CA4B2}" type="pres">
      <dgm:prSet presAssocID="{9A266828-4BE7-4CBD-AECC-88A12DB155EE}" presName="iconBgRect" presStyleLbl="bgShp" presStyleIdx="3" presStyleCnt="4"/>
      <dgm:spPr/>
    </dgm:pt>
    <dgm:pt modelId="{C95D4DA7-5519-4A3D-8DA7-25C6DE65DBE3}" type="pres">
      <dgm:prSet presAssocID="{9A266828-4BE7-4CBD-AECC-88A12DB155E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3C3677F2-AE68-45FC-A03E-8AE3733C2AF1}" type="pres">
      <dgm:prSet presAssocID="{9A266828-4BE7-4CBD-AECC-88A12DB155EE}" presName="spaceRect" presStyleCnt="0"/>
      <dgm:spPr/>
    </dgm:pt>
    <dgm:pt modelId="{09F948D4-8E27-43FC-B872-FFB1363F3A1F}" type="pres">
      <dgm:prSet presAssocID="{9A266828-4BE7-4CBD-AECC-88A12DB155EE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C4045802-846A-499B-95D6-E758A839C030}" type="presOf" srcId="{14451EAD-B816-43E8-AB21-48944634E46C}" destId="{82CB0202-46CE-4352-BD97-C80ADD128286}" srcOrd="0" destOrd="0" presId="urn:microsoft.com/office/officeart/2018/5/layout/IconCircleLabelList"/>
    <dgm:cxn modelId="{8E0FF811-595A-4F97-B962-15EBD74A375D}" srcId="{CC311F96-2FB9-4338-A6B6-E879204288B0}" destId="{9A266828-4BE7-4CBD-AECC-88A12DB155EE}" srcOrd="3" destOrd="0" parTransId="{92C2F566-082F-4A1F-8584-1FC8D1E63914}" sibTransId="{04D60422-0164-49E3-87DA-E776BF1FF480}"/>
    <dgm:cxn modelId="{6DCD146C-086C-4E3F-AB4A-724CF294BCBC}" srcId="{CC311F96-2FB9-4338-A6B6-E879204288B0}" destId="{14451EAD-B816-43E8-AB21-48944634E46C}" srcOrd="1" destOrd="0" parTransId="{C1D1447A-2145-42FA-9F2A-A554A512A09F}" sibTransId="{7DACB8E9-6CEB-43E9-91DC-F854A65E65B6}"/>
    <dgm:cxn modelId="{3421A27A-15E5-4743-AC04-91088A7D3629}" type="presOf" srcId="{CC311F96-2FB9-4338-A6B6-E879204288B0}" destId="{1FB3A47B-4D53-475B-BA12-733D8F338C8A}" srcOrd="0" destOrd="0" presId="urn:microsoft.com/office/officeart/2018/5/layout/IconCircleLabelList"/>
    <dgm:cxn modelId="{467BFA9B-5C79-4730-A7C6-134F99DCB38F}" type="presOf" srcId="{9A266828-4BE7-4CBD-AECC-88A12DB155EE}" destId="{09F948D4-8E27-43FC-B872-FFB1363F3A1F}" srcOrd="0" destOrd="0" presId="urn:microsoft.com/office/officeart/2018/5/layout/IconCircleLabelList"/>
    <dgm:cxn modelId="{4091159E-E69B-4804-9E0A-6BF0644A6481}" type="presOf" srcId="{20D47DD2-0A48-434D-A006-E96C56683664}" destId="{EEF41081-9C29-4D65-BB7B-7F6A03539CA6}" srcOrd="0" destOrd="0" presId="urn:microsoft.com/office/officeart/2018/5/layout/IconCircleLabelList"/>
    <dgm:cxn modelId="{CED6FDC6-5C4C-4F1B-803A-0B93F1241DE5}" srcId="{CC311F96-2FB9-4338-A6B6-E879204288B0}" destId="{20D47DD2-0A48-434D-A006-E96C56683664}" srcOrd="0" destOrd="0" parTransId="{1CA94BC3-DBF9-4380-9620-3AB6D40D9F3B}" sibTransId="{3CCB45AD-69DB-434C-9ADC-9FCD0975ECFE}"/>
    <dgm:cxn modelId="{4FAD3BD3-31FC-4400-871E-0F53D9FE9443}" type="presOf" srcId="{02CB24BE-62F1-4A91-B069-C767A3FDCE9C}" destId="{2BB6AFC4-4D45-45E7-85FF-4BF06F70DCCB}" srcOrd="0" destOrd="0" presId="urn:microsoft.com/office/officeart/2018/5/layout/IconCircleLabelList"/>
    <dgm:cxn modelId="{5124BEDF-BB62-4A79-9808-26AFF10DF7D4}" srcId="{CC311F96-2FB9-4338-A6B6-E879204288B0}" destId="{02CB24BE-62F1-4A91-B069-C767A3FDCE9C}" srcOrd="2" destOrd="0" parTransId="{703F194B-C8F1-4C6A-960A-F66A3D25D822}" sibTransId="{9CBBC682-6F17-4291-9A5F-FA57D06FCC92}"/>
    <dgm:cxn modelId="{3DD85BAC-183E-47D7-9630-7BD12C63B18C}" type="presParOf" srcId="{1FB3A47B-4D53-475B-BA12-733D8F338C8A}" destId="{AD6E88A2-A36A-4F46-A14F-45D9BA742FDD}" srcOrd="0" destOrd="0" presId="urn:microsoft.com/office/officeart/2018/5/layout/IconCircleLabelList"/>
    <dgm:cxn modelId="{568E9237-3F06-4805-A12A-C0BEAF9CECF6}" type="presParOf" srcId="{AD6E88A2-A36A-4F46-A14F-45D9BA742FDD}" destId="{2FE72EAA-A689-4F8A-BF8E-D2F18EA56297}" srcOrd="0" destOrd="0" presId="urn:microsoft.com/office/officeart/2018/5/layout/IconCircleLabelList"/>
    <dgm:cxn modelId="{D81E764B-1565-408B-ADE9-4D06C48B04AF}" type="presParOf" srcId="{AD6E88A2-A36A-4F46-A14F-45D9BA742FDD}" destId="{05FF9516-2F4B-47BB-95BE-541ADF9C53EF}" srcOrd="1" destOrd="0" presId="urn:microsoft.com/office/officeart/2018/5/layout/IconCircleLabelList"/>
    <dgm:cxn modelId="{1F49A394-2F09-497E-AF7A-64C3807BDDB8}" type="presParOf" srcId="{AD6E88A2-A36A-4F46-A14F-45D9BA742FDD}" destId="{62312EC8-30CF-4F0C-9314-C7A462AC225F}" srcOrd="2" destOrd="0" presId="urn:microsoft.com/office/officeart/2018/5/layout/IconCircleLabelList"/>
    <dgm:cxn modelId="{DB694E61-CC5E-4BD4-9324-3B4E6496BAD0}" type="presParOf" srcId="{AD6E88A2-A36A-4F46-A14F-45D9BA742FDD}" destId="{EEF41081-9C29-4D65-BB7B-7F6A03539CA6}" srcOrd="3" destOrd="0" presId="urn:microsoft.com/office/officeart/2018/5/layout/IconCircleLabelList"/>
    <dgm:cxn modelId="{2277EBB4-FF89-4964-9270-BDA9D7ADBE19}" type="presParOf" srcId="{1FB3A47B-4D53-475B-BA12-733D8F338C8A}" destId="{08F7CD23-FBB1-4F4B-966E-F6819479DCB7}" srcOrd="1" destOrd="0" presId="urn:microsoft.com/office/officeart/2018/5/layout/IconCircleLabelList"/>
    <dgm:cxn modelId="{57DE4837-53B5-4D8D-8133-BF267602F524}" type="presParOf" srcId="{1FB3A47B-4D53-475B-BA12-733D8F338C8A}" destId="{7ECEF848-28DE-40FB-9D38-5DE48D1C88E4}" srcOrd="2" destOrd="0" presId="urn:microsoft.com/office/officeart/2018/5/layout/IconCircleLabelList"/>
    <dgm:cxn modelId="{7E3C485E-C765-4A58-A06A-6F7CBE723BC5}" type="presParOf" srcId="{7ECEF848-28DE-40FB-9D38-5DE48D1C88E4}" destId="{2F19F3AE-BB74-4DC7-B7B9-152C3B76F03F}" srcOrd="0" destOrd="0" presId="urn:microsoft.com/office/officeart/2018/5/layout/IconCircleLabelList"/>
    <dgm:cxn modelId="{6ACFB38C-9043-4177-974E-3A3E9C35F41B}" type="presParOf" srcId="{7ECEF848-28DE-40FB-9D38-5DE48D1C88E4}" destId="{637FB7E5-BD0C-4502-97CE-F7AD98A56FC7}" srcOrd="1" destOrd="0" presId="urn:microsoft.com/office/officeart/2018/5/layout/IconCircleLabelList"/>
    <dgm:cxn modelId="{CD7A2861-8BC6-4F67-905C-D40EB486C572}" type="presParOf" srcId="{7ECEF848-28DE-40FB-9D38-5DE48D1C88E4}" destId="{8AF0E201-FF9B-4479-94B4-9A47A2C7F88C}" srcOrd="2" destOrd="0" presId="urn:microsoft.com/office/officeart/2018/5/layout/IconCircleLabelList"/>
    <dgm:cxn modelId="{07C2E639-DE8E-4AEF-B8FF-F0864DAA35B3}" type="presParOf" srcId="{7ECEF848-28DE-40FB-9D38-5DE48D1C88E4}" destId="{82CB0202-46CE-4352-BD97-C80ADD128286}" srcOrd="3" destOrd="0" presId="urn:microsoft.com/office/officeart/2018/5/layout/IconCircleLabelList"/>
    <dgm:cxn modelId="{A6C7D58D-FD91-491D-BDB6-A96B7356B0FC}" type="presParOf" srcId="{1FB3A47B-4D53-475B-BA12-733D8F338C8A}" destId="{EDF2446F-92B8-443D-A4EE-F747236F7636}" srcOrd="3" destOrd="0" presId="urn:microsoft.com/office/officeart/2018/5/layout/IconCircleLabelList"/>
    <dgm:cxn modelId="{0C506D7F-D964-4E01-A675-21FEC29FCE9A}" type="presParOf" srcId="{1FB3A47B-4D53-475B-BA12-733D8F338C8A}" destId="{6113C1D2-D2B9-4D4E-B795-35C71DBAF976}" srcOrd="4" destOrd="0" presId="urn:microsoft.com/office/officeart/2018/5/layout/IconCircleLabelList"/>
    <dgm:cxn modelId="{494027DF-8D39-41B1-BF9F-CB3CCEA94B12}" type="presParOf" srcId="{6113C1D2-D2B9-4D4E-B795-35C71DBAF976}" destId="{828A22CB-873D-4E7C-AE81-97D9C332120F}" srcOrd="0" destOrd="0" presId="urn:microsoft.com/office/officeart/2018/5/layout/IconCircleLabelList"/>
    <dgm:cxn modelId="{D65234E3-63EB-40B5-8D34-653CA7A6F58B}" type="presParOf" srcId="{6113C1D2-D2B9-4D4E-B795-35C71DBAF976}" destId="{E05EB007-4F6C-4111-B169-D91E3A505CFC}" srcOrd="1" destOrd="0" presId="urn:microsoft.com/office/officeart/2018/5/layout/IconCircleLabelList"/>
    <dgm:cxn modelId="{049545F8-9257-41FD-83D8-07E6E9584F15}" type="presParOf" srcId="{6113C1D2-D2B9-4D4E-B795-35C71DBAF976}" destId="{71DFAD90-40B2-4CD3-A5A1-906770F639D5}" srcOrd="2" destOrd="0" presId="urn:microsoft.com/office/officeart/2018/5/layout/IconCircleLabelList"/>
    <dgm:cxn modelId="{ECCA94E3-40E7-40B1-BC41-4BB381EBFE26}" type="presParOf" srcId="{6113C1D2-D2B9-4D4E-B795-35C71DBAF976}" destId="{2BB6AFC4-4D45-45E7-85FF-4BF06F70DCCB}" srcOrd="3" destOrd="0" presId="urn:microsoft.com/office/officeart/2018/5/layout/IconCircleLabelList"/>
    <dgm:cxn modelId="{34F3A1FF-F599-4D7B-AE77-B0AC441586DF}" type="presParOf" srcId="{1FB3A47B-4D53-475B-BA12-733D8F338C8A}" destId="{81F5F099-067C-4C05-ADD1-558EF35FE335}" srcOrd="5" destOrd="0" presId="urn:microsoft.com/office/officeart/2018/5/layout/IconCircleLabelList"/>
    <dgm:cxn modelId="{D133CFCD-90E9-45CB-8BEC-0615AE6BBEF3}" type="presParOf" srcId="{1FB3A47B-4D53-475B-BA12-733D8F338C8A}" destId="{2A649774-BD1E-4AA1-BF1B-5F15824FF404}" srcOrd="6" destOrd="0" presId="urn:microsoft.com/office/officeart/2018/5/layout/IconCircleLabelList"/>
    <dgm:cxn modelId="{FF6A10B3-FEBD-4F4A-AD11-4E70F226E392}" type="presParOf" srcId="{2A649774-BD1E-4AA1-BF1B-5F15824FF404}" destId="{683A29A6-052A-4844-9625-735D814CA4B2}" srcOrd="0" destOrd="0" presId="urn:microsoft.com/office/officeart/2018/5/layout/IconCircleLabelList"/>
    <dgm:cxn modelId="{1D2741EA-B18E-4F58-862E-C0E2C6928784}" type="presParOf" srcId="{2A649774-BD1E-4AA1-BF1B-5F15824FF404}" destId="{C95D4DA7-5519-4A3D-8DA7-25C6DE65DBE3}" srcOrd="1" destOrd="0" presId="urn:microsoft.com/office/officeart/2018/5/layout/IconCircleLabelList"/>
    <dgm:cxn modelId="{2969C7FA-F85D-46BC-A0F0-7684E89FBFA6}" type="presParOf" srcId="{2A649774-BD1E-4AA1-BF1B-5F15824FF404}" destId="{3C3677F2-AE68-45FC-A03E-8AE3733C2AF1}" srcOrd="2" destOrd="0" presId="urn:microsoft.com/office/officeart/2018/5/layout/IconCircleLabelList"/>
    <dgm:cxn modelId="{7611793B-8B8C-4E23-A476-788DA8C75105}" type="presParOf" srcId="{2A649774-BD1E-4AA1-BF1B-5F15824FF404}" destId="{09F948D4-8E27-43FC-B872-FFB1363F3A1F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8D54B1-9962-4D7A-A988-747D72294826}">
      <dsp:nvSpPr>
        <dsp:cNvPr id="0" name=""/>
        <dsp:cNvSpPr/>
      </dsp:nvSpPr>
      <dsp:spPr>
        <a:xfrm>
          <a:off x="1809193" y="668897"/>
          <a:ext cx="5297735" cy="5297735"/>
        </a:xfrm>
        <a:prstGeom prst="pie">
          <a:avLst>
            <a:gd name="adj1" fmla="val 16200000"/>
            <a:gd name="adj2" fmla="val 2052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1 </a:t>
          </a:r>
          <a:r>
            <a:rPr lang="en-GB" sz="2000" b="1" kern="1200" dirty="0"/>
            <a:t>Developing Strategy and Quality Assurance</a:t>
          </a:r>
          <a:endParaRPr lang="en-US" sz="2000" b="1" kern="1200" dirty="0"/>
        </a:p>
      </dsp:txBody>
      <dsp:txXfrm>
        <a:off x="4524913" y="1460404"/>
        <a:ext cx="1797445" cy="1229831"/>
      </dsp:txXfrm>
    </dsp:sp>
    <dsp:sp modelId="{03D0415A-950A-4A11-9672-027312D57524}">
      <dsp:nvSpPr>
        <dsp:cNvPr id="0" name=""/>
        <dsp:cNvSpPr/>
      </dsp:nvSpPr>
      <dsp:spPr>
        <a:xfrm>
          <a:off x="1772639" y="632259"/>
          <a:ext cx="5297735" cy="5297735"/>
        </a:xfrm>
        <a:prstGeom prst="pie">
          <a:avLst>
            <a:gd name="adj1" fmla="val 20520000"/>
            <a:gd name="adj2" fmla="val 3240000"/>
          </a:avLst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2 </a:t>
          </a:r>
          <a:r>
            <a:rPr lang="en-GB" sz="2000" b="1" kern="1200" dirty="0"/>
            <a:t>Planning for learning and curriculum development </a:t>
          </a:r>
          <a:endParaRPr lang="en-US" sz="2000" b="1" kern="1200" dirty="0"/>
        </a:p>
      </dsp:txBody>
      <dsp:txXfrm>
        <a:off x="5235087" y="3028854"/>
        <a:ext cx="1576706" cy="1330740"/>
      </dsp:txXfrm>
    </dsp:sp>
    <dsp:sp modelId="{6968E273-6463-4025-A25B-B2868B6C1A76}">
      <dsp:nvSpPr>
        <dsp:cNvPr id="0" name=""/>
        <dsp:cNvSpPr/>
      </dsp:nvSpPr>
      <dsp:spPr>
        <a:xfrm>
          <a:off x="1780691" y="612551"/>
          <a:ext cx="5297735" cy="5297735"/>
        </a:xfrm>
        <a:prstGeom prst="pie">
          <a:avLst>
            <a:gd name="adj1" fmla="val 3240000"/>
            <a:gd name="adj2" fmla="val 756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3 </a:t>
          </a:r>
          <a:r>
            <a:rPr lang="en-GB" sz="2000" b="1" kern="1200" dirty="0"/>
            <a:t>Engaging and supporting </a:t>
          </a:r>
          <a:endParaRPr lang="en-US" sz="2000" b="1" kern="1200" dirty="0"/>
        </a:p>
      </dsp:txBody>
      <dsp:txXfrm>
        <a:off x="3483535" y="4585853"/>
        <a:ext cx="1892048" cy="1135229"/>
      </dsp:txXfrm>
    </dsp:sp>
    <dsp:sp modelId="{E00BA104-165D-4E7B-8C60-654C42F32CE6}">
      <dsp:nvSpPr>
        <dsp:cNvPr id="0" name=""/>
        <dsp:cNvSpPr/>
      </dsp:nvSpPr>
      <dsp:spPr>
        <a:xfrm>
          <a:off x="1772639" y="632259"/>
          <a:ext cx="5297735" cy="5297735"/>
        </a:xfrm>
        <a:prstGeom prst="pie">
          <a:avLst>
            <a:gd name="adj1" fmla="val 7560000"/>
            <a:gd name="adj2" fmla="val 1188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4 </a:t>
          </a:r>
          <a:r>
            <a:rPr lang="en-GB" sz="2000" b="1" kern="1200" dirty="0"/>
            <a:t>Teaching and facilitating</a:t>
          </a:r>
          <a:endParaRPr lang="en-US" sz="2000" b="1" kern="1200" dirty="0"/>
        </a:p>
      </dsp:txBody>
      <dsp:txXfrm>
        <a:off x="2024912" y="3028854"/>
        <a:ext cx="1576706" cy="1330740"/>
      </dsp:txXfrm>
    </dsp:sp>
    <dsp:sp modelId="{17F0C9FD-4CF7-45DF-939B-D7B79E0B1D00}">
      <dsp:nvSpPr>
        <dsp:cNvPr id="0" name=""/>
        <dsp:cNvSpPr/>
      </dsp:nvSpPr>
      <dsp:spPr>
        <a:xfrm>
          <a:off x="1784612" y="664416"/>
          <a:ext cx="5297735" cy="5297735"/>
        </a:xfrm>
        <a:prstGeom prst="pie">
          <a:avLst>
            <a:gd name="adj1" fmla="val 11880000"/>
            <a:gd name="adj2" fmla="val 1620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5 </a:t>
          </a:r>
          <a:r>
            <a:rPr lang="en-GB" sz="2000" b="1" kern="1200" dirty="0"/>
            <a:t>Evaluating</a:t>
          </a:r>
          <a:endParaRPr lang="en-US" sz="2000" b="1" kern="1200" dirty="0"/>
        </a:p>
      </dsp:txBody>
      <dsp:txXfrm>
        <a:off x="2557198" y="1471690"/>
        <a:ext cx="1797445" cy="12298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E72EAA-A689-4F8A-BF8E-D2F18EA56297}">
      <dsp:nvSpPr>
        <dsp:cNvPr id="0" name=""/>
        <dsp:cNvSpPr/>
      </dsp:nvSpPr>
      <dsp:spPr>
        <a:xfrm>
          <a:off x="669195" y="6022"/>
          <a:ext cx="1372500" cy="137250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FF9516-2F4B-47BB-95BE-541ADF9C53EF}">
      <dsp:nvSpPr>
        <dsp:cNvPr id="0" name=""/>
        <dsp:cNvSpPr/>
      </dsp:nvSpPr>
      <dsp:spPr>
        <a:xfrm>
          <a:off x="961695" y="298522"/>
          <a:ext cx="787500" cy="7875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F41081-9C29-4D65-BB7B-7F6A03539CA6}">
      <dsp:nvSpPr>
        <dsp:cNvPr id="0" name=""/>
        <dsp:cNvSpPr/>
      </dsp:nvSpPr>
      <dsp:spPr>
        <a:xfrm>
          <a:off x="230445" y="1806022"/>
          <a:ext cx="2250000" cy="74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b="1" kern="1200"/>
            <a:t>Must follow NOS writing principles</a:t>
          </a:r>
          <a:endParaRPr lang="en-US" sz="1100" kern="1200"/>
        </a:p>
      </dsp:txBody>
      <dsp:txXfrm>
        <a:off x="230445" y="1806022"/>
        <a:ext cx="2250000" cy="742500"/>
      </dsp:txXfrm>
    </dsp:sp>
    <dsp:sp modelId="{2F19F3AE-BB74-4DC7-B7B9-152C3B76F03F}">
      <dsp:nvSpPr>
        <dsp:cNvPr id="0" name=""/>
        <dsp:cNvSpPr/>
      </dsp:nvSpPr>
      <dsp:spPr>
        <a:xfrm>
          <a:off x="3312945" y="6022"/>
          <a:ext cx="1372500" cy="137250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7FB7E5-BD0C-4502-97CE-F7AD98A56FC7}">
      <dsp:nvSpPr>
        <dsp:cNvPr id="0" name=""/>
        <dsp:cNvSpPr/>
      </dsp:nvSpPr>
      <dsp:spPr>
        <a:xfrm>
          <a:off x="3605445" y="298522"/>
          <a:ext cx="787500" cy="7875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CB0202-46CE-4352-BD97-C80ADD128286}">
      <dsp:nvSpPr>
        <dsp:cNvPr id="0" name=""/>
        <dsp:cNvSpPr/>
      </dsp:nvSpPr>
      <dsp:spPr>
        <a:xfrm>
          <a:off x="2874195" y="1806022"/>
          <a:ext cx="2250000" cy="74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b="1" kern="1200"/>
            <a:t>Performance criteria would be what is used for assessment if the NOS were used in qualification development</a:t>
          </a:r>
          <a:endParaRPr lang="en-US" sz="1100" kern="1200"/>
        </a:p>
      </dsp:txBody>
      <dsp:txXfrm>
        <a:off x="2874195" y="1806022"/>
        <a:ext cx="2250000" cy="742500"/>
      </dsp:txXfrm>
    </dsp:sp>
    <dsp:sp modelId="{828A22CB-873D-4E7C-AE81-97D9C332120F}">
      <dsp:nvSpPr>
        <dsp:cNvPr id="0" name=""/>
        <dsp:cNvSpPr/>
      </dsp:nvSpPr>
      <dsp:spPr>
        <a:xfrm>
          <a:off x="6117874" y="6022"/>
          <a:ext cx="1372500" cy="137250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5EB007-4F6C-4111-B169-D91E3A505CFC}">
      <dsp:nvSpPr>
        <dsp:cNvPr id="0" name=""/>
        <dsp:cNvSpPr/>
      </dsp:nvSpPr>
      <dsp:spPr>
        <a:xfrm>
          <a:off x="6410374" y="298522"/>
          <a:ext cx="787500" cy="7875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B6AFC4-4D45-45E7-85FF-4BF06F70DCCB}">
      <dsp:nvSpPr>
        <dsp:cNvPr id="0" name=""/>
        <dsp:cNvSpPr/>
      </dsp:nvSpPr>
      <dsp:spPr>
        <a:xfrm>
          <a:off x="5517945" y="1806022"/>
          <a:ext cx="2572357" cy="74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b="1" kern="1200" dirty="0"/>
            <a:t>Knowledge and Understanding is usually evidenced through questions and answers, reflective accounts or professional discussions</a:t>
          </a:r>
          <a:endParaRPr lang="en-US" sz="1100" kern="1200" dirty="0"/>
        </a:p>
      </dsp:txBody>
      <dsp:txXfrm>
        <a:off x="5517945" y="1806022"/>
        <a:ext cx="2572357" cy="742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E72EAA-A689-4F8A-BF8E-D2F18EA56297}">
      <dsp:nvSpPr>
        <dsp:cNvPr id="0" name=""/>
        <dsp:cNvSpPr/>
      </dsp:nvSpPr>
      <dsp:spPr>
        <a:xfrm>
          <a:off x="438873" y="45023"/>
          <a:ext cx="1098000" cy="109800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FF9516-2F4B-47BB-95BE-541ADF9C53EF}">
      <dsp:nvSpPr>
        <dsp:cNvPr id="0" name=""/>
        <dsp:cNvSpPr/>
      </dsp:nvSpPr>
      <dsp:spPr>
        <a:xfrm>
          <a:off x="672873" y="279023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F41081-9C29-4D65-BB7B-7F6A03539CA6}">
      <dsp:nvSpPr>
        <dsp:cNvPr id="0" name=""/>
        <dsp:cNvSpPr/>
      </dsp:nvSpPr>
      <dsp:spPr>
        <a:xfrm>
          <a:off x="87873" y="1485023"/>
          <a:ext cx="1800000" cy="1024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b="1" kern="1200"/>
            <a:t>Must follow NOS writing principles</a:t>
          </a:r>
          <a:endParaRPr lang="en-US" sz="1100" kern="1200"/>
        </a:p>
      </dsp:txBody>
      <dsp:txXfrm>
        <a:off x="87873" y="1485023"/>
        <a:ext cx="1800000" cy="1024497"/>
      </dsp:txXfrm>
    </dsp:sp>
    <dsp:sp modelId="{2F19F3AE-BB74-4DC7-B7B9-152C3B76F03F}">
      <dsp:nvSpPr>
        <dsp:cNvPr id="0" name=""/>
        <dsp:cNvSpPr/>
      </dsp:nvSpPr>
      <dsp:spPr>
        <a:xfrm>
          <a:off x="2553874" y="45023"/>
          <a:ext cx="1098000" cy="109800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7FB7E5-BD0C-4502-97CE-F7AD98A56FC7}">
      <dsp:nvSpPr>
        <dsp:cNvPr id="0" name=""/>
        <dsp:cNvSpPr/>
      </dsp:nvSpPr>
      <dsp:spPr>
        <a:xfrm>
          <a:off x="2787874" y="279023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CB0202-46CE-4352-BD97-C80ADD128286}">
      <dsp:nvSpPr>
        <dsp:cNvPr id="0" name=""/>
        <dsp:cNvSpPr/>
      </dsp:nvSpPr>
      <dsp:spPr>
        <a:xfrm>
          <a:off x="2202874" y="1485023"/>
          <a:ext cx="1800000" cy="1024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b="1" kern="1200"/>
            <a:t>Performance criteria would be what is used for assessment if the NOS were used in qualification development</a:t>
          </a:r>
          <a:endParaRPr lang="en-US" sz="1100" kern="1200"/>
        </a:p>
      </dsp:txBody>
      <dsp:txXfrm>
        <a:off x="2202874" y="1485023"/>
        <a:ext cx="1800000" cy="1024497"/>
      </dsp:txXfrm>
    </dsp:sp>
    <dsp:sp modelId="{828A22CB-873D-4E7C-AE81-97D9C332120F}">
      <dsp:nvSpPr>
        <dsp:cNvPr id="0" name=""/>
        <dsp:cNvSpPr/>
      </dsp:nvSpPr>
      <dsp:spPr>
        <a:xfrm>
          <a:off x="4668873" y="45023"/>
          <a:ext cx="1098000" cy="109800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5EB007-4F6C-4111-B169-D91E3A505CFC}">
      <dsp:nvSpPr>
        <dsp:cNvPr id="0" name=""/>
        <dsp:cNvSpPr/>
      </dsp:nvSpPr>
      <dsp:spPr>
        <a:xfrm>
          <a:off x="4902873" y="279023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B6AFC4-4D45-45E7-85FF-4BF06F70DCCB}">
      <dsp:nvSpPr>
        <dsp:cNvPr id="0" name=""/>
        <dsp:cNvSpPr/>
      </dsp:nvSpPr>
      <dsp:spPr>
        <a:xfrm>
          <a:off x="4317874" y="1485023"/>
          <a:ext cx="1800000" cy="1024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b="1" kern="1200"/>
            <a:t>Knowledge and Understanding is usually evidenced through questions and answers, reflective accounts or professional discussions</a:t>
          </a:r>
          <a:endParaRPr lang="en-US" sz="1100" kern="1200"/>
        </a:p>
      </dsp:txBody>
      <dsp:txXfrm>
        <a:off x="4317874" y="1485023"/>
        <a:ext cx="1800000" cy="1024497"/>
      </dsp:txXfrm>
    </dsp:sp>
    <dsp:sp modelId="{683A29A6-052A-4844-9625-735D814CA4B2}">
      <dsp:nvSpPr>
        <dsp:cNvPr id="0" name=""/>
        <dsp:cNvSpPr/>
      </dsp:nvSpPr>
      <dsp:spPr>
        <a:xfrm>
          <a:off x="6783874" y="45023"/>
          <a:ext cx="1098000" cy="109800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5D4DA7-5519-4A3D-8DA7-25C6DE65DBE3}">
      <dsp:nvSpPr>
        <dsp:cNvPr id="0" name=""/>
        <dsp:cNvSpPr/>
      </dsp:nvSpPr>
      <dsp:spPr>
        <a:xfrm>
          <a:off x="7017874" y="279023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F948D4-8E27-43FC-B872-FFB1363F3A1F}">
      <dsp:nvSpPr>
        <dsp:cNvPr id="0" name=""/>
        <dsp:cNvSpPr/>
      </dsp:nvSpPr>
      <dsp:spPr>
        <a:xfrm>
          <a:off x="6432873" y="1485023"/>
          <a:ext cx="1800000" cy="1024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100" b="1" kern="1200"/>
            <a:t>Created in collaboration with the Steering Group</a:t>
          </a:r>
          <a:endParaRPr lang="en-US" sz="1100" kern="1200"/>
        </a:p>
      </dsp:txBody>
      <dsp:txXfrm>
        <a:off x="6432873" y="1485023"/>
        <a:ext cx="1800000" cy="10244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718F6-941C-4584-8B45-E2B13D97A441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D6ADC-E5D6-41EA-8ABD-30DE5FD58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417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Applicable across the whole of the UK.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D6ADC-E5D6-41EA-8ABD-30DE5FD58E3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7173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D6ADC-E5D6-41EA-8ABD-30DE5FD58E3D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790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D6ADC-E5D6-41EA-8ABD-30DE5FD58E3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44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96959-8BD8-4D22-A59C-4B343FF663B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8628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spcBef>
                <a:spcPts val="0"/>
              </a:spcBef>
              <a:buSzPts val="2072"/>
            </a:pPr>
            <a:r>
              <a:rPr lang="en-GB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Functional analysis is the main tool used to develop NOS.  Functions are the main activities a person is expected to do as part of their job.</a:t>
            </a:r>
            <a:endParaRPr lang="en-GB" sz="1200" dirty="0"/>
          </a:p>
          <a:p>
            <a:pPr marL="342900" indent="-342900" defTabSz="914400">
              <a:buClr>
                <a:srgbClr val="90C226"/>
              </a:buClr>
              <a:buSzPts val="1920"/>
              <a:defRPr/>
            </a:pPr>
            <a:r>
              <a:rPr lang="en-GB" sz="12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Key changes – </a:t>
            </a:r>
          </a:p>
          <a:p>
            <a:pPr marL="342900" indent="-342900" defTabSz="914400">
              <a:buClr>
                <a:srgbClr val="90C226"/>
              </a:buClr>
              <a:buSzPts val="1920"/>
              <a:buFontTx/>
              <a:buChar char="-"/>
              <a:defRPr/>
            </a:pPr>
            <a:r>
              <a:rPr lang="en-GB" sz="12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clarify the purpose of FL.  Previous version focussed on what FL is, not why we do it.</a:t>
            </a:r>
          </a:p>
          <a:p>
            <a:pPr marL="342900" indent="-342900" defTabSz="914400">
              <a:buClr>
                <a:srgbClr val="90C226"/>
              </a:buClr>
              <a:buSzPts val="1920"/>
              <a:buFontTx/>
              <a:buChar char="-"/>
              <a:defRPr/>
            </a:pPr>
            <a:r>
              <a:rPr lang="en-GB" sz="12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 change to functional area titles- additions to Area 4 Standards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96959-8BD8-4D22-A59C-4B343FF663B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2646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96959-8BD8-4D22-A59C-4B343FF663B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3866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CD functional map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Noto Sans Symbols"/>
              </a:rPr>
              <a:t>5 Functional Areas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Noto Sans Symbols"/>
              </a:rPr>
              <a:t>19 standards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Noto Sans Symbols"/>
              </a:rPr>
              <a:t>Including</a:t>
            </a:r>
            <a:r>
              <a:rPr lang="en-GB" sz="1200" b="0" i="0" u="none" strike="noStrike" baseline="0" dirty="0">
                <a:solidFill>
                  <a:srgbClr val="000000"/>
                </a:solidFill>
                <a:effectLst/>
                <a:latin typeface="Noto Sans Symbols"/>
              </a:rPr>
              <a:t>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baseline="0" dirty="0">
                <a:solidFill>
                  <a:srgbClr val="000000"/>
                </a:solidFill>
                <a:effectLst/>
                <a:latin typeface="Noto Sans Symbols"/>
              </a:rPr>
              <a:t>4 new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200" b="0" i="0" u="none" strike="noStrike" baseline="0" dirty="0">
                <a:solidFill>
                  <a:srgbClr val="000000"/>
                </a:solidFill>
                <a:effectLst/>
                <a:latin typeface="Noto Sans Symbols"/>
              </a:rPr>
              <a:t>Some Standards have moved into different Functional Areas.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D6ADC-E5D6-41EA-8ABD-30DE5FD58E3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509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96959-8BD8-4D22-A59C-4B343FF663B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0353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Generally recognised that there were no NOS in the previous version which specifically focussed on actual FL delivery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96959-8BD8-4D22-A59C-4B343FF663B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16405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96959-8BD8-4D22-A59C-4B343FF663B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424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6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8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5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9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8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62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64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1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77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60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59F5D-A450-D947-892D-A7160901704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3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59F5D-A450-D947-892D-A7160901704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DB181-53E4-3648-AFF6-B7F350E21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hyperlink" Target="https://www.i-develop-cld.org.uk/course/view.php?id=194&amp;section=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Kirsty.Gemmell@cldstandardscouncil.org.u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Steven.maclennan@cldstandardscouncil.org.u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119539"/>
            <a:ext cx="9144000" cy="4738461"/>
          </a:xfrm>
          <a:prstGeom prst="rect">
            <a:avLst/>
          </a:prstGeom>
          <a:gradFill>
            <a:gsLst>
              <a:gs pos="0">
                <a:srgbClr val="8488C4"/>
              </a:gs>
              <a:gs pos="18000">
                <a:srgbClr val="D4DEFF"/>
              </a:gs>
              <a:gs pos="69000">
                <a:srgbClr val="41C6CD"/>
              </a:gs>
            </a:gsLst>
            <a:lin ang="16200000" scaled="0"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815965" y="3519128"/>
            <a:ext cx="6400800" cy="1964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40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302334"/>
            <a:ext cx="5457322" cy="1476248"/>
          </a:xfrm>
          <a:prstGeom prst="rect">
            <a:avLst/>
          </a:prstGeom>
        </p:spPr>
      </p:pic>
      <p:sp>
        <p:nvSpPr>
          <p:cNvPr id="8" name="Google Shape;144;p18"/>
          <p:cNvSpPr txBox="1">
            <a:spLocks noGrp="1"/>
          </p:cNvSpPr>
          <p:nvPr>
            <p:ph type="ctrTitle"/>
          </p:nvPr>
        </p:nvSpPr>
        <p:spPr>
          <a:xfrm>
            <a:off x="552376" y="2043296"/>
            <a:ext cx="7560683" cy="3638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Review of </a:t>
            </a:r>
            <a:br>
              <a:rPr lang="en-GB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Family Learning</a:t>
            </a:r>
            <a:br>
              <a:rPr lang="en-GB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GB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National Occupational Standards</a:t>
            </a:r>
            <a:br>
              <a:rPr lang="en-GB" sz="432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GB" sz="4320" b="1" dirty="0"/>
            </a:br>
            <a:endParaRPr sz="4320" dirty="0"/>
          </a:p>
        </p:txBody>
      </p:sp>
      <p:sp>
        <p:nvSpPr>
          <p:cNvPr id="9" name="Google Shape;145;p18"/>
          <p:cNvSpPr txBox="1">
            <a:spLocks noGrp="1"/>
          </p:cNvSpPr>
          <p:nvPr>
            <p:ph type="subTitle" idx="1"/>
          </p:nvPr>
        </p:nvSpPr>
        <p:spPr>
          <a:xfrm>
            <a:off x="3364243" y="4702444"/>
            <a:ext cx="4966635" cy="1502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SzPts val="1920"/>
              <a:buNone/>
            </a:pPr>
            <a:endParaRPr sz="24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1000"/>
              </a:spcBef>
              <a:spcAft>
                <a:spcPts val="0"/>
              </a:spcAft>
              <a:buSzPts val="1920"/>
              <a:buNone/>
            </a:pPr>
            <a:r>
              <a:rPr lang="en-GB" sz="2400" b="1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Feedback to stakeholders</a:t>
            </a:r>
            <a:endParaRPr dirty="0"/>
          </a:p>
          <a:p>
            <a:pPr marL="0" lvl="0" indent="0" algn="r" rtl="0">
              <a:spcBef>
                <a:spcPts val="1000"/>
              </a:spcBef>
              <a:spcAft>
                <a:spcPts val="0"/>
              </a:spcAft>
              <a:buSzPts val="1920"/>
              <a:buNone/>
            </a:pPr>
            <a:r>
              <a:rPr lang="en-GB" sz="2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March 2023</a:t>
            </a:r>
            <a:endParaRPr dirty="0"/>
          </a:p>
          <a:p>
            <a:pPr marL="0" lvl="0" indent="0" algn="r" rtl="0">
              <a:spcBef>
                <a:spcPts val="1000"/>
              </a:spcBef>
              <a:spcAft>
                <a:spcPts val="0"/>
              </a:spcAft>
              <a:buSzPts val="1280"/>
              <a:buNone/>
            </a:pP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2573602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303;p27"/>
          <p:cNvSpPr txBox="1"/>
          <p:nvPr/>
        </p:nvSpPr>
        <p:spPr>
          <a:xfrm>
            <a:off x="787051" y="190929"/>
            <a:ext cx="7886699" cy="932688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Autofit/>
          </a:bodyPr>
          <a:lstStyle/>
          <a:p>
            <a:pPr marL="0" marR="0" lv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dk1"/>
              </a:buClr>
              <a:buSzPts val="3600"/>
            </a:pPr>
            <a:r>
              <a:rPr lang="en-US" sz="3200" b="1" dirty="0">
                <a:latin typeface="+mj-lt"/>
                <a:ea typeface="+mj-ea"/>
                <a:cs typeface="+mj-cs"/>
                <a:sym typeface="Arial"/>
              </a:rPr>
              <a:t>Family Learning</a:t>
            </a: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Arial"/>
              </a:rPr>
              <a:t> </a:t>
            </a:r>
          </a:p>
          <a:p>
            <a:pPr marL="0" marR="0" lv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dk1"/>
              </a:buClr>
              <a:buSzPts val="3600"/>
            </a:pPr>
            <a:r>
              <a:rPr lang="en-US" sz="3200" b="1" i="0" u="none" strike="noStrike" kern="1200" cap="none" dirty="0">
                <a:solidFill>
                  <a:schemeClr val="tx1"/>
                </a:solidFill>
                <a:latin typeface="+mj-lt"/>
                <a:ea typeface="+mj-ea"/>
                <a:cs typeface="+mj-cs"/>
                <a:sym typeface="Arial"/>
              </a:rPr>
              <a:t>Functional Map</a:t>
            </a:r>
            <a:endParaRPr lang="en-US" sz="3200" b="0" i="0" u="none" strike="noStrike" kern="1200" cap="none" dirty="0">
              <a:solidFill>
                <a:schemeClr val="tx1"/>
              </a:solidFill>
              <a:latin typeface="+mj-lt"/>
              <a:ea typeface="+mj-ea"/>
              <a:cs typeface="+mj-cs"/>
              <a:sym typeface="Arial"/>
            </a:endParaRPr>
          </a:p>
        </p:txBody>
      </p:sp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153607"/>
            <a:ext cx="1014770" cy="96186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D6FF084-4481-221E-E273-B6BDAE1479B5}"/>
              </a:ext>
            </a:extLst>
          </p:cNvPr>
          <p:cNvSpPr/>
          <p:nvPr/>
        </p:nvSpPr>
        <p:spPr>
          <a:xfrm>
            <a:off x="787051" y="1025238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AC4C4B-3134-B048-3DDA-E21713900A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11379"/>
            <a:ext cx="9054820" cy="5297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006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269" y="125163"/>
            <a:ext cx="1014770" cy="961867"/>
          </a:xfrm>
          <a:prstGeom prst="rect">
            <a:avLst/>
          </a:prstGeom>
        </p:spPr>
      </p:pic>
      <p:sp>
        <p:nvSpPr>
          <p:cNvPr id="6" name="Google Shape;314;p29"/>
          <p:cNvSpPr txBox="1">
            <a:spLocks/>
          </p:cNvSpPr>
          <p:nvPr/>
        </p:nvSpPr>
        <p:spPr>
          <a:xfrm>
            <a:off x="806993" y="125163"/>
            <a:ext cx="8596668" cy="800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3600"/>
              <a:buFont typeface="Arial"/>
              <a:buNone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Existing NOS</a:t>
            </a:r>
          </a:p>
        </p:txBody>
      </p:sp>
      <p:sp>
        <p:nvSpPr>
          <p:cNvPr id="7" name="Rectangle 6"/>
          <p:cNvSpPr/>
          <p:nvPr/>
        </p:nvSpPr>
        <p:spPr>
          <a:xfrm>
            <a:off x="767784" y="1012405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A18D09-E8CA-D318-D348-F2102EEABAF9}"/>
              </a:ext>
            </a:extLst>
          </p:cNvPr>
          <p:cNvSpPr txBox="1"/>
          <p:nvPr/>
        </p:nvSpPr>
        <p:spPr>
          <a:xfrm>
            <a:off x="651850" y="1203813"/>
            <a:ext cx="7840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tx2"/>
                </a:solidFill>
              </a:rPr>
              <a:t>Key updates: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2"/>
                </a:solidFill>
              </a:rPr>
              <a:t>No </a:t>
            </a:r>
            <a:r>
              <a:rPr lang="en-GB" sz="2400" b="1">
                <a:solidFill>
                  <a:schemeClr val="tx2"/>
                </a:solidFill>
              </a:rPr>
              <a:t>significant amendments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>
                <a:solidFill>
                  <a:schemeClr val="tx2"/>
                </a:solidFill>
              </a:rPr>
              <a:t>Updating </a:t>
            </a:r>
            <a:r>
              <a:rPr lang="en-GB" sz="2400" b="1" dirty="0">
                <a:solidFill>
                  <a:schemeClr val="tx2"/>
                </a:solidFill>
              </a:rPr>
              <a:t>of Glossary terms – Resources, Technology</a:t>
            </a:r>
          </a:p>
        </p:txBody>
      </p:sp>
      <p:graphicFrame>
        <p:nvGraphicFramePr>
          <p:cNvPr id="4" name="TextBox 1">
            <a:extLst>
              <a:ext uri="{FF2B5EF4-FFF2-40B4-BE49-F238E27FC236}">
                <a16:creationId xmlns:a16="http://schemas.microsoft.com/office/drawing/2014/main" id="{F393E403-B2E0-8D37-2CD2-D77687B1F6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300992"/>
              </p:ext>
            </p:extLst>
          </p:nvPr>
        </p:nvGraphicFramePr>
        <p:xfrm>
          <a:off x="411626" y="4302352"/>
          <a:ext cx="8320748" cy="25545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0483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269" y="125163"/>
            <a:ext cx="1014770" cy="961867"/>
          </a:xfrm>
          <a:prstGeom prst="rect">
            <a:avLst/>
          </a:prstGeom>
        </p:spPr>
      </p:pic>
      <p:sp>
        <p:nvSpPr>
          <p:cNvPr id="6" name="Google Shape;314;p29"/>
          <p:cNvSpPr txBox="1">
            <a:spLocks/>
          </p:cNvSpPr>
          <p:nvPr/>
        </p:nvSpPr>
        <p:spPr>
          <a:xfrm>
            <a:off x="637315" y="293191"/>
            <a:ext cx="8596668" cy="800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3600"/>
              <a:buFont typeface="Arial"/>
              <a:buNone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New NOS</a:t>
            </a:r>
          </a:p>
        </p:txBody>
      </p:sp>
      <p:sp>
        <p:nvSpPr>
          <p:cNvPr id="7" name="Rectangle 6"/>
          <p:cNvSpPr/>
          <p:nvPr/>
        </p:nvSpPr>
        <p:spPr>
          <a:xfrm>
            <a:off x="716459" y="1041912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graphicFrame>
        <p:nvGraphicFramePr>
          <p:cNvPr id="38" name="TextBox 1">
            <a:extLst>
              <a:ext uri="{FF2B5EF4-FFF2-40B4-BE49-F238E27FC236}">
                <a16:creationId xmlns:a16="http://schemas.microsoft.com/office/drawing/2014/main" id="{AB0777FA-65C7-E46C-3D66-0E35F14683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5145022"/>
              </p:ext>
            </p:extLst>
          </p:nvPr>
        </p:nvGraphicFramePr>
        <p:xfrm>
          <a:off x="411626" y="4302352"/>
          <a:ext cx="8320748" cy="25545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91EAA0F-B3D3-9134-37CA-D26FBA5146C7}"/>
              </a:ext>
            </a:extLst>
          </p:cNvPr>
          <p:cNvSpPr txBox="1"/>
          <p:nvPr/>
        </p:nvSpPr>
        <p:spPr>
          <a:xfrm>
            <a:off x="637315" y="1153293"/>
            <a:ext cx="750379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accent2">
                    <a:lumMod val="75000"/>
                  </a:schemeClr>
                </a:solidFill>
              </a:rPr>
              <a:t>Identify learning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accent2">
                    <a:lumMod val="75000"/>
                  </a:schemeClr>
                </a:solidFill>
              </a:rPr>
              <a:t>Plan and prepare family learning programmes/opportunities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accent2">
                    <a:lumMod val="75000"/>
                  </a:schemeClr>
                </a:solidFill>
              </a:rPr>
              <a:t>Manage family learning in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accent2">
                    <a:lumMod val="75000"/>
                  </a:schemeClr>
                </a:solidFill>
              </a:rPr>
              <a:t>Evaluate and improve family learning provision</a:t>
            </a:r>
          </a:p>
        </p:txBody>
      </p:sp>
    </p:spTree>
    <p:extLst>
      <p:ext uri="{BB962C8B-B14F-4D97-AF65-F5344CB8AC3E}">
        <p14:creationId xmlns:p14="http://schemas.microsoft.com/office/powerpoint/2010/main" val="2165625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269" y="125163"/>
            <a:ext cx="1014770" cy="961867"/>
          </a:xfrm>
          <a:prstGeom prst="rect">
            <a:avLst/>
          </a:prstGeom>
        </p:spPr>
      </p:pic>
      <p:sp>
        <p:nvSpPr>
          <p:cNvPr id="6" name="Google Shape;314;p29"/>
          <p:cNvSpPr txBox="1">
            <a:spLocks/>
          </p:cNvSpPr>
          <p:nvPr/>
        </p:nvSpPr>
        <p:spPr>
          <a:xfrm>
            <a:off x="637315" y="146750"/>
            <a:ext cx="8596668" cy="800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3600"/>
              <a:buFont typeface="Arial"/>
              <a:buNone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Things to consider…</a:t>
            </a:r>
          </a:p>
        </p:txBody>
      </p:sp>
      <p:sp>
        <p:nvSpPr>
          <p:cNvPr id="7" name="Rectangle 6"/>
          <p:cNvSpPr/>
          <p:nvPr/>
        </p:nvSpPr>
        <p:spPr>
          <a:xfrm>
            <a:off x="877361" y="992952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1F616B-734A-3FA8-E508-25025605283F}"/>
              </a:ext>
            </a:extLst>
          </p:cNvPr>
          <p:cNvSpPr txBox="1"/>
          <p:nvPr/>
        </p:nvSpPr>
        <p:spPr>
          <a:xfrm>
            <a:off x="733291" y="1316096"/>
            <a:ext cx="832074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b="1" dirty="0"/>
              <a:t>Networks in Northern Ireland and Wales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b="1" dirty="0"/>
              <a:t>Qualification development and promotion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r>
              <a:rPr lang="en-GB" sz="2400" dirty="0"/>
              <a:t>          Review documentation available: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A98C9B-7F75-81E7-A5AD-BDC0D5AE0D09}"/>
              </a:ext>
            </a:extLst>
          </p:cNvPr>
          <p:cNvSpPr txBox="1"/>
          <p:nvPr/>
        </p:nvSpPr>
        <p:spPr>
          <a:xfrm>
            <a:off x="6533293" y="3787578"/>
            <a:ext cx="16384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4"/>
              </a:rPr>
              <a:t>National Occupational Standards 2022-23: Family Learning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D9603F0-0E2C-7159-6084-FD8B9CB2FF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284" y="3429000"/>
            <a:ext cx="5722374" cy="284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825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0" y="1428996"/>
            <a:ext cx="9144000" cy="5863932"/>
          </a:xfrm>
          <a:prstGeom prst="rect">
            <a:avLst/>
          </a:prstGeom>
          <a:gradFill flip="none" rotWithShape="1">
            <a:gsLst>
              <a:gs pos="0">
                <a:srgbClr val="7030CD"/>
              </a:gs>
              <a:gs pos="9000">
                <a:srgbClr val="41C6CD"/>
              </a:gs>
              <a:gs pos="27000">
                <a:srgbClr val="BAF2F8"/>
              </a:gs>
              <a:gs pos="100000">
                <a:schemeClr val="bg1"/>
              </a:gs>
            </a:gsLst>
            <a:lin ang="135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39" name="Google Shape;255;p24"/>
          <p:cNvSpPr txBox="1">
            <a:spLocks/>
          </p:cNvSpPr>
          <p:nvPr/>
        </p:nvSpPr>
        <p:spPr>
          <a:xfrm>
            <a:off x="446046" y="267099"/>
            <a:ext cx="10197494" cy="109945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buClr>
                <a:schemeClr val="accent1"/>
              </a:buClr>
              <a:buSzPts val="3600"/>
              <a:buFont typeface="Arial"/>
              <a:buNone/>
            </a:pPr>
            <a:r>
              <a:rPr lang="en-GB" b="1" dirty="0">
                <a:latin typeface="Arial"/>
                <a:ea typeface="Arial"/>
                <a:cs typeface="Arial"/>
                <a:sym typeface="Arial"/>
              </a:rPr>
              <a:t>Next Steps</a:t>
            </a:r>
            <a:endParaRPr lang="en-GB" dirty="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0" name="Google Shape;258;p24"/>
          <p:cNvGrpSpPr/>
          <p:nvPr/>
        </p:nvGrpSpPr>
        <p:grpSpPr>
          <a:xfrm>
            <a:off x="31606" y="1891765"/>
            <a:ext cx="8892987" cy="4583354"/>
            <a:chOff x="-110811" y="0"/>
            <a:chExt cx="9960239" cy="4093482"/>
          </a:xfrm>
        </p:grpSpPr>
        <p:sp>
          <p:nvSpPr>
            <p:cNvPr id="41" name="Google Shape;259;p24"/>
            <p:cNvSpPr/>
            <p:nvPr/>
          </p:nvSpPr>
          <p:spPr>
            <a:xfrm>
              <a:off x="-110811" y="0"/>
              <a:ext cx="9960239" cy="409348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41C6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60;p24"/>
            <p:cNvSpPr/>
            <p:nvPr/>
          </p:nvSpPr>
          <p:spPr>
            <a:xfrm>
              <a:off x="2197665" y="1234219"/>
              <a:ext cx="2135902" cy="1637392"/>
            </a:xfrm>
            <a:prstGeom prst="roundRect">
              <a:avLst>
                <a:gd name="adj" fmla="val 16667"/>
              </a:avLst>
            </a:prstGeom>
            <a:solidFill>
              <a:srgbClr val="C9CBE5"/>
            </a:solidFill>
            <a:ln w="254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" name="Google Shape;261;p24"/>
            <p:cNvSpPr txBox="1"/>
            <p:nvPr/>
          </p:nvSpPr>
          <p:spPr>
            <a:xfrm>
              <a:off x="2458565" y="1388673"/>
              <a:ext cx="1976039" cy="14775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GB" sz="18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Final NOS submitted</a:t>
              </a: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lang="en-GB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lang="en-GB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lang="en-GB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GB" sz="18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March 2023</a:t>
              </a:r>
              <a:endParaRPr dirty="0"/>
            </a:p>
          </p:txBody>
        </p:sp>
        <p:sp>
          <p:nvSpPr>
            <p:cNvPr id="44" name="Google Shape;262;p24"/>
            <p:cNvSpPr/>
            <p:nvPr/>
          </p:nvSpPr>
          <p:spPr>
            <a:xfrm>
              <a:off x="4486955" y="1207794"/>
              <a:ext cx="2135902" cy="1637392"/>
            </a:xfrm>
            <a:prstGeom prst="roundRect">
              <a:avLst>
                <a:gd name="adj" fmla="val 16667"/>
              </a:avLst>
            </a:prstGeom>
            <a:solidFill>
              <a:srgbClr val="B6B9DC"/>
            </a:solidFill>
            <a:ln w="254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5" name="Google Shape;263;p24"/>
            <p:cNvSpPr txBox="1"/>
            <p:nvPr/>
          </p:nvSpPr>
          <p:spPr>
            <a:xfrm>
              <a:off x="4634250" y="1252107"/>
              <a:ext cx="1976039" cy="14775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GB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r>
                <a:rPr lang="en-GB" sz="18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egulators  review (NOS governance group)</a:t>
              </a:r>
              <a:endParaRPr sz="2100" b="0" i="0" u="none" strike="noStrike" cap="none" dirty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GB" sz="18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March/April 2023</a:t>
              </a:r>
              <a:endParaRPr sz="1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8" name="Google Shape;266;p24"/>
            <p:cNvSpPr/>
            <p:nvPr/>
          </p:nvSpPr>
          <p:spPr>
            <a:xfrm>
              <a:off x="6787024" y="1230500"/>
              <a:ext cx="2011530" cy="1557462"/>
            </a:xfrm>
            <a:prstGeom prst="roundRect">
              <a:avLst>
                <a:gd name="adj" fmla="val 16667"/>
              </a:avLst>
            </a:prstGeom>
            <a:solidFill>
              <a:srgbClr val="8488C4"/>
            </a:solidFill>
            <a:ln w="2540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9" name="Google Shape;267;p24"/>
            <p:cNvSpPr txBox="1"/>
            <p:nvPr/>
          </p:nvSpPr>
          <p:spPr>
            <a:xfrm>
              <a:off x="7007299" y="1333967"/>
              <a:ext cx="1791254" cy="14775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GB" sz="18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NOS published on NOS database</a:t>
              </a: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lang="en-GB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lang="en-GB" sz="18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April 2023</a:t>
              </a:r>
              <a:endParaRPr dirty="0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446046" y="1213880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2" name="Google Shape;260;p24">
            <a:extLst>
              <a:ext uri="{FF2B5EF4-FFF2-40B4-BE49-F238E27FC236}">
                <a16:creationId xmlns:a16="http://schemas.microsoft.com/office/drawing/2014/main" id="{D973FE27-865A-8531-583B-BB4352F4657C}"/>
              </a:ext>
            </a:extLst>
          </p:cNvPr>
          <p:cNvSpPr/>
          <p:nvPr/>
        </p:nvSpPr>
        <p:spPr>
          <a:xfrm>
            <a:off x="29893" y="3290573"/>
            <a:ext cx="1907037" cy="1833341"/>
          </a:xfrm>
          <a:prstGeom prst="roundRect">
            <a:avLst>
              <a:gd name="adj" fmla="val 16667"/>
            </a:avLst>
          </a:prstGeom>
          <a:solidFill>
            <a:srgbClr val="C9CBE5"/>
          </a:solidFill>
          <a:ln w="25400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" name="Google Shape;261;p24">
            <a:extLst>
              <a:ext uri="{FF2B5EF4-FFF2-40B4-BE49-F238E27FC236}">
                <a16:creationId xmlns:a16="http://schemas.microsoft.com/office/drawing/2014/main" id="{C2AC3B39-ACF7-9A0B-CE86-B30EAE0585E2}"/>
              </a:ext>
            </a:extLst>
          </p:cNvPr>
          <p:cNvSpPr txBox="1"/>
          <p:nvPr/>
        </p:nvSpPr>
        <p:spPr>
          <a:xfrm>
            <a:off x="219407" y="3385369"/>
            <a:ext cx="1764304" cy="1654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GB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Submission sign off by Steering Group</a:t>
            </a:r>
            <a:endParaRPr lang="en-GB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lang="en-GB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lang="en-GB"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GB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March 2023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01486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0" y="1780675"/>
            <a:ext cx="9144000" cy="5863932"/>
          </a:xfrm>
          <a:prstGeom prst="rect">
            <a:avLst/>
          </a:prstGeom>
          <a:gradFill flip="none" rotWithShape="1">
            <a:gsLst>
              <a:gs pos="0">
                <a:srgbClr val="7030CD"/>
              </a:gs>
              <a:gs pos="9000">
                <a:srgbClr val="41C6CD"/>
              </a:gs>
              <a:gs pos="27000">
                <a:srgbClr val="BAF2F8"/>
              </a:gs>
              <a:gs pos="100000">
                <a:schemeClr val="bg1"/>
              </a:gs>
            </a:gsLst>
            <a:lin ang="135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6" name="Google Shape;308;p28"/>
          <p:cNvSpPr txBox="1">
            <a:spLocks/>
          </p:cNvSpPr>
          <p:nvPr/>
        </p:nvSpPr>
        <p:spPr>
          <a:xfrm>
            <a:off x="677334" y="256028"/>
            <a:ext cx="8596668" cy="800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r>
              <a:rPr lang="en-GB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Contact Details</a:t>
            </a:r>
            <a:endParaRPr lang="en-GB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309;p28"/>
          <p:cNvSpPr txBox="1">
            <a:spLocks/>
          </p:cNvSpPr>
          <p:nvPr/>
        </p:nvSpPr>
        <p:spPr>
          <a:xfrm>
            <a:off x="677334" y="1690456"/>
            <a:ext cx="7792898" cy="50965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000"/>
              </a:spcBef>
              <a:buSzPts val="1920"/>
            </a:pPr>
            <a:r>
              <a:rPr lang="en-GB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Kirsty Gemmell</a:t>
            </a:r>
          </a:p>
          <a:p>
            <a:pPr algn="l">
              <a:spcBef>
                <a:spcPts val="1000"/>
              </a:spcBef>
              <a:buSzPts val="1920"/>
            </a:pPr>
            <a:r>
              <a:rPr lang="en-GB" sz="2400" dirty="0">
                <a:solidFill>
                  <a:schemeClr val="dk1"/>
                </a:solidFill>
                <a:latin typeface="Arial"/>
                <a:cs typeface="Arial"/>
                <a:sym typeface="Arial"/>
              </a:rPr>
              <a:t>Education Officer</a:t>
            </a:r>
            <a:endParaRPr lang="en-GB" sz="2400" dirty="0"/>
          </a:p>
          <a:p>
            <a:pPr algn="l">
              <a:spcBef>
                <a:spcPts val="1000"/>
              </a:spcBef>
              <a:buSzPts val="1920"/>
            </a:pPr>
            <a:r>
              <a:rPr lang="en-GB" sz="24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Kirsty.Gemmell@cldstandardscouncil.org.uk</a:t>
            </a:r>
            <a:r>
              <a:rPr lang="en-GB" sz="24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en-GB" sz="2400" u="sng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>
              <a:spcBef>
                <a:spcPts val="1000"/>
              </a:spcBef>
              <a:buSzPts val="1920"/>
            </a:pPr>
            <a:endParaRPr lang="en-GB" sz="2400" u="sng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>
              <a:spcBef>
                <a:spcPts val="1000"/>
              </a:spcBef>
              <a:buSzPts val="1920"/>
            </a:pPr>
            <a:endParaRPr lang="en-GB"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>
              <a:spcBef>
                <a:spcPts val="1000"/>
              </a:spcBef>
              <a:buSzPts val="2240"/>
            </a:pPr>
            <a:r>
              <a:rPr lang="en-GB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Steven Maclennan</a:t>
            </a:r>
          </a:p>
          <a:p>
            <a:pPr algn="l">
              <a:spcBef>
                <a:spcPts val="1000"/>
              </a:spcBef>
              <a:buSzPts val="2240"/>
            </a:pPr>
            <a:r>
              <a:rPr lang="en-GB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Development Officer</a:t>
            </a:r>
          </a:p>
          <a:p>
            <a:pPr algn="l">
              <a:spcBef>
                <a:spcPts val="1000"/>
              </a:spcBef>
              <a:buSzPts val="2240"/>
            </a:pPr>
            <a:r>
              <a:rPr lang="en-GB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Steven.maclennan@cldstandardscouncil.org.uk</a:t>
            </a:r>
            <a:r>
              <a:rPr lang="en-GB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algn="l">
              <a:spcBef>
                <a:spcPts val="1000"/>
              </a:spcBef>
              <a:buSzPts val="2240"/>
            </a:pPr>
            <a:endParaRPr lang="en-GB"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06993" y="1221883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53808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06994" y="394898"/>
            <a:ext cx="2585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Agenda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"/>
              <a:cs typeface="Gill San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6993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433457"/>
            <a:ext cx="9144000" cy="424543"/>
          </a:xfrm>
          <a:prstGeom prst="rect">
            <a:avLst/>
          </a:prstGeom>
          <a:gradFill>
            <a:gsLst>
              <a:gs pos="0">
                <a:srgbClr val="8488C4"/>
              </a:gs>
              <a:gs pos="23000">
                <a:srgbClr val="D4DEFF"/>
              </a:gs>
              <a:gs pos="98000">
                <a:schemeClr val="bg1"/>
              </a:gs>
              <a:gs pos="45000">
                <a:srgbClr val="41C6CD">
                  <a:alpha val="47000"/>
                </a:srgbClr>
              </a:gs>
            </a:gsLst>
            <a:lin ang="16200000" scaled="0"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9" name="Google Shape;161;p19"/>
          <p:cNvSpPr txBox="1">
            <a:spLocks/>
          </p:cNvSpPr>
          <p:nvPr/>
        </p:nvSpPr>
        <p:spPr>
          <a:xfrm>
            <a:off x="601249" y="2182596"/>
            <a:ext cx="7689231" cy="393482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90000"/>
              </a:lnSpc>
              <a:spcBef>
                <a:spcPts val="0"/>
              </a:spcBef>
              <a:buSzPts val="1440"/>
              <a:buFont typeface="Arial"/>
              <a:buChar char="►"/>
            </a:pPr>
            <a:r>
              <a:rPr lang="en-GB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Welcome and Introductions</a:t>
            </a:r>
            <a:endParaRPr lang="en-GB" b="1" dirty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90000"/>
              </a:lnSpc>
              <a:spcBef>
                <a:spcPts val="1600"/>
              </a:spcBef>
              <a:buSzPts val="1440"/>
              <a:buFont typeface="Arial"/>
              <a:buChar char="►"/>
            </a:pPr>
            <a:r>
              <a:rPr lang="en-GB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Background to NOS </a:t>
            </a:r>
          </a:p>
          <a:p>
            <a:pPr marL="342900" indent="-342900" algn="l">
              <a:lnSpc>
                <a:spcPct val="90000"/>
              </a:lnSpc>
              <a:spcBef>
                <a:spcPts val="1600"/>
              </a:spcBef>
              <a:buSzPts val="1440"/>
              <a:buFont typeface="Arial"/>
              <a:buChar char="►"/>
            </a:pPr>
            <a:r>
              <a:rPr lang="en-GB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Consultation Process </a:t>
            </a:r>
            <a:endParaRPr lang="en-GB" b="1" dirty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90000"/>
              </a:lnSpc>
              <a:spcBef>
                <a:spcPts val="1600"/>
              </a:spcBef>
              <a:buSzPts val="1440"/>
              <a:buFont typeface="Arial"/>
              <a:buChar char="►"/>
            </a:pPr>
            <a:r>
              <a:rPr lang="en-GB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Functional Map </a:t>
            </a:r>
          </a:p>
          <a:p>
            <a:pPr marL="342900" indent="-342900" algn="l">
              <a:lnSpc>
                <a:spcPct val="90000"/>
              </a:lnSpc>
              <a:spcBef>
                <a:spcPts val="1600"/>
              </a:spcBef>
              <a:buSzPts val="1440"/>
              <a:buFont typeface="Arial"/>
              <a:buChar char="►"/>
            </a:pPr>
            <a:r>
              <a:rPr lang="en-GB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Draft Standards</a:t>
            </a:r>
          </a:p>
          <a:p>
            <a:pPr marL="342900" indent="-342900" algn="l">
              <a:lnSpc>
                <a:spcPct val="90000"/>
              </a:lnSpc>
              <a:spcBef>
                <a:spcPts val="1600"/>
              </a:spcBef>
              <a:buSzPts val="1440"/>
              <a:buFont typeface="Arial"/>
              <a:buChar char="►"/>
            </a:pPr>
            <a:r>
              <a:rPr lang="en-GB" b="1" dirty="0">
                <a:solidFill>
                  <a:schemeClr val="tx1"/>
                </a:solidFill>
                <a:latin typeface="Arial"/>
                <a:cs typeface="Arial"/>
                <a:sym typeface="Arial"/>
              </a:rPr>
              <a:t>What next?</a:t>
            </a:r>
            <a:endParaRPr lang="en-GB" b="1" dirty="0">
              <a:solidFill>
                <a:schemeClr val="tx1"/>
              </a:solidFill>
            </a:endParaRPr>
          </a:p>
          <a:p>
            <a:pPr marL="342900" indent="-266700" algn="l">
              <a:lnSpc>
                <a:spcPct val="90000"/>
              </a:lnSpc>
              <a:spcBef>
                <a:spcPts val="1600"/>
              </a:spcBef>
              <a:buSzPts val="1200"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356718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433457"/>
            <a:ext cx="9144000" cy="424543"/>
          </a:xfrm>
          <a:prstGeom prst="rect">
            <a:avLst/>
          </a:prstGeom>
          <a:gradFill>
            <a:gsLst>
              <a:gs pos="0">
                <a:srgbClr val="8488C4"/>
              </a:gs>
              <a:gs pos="23000">
                <a:srgbClr val="D4DEFF"/>
              </a:gs>
              <a:gs pos="98000">
                <a:schemeClr val="bg1"/>
              </a:gs>
              <a:gs pos="45000">
                <a:srgbClr val="41C6CD">
                  <a:alpha val="47000"/>
                </a:srgbClr>
              </a:gs>
            </a:gsLst>
            <a:lin ang="16200000" scaled="0"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5" name="Google Shape;166;p20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r>
              <a:rPr lang="en-GB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Project Outputs</a:t>
            </a:r>
            <a:endParaRPr lang="en-GB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" name="Google Shape;167;p20"/>
          <p:cNvGrpSpPr/>
          <p:nvPr/>
        </p:nvGrpSpPr>
        <p:grpSpPr>
          <a:xfrm>
            <a:off x="29167" y="2336838"/>
            <a:ext cx="8852919" cy="1839628"/>
            <a:chOff x="-140066" y="357582"/>
            <a:chExt cx="8852919" cy="1306140"/>
          </a:xfrm>
        </p:grpSpPr>
        <p:sp>
          <p:nvSpPr>
            <p:cNvPr id="9" name="Google Shape;168;p20"/>
            <p:cNvSpPr/>
            <p:nvPr/>
          </p:nvSpPr>
          <p:spPr>
            <a:xfrm>
              <a:off x="116541" y="446922"/>
              <a:ext cx="8596312" cy="1216800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69;p20"/>
            <p:cNvSpPr txBox="1"/>
            <p:nvPr/>
          </p:nvSpPr>
          <p:spPr>
            <a:xfrm>
              <a:off x="-140066" y="357582"/>
              <a:ext cx="8477514" cy="12209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Trebuchet MS"/>
                <a:buNone/>
              </a:pPr>
              <a:r>
                <a:rPr lang="en-GB" sz="3200" b="0" i="0" u="none" strike="noStrike" cap="none" dirty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 suite of up to date </a:t>
              </a: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Trebuchet MS"/>
                <a:buNone/>
              </a:pPr>
              <a:r>
                <a:rPr lang="en-GB" sz="3200" b="0" i="0" u="none" strike="noStrike" cap="none" dirty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National Occupatio</a:t>
              </a:r>
              <a:r>
                <a:rPr lang="en-GB" sz="3200" b="0" u="none" strike="noStrike" cap="none" dirty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n</a:t>
              </a:r>
              <a:r>
                <a:rPr lang="en-GB" sz="3200" b="0" i="0" u="none" strike="noStrike" cap="none" dirty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al Standards for </a:t>
              </a: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Trebuchet MS"/>
                <a:buNone/>
              </a:pPr>
              <a:r>
                <a:rPr lang="en-GB" sz="3200" dirty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Family Learning</a:t>
              </a:r>
              <a:endParaRPr sz="3200" b="0" i="0" u="none" strike="noStrike" cap="none" dirty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806993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248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867157"/>
            <a:ext cx="9144000" cy="5464629"/>
          </a:xfrm>
          <a:prstGeom prst="rect">
            <a:avLst/>
          </a:prstGeom>
          <a:gradFill flip="none" rotWithShape="1">
            <a:gsLst>
              <a:gs pos="0">
                <a:srgbClr val="7030CD"/>
              </a:gs>
              <a:gs pos="9000">
                <a:srgbClr val="41C6CD"/>
              </a:gs>
              <a:gs pos="27000">
                <a:srgbClr val="BAF2F8"/>
              </a:gs>
              <a:gs pos="100000">
                <a:schemeClr val="bg1"/>
              </a:gs>
            </a:gsLst>
            <a:lin ang="135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350252"/>
            <a:ext cx="1014770" cy="961867"/>
          </a:xfrm>
          <a:prstGeom prst="rect">
            <a:avLst/>
          </a:prstGeom>
        </p:spPr>
      </p:pic>
      <p:sp>
        <p:nvSpPr>
          <p:cNvPr id="33" name="Google Shape;216;p22"/>
          <p:cNvSpPr txBox="1">
            <a:spLocks/>
          </p:cNvSpPr>
          <p:nvPr/>
        </p:nvSpPr>
        <p:spPr>
          <a:xfrm>
            <a:off x="273666" y="453591"/>
            <a:ext cx="8596668" cy="800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buClr>
                <a:schemeClr val="dk1"/>
              </a:buClr>
              <a:buSzPts val="3600"/>
              <a:buFont typeface="Arial"/>
              <a:buNone/>
            </a:pPr>
            <a:r>
              <a:rPr lang="en-GB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NOS?</a:t>
            </a:r>
            <a:endParaRPr lang="en-GB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217;p22"/>
          <p:cNvSpPr txBox="1">
            <a:spLocks/>
          </p:cNvSpPr>
          <p:nvPr/>
        </p:nvSpPr>
        <p:spPr>
          <a:xfrm>
            <a:off x="378890" y="2582781"/>
            <a:ext cx="8596668" cy="180992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ts val="2560"/>
            </a:pPr>
            <a:r>
              <a:rPr lang="en-GB" sz="4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National Occupational Standard describes what an individual needs to do, know, and understand in order to competently carry out a particular job or function</a:t>
            </a:r>
            <a:endParaRPr lang="en-GB" sz="4000" dirty="0"/>
          </a:p>
          <a:p>
            <a:pPr marL="342900" indent="-251459" algn="l">
              <a:spcBef>
                <a:spcPts val="1000"/>
              </a:spcBef>
              <a:buSzPts val="1440"/>
            </a:pP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78890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4246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410641"/>
            <a:ext cx="9144000" cy="5464629"/>
          </a:xfrm>
          <a:prstGeom prst="rect">
            <a:avLst/>
          </a:prstGeom>
          <a:gradFill flip="none" rotWithShape="1">
            <a:gsLst>
              <a:gs pos="0">
                <a:srgbClr val="7030CD"/>
              </a:gs>
              <a:gs pos="9000">
                <a:srgbClr val="41C6CD"/>
              </a:gs>
              <a:gs pos="27000">
                <a:srgbClr val="BAF2F8"/>
              </a:gs>
              <a:gs pos="100000">
                <a:schemeClr val="bg1"/>
              </a:gs>
            </a:gsLst>
            <a:lin ang="135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7" name="Picture 6" descr="CLD_Colour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416508"/>
            <a:ext cx="1014770" cy="961867"/>
          </a:xfrm>
          <a:prstGeom prst="rect">
            <a:avLst/>
          </a:prstGeom>
        </p:spPr>
      </p:pic>
      <p:sp>
        <p:nvSpPr>
          <p:cNvPr id="8" name="Google Shape;222;p23"/>
          <p:cNvSpPr txBox="1"/>
          <p:nvPr/>
        </p:nvSpPr>
        <p:spPr>
          <a:xfrm>
            <a:off x="715393" y="361928"/>
            <a:ext cx="6336704" cy="795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Potential Uses of NOS</a:t>
            </a:r>
            <a:endParaRPr sz="3600" dirty="0"/>
          </a:p>
        </p:txBody>
      </p:sp>
      <p:sp>
        <p:nvSpPr>
          <p:cNvPr id="10" name="Google Shape;223;p23"/>
          <p:cNvSpPr/>
          <p:nvPr/>
        </p:nvSpPr>
        <p:spPr>
          <a:xfrm>
            <a:off x="5940425" y="2199856"/>
            <a:ext cx="2447925" cy="936625"/>
          </a:xfrm>
          <a:prstGeom prst="ellipse">
            <a:avLst/>
          </a:prstGeom>
          <a:solidFill>
            <a:srgbClr val="6D91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" name="Google Shape;224;p23"/>
          <p:cNvSpPr/>
          <p:nvPr/>
        </p:nvSpPr>
        <p:spPr>
          <a:xfrm>
            <a:off x="5795963" y="3927056"/>
            <a:ext cx="2879725" cy="936625"/>
          </a:xfrm>
          <a:prstGeom prst="ellipse">
            <a:avLst/>
          </a:prstGeom>
          <a:solidFill>
            <a:srgbClr val="6D91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2" name="Google Shape;225;p23"/>
          <p:cNvSpPr/>
          <p:nvPr/>
        </p:nvSpPr>
        <p:spPr>
          <a:xfrm>
            <a:off x="3203575" y="4719219"/>
            <a:ext cx="2447925" cy="936625"/>
          </a:xfrm>
          <a:prstGeom prst="ellipse">
            <a:avLst/>
          </a:prstGeom>
          <a:solidFill>
            <a:srgbClr val="6D91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3" name="Google Shape;226;p23"/>
          <p:cNvSpPr/>
          <p:nvPr/>
        </p:nvSpPr>
        <p:spPr>
          <a:xfrm>
            <a:off x="468313" y="4000081"/>
            <a:ext cx="2447925" cy="936625"/>
          </a:xfrm>
          <a:prstGeom prst="ellipse">
            <a:avLst/>
          </a:prstGeom>
          <a:solidFill>
            <a:srgbClr val="6D91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" name="Google Shape;227;p23"/>
          <p:cNvSpPr/>
          <p:nvPr/>
        </p:nvSpPr>
        <p:spPr>
          <a:xfrm>
            <a:off x="395288" y="2271294"/>
            <a:ext cx="2447925" cy="936625"/>
          </a:xfrm>
          <a:prstGeom prst="ellipse">
            <a:avLst/>
          </a:prstGeom>
          <a:solidFill>
            <a:srgbClr val="6D91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" name="Google Shape;228;p23"/>
          <p:cNvSpPr/>
          <p:nvPr/>
        </p:nvSpPr>
        <p:spPr>
          <a:xfrm>
            <a:off x="3132138" y="1352867"/>
            <a:ext cx="2447925" cy="936625"/>
          </a:xfrm>
          <a:prstGeom prst="ellipse">
            <a:avLst/>
          </a:prstGeom>
          <a:solidFill>
            <a:srgbClr val="6D91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" name="Google Shape;229;p23"/>
          <p:cNvSpPr txBox="1"/>
          <p:nvPr/>
        </p:nvSpPr>
        <p:spPr>
          <a:xfrm>
            <a:off x="3203574" y="3061869"/>
            <a:ext cx="2306067" cy="923330"/>
          </a:xfrm>
          <a:prstGeom prst="rect">
            <a:avLst/>
          </a:prstGeom>
          <a:noFill/>
          <a:ln w="19050" cap="flat" cmpd="sng">
            <a:solidFill>
              <a:srgbClr val="3A3A3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7800" marR="0" lvl="0" indent="-1778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>
                <a:solidFill>
                  <a:srgbClr val="7030A0"/>
                </a:solidFill>
                <a:latin typeface="Trebuchet MS"/>
                <a:ea typeface="Trebuchet MS"/>
                <a:cs typeface="Trebuchet MS"/>
                <a:sym typeface="Trebuchet MS"/>
              </a:rPr>
              <a:t>Key outcomes</a:t>
            </a:r>
            <a:endParaRPr/>
          </a:p>
          <a:p>
            <a:pPr marL="177800" marR="0" lvl="0" indent="-1778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>
                <a:solidFill>
                  <a:srgbClr val="7030A0"/>
                </a:solidFill>
                <a:latin typeface="Trebuchet MS"/>
                <a:ea typeface="Trebuchet MS"/>
                <a:cs typeface="Trebuchet MS"/>
                <a:sym typeface="Trebuchet MS"/>
              </a:rPr>
              <a:t>Underpinning knowledge</a:t>
            </a:r>
            <a:endParaRPr/>
          </a:p>
        </p:txBody>
      </p:sp>
      <p:sp>
        <p:nvSpPr>
          <p:cNvPr id="17" name="Google Shape;230;p23"/>
          <p:cNvSpPr txBox="1"/>
          <p:nvPr/>
        </p:nvSpPr>
        <p:spPr>
          <a:xfrm>
            <a:off x="3450655" y="1407694"/>
            <a:ext cx="1871663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Competency frameworks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8" name="Google Shape;231;p23"/>
          <p:cNvSpPr txBox="1"/>
          <p:nvPr/>
        </p:nvSpPr>
        <p:spPr>
          <a:xfrm>
            <a:off x="6156325" y="2344319"/>
            <a:ext cx="2159000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Job descriptions / requirements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9" name="Google Shape;232;p23"/>
          <p:cNvSpPr txBox="1"/>
          <p:nvPr/>
        </p:nvSpPr>
        <p:spPr>
          <a:xfrm>
            <a:off x="5867400" y="4071519"/>
            <a:ext cx="2808288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Individual performance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&amp; appraisal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0" name="Google Shape;233;p23"/>
          <p:cNvSpPr txBox="1"/>
          <p:nvPr/>
        </p:nvSpPr>
        <p:spPr>
          <a:xfrm>
            <a:off x="3348038" y="4863681"/>
            <a:ext cx="2232025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Focused training &amp; development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1" name="Google Shape;234;p23"/>
          <p:cNvSpPr txBox="1"/>
          <p:nvPr/>
        </p:nvSpPr>
        <p:spPr>
          <a:xfrm>
            <a:off x="786830" y="4142956"/>
            <a:ext cx="2016125" cy="641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Career planning &amp; progression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2" name="Google Shape;235;p23"/>
          <p:cNvSpPr txBox="1"/>
          <p:nvPr/>
        </p:nvSpPr>
        <p:spPr>
          <a:xfrm>
            <a:off x="715393" y="2558631"/>
            <a:ext cx="1871662" cy="366713"/>
          </a:xfrm>
          <a:prstGeom prst="rect">
            <a:avLst/>
          </a:prstGeom>
          <a:noFill/>
          <a:ln w="9525" cap="flat" cmpd="sng">
            <a:solidFill>
              <a:srgbClr val="6D91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bg1"/>
                </a:solidFill>
                <a:latin typeface="Trebuchet MS"/>
                <a:ea typeface="Trebuchet MS"/>
                <a:cs typeface="Trebuchet MS"/>
                <a:sym typeface="Trebuchet MS"/>
              </a:rPr>
              <a:t>Qualifications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3" name="Google Shape;236;p23"/>
          <p:cNvSpPr/>
          <p:nvPr/>
        </p:nvSpPr>
        <p:spPr>
          <a:xfrm rot="5400000" flipH="1">
            <a:off x="4067969" y="2486400"/>
            <a:ext cx="576263" cy="28892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" name="Google Shape;237;p23"/>
          <p:cNvSpPr/>
          <p:nvPr/>
        </p:nvSpPr>
        <p:spPr>
          <a:xfrm rot="8587806" flipH="1">
            <a:off x="5478553" y="2705991"/>
            <a:ext cx="466725" cy="28892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" name="Google Shape;238;p23"/>
          <p:cNvSpPr/>
          <p:nvPr/>
        </p:nvSpPr>
        <p:spPr>
          <a:xfrm rot="-2174419" flipH="1">
            <a:off x="2788911" y="4042053"/>
            <a:ext cx="466725" cy="28892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6" name="Google Shape;239;p23"/>
          <p:cNvSpPr/>
          <p:nvPr/>
        </p:nvSpPr>
        <p:spPr>
          <a:xfrm rot="-8062923" flipH="1">
            <a:off x="5398869" y="4069829"/>
            <a:ext cx="466725" cy="28892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7" name="Google Shape;240;p23"/>
          <p:cNvSpPr/>
          <p:nvPr/>
        </p:nvSpPr>
        <p:spPr>
          <a:xfrm rot="1900941" flipH="1">
            <a:off x="2840218" y="2693064"/>
            <a:ext cx="466725" cy="28892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8" name="Google Shape;241;p23"/>
          <p:cNvSpPr/>
          <p:nvPr/>
        </p:nvSpPr>
        <p:spPr>
          <a:xfrm rot="5400000">
            <a:off x="4067969" y="4288386"/>
            <a:ext cx="574675" cy="28733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 extrusionOk="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 extrusionOk="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9" name="Google Shape;242;p23"/>
          <p:cNvSpPr/>
          <p:nvPr/>
        </p:nvSpPr>
        <p:spPr>
          <a:xfrm rot="1883031">
            <a:off x="5867400" y="1695031"/>
            <a:ext cx="855663" cy="287338"/>
          </a:xfrm>
          <a:prstGeom prst="curvedDownArrow">
            <a:avLst>
              <a:gd name="adj1" fmla="val 59558"/>
              <a:gd name="adj2" fmla="val 119116"/>
              <a:gd name="adj3" fmla="val 33333"/>
            </a:avLst>
          </a:pr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0" name="Google Shape;243;p23"/>
          <p:cNvSpPr/>
          <p:nvPr/>
        </p:nvSpPr>
        <p:spPr>
          <a:xfrm rot="8872297">
            <a:off x="5867400" y="5079581"/>
            <a:ext cx="855663" cy="287338"/>
          </a:xfrm>
          <a:prstGeom prst="curvedDownArrow">
            <a:avLst>
              <a:gd name="adj1" fmla="val 59558"/>
              <a:gd name="adj2" fmla="val 119116"/>
              <a:gd name="adj3" fmla="val 33333"/>
            </a:avLst>
          </a:prstGeom>
          <a:solidFill>
            <a:srgbClr val="7030A0"/>
          </a:solidFill>
          <a:ln w="9525" cap="flat" cmpd="sng">
            <a:solidFill>
              <a:srgbClr val="7D60A0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244;p23"/>
          <p:cNvSpPr txBox="1"/>
          <p:nvPr/>
        </p:nvSpPr>
        <p:spPr>
          <a:xfrm rot="-1927703">
            <a:off x="5867400" y="5079581"/>
            <a:ext cx="855663" cy="287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2" name="Google Shape;245;p23"/>
          <p:cNvSpPr/>
          <p:nvPr/>
        </p:nvSpPr>
        <p:spPr>
          <a:xfrm rot="-2087278">
            <a:off x="2124075" y="1695031"/>
            <a:ext cx="855663" cy="287338"/>
          </a:xfrm>
          <a:prstGeom prst="curvedDownArrow">
            <a:avLst>
              <a:gd name="adj1" fmla="val 59558"/>
              <a:gd name="adj2" fmla="val 119116"/>
              <a:gd name="adj3" fmla="val 33333"/>
            </a:avLst>
          </a:pr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5" name="Google Shape;246;p23"/>
          <p:cNvSpPr/>
          <p:nvPr/>
        </p:nvSpPr>
        <p:spPr>
          <a:xfrm rot="-8193172">
            <a:off x="2268538" y="5079581"/>
            <a:ext cx="855662" cy="288925"/>
          </a:xfrm>
          <a:prstGeom prst="curvedDownArrow">
            <a:avLst>
              <a:gd name="adj1" fmla="val 59231"/>
              <a:gd name="adj2" fmla="val 118461"/>
              <a:gd name="adj3" fmla="val 33333"/>
            </a:avLst>
          </a:prstGeom>
          <a:solidFill>
            <a:srgbClr val="7030A0"/>
          </a:solidFill>
          <a:ln w="9525" cap="flat" cmpd="sng">
            <a:solidFill>
              <a:srgbClr val="D3D3D3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247;p23"/>
          <p:cNvSpPr txBox="1"/>
          <p:nvPr/>
        </p:nvSpPr>
        <p:spPr>
          <a:xfrm rot="2606828">
            <a:off x="2268525" y="5079581"/>
            <a:ext cx="855662" cy="28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7" name="Google Shape;248;p23"/>
          <p:cNvSpPr/>
          <p:nvPr/>
        </p:nvSpPr>
        <p:spPr>
          <a:xfrm rot="5400000">
            <a:off x="7348538" y="3382544"/>
            <a:ext cx="715962" cy="220662"/>
          </a:xfrm>
          <a:prstGeom prst="curvedDownArrow">
            <a:avLst>
              <a:gd name="adj1" fmla="val 64892"/>
              <a:gd name="adj2" fmla="val 129784"/>
              <a:gd name="adj3" fmla="val 33333"/>
            </a:avLst>
          </a:pr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8" name="Google Shape;249;p23"/>
          <p:cNvSpPr/>
          <p:nvPr/>
        </p:nvSpPr>
        <p:spPr>
          <a:xfrm rot="-5400000">
            <a:off x="795338" y="3455569"/>
            <a:ext cx="715962" cy="220662"/>
          </a:xfrm>
          <a:prstGeom prst="curvedDownArrow">
            <a:avLst>
              <a:gd name="adj1" fmla="val 64892"/>
              <a:gd name="adj2" fmla="val 129784"/>
              <a:gd name="adj3" fmla="val 33333"/>
            </a:avLst>
          </a:prstGeom>
          <a:solidFill>
            <a:srgbClr val="7030A0"/>
          </a:solidFill>
          <a:ln w="12700" cap="rnd" cmpd="sng">
            <a:solidFill>
              <a:srgbClr val="D3D3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74325" y="1226859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2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22328" y="994068"/>
            <a:ext cx="9144000" cy="5863932"/>
          </a:xfrm>
          <a:prstGeom prst="rect">
            <a:avLst/>
          </a:prstGeom>
          <a:gradFill flip="none" rotWithShape="1">
            <a:gsLst>
              <a:gs pos="0">
                <a:srgbClr val="7030CD"/>
              </a:gs>
              <a:gs pos="9000">
                <a:srgbClr val="41C6CD"/>
              </a:gs>
              <a:gs pos="27000">
                <a:srgbClr val="BAF2F8"/>
              </a:gs>
              <a:gs pos="100000">
                <a:schemeClr val="bg1"/>
              </a:gs>
            </a:gsLst>
            <a:lin ang="135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316" y="78753"/>
            <a:ext cx="1014770" cy="961867"/>
          </a:xfrm>
          <a:prstGeom prst="rect">
            <a:avLst/>
          </a:prstGeom>
        </p:spPr>
      </p:pic>
      <p:sp>
        <p:nvSpPr>
          <p:cNvPr id="14" name="Google Shape;303;p27"/>
          <p:cNvSpPr txBox="1"/>
          <p:nvPr/>
        </p:nvSpPr>
        <p:spPr>
          <a:xfrm>
            <a:off x="538053" y="113718"/>
            <a:ext cx="8409541" cy="707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Functional Analysis</a:t>
            </a: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71977" y="835801"/>
            <a:ext cx="4141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/>
              <a:t>Key purpose</a:t>
            </a:r>
          </a:p>
          <a:p>
            <a:endParaRPr lang="en-GB" dirty="0"/>
          </a:p>
        </p:txBody>
      </p:sp>
      <p:sp>
        <p:nvSpPr>
          <p:cNvPr id="6" name="Down Arrow 5"/>
          <p:cNvSpPr/>
          <p:nvPr/>
        </p:nvSpPr>
        <p:spPr>
          <a:xfrm>
            <a:off x="3146322" y="1768573"/>
            <a:ext cx="609600" cy="85164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660316" y="1567849"/>
            <a:ext cx="31433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dirty="0"/>
              <a:t>What needs to happen to achieve the Key Purpose?</a:t>
            </a:r>
            <a:endParaRPr lang="en-US" dirty="0"/>
          </a:p>
          <a:p>
            <a:endParaRPr lang="en-GB" dirty="0"/>
          </a:p>
        </p:txBody>
      </p:sp>
      <p:sp>
        <p:nvSpPr>
          <p:cNvPr id="12" name="Down Arrow 11"/>
          <p:cNvSpPr/>
          <p:nvPr/>
        </p:nvSpPr>
        <p:spPr>
          <a:xfrm>
            <a:off x="3146322" y="4030188"/>
            <a:ext cx="609600" cy="85164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887735" y="2603713"/>
            <a:ext cx="54131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sz="5400" dirty="0"/>
              <a:t>Functional Areas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2CFEDD-BBAD-1C1C-E250-708B33401B8E}"/>
              </a:ext>
            </a:extLst>
          </p:cNvPr>
          <p:cNvSpPr txBox="1"/>
          <p:nvPr/>
        </p:nvSpPr>
        <p:spPr>
          <a:xfrm>
            <a:off x="3941555" y="3715194"/>
            <a:ext cx="24309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dirty="0"/>
              <a:t>What needs to happen to achieve this functional area?</a:t>
            </a:r>
            <a:endParaRPr lang="en-US" dirty="0"/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ADE622-B605-87E2-3601-C8782B7CA6D2}"/>
              </a:ext>
            </a:extLst>
          </p:cNvPr>
          <p:cNvSpPr txBox="1"/>
          <p:nvPr/>
        </p:nvSpPr>
        <p:spPr>
          <a:xfrm>
            <a:off x="564775" y="4920751"/>
            <a:ext cx="82119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National Occupational Standards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6841A1-B488-1E5F-32F5-DE09CBDDDD42}"/>
              </a:ext>
            </a:extLst>
          </p:cNvPr>
          <p:cNvSpPr/>
          <p:nvPr/>
        </p:nvSpPr>
        <p:spPr>
          <a:xfrm>
            <a:off x="564775" y="854635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8126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269" y="125163"/>
            <a:ext cx="1014770" cy="961867"/>
          </a:xfrm>
          <a:prstGeom prst="rect">
            <a:avLst/>
          </a:prstGeom>
        </p:spPr>
      </p:pic>
      <p:sp>
        <p:nvSpPr>
          <p:cNvPr id="6" name="Google Shape;314;p29"/>
          <p:cNvSpPr txBox="1">
            <a:spLocks/>
          </p:cNvSpPr>
          <p:nvPr/>
        </p:nvSpPr>
        <p:spPr>
          <a:xfrm>
            <a:off x="806993" y="132450"/>
            <a:ext cx="8596668" cy="800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3600"/>
              <a:buFont typeface="Arial"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Consultation process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6993" y="996794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6193DD-91D5-4881-AEF8-4E3259481B2A}"/>
              </a:ext>
            </a:extLst>
          </p:cNvPr>
          <p:cNvSpPr txBox="1"/>
          <p:nvPr/>
        </p:nvSpPr>
        <p:spPr>
          <a:xfrm>
            <a:off x="2694038" y="5779585"/>
            <a:ext cx="3519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664200-AD2C-31BF-A306-BE7AEA04A932}"/>
              </a:ext>
            </a:extLst>
          </p:cNvPr>
          <p:cNvSpPr txBox="1"/>
          <p:nvPr/>
        </p:nvSpPr>
        <p:spPr>
          <a:xfrm>
            <a:off x="355432" y="1243506"/>
            <a:ext cx="8245360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222222"/>
                </a:solidFill>
                <a:latin typeface="Roboto" panose="02000000000000000000" pitchFamily="2" charset="0"/>
              </a:rPr>
              <a:t>Steering group</a:t>
            </a:r>
          </a:p>
          <a:p>
            <a:pPr lvl="2"/>
            <a:r>
              <a:rPr lang="en-GB" sz="2000" dirty="0">
                <a:solidFill>
                  <a:srgbClr val="222222"/>
                </a:solidFill>
                <a:latin typeface="Roboto" panose="02000000000000000000" pitchFamily="2" charset="0"/>
              </a:rPr>
              <a:t>England – Juliette Collier	Northern Ireland – </a:t>
            </a:r>
            <a:r>
              <a:rPr lang="en-GB" dirty="0">
                <a:solidFill>
                  <a:srgbClr val="222222"/>
                </a:solidFill>
                <a:latin typeface="Roboto" panose="02000000000000000000" pitchFamily="2" charset="0"/>
              </a:rPr>
              <a:t>no representative</a:t>
            </a:r>
          </a:p>
          <a:p>
            <a:pPr lvl="2"/>
            <a:r>
              <a:rPr lang="en-GB" sz="2000" dirty="0">
                <a:solidFill>
                  <a:srgbClr val="222222"/>
                </a:solidFill>
                <a:latin typeface="Roboto" panose="02000000000000000000" pitchFamily="2" charset="0"/>
              </a:rPr>
              <a:t>Scotland – Susan Doherty	Wales – </a:t>
            </a:r>
            <a:r>
              <a:rPr lang="en-GB" dirty="0">
                <a:solidFill>
                  <a:srgbClr val="222222"/>
                </a:solidFill>
                <a:latin typeface="Roboto" panose="02000000000000000000" pitchFamily="2" charset="0"/>
              </a:rPr>
              <a:t>no representative</a:t>
            </a:r>
          </a:p>
          <a:p>
            <a:pPr lvl="2"/>
            <a:endParaRPr lang="en-GB" sz="2000" dirty="0">
              <a:solidFill>
                <a:srgbClr val="222222"/>
              </a:solidFill>
              <a:latin typeface="Roboto" panose="02000000000000000000" pitchFamily="2" charset="0"/>
            </a:endParaRPr>
          </a:p>
          <a:p>
            <a:pPr lvl="2"/>
            <a:endParaRPr lang="en-GB" sz="2000" dirty="0">
              <a:solidFill>
                <a:srgbClr val="222222"/>
              </a:solidFill>
              <a:latin typeface="Roboto" panose="02000000000000000000" pitchFamily="2" charset="0"/>
            </a:endParaRPr>
          </a:p>
          <a:p>
            <a:pPr algn="ctr"/>
            <a:r>
              <a:rPr lang="en-GB" sz="2400" b="1" dirty="0">
                <a:solidFill>
                  <a:srgbClr val="222222"/>
                </a:solidFill>
                <a:latin typeface="Roboto" panose="02000000000000000000" pitchFamily="2" charset="0"/>
              </a:rPr>
              <a:t>2 x Focus groups = 35 participants</a:t>
            </a:r>
          </a:p>
          <a:p>
            <a:pPr algn="ctr"/>
            <a:endParaRPr lang="en-GB" sz="2400" b="1" dirty="0">
              <a:solidFill>
                <a:srgbClr val="222222"/>
              </a:solidFill>
              <a:latin typeface="Roboto" panose="02000000000000000000" pitchFamily="2" charset="0"/>
            </a:endParaRPr>
          </a:p>
          <a:p>
            <a:pPr algn="ctr"/>
            <a:r>
              <a:rPr lang="en-GB" sz="2400" b="1" dirty="0">
                <a:solidFill>
                  <a:srgbClr val="222222"/>
                </a:solidFill>
                <a:latin typeface="Roboto" panose="02000000000000000000" pitchFamily="2" charset="0"/>
              </a:rPr>
              <a:t>1</a:t>
            </a:r>
            <a:r>
              <a:rPr lang="en-GB" sz="2400" b="1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x Surveys = </a:t>
            </a:r>
            <a:r>
              <a:rPr lang="en-GB" sz="2400" b="1" dirty="0">
                <a:solidFill>
                  <a:srgbClr val="222222"/>
                </a:solidFill>
                <a:latin typeface="Roboto" panose="02000000000000000000" pitchFamily="2" charset="0"/>
              </a:rPr>
              <a:t>23</a:t>
            </a:r>
            <a:r>
              <a:rPr lang="en-GB" sz="2400" b="1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responses</a:t>
            </a:r>
          </a:p>
          <a:p>
            <a:pPr algn="ctr"/>
            <a:endParaRPr lang="en-GB" sz="2400" b="1" i="0" dirty="0">
              <a:solidFill>
                <a:srgbClr val="222222"/>
              </a:solidFill>
              <a:effectLst/>
              <a:latin typeface="Roboto" panose="02000000000000000000" pitchFamily="2" charset="0"/>
            </a:endParaRPr>
          </a:p>
          <a:p>
            <a:pPr algn="ctr"/>
            <a:r>
              <a:rPr lang="en-GB" sz="2400" b="1" dirty="0">
                <a:solidFill>
                  <a:srgbClr val="00B050"/>
                </a:solidFill>
                <a:latin typeface="Roboto" panose="02000000000000000000" pitchFamily="2" charset="0"/>
              </a:rPr>
              <a:t>Analysis of feedback informs revisions to NOS</a:t>
            </a:r>
          </a:p>
          <a:p>
            <a:pPr algn="ctr"/>
            <a:endParaRPr lang="en-GB" sz="2400" b="1" dirty="0">
              <a:solidFill>
                <a:srgbClr val="222222"/>
              </a:solidFill>
              <a:latin typeface="Roboto" panose="02000000000000000000" pitchFamily="2" charset="0"/>
            </a:endParaRPr>
          </a:p>
          <a:p>
            <a:pPr algn="ctr"/>
            <a:r>
              <a:rPr lang="en-GB" sz="2400" b="1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1 x Feedba</a:t>
            </a:r>
            <a:r>
              <a:rPr lang="en-GB" sz="2400" b="1" dirty="0">
                <a:solidFill>
                  <a:srgbClr val="222222"/>
                </a:solidFill>
                <a:latin typeface="Roboto" panose="02000000000000000000" pitchFamily="2" charset="0"/>
              </a:rPr>
              <a:t>ck to Sector = today!</a:t>
            </a:r>
            <a:r>
              <a:rPr lang="en-GB" sz="2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</a:p>
          <a:p>
            <a:pPr algn="ctr"/>
            <a:endParaRPr lang="en-GB" sz="2000" b="0" i="0" dirty="0">
              <a:solidFill>
                <a:srgbClr val="222222"/>
              </a:solidFill>
              <a:effectLst/>
              <a:latin typeface="Roboto" panose="02000000000000000000" pitchFamily="2" charset="0"/>
            </a:endParaRPr>
          </a:p>
          <a:p>
            <a:pPr algn="ctr"/>
            <a:endParaRPr lang="en-GB" sz="2000" b="0" i="0" dirty="0">
              <a:solidFill>
                <a:srgbClr val="222222"/>
              </a:solidFill>
              <a:effectLst/>
              <a:latin typeface="Roboto" panose="02000000000000000000" pitchFamily="2" charset="0"/>
            </a:endParaRPr>
          </a:p>
          <a:p>
            <a:pPr algn="ctr"/>
            <a:r>
              <a:rPr lang="en-GB" sz="2800" b="1" dirty="0">
                <a:solidFill>
                  <a:srgbClr val="222222"/>
                </a:solidFill>
                <a:latin typeface="Roboto" panose="02000000000000000000" pitchFamily="2" charset="0"/>
              </a:rPr>
              <a:t>Final NOS sign off done by the Steering Group</a:t>
            </a:r>
            <a:endParaRPr lang="en-GB" sz="2800" b="1" i="0" dirty="0">
              <a:solidFill>
                <a:srgbClr val="222222"/>
              </a:solidFill>
              <a:effectLst/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421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269" y="125163"/>
            <a:ext cx="1014770" cy="961867"/>
          </a:xfrm>
          <a:prstGeom prst="rect">
            <a:avLst/>
          </a:prstGeom>
        </p:spPr>
      </p:pic>
      <p:sp>
        <p:nvSpPr>
          <p:cNvPr id="6" name="Google Shape;314;p29"/>
          <p:cNvSpPr txBox="1">
            <a:spLocks/>
          </p:cNvSpPr>
          <p:nvPr/>
        </p:nvSpPr>
        <p:spPr>
          <a:xfrm>
            <a:off x="688115" y="-10793"/>
            <a:ext cx="8596668" cy="800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3600"/>
              <a:buFont typeface="Arial"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Family Learning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3600"/>
              <a:buFont typeface="Arial"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Functional Areas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6993" y="996794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516925108"/>
              </p:ext>
            </p:extLst>
          </p:nvPr>
        </p:nvGraphicFramePr>
        <p:xfrm>
          <a:off x="1464305" y="895866"/>
          <a:ext cx="9028435" cy="6306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DC2AE7C-D6E7-4996-841B-8DBE5192C546}"/>
              </a:ext>
            </a:extLst>
          </p:cNvPr>
          <p:cNvSpPr txBox="1"/>
          <p:nvPr/>
        </p:nvSpPr>
        <p:spPr>
          <a:xfrm>
            <a:off x="186814" y="1575096"/>
            <a:ext cx="299883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 improve life chances and support learning for adults and children through quality formal and informal learning as and within a family, and as individual learners.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975560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CLD_Colour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269" y="125163"/>
            <a:ext cx="1014770" cy="961867"/>
          </a:xfrm>
          <a:prstGeom prst="rect">
            <a:avLst/>
          </a:prstGeom>
        </p:spPr>
      </p:pic>
      <p:sp>
        <p:nvSpPr>
          <p:cNvPr id="6" name="Google Shape;314;p29"/>
          <p:cNvSpPr txBox="1">
            <a:spLocks/>
          </p:cNvSpPr>
          <p:nvPr/>
        </p:nvSpPr>
        <p:spPr>
          <a:xfrm>
            <a:off x="806993" y="424332"/>
            <a:ext cx="8596668" cy="800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3600"/>
              <a:buFont typeface="Arial"/>
              <a:buNone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Key Purpose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6993" y="1428101"/>
            <a:ext cx="6921863" cy="90236"/>
          </a:xfrm>
          <a:prstGeom prst="rect">
            <a:avLst/>
          </a:prstGeom>
          <a:solidFill>
            <a:srgbClr val="41C6CD"/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6193DD-91D5-4881-AEF8-4E3259481B2A}"/>
              </a:ext>
            </a:extLst>
          </p:cNvPr>
          <p:cNvSpPr txBox="1"/>
          <p:nvPr/>
        </p:nvSpPr>
        <p:spPr>
          <a:xfrm>
            <a:off x="2694038" y="5779585"/>
            <a:ext cx="3519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664200-AD2C-31BF-A306-BE7AEA04A932}"/>
              </a:ext>
            </a:extLst>
          </p:cNvPr>
          <p:cNvSpPr txBox="1"/>
          <p:nvPr/>
        </p:nvSpPr>
        <p:spPr>
          <a:xfrm>
            <a:off x="265471" y="2119208"/>
            <a:ext cx="878856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 improve life chances and support learning for adults and children through quality formal and informal learning as and within a family, and as individual learners</a:t>
            </a:r>
            <a:endParaRPr lang="en-GB" sz="4400" b="0" i="0" dirty="0">
              <a:solidFill>
                <a:srgbClr val="222222"/>
              </a:solidFill>
              <a:effectLst/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308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11008</TotalTime>
  <Words>634</Words>
  <Application>Microsoft Office PowerPoint</Application>
  <PresentationFormat>On-screen Show (4:3)</PresentationFormat>
  <Paragraphs>158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Noto Sans Symbols</vt:lpstr>
      <vt:lpstr>Roboto</vt:lpstr>
      <vt:lpstr>Trebuchet MS</vt:lpstr>
      <vt:lpstr>Office Theme</vt:lpstr>
      <vt:lpstr>Review of  Family Learning National Occupational Standards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Douglas Heede</dc:creator>
  <cp:lastModifiedBy>Kirsty Gemmell</cp:lastModifiedBy>
  <cp:revision>82</cp:revision>
  <dcterms:created xsi:type="dcterms:W3CDTF">2017-03-09T10:49:59Z</dcterms:created>
  <dcterms:modified xsi:type="dcterms:W3CDTF">2023-03-08T10:16:59Z</dcterms:modified>
</cp:coreProperties>
</file>