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24" autoAdjust="0"/>
  </p:normalViewPr>
  <p:slideViewPr>
    <p:cSldViewPr>
      <p:cViewPr>
        <p:scale>
          <a:sx n="45" d="100"/>
          <a:sy n="45" d="100"/>
        </p:scale>
        <p:origin x="-1242" y="-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DB748-A904-4E25-8EDB-1F72980E2752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1B25B-F357-4088-8F3E-5CECD380FC7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23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56E14-AEE9-4C77-ADB7-5E2915C67DDC}" type="datetimeFigureOut">
              <a:rPr lang="en-GB" smtClean="0"/>
              <a:pPr/>
              <a:t>26/05/2015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E6D51-07CB-40A4-BD1E-6824DBBAD73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Partnerships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Barriers to effective partnerships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 smtClean="0"/>
              <a:t>No identified and agreed goals and outcomes, and a lack of shared vision. (What are we aiming to achieve?)</a:t>
            </a:r>
          </a:p>
          <a:p>
            <a:pPr lvl="0"/>
            <a:r>
              <a:rPr lang="en-GB" dirty="0" smtClean="0"/>
              <a:t>No clear action plan to deliver targets and outcomes. (How will we achieve it?)</a:t>
            </a:r>
          </a:p>
          <a:p>
            <a:pPr lvl="0"/>
            <a:r>
              <a:rPr lang="en-GB" dirty="0" smtClean="0"/>
              <a:t>No agreed measures through which to gather evidence of impact. (How will we know that we have achieved it? - part of self evaluation)</a:t>
            </a:r>
          </a:p>
          <a:p>
            <a:pPr lvl="0"/>
            <a:r>
              <a:rPr lang="en-GB" dirty="0" smtClean="0"/>
              <a:t>Members do not feel the partnership enhances or adds value to the work of their organisation.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Very different organisational cultures </a:t>
            </a:r>
          </a:p>
          <a:p>
            <a:pPr lvl="0"/>
            <a:r>
              <a:rPr lang="en-GB" dirty="0" smtClean="0"/>
              <a:t>Inadequate representation of community level stakeholders</a:t>
            </a:r>
          </a:p>
          <a:p>
            <a:pPr lvl="0"/>
            <a:r>
              <a:rPr lang="en-GB" dirty="0" smtClean="0"/>
              <a:t>Complex power dynamics among members</a:t>
            </a:r>
          </a:p>
          <a:p>
            <a:pPr lvl="0"/>
            <a:r>
              <a:rPr lang="en-GB" dirty="0" smtClean="0"/>
              <a:t>Not all members having the authority to make decisions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Funders and those they fund around the same table</a:t>
            </a:r>
          </a:p>
          <a:p>
            <a:pPr lvl="0"/>
            <a:r>
              <a:rPr lang="en-GB" dirty="0" smtClean="0"/>
              <a:t> Different organisational positions in relation to data sharing </a:t>
            </a:r>
          </a:p>
          <a:p>
            <a:pPr lvl="0"/>
            <a:r>
              <a:rPr lang="en-GB" dirty="0" smtClean="0"/>
              <a:t>Different management information and quality assurance systems 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>The advantages and benefits of effective partnership working</a:t>
            </a:r>
            <a:r>
              <a:rPr lang="en-GB" b="1" dirty="0" smtClean="0"/>
              <a:t>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allowing a multi-dimensional, cross-</a:t>
            </a:r>
            <a:r>
              <a:rPr lang="en-GB" dirty="0" err="1" smtClean="0"/>
              <a:t>sectoral</a:t>
            </a:r>
            <a:r>
              <a:rPr lang="en-GB" dirty="0" smtClean="0"/>
              <a:t> approach, with a greater capacity to meet complex, multi-layered needs, like urban regeneration or rural disadvantage</a:t>
            </a:r>
          </a:p>
          <a:p>
            <a:pPr lvl="0"/>
            <a:r>
              <a:rPr lang="en-GB" dirty="0" smtClean="0"/>
              <a:t>sharing knowledge, expertise and resources</a:t>
            </a:r>
          </a:p>
          <a:p>
            <a:pPr lvl="0"/>
            <a:r>
              <a:rPr lang="en-GB" dirty="0" smtClean="0"/>
              <a:t>achieving more coherence in planning services</a:t>
            </a:r>
          </a:p>
          <a:p>
            <a:pPr lvl="0"/>
            <a:r>
              <a:rPr lang="en-GB" dirty="0" smtClean="0"/>
              <a:t>allowing effective data-sharing to inform planning and evaluation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enabling services to target need more effectively, and to identify gaps</a:t>
            </a:r>
          </a:p>
          <a:p>
            <a:pPr lvl="0"/>
            <a:r>
              <a:rPr lang="en-GB" dirty="0" smtClean="0"/>
              <a:t>enabling organisations to work to their respective strengths, and avoid duplication of scarce resources</a:t>
            </a:r>
          </a:p>
          <a:p>
            <a:pPr lvl="0"/>
            <a:r>
              <a:rPr lang="en-GB" dirty="0" smtClean="0"/>
              <a:t>enhancing effective referral between agencies</a:t>
            </a:r>
          </a:p>
          <a:p>
            <a:pPr lvl="0"/>
            <a:r>
              <a:rPr lang="en-GB" dirty="0" smtClean="0"/>
              <a:t>bringing 'value added' across the spectrum of partners' delivery  </a:t>
            </a:r>
          </a:p>
          <a:p>
            <a:pPr lvl="0"/>
            <a:r>
              <a:rPr lang="en-GB" dirty="0" smtClean="0"/>
              <a:t>new ways of working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i="1" dirty="0" smtClean="0"/>
              <a:t> 	'Effective partnership-working therefore challenges existing approaches by bringing to bear experience from other sectors and organisations, and developing new ways of working.'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(Nelson and </a:t>
            </a:r>
            <a:r>
              <a:rPr lang="en-GB" dirty="0" err="1" smtClean="0"/>
              <a:t>Zadec</a:t>
            </a:r>
            <a:r>
              <a:rPr lang="en-GB" dirty="0" smtClean="0"/>
              <a:t>, 2000 cited in </a:t>
            </a:r>
            <a:r>
              <a:rPr lang="en-GB" dirty="0" err="1" smtClean="0"/>
              <a:t>McQuaid</a:t>
            </a:r>
            <a:r>
              <a:rPr lang="en-GB" dirty="0" smtClean="0"/>
              <a:t>, 2009)</a:t>
            </a:r>
          </a:p>
          <a:p>
            <a:pPr>
              <a:buNone/>
            </a:pPr>
            <a:r>
              <a:rPr lang="en-GB" dirty="0" smtClean="0"/>
              <a:t>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    Effective partnerships will also have in place agreed targets and performance indicators in order </a:t>
            </a:r>
            <a:r>
              <a:rPr lang="en-GB" i="1" dirty="0" smtClean="0"/>
              <a:t>to evidence</a:t>
            </a:r>
            <a:r>
              <a:rPr lang="en-GB" dirty="0" smtClean="0"/>
              <a:t> whether they are making an impact in these areas.</a:t>
            </a:r>
          </a:p>
          <a:p>
            <a:pPr>
              <a:buNone/>
            </a:pPr>
            <a:r>
              <a:rPr lang="en-GB" dirty="0" smtClean="0"/>
              <a:t>    See</a:t>
            </a:r>
            <a:r>
              <a:rPr lang="en-GB" i="1" dirty="0" smtClean="0"/>
              <a:t> 'How Good is Our Community Learning and Development? Challenge questions for CLD services and partnerships'</a:t>
            </a:r>
            <a:r>
              <a:rPr lang="en-GB" dirty="0" smtClean="0"/>
              <a:t>. </a:t>
            </a:r>
            <a:r>
              <a:rPr lang="en-GB" dirty="0" err="1" smtClean="0"/>
              <a:t>HMIe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Partnership working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i="1" dirty="0" smtClean="0"/>
              <a:t>National Standards for Community Engagement, </a:t>
            </a:r>
            <a:r>
              <a:rPr lang="en-GB" dirty="0" smtClean="0"/>
              <a:t>both in the </a:t>
            </a:r>
            <a:r>
              <a:rPr lang="en-GB" i="1" dirty="0" smtClean="0"/>
              <a:t>'Working Together' Standard </a:t>
            </a:r>
            <a:r>
              <a:rPr lang="en-GB" dirty="0" smtClean="0"/>
              <a:t>and the</a:t>
            </a:r>
            <a:r>
              <a:rPr lang="en-GB" i="1" dirty="0" smtClean="0"/>
              <a:t> 'Working With Others' Standard.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('The Changing Picture for CLD' University of Aberdeen - Section 7 pp13-15).</a:t>
            </a:r>
            <a:r>
              <a:rPr lang="en-GB" i="1" dirty="0" smtClean="0"/>
              <a:t> </a:t>
            </a:r>
            <a:endParaRPr lang="en-GB" dirty="0" smtClean="0"/>
          </a:p>
          <a:p>
            <a:r>
              <a:rPr lang="en-GB" dirty="0" smtClean="0"/>
              <a:t>One of the key competences - </a:t>
            </a:r>
            <a:r>
              <a:rPr lang="en-GB" i="1" dirty="0" smtClean="0"/>
              <a:t>'Develop and support collaborative working'</a:t>
            </a:r>
            <a:r>
              <a:rPr lang="en-GB" dirty="0" smtClean="0"/>
              <a:t> - for CLD.</a:t>
            </a:r>
          </a:p>
          <a:p>
            <a:pPr>
              <a:buNone/>
            </a:pPr>
            <a:r>
              <a:rPr lang="en-GB" dirty="0" smtClean="0"/>
              <a:t>('The competences for Community Learning and Development' (2009) in 'The Changing Picture for CLD' University of Aberdeen - Section 6)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The Requirements for CLD (Scotland) Regulations 2013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i="1" dirty="0" smtClean="0"/>
              <a:t>    “Each local authority should have a clearly defined framework for planning and delivering CLD, through partnership, as a key element of its reformed public services.”</a:t>
            </a:r>
            <a:endParaRPr lang="en-GB" i="1" dirty="0" smtClean="0"/>
          </a:p>
          <a:p>
            <a:pPr>
              <a:buNone/>
            </a:pPr>
            <a:r>
              <a:rPr lang="en-GB" i="1" dirty="0" smtClean="0"/>
              <a:t>	</a:t>
            </a:r>
          </a:p>
          <a:p>
            <a:pPr>
              <a:buNone/>
            </a:pPr>
            <a:r>
              <a:rPr lang="en-GB" i="1" dirty="0" smtClean="0"/>
              <a:t>CLD Strategic Guidance </a:t>
            </a:r>
            <a:r>
              <a:rPr lang="en-GB" dirty="0" smtClean="0"/>
              <a:t>(p5)</a:t>
            </a:r>
          </a:p>
          <a:p>
            <a:pPr>
              <a:buNone/>
            </a:pPr>
            <a:r>
              <a:rPr lang="en-GB" dirty="0" smtClean="0"/>
              <a:t>	The Scottish Government, 2012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aim of the regulations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      </a:t>
            </a:r>
          </a:p>
          <a:p>
            <a:pPr>
              <a:buNone/>
            </a:pPr>
            <a:r>
              <a:rPr lang="en-GB" i="1" dirty="0" smtClean="0"/>
              <a:t>“........ is to ensure that a good CLD process takes place in each local area to identify how CLD provision is planned and delivered – that all those who deliver CLD talk to communities and each other when planning provision, and make their decisions transparent.”</a:t>
            </a:r>
          </a:p>
          <a:p>
            <a:pPr>
              <a:buNone/>
            </a:pPr>
            <a:endParaRPr lang="en-GB" i="1" dirty="0" smtClean="0"/>
          </a:p>
          <a:p>
            <a:pPr>
              <a:buNone/>
            </a:pPr>
            <a:r>
              <a:rPr lang="en-GB" sz="2600" dirty="0" smtClean="0"/>
              <a:t>	www.educationscotland.gov.uk/communitylearningnddevelopment/about/policy/regulations/asp</a:t>
            </a:r>
          </a:p>
          <a:p>
            <a:pPr>
              <a:buNone/>
            </a:pPr>
            <a:r>
              <a:rPr lang="en-GB" sz="2600" dirty="0" smtClean="0"/>
              <a:t>	</a:t>
            </a:r>
            <a:r>
              <a:rPr lang="en-GB" sz="2600" dirty="0" err="1" smtClean="0"/>
              <a:t>Powerpoint</a:t>
            </a:r>
            <a:r>
              <a:rPr lang="en-GB" sz="2600" dirty="0" smtClean="0"/>
              <a:t> file: The Requirements for CLD(Scotland) Regulations 2013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 will be looking at: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en-GB" sz="3000" dirty="0" smtClean="0"/>
              <a:t>1</a:t>
            </a:r>
            <a:r>
              <a:rPr lang="en-GB" sz="3000" dirty="0"/>
              <a:t>) What do we mean by 'partnership'? </a:t>
            </a:r>
          </a:p>
          <a:p>
            <a:pPr>
              <a:buNone/>
            </a:pPr>
            <a:r>
              <a:rPr lang="en-GB" sz="3000" dirty="0" smtClean="0"/>
              <a:t>      2</a:t>
            </a:r>
            <a:r>
              <a:rPr lang="en-GB" sz="3000" dirty="0"/>
              <a:t>) What are the barriers to effective partnerships - </a:t>
            </a:r>
            <a:r>
              <a:rPr lang="en-GB" sz="3000" dirty="0" smtClean="0"/>
              <a:t>  and </a:t>
            </a:r>
            <a:r>
              <a:rPr lang="en-GB" sz="3000" dirty="0"/>
              <a:t>what makes partnerships effective?</a:t>
            </a:r>
          </a:p>
          <a:p>
            <a:pPr>
              <a:buNone/>
            </a:pPr>
            <a:r>
              <a:rPr lang="en-GB" sz="3000" dirty="0" smtClean="0"/>
              <a:t>      3</a:t>
            </a:r>
            <a:r>
              <a:rPr lang="en-GB" sz="3000" dirty="0"/>
              <a:t>) What are the key benefits and advantages of effective </a:t>
            </a:r>
            <a:r>
              <a:rPr lang="en-GB" sz="3000" dirty="0" smtClean="0"/>
              <a:t>partnerships?</a:t>
            </a:r>
          </a:p>
          <a:p>
            <a:pPr>
              <a:buNone/>
            </a:pPr>
            <a:r>
              <a:rPr lang="en-GB" sz="3000" dirty="0"/>
              <a:t> </a:t>
            </a:r>
            <a:r>
              <a:rPr lang="en-GB" sz="3000" dirty="0" smtClean="0"/>
              <a:t>     4</a:t>
            </a:r>
            <a:r>
              <a:rPr lang="en-GB" sz="3000" dirty="0"/>
              <a:t>) Partnership work within the National Standards and CLD Competences</a:t>
            </a:r>
            <a:r>
              <a:rPr lang="en-GB" sz="3000" dirty="0" smtClean="0"/>
              <a:t>.</a:t>
            </a:r>
            <a:r>
              <a:rPr lang="en-GB" sz="3000" dirty="0"/>
              <a:t> </a:t>
            </a:r>
          </a:p>
          <a:p>
            <a:pPr>
              <a:buNone/>
            </a:pPr>
            <a:r>
              <a:rPr lang="en-GB" sz="3000" dirty="0" smtClean="0"/>
              <a:t>       5</a:t>
            </a:r>
            <a:r>
              <a:rPr lang="en-GB" sz="3000" dirty="0"/>
              <a:t>) Partnership as a </a:t>
            </a:r>
            <a:r>
              <a:rPr lang="en-GB" sz="3000" i="1" dirty="0"/>
              <a:t>statutory requirement</a:t>
            </a:r>
            <a:r>
              <a:rPr lang="en-GB" sz="3000" dirty="0"/>
              <a:t> (2013) of local authorities in planning and delivering CLD services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legislation?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To ensure communities across Scotland have access to CLD support </a:t>
            </a:r>
          </a:p>
          <a:p>
            <a:pPr lvl="0"/>
            <a:r>
              <a:rPr lang="en-GB" dirty="0" smtClean="0"/>
              <a:t>To strengthen the co-ordination between the full range of CLD providers</a:t>
            </a:r>
          </a:p>
          <a:p>
            <a:pPr lvl="0"/>
            <a:r>
              <a:rPr lang="en-GB" dirty="0" smtClean="0"/>
              <a:t>To reinforce the role of communities and learners in the assessment, planning and evaluation processes</a:t>
            </a:r>
          </a:p>
          <a:p>
            <a:pPr lvl="0"/>
            <a:r>
              <a:rPr lang="en-GB" dirty="0" smtClean="0"/>
              <a:t>To make CLD’s role and contribution more visible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Regulations 2 and 3 - Assessment of need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local authority needs to ensure that the following things happen in its area, regardless of who does them:</a:t>
            </a:r>
          </a:p>
          <a:p>
            <a:pPr lvl="0"/>
            <a:r>
              <a:rPr lang="en-GB" dirty="0" smtClean="0"/>
              <a:t>Target individuals and groups most likely to benefit from the provision of CLD are identified</a:t>
            </a:r>
          </a:p>
          <a:p>
            <a:pPr lvl="0"/>
            <a:r>
              <a:rPr lang="en-GB" dirty="0" smtClean="0"/>
              <a:t>The CLD needs of these individuals and groups are taken into account</a:t>
            </a:r>
          </a:p>
          <a:p>
            <a:pPr lvl="0"/>
            <a:r>
              <a:rPr lang="en-GB" dirty="0" smtClean="0"/>
              <a:t>There is an assessment of the extent to which these needs are already being met</a:t>
            </a:r>
          </a:p>
          <a:p>
            <a:pPr lvl="0"/>
            <a:r>
              <a:rPr lang="en-GB" dirty="0" smtClean="0"/>
              <a:t>Barriers to the efficient and adequate provision of CLD are identified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Elements of the plan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How the local authority will co-ordinate</a:t>
            </a:r>
            <a:r>
              <a:rPr lang="en-GB" b="1" dirty="0" smtClean="0"/>
              <a:t> </a:t>
            </a:r>
            <a:r>
              <a:rPr lang="en-GB" dirty="0" smtClean="0"/>
              <a:t>its own provision of CLD with other providers of CLD in its area.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action the local authority</a:t>
            </a:r>
            <a:r>
              <a:rPr lang="en-GB" b="1" dirty="0" smtClean="0"/>
              <a:t> </a:t>
            </a:r>
            <a:r>
              <a:rPr lang="en-GB" dirty="0" smtClean="0"/>
              <a:t>will take to provide CLD over the period of the plan.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What action other providers</a:t>
            </a:r>
            <a:r>
              <a:rPr lang="en-GB" b="1" dirty="0" smtClean="0"/>
              <a:t> </a:t>
            </a:r>
            <a:r>
              <a:rPr lang="en-GB" dirty="0" smtClean="0"/>
              <a:t>intend to take to provide CLD in the local authority’s area over the period of the plan.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/>
              <a:t>Statement of any needs for CLD that will not be met</a:t>
            </a:r>
            <a:r>
              <a:rPr lang="en-GB" b="1" dirty="0" smtClean="0"/>
              <a:t> </a:t>
            </a:r>
            <a:r>
              <a:rPr lang="en-GB" dirty="0" smtClean="0"/>
              <a:t>over the period of the plan.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LA must ensure that the following are involved in and consulted on the plan:</a:t>
            </a:r>
          </a:p>
          <a:p>
            <a:pPr lvl="0"/>
            <a:r>
              <a:rPr lang="en-GB" dirty="0" smtClean="0"/>
              <a:t>People representative of the target individuals and groups</a:t>
            </a:r>
          </a:p>
          <a:p>
            <a:pPr lvl="0"/>
            <a:r>
              <a:rPr lang="en-GB" dirty="0" smtClean="0"/>
              <a:t>People and organisations representative of CLD providers in the LA area</a:t>
            </a:r>
          </a:p>
          <a:p>
            <a:pPr lvl="0"/>
            <a:r>
              <a:rPr lang="en-GB" dirty="0" smtClean="0"/>
              <a:t>Anyone else the LA chooses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does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 smtClean="0"/>
              <a:t>Local authorities</a:t>
            </a:r>
            <a:r>
              <a:rPr lang="en-GB" b="1" dirty="0" smtClean="0"/>
              <a:t> </a:t>
            </a:r>
            <a:r>
              <a:rPr lang="en-GB" dirty="0" smtClean="0"/>
              <a:t>are responsible for developing and publishing the plan, in consultation.</a:t>
            </a:r>
          </a:p>
          <a:p>
            <a:pPr lvl="0"/>
            <a:r>
              <a:rPr lang="en-GB" dirty="0" smtClean="0"/>
              <a:t>They cannot fulfil their duties without engaging with partners, learners and communities.</a:t>
            </a:r>
          </a:p>
          <a:p>
            <a:pPr lvl="0"/>
            <a:r>
              <a:rPr lang="en-GB" dirty="0" smtClean="0"/>
              <a:t>HM Inspectors will expect to see partnerships implementing the CLD Regulations in advance of September 2015.</a:t>
            </a:r>
          </a:p>
          <a:p>
            <a:r>
              <a:rPr lang="en-GB" dirty="0" smtClean="0"/>
              <a:t>Completed plans will be seen by the Local Area Network of scrutiny bodies (Care Commission, Education Scotland etc) and will feature on the LAN’s Shared Risk Assessment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sz="4000" dirty="0" smtClean="0"/>
              <a:t>What will be crucial to the development of this strategy is the </a:t>
            </a:r>
            <a:r>
              <a:rPr lang="en-GB" sz="4000" b="1" dirty="0" smtClean="0"/>
              <a:t>effectiveness </a:t>
            </a:r>
            <a:r>
              <a:rPr lang="en-GB" sz="4000" dirty="0" smtClean="0"/>
              <a:t>of these partnerships, as they roll out - all tasked with submitting a 3 year plan by September 2015.</a:t>
            </a:r>
          </a:p>
          <a:p>
            <a:endParaRPr lang="en-GB" sz="4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</a:t>
            </a:r>
            <a:r>
              <a:rPr lang="en-GB" sz="4000" i="1" dirty="0" smtClean="0"/>
              <a:t>Partnerships are not intrinsically good and effective:</a:t>
            </a:r>
            <a:r>
              <a:rPr lang="en-GB" sz="4000" dirty="0" smtClean="0"/>
              <a:t> they need proper leadership, planning and clarity of purpose, without which elements of this policy initiative may be compromised.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Food for thought!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	Will the statutory requirement for partnerships serve to move the focus of CLD away from 'collective action' at a local level, in favour of a mechanism for more effective targeting of existing services - a useful but much less radical approach??</a:t>
            </a:r>
          </a:p>
          <a:p>
            <a:pPr>
              <a:buNone/>
            </a:pPr>
            <a:r>
              <a:rPr lang="en-GB" dirty="0" smtClean="0"/>
              <a:t>	Will it run the risk of tokenistic or marginalised  representation of community groups??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 we mean by ‘partnership’?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	Within </a:t>
            </a:r>
            <a:r>
              <a:rPr lang="en-GB" dirty="0"/>
              <a:t>Community Learning and Development, and </a:t>
            </a:r>
            <a:r>
              <a:rPr lang="en-GB" dirty="0" smtClean="0"/>
              <a:t>many </a:t>
            </a:r>
            <a:r>
              <a:rPr lang="en-GB" dirty="0"/>
              <a:t>other areas across the spectrum of health and social services, community planning, regeneration and labour market inclusion, working 'in partnership' or 'with partners' has become almost a mandatory - and frequently even a statutory - requirement, much loved by policy makers, The Inspectorate, and </a:t>
            </a:r>
            <a:r>
              <a:rPr lang="en-GB" dirty="0" smtClean="0"/>
              <a:t>funders.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'Partnership' is generally viewed as </a:t>
            </a:r>
            <a:r>
              <a:rPr lang="en-GB" i="1" dirty="0"/>
              <a:t>intrinsically good</a:t>
            </a:r>
            <a:r>
              <a:rPr lang="en-GB" dirty="0"/>
              <a:t> within the rhetoric of policy documents, and evidence of a partnership approach is frequently a funding requirement</a:t>
            </a:r>
            <a:r>
              <a:rPr lang="en-GB" dirty="0" smtClean="0"/>
              <a:t>.</a:t>
            </a:r>
          </a:p>
          <a:p>
            <a:r>
              <a:rPr lang="en-GB" dirty="0"/>
              <a:t>The term is widely used, and yet difficult to define, as partnerships can be hugely different in both make-up and function.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partnerships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strategic or </a:t>
            </a:r>
            <a:r>
              <a:rPr lang="en-GB" dirty="0"/>
              <a:t>operational </a:t>
            </a:r>
            <a:endParaRPr lang="en-GB" dirty="0" smtClean="0"/>
          </a:p>
          <a:p>
            <a:r>
              <a:rPr lang="en-GB" dirty="0" smtClean="0"/>
              <a:t>formal </a:t>
            </a:r>
            <a:r>
              <a:rPr lang="en-GB" dirty="0"/>
              <a:t>or informal </a:t>
            </a:r>
          </a:p>
          <a:p>
            <a:r>
              <a:rPr lang="en-GB" dirty="0" smtClean="0"/>
              <a:t>statutory </a:t>
            </a:r>
            <a:r>
              <a:rPr lang="en-GB" dirty="0"/>
              <a:t>or </a:t>
            </a:r>
            <a:r>
              <a:rPr lang="en-GB" dirty="0" smtClean="0"/>
              <a:t>non-statutory</a:t>
            </a:r>
          </a:p>
          <a:p>
            <a:r>
              <a:rPr lang="en-GB" dirty="0" smtClean="0"/>
              <a:t>issue-based </a:t>
            </a:r>
            <a:r>
              <a:rPr lang="en-GB" dirty="0"/>
              <a:t>and time-limited, </a:t>
            </a:r>
            <a:endParaRPr lang="en-GB" dirty="0" smtClean="0"/>
          </a:p>
          <a:p>
            <a:r>
              <a:rPr lang="en-GB" dirty="0" smtClean="0"/>
              <a:t>geographically </a:t>
            </a:r>
            <a:r>
              <a:rPr lang="en-GB" dirty="0"/>
              <a:t>large or very local: </a:t>
            </a:r>
            <a:endParaRPr lang="en-GB" dirty="0" smtClean="0"/>
          </a:p>
          <a:p>
            <a:r>
              <a:rPr lang="en-GB" dirty="0" smtClean="0"/>
              <a:t>broad-ranging- </a:t>
            </a:r>
            <a:r>
              <a:rPr lang="en-GB" dirty="0"/>
              <a:t>long term </a:t>
            </a:r>
            <a:r>
              <a:rPr lang="en-GB" dirty="0" smtClean="0"/>
              <a:t>goals</a:t>
            </a:r>
          </a:p>
          <a:p>
            <a:r>
              <a:rPr lang="en-GB" dirty="0" smtClean="0"/>
              <a:t>short </a:t>
            </a:r>
            <a:r>
              <a:rPr lang="en-GB" dirty="0"/>
              <a:t>term and specific outcome -</a:t>
            </a:r>
            <a:r>
              <a:rPr lang="en-GB" dirty="0" smtClean="0"/>
              <a:t>driven</a:t>
            </a:r>
          </a:p>
          <a:p>
            <a:r>
              <a:rPr lang="en-GB" dirty="0" smtClean="0"/>
              <a:t>organisations </a:t>
            </a:r>
            <a:r>
              <a:rPr lang="en-GB" dirty="0"/>
              <a:t>with a common purpose </a:t>
            </a:r>
            <a:r>
              <a:rPr lang="en-GB" dirty="0" smtClean="0"/>
              <a:t>but </a:t>
            </a:r>
            <a:r>
              <a:rPr lang="en-GB" dirty="0"/>
              <a:t>from </a:t>
            </a:r>
            <a:r>
              <a:rPr lang="en-GB" dirty="0" smtClean="0"/>
              <a:t>different sectors </a:t>
            </a:r>
            <a:r>
              <a:rPr lang="en-GB" dirty="0"/>
              <a:t>- i.e. public, </a:t>
            </a:r>
            <a:r>
              <a:rPr lang="en-GB" dirty="0" smtClean="0"/>
              <a:t>private, </a:t>
            </a:r>
            <a:r>
              <a:rPr lang="en-GB" dirty="0"/>
              <a:t>voluntary </a:t>
            </a:r>
            <a:r>
              <a:rPr lang="en-GB" dirty="0" smtClean="0"/>
              <a:t>sector</a:t>
            </a:r>
          </a:p>
          <a:p>
            <a:r>
              <a:rPr lang="en-GB" dirty="0" smtClean="0"/>
              <a:t>different </a:t>
            </a:r>
            <a:r>
              <a:rPr lang="en-GB" dirty="0"/>
              <a:t>organisational cultures round the </a:t>
            </a:r>
            <a:r>
              <a:rPr lang="en-GB" dirty="0" smtClean="0"/>
              <a:t>table</a:t>
            </a:r>
          </a:p>
          <a:p>
            <a:r>
              <a:rPr lang="en-GB" dirty="0" smtClean="0"/>
              <a:t>complex </a:t>
            </a:r>
            <a:r>
              <a:rPr lang="en-GB" dirty="0"/>
              <a:t>power dynamic.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Some functions/features of partnerships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jointly </a:t>
            </a:r>
            <a:r>
              <a:rPr lang="en-GB" sz="2400" dirty="0"/>
              <a:t>apply for, and/or allocate </a:t>
            </a:r>
            <a:r>
              <a:rPr lang="en-GB" sz="2400" dirty="0" smtClean="0"/>
              <a:t>funding </a:t>
            </a:r>
          </a:p>
          <a:p>
            <a:r>
              <a:rPr lang="en-GB" sz="2400" dirty="0" smtClean="0"/>
              <a:t>plan </a:t>
            </a:r>
            <a:r>
              <a:rPr lang="en-GB" sz="2400" dirty="0"/>
              <a:t>or co-ordinate services at a local or regional </a:t>
            </a:r>
            <a:r>
              <a:rPr lang="en-GB" sz="2400" dirty="0" smtClean="0"/>
              <a:t>level</a:t>
            </a:r>
            <a:endParaRPr lang="en-GB" sz="2400" dirty="0"/>
          </a:p>
          <a:p>
            <a:r>
              <a:rPr lang="en-GB" sz="2400" dirty="0" smtClean="0"/>
              <a:t>conduct </a:t>
            </a:r>
            <a:r>
              <a:rPr lang="en-GB" sz="2400" dirty="0"/>
              <a:t>joint needs </a:t>
            </a:r>
            <a:r>
              <a:rPr lang="en-GB" sz="2400" dirty="0" smtClean="0"/>
              <a:t>assessments</a:t>
            </a:r>
          </a:p>
          <a:p>
            <a:r>
              <a:rPr lang="en-GB" sz="2400" dirty="0" smtClean="0"/>
              <a:t>share </a:t>
            </a:r>
            <a:r>
              <a:rPr lang="en-GB" sz="2400" dirty="0"/>
              <a:t>data, </a:t>
            </a:r>
            <a:r>
              <a:rPr lang="en-GB" sz="2400" dirty="0" smtClean="0"/>
              <a:t>resources</a:t>
            </a:r>
          </a:p>
          <a:p>
            <a:r>
              <a:rPr lang="en-GB" sz="2400" dirty="0" smtClean="0"/>
              <a:t>provide </a:t>
            </a:r>
            <a:r>
              <a:rPr lang="en-GB" sz="2400" dirty="0"/>
              <a:t>shared CPD opportunities for </a:t>
            </a:r>
            <a:r>
              <a:rPr lang="en-GB" sz="2400" dirty="0" smtClean="0"/>
              <a:t>staff </a:t>
            </a:r>
            <a:r>
              <a:rPr lang="en-GB" sz="2400" dirty="0"/>
              <a:t>of member organisations: </a:t>
            </a:r>
            <a:endParaRPr lang="en-GB" sz="2400" dirty="0" smtClean="0"/>
          </a:p>
          <a:p>
            <a:r>
              <a:rPr lang="en-GB" sz="2400" dirty="0" smtClean="0"/>
              <a:t>share </a:t>
            </a:r>
            <a:r>
              <a:rPr lang="en-GB" sz="2400" dirty="0"/>
              <a:t>information and updating </a:t>
            </a:r>
            <a:r>
              <a:rPr lang="en-GB" sz="2400" dirty="0" smtClean="0"/>
              <a:t>to </a:t>
            </a:r>
            <a:r>
              <a:rPr lang="en-GB" sz="2400" dirty="0"/>
              <a:t>enhance effective </a:t>
            </a:r>
            <a:r>
              <a:rPr lang="en-GB" sz="2400" dirty="0" smtClean="0"/>
              <a:t>referral</a:t>
            </a:r>
          </a:p>
          <a:p>
            <a:r>
              <a:rPr lang="en-GB" sz="2400" dirty="0" smtClean="0"/>
              <a:t>set </a:t>
            </a:r>
            <a:r>
              <a:rPr lang="en-GB" sz="2400" dirty="0"/>
              <a:t>up in response to external demand or be self-determining</a:t>
            </a:r>
            <a:r>
              <a:rPr lang="en-GB" sz="2400" dirty="0" smtClean="0"/>
              <a:t>.</a:t>
            </a:r>
            <a:r>
              <a:rPr lang="en-GB" sz="2400" dirty="0"/>
              <a:t> </a:t>
            </a:r>
          </a:p>
          <a:p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</a:t>
            </a:r>
            <a:r>
              <a:rPr lang="en-GB" dirty="0"/>
              <a:t>term 'partnership' is essentially </a:t>
            </a:r>
            <a:r>
              <a:rPr lang="en-GB" dirty="0" smtClean="0"/>
              <a:t>ambiguous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i="1" dirty="0"/>
              <a:t>'The term 'partnership' covers a multi-dimensional continuum of widely differing concepts and practices and is used to describe a variety of types of relationship in a myriad of circumstances and locations.'</a:t>
            </a:r>
            <a:endParaRPr lang="en-GB" dirty="0"/>
          </a:p>
          <a:p>
            <a:pPr>
              <a:buNone/>
            </a:pPr>
            <a:r>
              <a:rPr lang="en-GB" i="1" dirty="0"/>
              <a:t>'........partnership remains a varied and ambiguous concept.'</a:t>
            </a:r>
            <a:endParaRPr lang="en-GB" dirty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McQuaid</a:t>
            </a:r>
            <a:r>
              <a:rPr lang="en-GB" smtClean="0"/>
              <a:t>, (2009</a:t>
            </a:r>
            <a:r>
              <a:rPr lang="en-GB" dirty="0"/>
              <a:t>)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An </a:t>
            </a:r>
            <a:r>
              <a:rPr lang="en-GB" dirty="0"/>
              <a:t>optimistic </a:t>
            </a:r>
            <a:r>
              <a:rPr lang="en-GB" dirty="0" smtClean="0"/>
              <a:t>definition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dirty="0"/>
          </a:p>
          <a:p>
            <a:pPr>
              <a:buNone/>
            </a:pPr>
            <a:r>
              <a:rPr lang="en-GB" dirty="0"/>
              <a:t> </a:t>
            </a:r>
            <a:r>
              <a:rPr lang="en-GB" i="1" dirty="0"/>
              <a:t>'there is a consensus around a number of defining features: partnerships bring together a coalition of interests drawn from more than one sector to generate agreement; partnerships have common aims and strategy to achieve them; partnerships share risks, resources and skills; partnerships achieve mutual benefit and synergy</a:t>
            </a:r>
            <a:r>
              <a:rPr lang="en-GB" i="1" dirty="0" smtClean="0"/>
              <a:t>.’</a:t>
            </a:r>
          </a:p>
          <a:p>
            <a:pPr>
              <a:buNone/>
            </a:pPr>
            <a:r>
              <a:rPr lang="en-GB" dirty="0" smtClean="0"/>
              <a:t>Hutchison and Campbell (1998) cited in </a:t>
            </a:r>
            <a:r>
              <a:rPr lang="en-GB" dirty="0" err="1" smtClean="0"/>
              <a:t>McQuaid</a:t>
            </a:r>
            <a:r>
              <a:rPr lang="en-GB" dirty="0" smtClean="0"/>
              <a:t> (2009),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Focus of CLD  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GB" dirty="0" smtClean="0"/>
              <a:t>	In 2012 the Community Learning and Development Strategic Guidance for Community Planning Partnerships moved the focus of CLD to two key areas:</a:t>
            </a:r>
          </a:p>
          <a:p>
            <a:pPr lvl="0">
              <a:buNone/>
            </a:pPr>
            <a:endParaRPr lang="en-GB" i="1" dirty="0" smtClean="0"/>
          </a:p>
          <a:p>
            <a:r>
              <a:rPr lang="en-GB" i="1" dirty="0" smtClean="0"/>
              <a:t>improved </a:t>
            </a:r>
            <a:r>
              <a:rPr lang="en-GB" i="1" dirty="0"/>
              <a:t>life chances through learning, personal development and active </a:t>
            </a:r>
            <a:r>
              <a:rPr lang="en-GB" i="1" dirty="0" smtClean="0"/>
              <a:t>citizenship</a:t>
            </a:r>
          </a:p>
          <a:p>
            <a:endParaRPr lang="en-GB" dirty="0"/>
          </a:p>
          <a:p>
            <a:pPr lvl="0"/>
            <a:r>
              <a:rPr lang="en-GB" i="1" dirty="0"/>
              <a:t>building stronger communities</a:t>
            </a:r>
            <a:endParaRPr lang="en-GB" dirty="0"/>
          </a:p>
          <a:p>
            <a:pPr>
              <a:buNone/>
            </a:pPr>
            <a:r>
              <a:rPr lang="en-GB" dirty="0"/>
              <a:t> </a:t>
            </a:r>
          </a:p>
          <a:p>
            <a:pPr>
              <a:buNone/>
            </a:pPr>
            <a:r>
              <a:rPr lang="en-GB" dirty="0" smtClean="0"/>
              <a:t>	For </a:t>
            </a:r>
            <a:r>
              <a:rPr lang="en-GB" dirty="0"/>
              <a:t>a CLD partnership to be viewed as effective therefore, it would need to be able to </a:t>
            </a:r>
            <a:r>
              <a:rPr lang="en-GB" i="1" dirty="0"/>
              <a:t>evidence</a:t>
            </a:r>
            <a:r>
              <a:rPr lang="en-GB" dirty="0"/>
              <a:t> its impact in relation to one or both of the above areas of focus.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1064</Words>
  <Application>Microsoft Office PowerPoint</Application>
  <PresentationFormat>On-screen Show (4:3)</PresentationFormat>
  <Paragraphs>121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Partnerships</vt:lpstr>
      <vt:lpstr>We will be looking at:</vt:lpstr>
      <vt:lpstr>What do we mean by ‘partnership’?</vt:lpstr>
      <vt:lpstr>PowerPoint Presentation</vt:lpstr>
      <vt:lpstr>Types of partnerships</vt:lpstr>
      <vt:lpstr>Some functions/features of partnerships</vt:lpstr>
      <vt:lpstr>The term 'partnership' is essentially ambiguous </vt:lpstr>
      <vt:lpstr>An optimistic definition ?</vt:lpstr>
      <vt:lpstr> Focus of CLD   </vt:lpstr>
      <vt:lpstr>Barriers to effective partnerships</vt:lpstr>
      <vt:lpstr>PowerPoint Presentation</vt:lpstr>
      <vt:lpstr>PowerPoint Presentation</vt:lpstr>
      <vt:lpstr>The advantages and benefits of effective partnership working. </vt:lpstr>
      <vt:lpstr>PowerPoint Presentation</vt:lpstr>
      <vt:lpstr>PowerPoint Presentation</vt:lpstr>
      <vt:lpstr>PowerPoint Presentation</vt:lpstr>
      <vt:lpstr>Partnership working</vt:lpstr>
      <vt:lpstr>The Requirements for CLD (Scotland) Regulations 2013 </vt:lpstr>
      <vt:lpstr>The aim of the regulations</vt:lpstr>
      <vt:lpstr>Why legislation?</vt:lpstr>
      <vt:lpstr> Regulations 2 and 3 - Assessment of need </vt:lpstr>
      <vt:lpstr>Elements of the plan</vt:lpstr>
      <vt:lpstr>PowerPoint Presentation</vt:lpstr>
      <vt:lpstr>Who does what?</vt:lpstr>
      <vt:lpstr>PowerPoint Presentation</vt:lpstr>
      <vt:lpstr>PowerPoint Presentation</vt:lpstr>
      <vt:lpstr> Food for thought!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Partnerships</dc:title>
  <dc:creator>clare harper</dc:creator>
  <cp:lastModifiedBy>sue holland-smith</cp:lastModifiedBy>
  <cp:revision>46</cp:revision>
  <dcterms:created xsi:type="dcterms:W3CDTF">2015-05-15T10:57:07Z</dcterms:created>
  <dcterms:modified xsi:type="dcterms:W3CDTF">2015-05-26T11:34:49Z</dcterms:modified>
</cp:coreProperties>
</file>