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63" r:id="rId8"/>
    <p:sldId id="268" r:id="rId9"/>
    <p:sldId id="264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65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92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5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11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84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1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69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64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62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98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18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BBBE9-35B5-495A-BC9A-345D65326157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688C9-A217-459B-86B6-66EDA5711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0023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Key sociological Thinkers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Karen McArdle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26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Points of Tension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Local action and collective action</a:t>
            </a:r>
          </a:p>
          <a:p>
            <a:pPr eaLnBrk="1" hangingPunct="1"/>
            <a:r>
              <a:rPr lang="en-GB" altLang="en-US" smtClean="0"/>
              <a:t>Structuralism</a:t>
            </a:r>
          </a:p>
          <a:p>
            <a:pPr eaLnBrk="1" hangingPunct="1"/>
            <a:r>
              <a:rPr lang="en-GB" altLang="en-US" smtClean="0"/>
              <a:t>Local knowledge and positivism</a:t>
            </a:r>
          </a:p>
          <a:p>
            <a:pPr eaLnBrk="1" hangingPunct="1"/>
            <a:r>
              <a:rPr lang="en-GB" altLang="en-US" smtClean="0"/>
              <a:t>Emancipatory dimension</a:t>
            </a:r>
          </a:p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10316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Social Capital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Affirmation of theoretical base</a:t>
            </a:r>
          </a:p>
          <a:p>
            <a:pPr eaLnBrk="1" hangingPunct="1"/>
            <a:r>
              <a:rPr lang="en-GB" altLang="en-US" smtClean="0"/>
              <a:t>Recognise and value boundary work</a:t>
            </a:r>
          </a:p>
          <a:p>
            <a:pPr eaLnBrk="1" hangingPunct="1"/>
            <a:r>
              <a:rPr lang="en-GB" altLang="en-US" smtClean="0"/>
              <a:t>Release from Marxist discourses</a:t>
            </a:r>
          </a:p>
          <a:p>
            <a:pPr eaLnBrk="1" hangingPunct="1">
              <a:buFontTx/>
              <a:buNone/>
            </a:pP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7185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Foucault and Power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link to empowerment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65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Power operates in many different kinds of relationships.  It is always already there.</a:t>
            </a:r>
          </a:p>
          <a:p>
            <a:r>
              <a:rPr lang="en-GB" dirty="0" smtClean="0"/>
              <a:t>We are never outside it.</a:t>
            </a:r>
          </a:p>
          <a:p>
            <a:r>
              <a:rPr lang="en-GB" dirty="0" smtClean="0"/>
              <a:t>Power is not just about what can be done but also about what can be said and thought</a:t>
            </a:r>
          </a:p>
          <a:p>
            <a:r>
              <a:rPr lang="en-GB" dirty="0" smtClean="0"/>
              <a:t>Power is sometimes an opportunity </a:t>
            </a:r>
            <a:r>
              <a:rPr lang="en-GB" dirty="0" err="1" smtClean="0"/>
              <a:t>ot</a:t>
            </a:r>
            <a:r>
              <a:rPr lang="en-GB" dirty="0" smtClean="0"/>
              <a:t> be </a:t>
            </a:r>
            <a:r>
              <a:rPr lang="en-GB" smtClean="0"/>
              <a:t>successful or loved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Discourse is important (</a:t>
            </a:r>
            <a:r>
              <a:rPr lang="en-GB" dirty="0" err="1" smtClean="0"/>
              <a:t>e.g</a:t>
            </a:r>
            <a:r>
              <a:rPr lang="en-GB" dirty="0" smtClean="0"/>
              <a:t> Australian Christians)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06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Discourse of Normality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Produces the abnormal</a:t>
            </a:r>
          </a:p>
          <a:p>
            <a:r>
              <a:rPr lang="en-GB" dirty="0" smtClean="0"/>
              <a:t>E.g. Psychology, educational psychology, doctor discourses.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which subjugates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about a double bind.</a:t>
            </a:r>
          </a:p>
          <a:p>
            <a:r>
              <a:rPr lang="en-GB" dirty="0" smtClean="0"/>
              <a:t>Empowerment, self esteem and hopes and desires are artefacts of power.</a:t>
            </a:r>
          </a:p>
          <a:p>
            <a:r>
              <a:rPr lang="en-GB" dirty="0" smtClean="0"/>
              <a:t>Power is a product of the state but also of our thinking.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10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does this mean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Foucault does not have a solution;</a:t>
            </a:r>
          </a:p>
          <a:p>
            <a:r>
              <a:rPr lang="en-GB" dirty="0" smtClean="0"/>
              <a:t>BUT</a:t>
            </a:r>
          </a:p>
          <a:p>
            <a:r>
              <a:rPr lang="en-GB" dirty="0" smtClean="0"/>
              <a:t>We need a set of practices through which we self examine and examine the social order.</a:t>
            </a:r>
          </a:p>
          <a:p>
            <a:r>
              <a:rPr lang="en-GB" dirty="0" smtClean="0"/>
              <a:t>He calls it an active process of becoming.</a:t>
            </a:r>
          </a:p>
          <a:p>
            <a:r>
              <a:rPr lang="en-GB" dirty="0" smtClean="0"/>
              <a:t>What does this mean for us?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75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Derrida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Deconstruction</a:t>
            </a:r>
          </a:p>
          <a:p>
            <a:endParaRPr lang="en-GB" dirty="0"/>
          </a:p>
          <a:p>
            <a:r>
              <a:rPr lang="en-GB" dirty="0" smtClean="0"/>
              <a:t>Turning things on their head.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19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Bourdieu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Habitus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59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29600" cy="1143000"/>
          </a:xfrm>
        </p:spPr>
        <p:txBody>
          <a:bodyPr/>
          <a:lstStyle/>
          <a:p>
            <a:r>
              <a:rPr lang="en-GB" dirty="0" smtClean="0"/>
              <a:t>Wilkinson and Pickett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wish to eat less rather than more;</a:t>
            </a:r>
          </a:p>
          <a:p>
            <a:r>
              <a:rPr lang="en-GB" dirty="0" smtClean="0"/>
              <a:t>Rise of anxiety and depression;</a:t>
            </a:r>
          </a:p>
          <a:p>
            <a:r>
              <a:rPr lang="en-GB" dirty="0" smtClean="0"/>
              <a:t>As countries get richer, average living standards do less and less for health;</a:t>
            </a:r>
          </a:p>
          <a:p>
            <a:r>
              <a:rPr lang="en-GB" dirty="0" smtClean="0"/>
              <a:t>So too happiness has levelled off;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3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can we improve quality of life?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“We are affected very differently by the income differences </a:t>
            </a:r>
            <a:r>
              <a:rPr lang="en-GB" u="sng" dirty="0" smtClean="0"/>
              <a:t>within</a:t>
            </a:r>
            <a:r>
              <a:rPr lang="en-GB" dirty="0" smtClean="0"/>
              <a:t> our own society from the way we are affected by the differences </a:t>
            </a:r>
            <a:r>
              <a:rPr lang="en-GB" u="sng" dirty="0" smtClean="0"/>
              <a:t>between</a:t>
            </a:r>
            <a:r>
              <a:rPr lang="en-GB" dirty="0" smtClean="0"/>
              <a:t> one rich society and another.” (11)</a:t>
            </a:r>
          </a:p>
          <a:p>
            <a:endParaRPr lang="en-GB" dirty="0"/>
          </a:p>
          <a:p>
            <a:r>
              <a:rPr lang="en-GB" dirty="0" smtClean="0"/>
              <a:t>Within countries death rates are closely and systematically related to income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81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Explanations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matters in rich countries  may not be your actual income level and living standards but how you compare with other people in the same society.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Where you come in the pecking order matters.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7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Anthony Giddens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Post-industrial society</a:t>
            </a:r>
          </a:p>
          <a:p>
            <a:r>
              <a:rPr lang="en-GB" dirty="0" smtClean="0"/>
              <a:t>- Decline in employment in agriculture compared  to all other occupations;</a:t>
            </a:r>
          </a:p>
          <a:p>
            <a:r>
              <a:rPr lang="en-GB" dirty="0" smtClean="0"/>
              <a:t>- Service sector is ‘blue collar’ as well as white collar;</a:t>
            </a:r>
          </a:p>
          <a:p>
            <a:r>
              <a:rPr lang="en-GB" dirty="0" smtClean="0"/>
              <a:t>-  service jobs include producing a product;</a:t>
            </a:r>
          </a:p>
          <a:p>
            <a:r>
              <a:rPr lang="en-GB" dirty="0" smtClean="0"/>
              <a:t>-  ICT is integrated within manufacturing rather than replacing it.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Postmodernity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4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Zygmunt</a:t>
            </a:r>
            <a:r>
              <a:rPr lang="en-GB" dirty="0" smtClean="0"/>
              <a:t> Bauman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Movement from a solid to a liquid phase;</a:t>
            </a:r>
          </a:p>
          <a:p>
            <a:r>
              <a:rPr lang="en-GB" dirty="0" smtClean="0"/>
              <a:t>Divorce of power and politics;</a:t>
            </a:r>
          </a:p>
          <a:p>
            <a:r>
              <a:rPr lang="en-GB" dirty="0" smtClean="0"/>
              <a:t>Withdrawal of state-endorsed insurance;</a:t>
            </a:r>
          </a:p>
          <a:p>
            <a:r>
              <a:rPr lang="en-GB" dirty="0" smtClean="0"/>
              <a:t>Collapse of long term thinking, planning;</a:t>
            </a:r>
          </a:p>
          <a:p>
            <a:r>
              <a:rPr lang="en-GB" dirty="0" smtClean="0"/>
              <a:t>Constantly changing circumstances – free choosers</a:t>
            </a:r>
          </a:p>
          <a:p>
            <a:r>
              <a:rPr lang="en-GB" dirty="0" smtClean="0"/>
              <a:t>AND</a:t>
            </a:r>
          </a:p>
          <a:p>
            <a:r>
              <a:rPr lang="en-GB" dirty="0" smtClean="0"/>
              <a:t>Short term communities`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1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Bauman, Z. (2007) Liquid Times: Living in an Age of Uncertainty.  Polity Press, Cambridge</a:t>
            </a:r>
          </a:p>
          <a:p>
            <a:r>
              <a:rPr lang="en-GB" dirty="0" smtClean="0"/>
              <a:t>Giddens, A. (1993) Sociology. Polity Press, Cambridge</a:t>
            </a:r>
          </a:p>
          <a:p>
            <a:r>
              <a:rPr lang="en-GB" dirty="0" smtClean="0"/>
              <a:t>Wilkinson, R. &amp; Pickett, K. (2010) The Spirit Level: Why equality is better for everyone.  Penguin  Books</a:t>
            </a:r>
            <a:r>
              <a:rPr lang="en-GB" smtClean="0"/>
              <a:t>, London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92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POSTMODERNISM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88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Aspects of Postmodernism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Emphasis on narrative</a:t>
            </a:r>
          </a:p>
          <a:p>
            <a:pPr eaLnBrk="1" hangingPunct="1"/>
            <a:r>
              <a:rPr lang="en-GB" altLang="en-US" smtClean="0"/>
              <a:t>Living with and managing complexity</a:t>
            </a:r>
          </a:p>
          <a:p>
            <a:pPr eaLnBrk="1" hangingPunct="1"/>
            <a:r>
              <a:rPr lang="en-GB" altLang="en-US" smtClean="0"/>
              <a:t>Community orientation</a:t>
            </a:r>
          </a:p>
          <a:p>
            <a:pPr eaLnBrk="1" hangingPunct="1">
              <a:buFontTx/>
              <a:buNone/>
            </a:pP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3792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496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Key sociological Thinkers</vt:lpstr>
      <vt:lpstr>Wilkinson and Pickett</vt:lpstr>
      <vt:lpstr>How can we improve quality of life?</vt:lpstr>
      <vt:lpstr>Explanations</vt:lpstr>
      <vt:lpstr>Anthony Giddens</vt:lpstr>
      <vt:lpstr>Zygmunt Bauman</vt:lpstr>
      <vt:lpstr>References</vt:lpstr>
      <vt:lpstr>POSTMODERNISM</vt:lpstr>
      <vt:lpstr>Aspects of Postmodernism</vt:lpstr>
      <vt:lpstr>Points of Tension</vt:lpstr>
      <vt:lpstr>Social Capital</vt:lpstr>
      <vt:lpstr>Foucault and Power</vt:lpstr>
      <vt:lpstr>Power</vt:lpstr>
      <vt:lpstr>Discourse of Normality</vt:lpstr>
      <vt:lpstr>Power which subjugates</vt:lpstr>
      <vt:lpstr>So what does this mean</vt:lpstr>
      <vt:lpstr>Derrida</vt:lpstr>
      <vt:lpstr>Bourdieu</vt:lpstr>
    </vt:vector>
  </TitlesOfParts>
  <Company>University of Aberdeen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sociological Thinkers</dc:title>
  <dc:creator>Mcardle, Karen A.</dc:creator>
  <cp:lastModifiedBy>sue holland-smith</cp:lastModifiedBy>
  <cp:revision>9</cp:revision>
  <dcterms:created xsi:type="dcterms:W3CDTF">2015-02-23T11:48:25Z</dcterms:created>
  <dcterms:modified xsi:type="dcterms:W3CDTF">2015-11-03T09:13:53Z</dcterms:modified>
</cp:coreProperties>
</file>