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1" r:id="rId3"/>
    <p:sldId id="260" r:id="rId4"/>
    <p:sldId id="263" r:id="rId5"/>
    <p:sldId id="264" r:id="rId6"/>
    <p:sldId id="265" r:id="rId7"/>
    <p:sldId id="273" r:id="rId8"/>
    <p:sldId id="274" r:id="rId9"/>
    <p:sldId id="277" r:id="rId10"/>
    <p:sldId id="280" r:id="rId11"/>
    <p:sldId id="281" r:id="rId12"/>
    <p:sldId id="282" r:id="rId13"/>
    <p:sldId id="278" r:id="rId14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00"/>
    <a:srgbClr val="1A1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43" autoAdjust="0"/>
  </p:normalViewPr>
  <p:slideViewPr>
    <p:cSldViewPr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522D8-3C75-4864-B697-D73F88706D2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DBD34-6DC1-41A2-9562-546D7F74C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891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316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Discuss each statement one by one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625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Conclusion – depending on the circumstances, some of these are acceptable, but others are against HLH’s policies. Discuss: relevance to learning, setting expectations, comfort of learner/ tutor, privacy/ data protection, protection vulnerable adults, lone working policy…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302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Any questions?</a:t>
            </a:r>
          </a:p>
          <a:p>
            <a:pPr marL="0" indent="0">
              <a:buNone/>
            </a:pPr>
            <a:r>
              <a:rPr lang="en-GB" dirty="0"/>
              <a:t>Next week’s arrangements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8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033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Google Classroom handout – individual task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Feedback to the group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Group discussion – what helps adults to learn?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557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discussion – based on our previous discussion about what helps adults to learn, consider and discuss each aspect of what makes appositive learning environment.</a:t>
            </a:r>
          </a:p>
          <a:p>
            <a:endParaRPr lang="en-GB" dirty="0"/>
          </a:p>
          <a:p>
            <a:r>
              <a:rPr lang="en-GB" dirty="0"/>
              <a:t>Challenging</a:t>
            </a:r>
            <a:r>
              <a:rPr lang="en-GB" baseline="0" dirty="0"/>
              <a:t> misconceptions – list the possible misconceptions about adult literacies learners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770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Read the statements provided:</a:t>
            </a:r>
          </a:p>
          <a:p>
            <a:r>
              <a:rPr lang="en-GB" baseline="0" dirty="0"/>
              <a:t>Decide which 3 statements you agree with most</a:t>
            </a:r>
          </a:p>
          <a:p>
            <a:r>
              <a:rPr lang="en-GB" baseline="0" dirty="0"/>
              <a:t>Decide which statements you disagree with the least</a:t>
            </a:r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42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Break – 10 minute comfort</a:t>
            </a:r>
            <a:r>
              <a:rPr lang="en-GB" baseline="0" dirty="0"/>
              <a:t> break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8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Group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8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Google Classroom – examples of Adult Literacies posters</a:t>
            </a:r>
          </a:p>
          <a:p>
            <a:pPr marL="0" indent="0">
              <a:buNone/>
            </a:pPr>
            <a:r>
              <a:rPr lang="en-GB" dirty="0"/>
              <a:t>Assignment</a:t>
            </a:r>
            <a:r>
              <a:rPr lang="en-GB" baseline="0" dirty="0"/>
              <a:t> 1, Part B – discuss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8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discussion – boundaries – is this acceptable or does it overstep a professional boundary?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DBD34-6DC1-41A2-9562-546D7F74C1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079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65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0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77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74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878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42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064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937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022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2902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12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48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1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302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92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35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7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701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1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61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17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93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0F9E8-9C37-4995-8804-B6E85FA098CD}" type="datetimeFigureOut">
              <a:rPr lang="en-GB" smtClean="0"/>
              <a:t>28/06/2021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F1DCF-97B6-4DD1-A3B9-5756F30099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3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0F9E8-9C37-4995-8804-B6E85FA098C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28/06/2021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F1DCF-97B6-4DD1-A3B9-5756F30099D0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11560" y="908720"/>
            <a:ext cx="7920880" cy="1800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1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1A125A"/>
                </a:solidFill>
                <a:latin typeface="Arial" pitchFamily="34" charset="0"/>
                <a:cs typeface="Arial" pitchFamily="34" charset="0"/>
              </a:rPr>
              <a:t>PDA </a:t>
            </a:r>
            <a:r>
              <a:rPr lang="en-GB" i="1" dirty="0">
                <a:solidFill>
                  <a:srgbClr val="1A125A"/>
                </a:solidFill>
                <a:latin typeface="Arial" pitchFamily="34" charset="0"/>
                <a:cs typeface="Arial" pitchFamily="34" charset="0"/>
              </a:rPr>
              <a:t>Supporting Adult Literacies Learning </a:t>
            </a:r>
            <a:r>
              <a:rPr lang="en-GB" dirty="0">
                <a:solidFill>
                  <a:srgbClr val="1A125A"/>
                </a:solidFill>
                <a:latin typeface="Arial" pitchFamily="34" charset="0"/>
                <a:cs typeface="Arial" pitchFamily="34" charset="0"/>
              </a:rPr>
              <a:t>(SALL)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23828" y="3120693"/>
            <a:ext cx="3096344" cy="11521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dirty="0">
                <a:latin typeface="Arial" pitchFamily="34" charset="0"/>
                <a:cs typeface="Arial" pitchFamily="34" charset="0"/>
              </a:rPr>
            </a:br>
            <a:r>
              <a:rPr lang="en-GB" sz="2800" dirty="0">
                <a:latin typeface="Arial" pitchFamily="34" charset="0"/>
                <a:cs typeface="Arial" pitchFamily="34" charset="0"/>
              </a:rPr>
              <a:t>Adult Learning Coordinator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7704" y="2780928"/>
            <a:ext cx="532859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1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9B9E7-EAAD-417C-8430-E1D0E4CAB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D2D95-0492-47A3-A9A7-C27703E6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3854"/>
            <a:ext cx="8435280" cy="48234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Swap phone numbers with the learner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7030A0"/>
                </a:solidFill>
              </a:rPr>
              <a:t>Comfort the learner if they cry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</a:rPr>
              <a:t>Listen to the learner’s relationship problems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</a:rPr>
              <a:t>Ask how the learner’s week has been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F0"/>
                </a:solidFill>
              </a:rPr>
              <a:t>Ask about the learner’s experiences of school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C00000"/>
                </a:solidFill>
              </a:rPr>
              <a:t>Knowing that the learner has a disability, ask questions about how it affects their life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FFC000"/>
                </a:solidFill>
              </a:rPr>
              <a:t>Give the learner a lift home</a:t>
            </a:r>
          </a:p>
          <a:p>
            <a:pPr marL="0" indent="0" algn="ctr">
              <a:buNone/>
            </a:pPr>
            <a:endParaRPr lang="en-GB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60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CC3D-7357-4CBD-BD61-A978C9E5A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DA8F6-22AE-4F43-86CC-681A70B6A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</a:rPr>
              <a:t>When invited, go into the learner’s home for a cup of tea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Swap phone numbers with the learner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</a:rPr>
              <a:t>Add the learner on Facebook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7030A0"/>
                </a:solidFill>
              </a:rPr>
              <a:t>Stop and talk to the learner if you see them in the street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FFC000"/>
                </a:solidFill>
              </a:rPr>
              <a:t>Let the learner buy you lunch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F0"/>
                </a:solidFill>
              </a:rPr>
              <a:t>Buy the learner lunch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C00000"/>
                </a:solidFill>
              </a:rPr>
              <a:t>Ask about the learner’s sexuality, race or religion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99"/>
                </a:solidFill>
              </a:rPr>
              <a:t>Meet up for a coffee</a:t>
            </a:r>
          </a:p>
        </p:txBody>
      </p:sp>
    </p:spTree>
    <p:extLst>
      <p:ext uri="{BB962C8B-B14F-4D97-AF65-F5344CB8AC3E}">
        <p14:creationId xmlns:p14="http://schemas.microsoft.com/office/powerpoint/2010/main" val="339117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3265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Questions?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558522" cy="423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69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9"/>
            <a:ext cx="8219256" cy="93610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2800" dirty="0">
                <a:latin typeface="Arial" pitchFamily="34" charset="0"/>
                <a:cs typeface="Arial" pitchFamily="34" charset="0"/>
              </a:rPr>
              <a:t>Welcome Back</a:t>
            </a:r>
          </a:p>
          <a:p>
            <a:pPr marL="0" indent="0" algn="ctr">
              <a:buNone/>
            </a:pPr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Questions from last week?</a:t>
            </a:r>
          </a:p>
          <a:p>
            <a:pPr marL="0" indent="0" algn="ctr">
              <a:buNone/>
            </a:pP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8840"/>
            <a:ext cx="5426943" cy="305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2547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836712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Activity 1</a:t>
            </a:r>
          </a:p>
          <a:p>
            <a:pPr algn="ctr"/>
            <a:endParaRPr lang="en-GB" sz="4800" dirty="0"/>
          </a:p>
          <a:p>
            <a:pPr algn="ctr"/>
            <a:r>
              <a:rPr lang="en-GB" sz="4800" dirty="0"/>
              <a:t>Positive and negative learning experiences</a:t>
            </a:r>
          </a:p>
          <a:p>
            <a:pPr algn="ctr"/>
            <a:endParaRPr lang="en-GB" sz="4800" dirty="0"/>
          </a:p>
          <a:p>
            <a:pPr algn="ctr"/>
            <a:r>
              <a:rPr lang="en-GB" sz="4800" dirty="0"/>
              <a:t>What helps adults to learn?</a:t>
            </a:r>
          </a:p>
        </p:txBody>
      </p:sp>
    </p:spTree>
    <p:extLst>
      <p:ext uri="{BB962C8B-B14F-4D97-AF65-F5344CB8AC3E}">
        <p14:creationId xmlns:p14="http://schemas.microsoft.com/office/powerpoint/2010/main" val="95791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620688"/>
            <a:ext cx="77048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Activity 2</a:t>
            </a:r>
          </a:p>
          <a:p>
            <a:pPr algn="ctr"/>
            <a:endParaRPr lang="en-GB" sz="3600" dirty="0"/>
          </a:p>
          <a:p>
            <a:pPr algn="ctr"/>
            <a:r>
              <a:rPr lang="en-GB" sz="2000" dirty="0"/>
              <a:t>Creating a positive learning environment</a:t>
            </a:r>
          </a:p>
          <a:p>
            <a:pPr algn="ctr"/>
            <a:endParaRPr lang="en-GB" sz="3600" dirty="0"/>
          </a:p>
          <a:p>
            <a:pPr algn="ctr"/>
            <a:r>
              <a:rPr lang="en-GB" sz="3600" dirty="0"/>
              <a:t>Environment</a:t>
            </a:r>
          </a:p>
          <a:p>
            <a:pPr algn="ctr"/>
            <a:endParaRPr lang="en-GB" sz="3600" dirty="0"/>
          </a:p>
          <a:p>
            <a:pPr algn="ctr"/>
            <a:r>
              <a:rPr lang="en-GB" sz="3600" dirty="0"/>
              <a:t>Topics and Content</a:t>
            </a:r>
          </a:p>
          <a:p>
            <a:pPr algn="ctr"/>
            <a:endParaRPr lang="en-GB" sz="3600" dirty="0"/>
          </a:p>
          <a:p>
            <a:pPr algn="ctr"/>
            <a:r>
              <a:rPr lang="en-GB" sz="3600" dirty="0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242603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620688"/>
            <a:ext cx="806489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Activity 3</a:t>
            </a:r>
          </a:p>
          <a:p>
            <a:pPr algn="ctr"/>
            <a:endParaRPr lang="en-GB" sz="2800" dirty="0"/>
          </a:p>
          <a:p>
            <a:pPr algn="ctr"/>
            <a:r>
              <a:rPr lang="en-GB" sz="1600" dirty="0"/>
              <a:t>Asks the learner what they want to learn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Plans learning in partnership with the learner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Begins with the learners existing strengths and skills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Opens with questions about material covered in the last session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Gives the learner regular breaks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Ends each session by looking forward to the next one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Recognises progress during or at the end of each session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Builds a personal relationship with the learner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Acts as a guide rather than a teacher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Always corrects learners’ errors</a:t>
            </a:r>
          </a:p>
          <a:p>
            <a:pPr algn="ctr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4969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916" y="416877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Break</a:t>
            </a: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12776"/>
            <a:ext cx="465772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45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916" y="416877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Welcome back</a:t>
            </a: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SQA Video Clip 1</a:t>
            </a: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What makes a good tutor?</a:t>
            </a: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en-GB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15331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3265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Activity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Look at some adult literacies promotional materials</a:t>
            </a:r>
          </a:p>
          <a:p>
            <a:pPr marL="0" indent="0" algn="ctr">
              <a:buNone/>
            </a:pPr>
            <a:r>
              <a:rPr lang="en-GB" sz="1800" dirty="0"/>
              <a:t>Consider the follow: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4000" dirty="0"/>
              <a:t>Text and font</a:t>
            </a:r>
          </a:p>
          <a:p>
            <a:pPr marL="0" indent="0" algn="ctr">
              <a:buNone/>
            </a:pPr>
            <a:r>
              <a:rPr lang="en-GB" sz="4000" dirty="0"/>
              <a:t>Visuals and pictures</a:t>
            </a:r>
          </a:p>
          <a:p>
            <a:pPr marL="0" indent="0" algn="ctr">
              <a:buNone/>
            </a:pPr>
            <a:r>
              <a:rPr lang="en-GB" sz="4000" dirty="0"/>
              <a:t>Content and information</a:t>
            </a:r>
          </a:p>
        </p:txBody>
      </p:sp>
    </p:spTree>
    <p:extLst>
      <p:ext uri="{BB962C8B-B14F-4D97-AF65-F5344CB8AC3E}">
        <p14:creationId xmlns:p14="http://schemas.microsoft.com/office/powerpoint/2010/main" val="349613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42F33-50DE-47AA-AF8A-4F7825894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Maintaining Personal-Professional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57DF2-E87C-46A5-AB41-328449A6A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>
                <a:solidFill>
                  <a:srgbClr val="00B0F0"/>
                </a:solidFill>
              </a:rPr>
              <a:t>Consider the following statements:</a:t>
            </a:r>
          </a:p>
        </p:txBody>
      </p:sp>
    </p:spTree>
    <p:extLst>
      <p:ext uri="{BB962C8B-B14F-4D97-AF65-F5344CB8AC3E}">
        <p14:creationId xmlns:p14="http://schemas.microsoft.com/office/powerpoint/2010/main" val="4087759818"/>
      </p:ext>
    </p:extLst>
  </p:cSld>
  <p:clrMapOvr>
    <a:masterClrMapping/>
  </p:clrMapOvr>
</p:sld>
</file>

<file path=ppt/theme/theme1.xml><?xml version="1.0" encoding="utf-8"?>
<a:theme xmlns:a="http://schemas.openxmlformats.org/drawingml/2006/main" name="HLH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471</Words>
  <Application>Microsoft Office PowerPoint</Application>
  <PresentationFormat>On-screen Show (4:3)</PresentationFormat>
  <Paragraphs>121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HLH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Maintaining Personal-Professional Boundaries</vt:lpstr>
      <vt:lpstr>Boundaries</vt:lpstr>
      <vt:lpstr>Boundaries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Alan Hoseason</dc:creator>
  <cp:lastModifiedBy>Michael Jones (HLH Management and Admin)</cp:lastModifiedBy>
  <cp:revision>45</cp:revision>
  <cp:lastPrinted>2019-09-16T13:34:05Z</cp:lastPrinted>
  <dcterms:created xsi:type="dcterms:W3CDTF">2011-10-10T15:06:54Z</dcterms:created>
  <dcterms:modified xsi:type="dcterms:W3CDTF">2021-06-28T12:59:54Z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