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7" r:id="rId2"/>
    <p:sldId id="258" r:id="rId3"/>
    <p:sldId id="259" r:id="rId4"/>
    <p:sldId id="260" r:id="rId5"/>
    <p:sldId id="261" r:id="rId6"/>
    <p:sldId id="262" r:id="rId7"/>
    <p:sldId id="263" r:id="rId8"/>
    <p:sldId id="264" r:id="rId9"/>
    <p:sldId id="265" r:id="rId10"/>
    <p:sldId id="266" r:id="rId11"/>
    <p:sldId id="268" r:id="rId12"/>
    <p:sldId id="269" r:id="rId13"/>
    <p:sldId id="270" r:id="rId14"/>
    <p:sldId id="271" r:id="rId15"/>
    <p:sldId id="272" r:id="rId16"/>
    <p:sldId id="273" r:id="rId17"/>
    <p:sldId id="274"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958" autoAdjust="0"/>
    <p:restoredTop sz="94660"/>
  </p:normalViewPr>
  <p:slideViewPr>
    <p:cSldViewPr snapToGrid="0">
      <p:cViewPr varScale="1">
        <p:scale>
          <a:sx n="114" d="100"/>
          <a:sy n="114" d="100"/>
        </p:scale>
        <p:origin x="132" y="1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4" y="0"/>
            <a:ext cx="2971800" cy="458788"/>
          </a:xfrm>
          <a:prstGeom prst="rect">
            <a:avLst/>
          </a:prstGeom>
        </p:spPr>
        <p:txBody>
          <a:bodyPr vert="horz" lIns="91440" tIns="45720" rIns="91440" bIns="45720" rtlCol="0"/>
          <a:lstStyle>
            <a:lvl1pPr algn="r">
              <a:defRPr sz="1200"/>
            </a:lvl1pPr>
          </a:lstStyle>
          <a:p>
            <a:fld id="{16AAE02E-A68D-43C2-AE74-6357AD8A5C51}" type="datetimeFigureOut">
              <a:rPr lang="en-GB" smtClean="0"/>
              <a:t>24/06/2019</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1"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4"/>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4" y="8685214"/>
            <a:ext cx="2971800" cy="458787"/>
          </a:xfrm>
          <a:prstGeom prst="rect">
            <a:avLst/>
          </a:prstGeom>
        </p:spPr>
        <p:txBody>
          <a:bodyPr vert="horz" lIns="91440" tIns="45720" rIns="91440" bIns="45720" rtlCol="0" anchor="b"/>
          <a:lstStyle>
            <a:lvl1pPr algn="r">
              <a:defRPr sz="1200"/>
            </a:lvl1pPr>
          </a:lstStyle>
          <a:p>
            <a:fld id="{0957B120-2FC4-4BAE-B755-8ECC2CE30754}" type="slidenum">
              <a:rPr lang="en-GB" smtClean="0"/>
              <a:t>‹#›</a:t>
            </a:fld>
            <a:endParaRPr lang="en-GB"/>
          </a:p>
        </p:txBody>
      </p:sp>
    </p:spTree>
    <p:extLst>
      <p:ext uri="{BB962C8B-B14F-4D97-AF65-F5344CB8AC3E}">
        <p14:creationId xmlns:p14="http://schemas.microsoft.com/office/powerpoint/2010/main" val="36544894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dirty="0" smtClean="0">
                <a:latin typeface="Arial" panose="020B0604020202020204" pitchFamily="34" charset="0"/>
                <a:cs typeface="Arial" panose="020B0604020202020204" pitchFamily="34" charset="0"/>
              </a:rPr>
              <a:t>Good Morning  my name is Vicky Reynolds and I am a Community Asset </a:t>
            </a:r>
            <a:r>
              <a:rPr lang="en-GB" sz="1800" smtClean="0">
                <a:latin typeface="Arial" panose="020B0604020202020204" pitchFamily="34" charset="0"/>
                <a:cs typeface="Arial" panose="020B0604020202020204" pitchFamily="34" charset="0"/>
              </a:rPr>
              <a:t>Case Manager </a:t>
            </a:r>
            <a:r>
              <a:rPr lang="en-GB" sz="1800" dirty="0" smtClean="0">
                <a:latin typeface="Arial" panose="020B0604020202020204" pitchFamily="34" charset="0"/>
                <a:cs typeface="Arial" panose="020B0604020202020204" pitchFamily="34" charset="0"/>
              </a:rPr>
              <a:t>in the Community Land  Team.  I’m here to talk to you about processes and procedures for Community Right to Buy.  </a:t>
            </a:r>
            <a:endParaRPr lang="en-GB" sz="18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4F4F5215-AE48-4491-B865-D55F4F14A4AD}" type="slidenum">
              <a:rPr lang="en-GB" smtClean="0"/>
              <a:t>1</a:t>
            </a:fld>
            <a:endParaRPr lang="en-GB" dirty="0"/>
          </a:p>
        </p:txBody>
      </p:sp>
    </p:spTree>
    <p:extLst>
      <p:ext uri="{BB962C8B-B14F-4D97-AF65-F5344CB8AC3E}">
        <p14:creationId xmlns:p14="http://schemas.microsoft.com/office/powerpoint/2010/main" val="86467896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dirty="0" smtClean="0">
                <a:latin typeface="Arial" panose="020B0604020202020204" pitchFamily="34" charset="0"/>
                <a:cs typeface="Arial" panose="020B0604020202020204" pitchFamily="34" charset="0"/>
              </a:rPr>
              <a:t> Timeous application - 63 days = 21 days for owners views.  21 days for CB views on owners views.  21 Days for Ministers to consider and make decision.  </a:t>
            </a:r>
          </a:p>
          <a:p>
            <a:endParaRPr lang="en-GB" sz="1800" dirty="0" smtClean="0">
              <a:latin typeface="Arial" panose="020B0604020202020204" pitchFamily="34" charset="0"/>
              <a:cs typeface="Arial" panose="020B0604020202020204" pitchFamily="34" charset="0"/>
            </a:endParaRPr>
          </a:p>
          <a:p>
            <a:r>
              <a:rPr lang="en-GB" sz="1800" b="1" dirty="0" smtClean="0">
                <a:latin typeface="Arial" panose="020B0604020202020204" pitchFamily="34" charset="0"/>
                <a:cs typeface="Arial" panose="020B0604020202020204" pitchFamily="34" charset="0"/>
              </a:rPr>
              <a:t> Late</a:t>
            </a:r>
            <a:r>
              <a:rPr lang="en-GB" sz="1800" dirty="0" smtClean="0">
                <a:latin typeface="Arial" panose="020B0604020202020204" pitchFamily="34" charset="0"/>
                <a:cs typeface="Arial" panose="020B0604020202020204" pitchFamily="34" charset="0"/>
              </a:rPr>
              <a:t> application 30 days – 21 days for owner comments on application.  9 days for Ministers to make a decision.  Ministers can seek further views if required from the landowner or creditor which would extend the timeline to 44 days</a:t>
            </a:r>
          </a:p>
          <a:p>
            <a:endParaRPr lang="en-GB" sz="1800" dirty="0" smtClean="0">
              <a:latin typeface="Arial" panose="020B0604020202020204" pitchFamily="34" charset="0"/>
              <a:cs typeface="Arial" panose="020B0604020202020204" pitchFamily="34" charset="0"/>
            </a:endParaRPr>
          </a:p>
          <a:p>
            <a:r>
              <a:rPr lang="en-GB" sz="1800" dirty="0" smtClean="0">
                <a:latin typeface="Arial" panose="020B0604020202020204" pitchFamily="34" charset="0"/>
                <a:cs typeface="Arial" panose="020B0604020202020204" pitchFamily="34" charset="0"/>
              </a:rPr>
              <a:t>For</a:t>
            </a:r>
            <a:r>
              <a:rPr lang="en-GB" sz="1800" baseline="0" dirty="0" smtClean="0">
                <a:latin typeface="Arial" panose="020B0604020202020204" pitchFamily="34" charset="0"/>
                <a:cs typeface="Arial" panose="020B0604020202020204" pitchFamily="34" charset="0"/>
              </a:rPr>
              <a:t> both scenarios, Ministers can exceed to deadlines without effecting the decision.</a:t>
            </a:r>
          </a:p>
          <a:p>
            <a:endParaRPr lang="en-GB" sz="1800" baseline="0" dirty="0" smtClean="0">
              <a:latin typeface="Arial" panose="020B0604020202020204" pitchFamily="34" charset="0"/>
              <a:cs typeface="Arial" panose="020B0604020202020204" pitchFamily="34" charset="0"/>
            </a:endParaRPr>
          </a:p>
          <a:p>
            <a:r>
              <a:rPr lang="en-GB" sz="1800" baseline="0" dirty="0" smtClean="0">
                <a:latin typeface="Arial" panose="020B0604020202020204" pitchFamily="34" charset="0"/>
                <a:cs typeface="Arial" panose="020B0604020202020204" pitchFamily="34" charset="0"/>
              </a:rPr>
              <a:t>Appeal to be lodged within 28 days of Ministers decision at local sheriff court.  Appeal should not be on the fact that the appellant thinks the decision is wrong, it is whether they believe Ministers have made the decision incorrectly.</a:t>
            </a:r>
            <a:endParaRPr lang="en-GB" sz="18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4F4F5215-AE48-4491-B865-D55F4F14A4AD}" type="slidenum">
              <a:rPr lang="en-GB" smtClean="0"/>
              <a:t>11</a:t>
            </a:fld>
            <a:endParaRPr lang="en-GB" dirty="0"/>
          </a:p>
        </p:txBody>
      </p:sp>
    </p:spTree>
    <p:extLst>
      <p:ext uri="{BB962C8B-B14F-4D97-AF65-F5344CB8AC3E}">
        <p14:creationId xmlns:p14="http://schemas.microsoft.com/office/powerpoint/2010/main" val="193767565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dirty="0" smtClean="0">
                <a:latin typeface="Arial" panose="020B0604020202020204" pitchFamily="34" charset="0"/>
                <a:cs typeface="Arial" panose="020B0604020202020204" pitchFamily="34" charset="0"/>
              </a:rPr>
              <a:t> 1st bullet   Re-registration process requires</a:t>
            </a:r>
            <a:r>
              <a:rPr lang="en-GB" sz="1800" baseline="0" dirty="0" smtClean="0">
                <a:latin typeface="Arial" panose="020B0604020202020204" pitchFamily="34" charset="0"/>
                <a:cs typeface="Arial" panose="020B0604020202020204" pitchFamily="34" charset="0"/>
              </a:rPr>
              <a:t> the same information, but the original application data can be used (if unchanged).   You will, however, have to demonstrate community support and check that the owner/ heritable creditor is unchanged.   This is also a chance to review the community needs.</a:t>
            </a:r>
          </a:p>
          <a:p>
            <a:r>
              <a:rPr lang="en-GB" sz="1800" dirty="0" smtClean="0">
                <a:latin typeface="Arial" panose="020B0604020202020204" pitchFamily="34" charset="0"/>
                <a:cs typeface="Arial" panose="020B0604020202020204" pitchFamily="34" charset="0"/>
              </a:rPr>
              <a:t> 2</a:t>
            </a:r>
            <a:r>
              <a:rPr lang="en-GB" sz="1800" baseline="30000" dirty="0" smtClean="0">
                <a:latin typeface="Arial" panose="020B0604020202020204" pitchFamily="34" charset="0"/>
                <a:cs typeface="Arial" panose="020B0604020202020204" pitchFamily="34" charset="0"/>
              </a:rPr>
              <a:t>nd</a:t>
            </a:r>
            <a:r>
              <a:rPr lang="en-GB" sz="1800" dirty="0" smtClean="0">
                <a:latin typeface="Arial" panose="020B0604020202020204" pitchFamily="34" charset="0"/>
                <a:cs typeface="Arial" panose="020B0604020202020204" pitchFamily="34" charset="0"/>
              </a:rPr>
              <a:t> bullet Prohibition – the owner can build and develop the land if they wish when a registration is in place.  If this happens while a registration is in place and your CB’s intention was to use the land for a play park,  and housing was erected, the community land team team would review the registration with a view to deleting the CB’s interest.</a:t>
            </a:r>
          </a:p>
          <a:p>
            <a:endParaRPr lang="en-GB" sz="1800" baseline="0" dirty="0" smtClean="0">
              <a:latin typeface="Arial" panose="020B0604020202020204" pitchFamily="34" charset="0"/>
              <a:cs typeface="Arial" panose="020B0604020202020204" pitchFamily="34" charset="0"/>
            </a:endParaRPr>
          </a:p>
          <a:p>
            <a:r>
              <a:rPr lang="en-GB" sz="1800" baseline="0" dirty="0" smtClean="0">
                <a:latin typeface="Arial" panose="020B0604020202020204" pitchFamily="34" charset="0"/>
                <a:cs typeface="Arial" panose="020B0604020202020204" pitchFamily="34" charset="0"/>
              </a:rPr>
              <a:t>If a Community body does not re-register an application, then they can come back at a later date with a new application over the same or similar land. </a:t>
            </a:r>
            <a:r>
              <a:rPr lang="en-GB" sz="1800" b="1" baseline="0" dirty="0" smtClean="0">
                <a:latin typeface="Arial" panose="020B0604020202020204" pitchFamily="34" charset="0"/>
                <a:cs typeface="Arial" panose="020B0604020202020204" pitchFamily="34" charset="0"/>
              </a:rPr>
              <a:t>RE </a:t>
            </a:r>
            <a:r>
              <a:rPr lang="en-GB" sz="1800" b="1" baseline="0" dirty="0" err="1" smtClean="0">
                <a:latin typeface="Arial" panose="020B0604020202020204" pitchFamily="34" charset="0"/>
                <a:cs typeface="Arial" panose="020B0604020202020204" pitchFamily="34" charset="0"/>
              </a:rPr>
              <a:t>REG</a:t>
            </a:r>
            <a:r>
              <a:rPr lang="en-GB" sz="1800" b="1" baseline="0" dirty="0" smtClean="0">
                <a:latin typeface="Arial" panose="020B0604020202020204" pitchFamily="34" charset="0"/>
                <a:cs typeface="Arial" panose="020B0604020202020204" pitchFamily="34" charset="0"/>
              </a:rPr>
              <a:t> </a:t>
            </a:r>
            <a:r>
              <a:rPr lang="en-GB" sz="1800" baseline="0" dirty="0" smtClean="0">
                <a:latin typeface="Arial" panose="020B0604020202020204" pitchFamily="34" charset="0"/>
                <a:cs typeface="Arial" panose="020B0604020202020204" pitchFamily="34" charset="0"/>
              </a:rPr>
              <a:t>-   The </a:t>
            </a:r>
            <a:r>
              <a:rPr lang="en-GB" sz="1800" baseline="0" dirty="0" err="1" smtClean="0">
                <a:latin typeface="Arial" panose="020B0604020202020204" pitchFamily="34" charset="0"/>
                <a:cs typeface="Arial" panose="020B0604020202020204" pitchFamily="34" charset="0"/>
              </a:rPr>
              <a:t>CLT</a:t>
            </a:r>
            <a:r>
              <a:rPr lang="en-GB" sz="1800" baseline="0" dirty="0" smtClean="0">
                <a:latin typeface="Arial" panose="020B0604020202020204" pitchFamily="34" charset="0"/>
                <a:cs typeface="Arial" panose="020B0604020202020204" pitchFamily="34" charset="0"/>
              </a:rPr>
              <a:t> would issue reminders 12 and 6 months before the expiry date to give CB’s time to reregister.</a:t>
            </a:r>
            <a:endParaRPr lang="en-GB" sz="18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4F4F5215-AE48-4491-B865-D55F4F14A4AD}" type="slidenum">
              <a:rPr lang="en-GB" smtClean="0"/>
              <a:t>12</a:t>
            </a:fld>
            <a:endParaRPr lang="en-GB" dirty="0"/>
          </a:p>
        </p:txBody>
      </p:sp>
    </p:spTree>
    <p:extLst>
      <p:ext uri="{BB962C8B-B14F-4D97-AF65-F5344CB8AC3E}">
        <p14:creationId xmlns:p14="http://schemas.microsoft.com/office/powerpoint/2010/main" val="130095515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dirty="0" smtClean="0">
                <a:latin typeface="Arial" panose="020B0604020202020204" pitchFamily="34" charset="0"/>
                <a:cs typeface="Arial" panose="020B0604020202020204" pitchFamily="34" charset="0"/>
              </a:rPr>
              <a:t>Bullet 1 – Triggering means that owner has notified Ministers and the CB of their intention to sell all or part of the land .  If a ‘late’ application it is deemed to be triggered as the owner is wanting to dispose of the land (or part of it).  Part of the land could be triggered and it is up to the owner to decide what land they wish to dispose of.</a:t>
            </a:r>
          </a:p>
          <a:p>
            <a:r>
              <a:rPr lang="en-GB" sz="1800" dirty="0" smtClean="0">
                <a:latin typeface="Arial" panose="020B0604020202020204" pitchFamily="34" charset="0"/>
                <a:cs typeface="Arial" panose="020B0604020202020204" pitchFamily="34" charset="0"/>
              </a:rPr>
              <a:t>Bullet 2 -  </a:t>
            </a:r>
            <a:r>
              <a:rPr lang="en-GB" sz="1800" b="1" dirty="0" smtClean="0">
                <a:latin typeface="Arial" panose="020B0604020202020204" pitchFamily="34" charset="0"/>
                <a:cs typeface="Arial" panose="020B0604020202020204" pitchFamily="34" charset="0"/>
              </a:rPr>
              <a:t>Timeous</a:t>
            </a:r>
            <a:r>
              <a:rPr lang="en-GB" sz="1800" dirty="0" smtClean="0">
                <a:latin typeface="Arial" panose="020B0604020202020204" pitchFamily="34" charset="0"/>
                <a:cs typeface="Arial" panose="020B0604020202020204" pitchFamily="34" charset="0"/>
              </a:rPr>
              <a:t> - CB has 30 days from Ministers informing them that the owner has triggered the right to buy  to confirm if they wish to proceed with the purchase.</a:t>
            </a:r>
          </a:p>
          <a:p>
            <a:r>
              <a:rPr lang="en-GB" sz="1800" dirty="0" smtClean="0">
                <a:latin typeface="Arial" panose="020B0604020202020204" pitchFamily="34" charset="0"/>
                <a:cs typeface="Arial" panose="020B0604020202020204" pitchFamily="34" charset="0"/>
              </a:rPr>
              <a:t>Bullet 4 The community body and landowners will be invited by the </a:t>
            </a:r>
            <a:r>
              <a:rPr lang="en-GB" sz="1800" dirty="0" err="1" smtClean="0">
                <a:latin typeface="Arial" panose="020B0604020202020204" pitchFamily="34" charset="0"/>
                <a:cs typeface="Arial" panose="020B0604020202020204" pitchFamily="34" charset="0"/>
              </a:rPr>
              <a:t>valuer</a:t>
            </a:r>
            <a:r>
              <a:rPr lang="en-GB" sz="1800" dirty="0" smtClean="0">
                <a:latin typeface="Arial" panose="020B0604020202020204" pitchFamily="34" charset="0"/>
                <a:cs typeface="Arial" panose="020B0604020202020204" pitchFamily="34" charset="0"/>
              </a:rPr>
              <a:t> to provide written views on the value of the land. These comments once received will be sent to the other party for comment.  The </a:t>
            </a:r>
            <a:r>
              <a:rPr lang="en-GB" sz="1800" dirty="0" err="1" smtClean="0">
                <a:latin typeface="Arial" panose="020B0604020202020204" pitchFamily="34" charset="0"/>
                <a:cs typeface="Arial" panose="020B0604020202020204" pitchFamily="34" charset="0"/>
              </a:rPr>
              <a:t>valuer</a:t>
            </a:r>
            <a:r>
              <a:rPr lang="en-GB" sz="1800" dirty="0" smtClean="0">
                <a:latin typeface="Arial" panose="020B0604020202020204" pitchFamily="34" charset="0"/>
                <a:cs typeface="Arial" panose="020B0604020202020204" pitchFamily="34" charset="0"/>
              </a:rPr>
              <a:t> will take into consideration all written comments received.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smtClean="0">
                <a:latin typeface="Arial" panose="020B0604020202020204" pitchFamily="34" charset="0"/>
                <a:cs typeface="Arial" panose="020B0604020202020204" pitchFamily="34" charset="0"/>
              </a:rPr>
              <a:t>Bullet 5 – Valuation</a:t>
            </a:r>
            <a:r>
              <a:rPr lang="en-GB" sz="1800" baseline="0" dirty="0" smtClean="0">
                <a:latin typeface="Arial" panose="020B0604020202020204" pitchFamily="34" charset="0"/>
                <a:cs typeface="Arial" panose="020B0604020202020204" pitchFamily="34" charset="0"/>
              </a:rPr>
              <a:t> appeal must be lodged with the Lands Tribunal within 21 days of the valuation report published date. </a:t>
            </a:r>
            <a:r>
              <a:rPr lang="en-GB" sz="1800" dirty="0" smtClean="0">
                <a:latin typeface="Arial" panose="020B0604020202020204" pitchFamily="34" charset="0"/>
                <a:cs typeface="Arial" panose="020B0604020202020204" pitchFamily="34" charset="0"/>
              </a:rPr>
              <a:t>N.B. If, once the valuation is underway,</a:t>
            </a:r>
            <a:r>
              <a:rPr lang="en-GB" sz="1800" baseline="0" dirty="0" smtClean="0">
                <a:latin typeface="Arial" panose="020B0604020202020204" pitchFamily="34" charset="0"/>
                <a:cs typeface="Arial" panose="020B0604020202020204" pitchFamily="34" charset="0"/>
              </a:rPr>
              <a:t> the</a:t>
            </a:r>
            <a:r>
              <a:rPr lang="en-GB" sz="1800" dirty="0" smtClean="0">
                <a:latin typeface="Arial" panose="020B0604020202020204" pitchFamily="34" charset="0"/>
                <a:cs typeface="Arial" panose="020B0604020202020204" pitchFamily="34" charset="0"/>
              </a:rPr>
              <a:t> landowner pulls land from market, they may be liable for</a:t>
            </a:r>
            <a:r>
              <a:rPr lang="en-GB" sz="1800" baseline="0" dirty="0" smtClean="0">
                <a:latin typeface="Arial" panose="020B0604020202020204" pitchFamily="34" charset="0"/>
                <a:cs typeface="Arial" panose="020B0604020202020204" pitchFamily="34" charset="0"/>
              </a:rPr>
              <a:t> costs relating to the valuation.</a:t>
            </a:r>
            <a:endParaRPr lang="en-GB" sz="1800" dirty="0" smtClean="0">
              <a:latin typeface="Arial" panose="020B0604020202020204" pitchFamily="34" charset="0"/>
              <a:cs typeface="Arial" panose="020B0604020202020204" pitchFamily="34" charset="0"/>
            </a:endParaRPr>
          </a:p>
          <a:p>
            <a:r>
              <a:rPr lang="en-GB" sz="1800" baseline="0" dirty="0" smtClean="0">
                <a:latin typeface="Arial" panose="020B0604020202020204" pitchFamily="34" charset="0"/>
                <a:cs typeface="Arial" panose="020B0604020202020204" pitchFamily="34" charset="0"/>
              </a:rPr>
              <a:t> </a:t>
            </a:r>
          </a:p>
        </p:txBody>
      </p:sp>
      <p:sp>
        <p:nvSpPr>
          <p:cNvPr id="4" name="Slide Number Placeholder 3"/>
          <p:cNvSpPr>
            <a:spLocks noGrp="1"/>
          </p:cNvSpPr>
          <p:nvPr>
            <p:ph type="sldNum" sz="quarter" idx="10"/>
          </p:nvPr>
        </p:nvSpPr>
        <p:spPr/>
        <p:txBody>
          <a:bodyPr/>
          <a:lstStyle/>
          <a:p>
            <a:fld id="{4F4F5215-AE48-4491-B865-D55F4F14A4AD}" type="slidenum">
              <a:rPr lang="en-GB" smtClean="0"/>
              <a:t>13</a:t>
            </a:fld>
            <a:endParaRPr lang="en-GB" dirty="0"/>
          </a:p>
        </p:txBody>
      </p:sp>
    </p:spTree>
    <p:extLst>
      <p:ext uri="{BB962C8B-B14F-4D97-AF65-F5344CB8AC3E}">
        <p14:creationId xmlns:p14="http://schemas.microsoft.com/office/powerpoint/2010/main" val="50075445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dirty="0" smtClean="0">
                <a:latin typeface="Arial" panose="020B0604020202020204" pitchFamily="34" charset="0"/>
                <a:cs typeface="Arial" panose="020B0604020202020204" pitchFamily="34" charset="0"/>
              </a:rPr>
              <a:t>Done to take some of the burden off the CB, at a very busy time.</a:t>
            </a:r>
          </a:p>
        </p:txBody>
      </p:sp>
      <p:sp>
        <p:nvSpPr>
          <p:cNvPr id="4" name="Slide Number Placeholder 3"/>
          <p:cNvSpPr>
            <a:spLocks noGrp="1"/>
          </p:cNvSpPr>
          <p:nvPr>
            <p:ph type="sldNum" sz="quarter" idx="10"/>
          </p:nvPr>
        </p:nvSpPr>
        <p:spPr/>
        <p:txBody>
          <a:bodyPr/>
          <a:lstStyle/>
          <a:p>
            <a:fld id="{4F4F5215-AE48-4491-B865-D55F4F14A4AD}" type="slidenum">
              <a:rPr lang="en-GB" smtClean="0"/>
              <a:t>14</a:t>
            </a:fld>
            <a:endParaRPr lang="en-GB" dirty="0"/>
          </a:p>
        </p:txBody>
      </p:sp>
    </p:spTree>
    <p:extLst>
      <p:ext uri="{BB962C8B-B14F-4D97-AF65-F5344CB8AC3E}">
        <p14:creationId xmlns:p14="http://schemas.microsoft.com/office/powerpoint/2010/main" val="195659999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dirty="0" smtClean="0">
                <a:latin typeface="Arial" panose="020B0604020202020204" pitchFamily="34" charset="0"/>
                <a:cs typeface="Arial" panose="020B0604020202020204" pitchFamily="34" charset="0"/>
              </a:rPr>
              <a:t>Bullet 1 – Ministers, once info received, can ask for additional info if needed.</a:t>
            </a:r>
          </a:p>
          <a:p>
            <a:r>
              <a:rPr lang="en-GB" sz="1800" dirty="0" smtClean="0">
                <a:latin typeface="Arial" panose="020B0604020202020204" pitchFamily="34" charset="0"/>
                <a:cs typeface="Arial" panose="020B0604020202020204" pitchFamily="34" charset="0"/>
              </a:rPr>
              <a:t> </a:t>
            </a:r>
          </a:p>
          <a:p>
            <a:r>
              <a:rPr lang="en-GB" sz="1800" dirty="0" smtClean="0">
                <a:latin typeface="Arial" panose="020B0604020202020204" pitchFamily="34" charset="0"/>
                <a:cs typeface="Arial" panose="020B0604020202020204" pitchFamily="34" charset="0"/>
              </a:rPr>
              <a:t>Bullet 2 – If Ministers do not consent, the prohibition is lifted and the application is deleted from the Register of Community Interests in Land.</a:t>
            </a:r>
          </a:p>
          <a:p>
            <a:endParaRPr lang="en-GB" sz="1800" dirty="0" smtClean="0">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smtClean="0">
                <a:latin typeface="Arial" panose="020B0604020202020204" pitchFamily="34" charset="0"/>
                <a:cs typeface="Arial" panose="020B0604020202020204" pitchFamily="34" charset="0"/>
              </a:rPr>
              <a:t>Bullet 3</a:t>
            </a:r>
            <a:r>
              <a:rPr lang="en-GB" sz="1800" baseline="0" dirty="0" smtClean="0">
                <a:latin typeface="Arial" panose="020B0604020202020204" pitchFamily="34" charset="0"/>
                <a:cs typeface="Arial" panose="020B0604020202020204" pitchFamily="34" charset="0"/>
              </a:rPr>
              <a:t> - </a:t>
            </a:r>
            <a:r>
              <a:rPr lang="en-GB" sz="1800" dirty="0" smtClean="0">
                <a:latin typeface="Arial" panose="020B0604020202020204" pitchFamily="34" charset="0"/>
                <a:cs typeface="Arial" panose="020B0604020202020204" pitchFamily="34" charset="0"/>
              </a:rPr>
              <a:t>Appeal can be lodged by CB, owner or member of the community. </a:t>
            </a:r>
            <a:r>
              <a:rPr lang="en-GB" sz="1800" baseline="0" dirty="0" smtClean="0">
                <a:latin typeface="Arial" panose="020B0604020202020204" pitchFamily="34" charset="0"/>
                <a:cs typeface="Arial" panose="020B0604020202020204" pitchFamily="34" charset="0"/>
              </a:rPr>
              <a:t>Appeal should not be on the fact that the appellant thinks the decision is wrong, it is whether they believe Ministers have made the decision incorrectly.</a:t>
            </a:r>
            <a:endParaRPr lang="en-GB" sz="1800" dirty="0" smtClean="0">
              <a:latin typeface="Arial" panose="020B0604020202020204" pitchFamily="34" charset="0"/>
              <a:cs typeface="Arial" panose="020B0604020202020204" pitchFamily="34" charset="0"/>
            </a:endParaRPr>
          </a:p>
          <a:p>
            <a:r>
              <a:rPr lang="en-GB" sz="1800" dirty="0" smtClean="0">
                <a:latin typeface="Arial" panose="020B0604020202020204" pitchFamily="34" charset="0"/>
                <a:cs typeface="Arial" panose="020B0604020202020204" pitchFamily="34" charset="0"/>
              </a:rPr>
              <a:t> </a:t>
            </a:r>
            <a:endParaRPr lang="en-GB" sz="18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4F4F5215-AE48-4491-B865-D55F4F14A4AD}" type="slidenum">
              <a:rPr lang="en-GB" smtClean="0"/>
              <a:t>15</a:t>
            </a:fld>
            <a:endParaRPr lang="en-GB" dirty="0"/>
          </a:p>
        </p:txBody>
      </p:sp>
    </p:spTree>
    <p:extLst>
      <p:ext uri="{BB962C8B-B14F-4D97-AF65-F5344CB8AC3E}">
        <p14:creationId xmlns:p14="http://schemas.microsoft.com/office/powerpoint/2010/main" val="34547780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dirty="0" smtClean="0">
                <a:latin typeface="Arial" panose="020B0604020202020204" pitchFamily="34" charset="0"/>
                <a:cs typeface="Arial" panose="020B0604020202020204" pitchFamily="34" charset="0"/>
              </a:rPr>
              <a:t>Funders may only fund a percentage of market value, so the</a:t>
            </a:r>
            <a:r>
              <a:rPr lang="en-GB" sz="1800" baseline="0" dirty="0" smtClean="0">
                <a:latin typeface="Arial" panose="020B0604020202020204" pitchFamily="34" charset="0"/>
                <a:cs typeface="Arial" panose="020B0604020202020204" pitchFamily="34" charset="0"/>
              </a:rPr>
              <a:t> CB should ensure that they have ways of securing additional funds if required.  This could include, other funders, bank loans, crowd funding, local fundraising events etc.</a:t>
            </a:r>
          </a:p>
          <a:p>
            <a:r>
              <a:rPr lang="en-GB" sz="1800" baseline="0" dirty="0" smtClean="0">
                <a:latin typeface="Arial" panose="020B0604020202020204" pitchFamily="34" charset="0"/>
                <a:cs typeface="Arial" panose="020B0604020202020204" pitchFamily="34" charset="0"/>
              </a:rPr>
              <a:t>Bullet 2 – If there are unnecessary delays progressing the sale the CB or the owner can go to the Lands Tribunal </a:t>
            </a:r>
          </a:p>
          <a:p>
            <a:r>
              <a:rPr lang="en-GB" sz="1800" baseline="0" dirty="0" smtClean="0">
                <a:latin typeface="Arial" panose="020B0604020202020204" pitchFamily="34" charset="0"/>
                <a:cs typeface="Arial" panose="020B0604020202020204" pitchFamily="34" charset="0"/>
              </a:rPr>
              <a:t>Bullet 3 – If no extension agreed, and the deadline lapses, the right to buy will fall.  Ministers should be made aware of any agreed extension to ensure that the application is not deleted.</a:t>
            </a:r>
          </a:p>
          <a:p>
            <a:r>
              <a:rPr lang="en-GB" sz="1800" baseline="0" dirty="0" smtClean="0">
                <a:latin typeface="Arial" panose="020B0604020202020204" pitchFamily="34" charset="0"/>
                <a:cs typeface="Arial" panose="020B0604020202020204" pitchFamily="34" charset="0"/>
              </a:rPr>
              <a:t> Any person, other than the CB , who has incurred loss or expense while complying with procedural requirements of the Act can apply for compensation from Scottish Ministers.  This must be submitted within 90 days of the last action for which they claim    </a:t>
            </a:r>
            <a:endParaRPr lang="en-GB" sz="18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4F4F5215-AE48-4491-B865-D55F4F14A4AD}" type="slidenum">
              <a:rPr lang="en-GB" smtClean="0"/>
              <a:t>16</a:t>
            </a:fld>
            <a:endParaRPr lang="en-GB" dirty="0"/>
          </a:p>
        </p:txBody>
      </p:sp>
    </p:spTree>
    <p:extLst>
      <p:ext uri="{BB962C8B-B14F-4D97-AF65-F5344CB8AC3E}">
        <p14:creationId xmlns:p14="http://schemas.microsoft.com/office/powerpoint/2010/main" val="306271468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F4F5215-AE48-4491-B865-D55F4F14A4AD}" type="slidenum">
              <a:rPr lang="en-GB" smtClean="0"/>
              <a:t>17</a:t>
            </a:fld>
            <a:endParaRPr lang="en-GB" dirty="0"/>
          </a:p>
        </p:txBody>
      </p:sp>
    </p:spTree>
    <p:extLst>
      <p:ext uri="{BB962C8B-B14F-4D97-AF65-F5344CB8AC3E}">
        <p14:creationId xmlns:p14="http://schemas.microsoft.com/office/powerpoint/2010/main" val="36476814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dirty="0" smtClean="0">
                <a:latin typeface="Arial" panose="020B0604020202020204" pitchFamily="34" charset="0"/>
                <a:cs typeface="Arial" panose="020B0604020202020204" pitchFamily="34" charset="0"/>
              </a:rPr>
              <a:t>Right to Buy</a:t>
            </a:r>
            <a:r>
              <a:rPr lang="en-GB" sz="1800" baseline="0" dirty="0" smtClean="0">
                <a:latin typeface="Arial" panose="020B0604020202020204" pitchFamily="34" charset="0"/>
                <a:cs typeface="Arial" panose="020B0604020202020204" pitchFamily="34" charset="0"/>
              </a:rPr>
              <a:t> may not be the best option for everyone –  you should consider negotiation, leasing, partnership working and asset transfer. The Right to Buy includes Part 2 which I will be discussing and Part 3A  which my colleague Dave Thomson will be talking to you about this morning </a:t>
            </a:r>
          </a:p>
          <a:p>
            <a:endParaRPr lang="en-GB" sz="1800" dirty="0" smtClean="0">
              <a:latin typeface="Arial" panose="020B0604020202020204" pitchFamily="34" charset="0"/>
              <a:cs typeface="Arial" panose="020B0604020202020204" pitchFamily="34" charset="0"/>
            </a:endParaRPr>
          </a:p>
          <a:p>
            <a:r>
              <a:rPr lang="en-GB" sz="1800" dirty="0" smtClean="0">
                <a:latin typeface="Arial" panose="020B0604020202020204" pitchFamily="34" charset="0"/>
                <a:cs typeface="Arial" panose="020B0604020202020204" pitchFamily="34" charset="0"/>
              </a:rPr>
              <a:t>Note that Part 2 application,</a:t>
            </a:r>
            <a:r>
              <a:rPr lang="en-GB" sz="1800" baseline="0" dirty="0" smtClean="0">
                <a:latin typeface="Arial" panose="020B0604020202020204" pitchFamily="34" charset="0"/>
                <a:cs typeface="Arial" panose="020B0604020202020204" pitchFamily="34" charset="0"/>
              </a:rPr>
              <a:t> if approved, gives a Community Body the  security of a prohibition.</a:t>
            </a:r>
            <a:endParaRPr lang="en-GB" sz="18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4F4F5215-AE48-4491-B865-D55F4F14A4AD}" type="slidenum">
              <a:rPr lang="en-GB" smtClean="0"/>
              <a:t>2</a:t>
            </a:fld>
            <a:endParaRPr lang="en-GB" dirty="0"/>
          </a:p>
        </p:txBody>
      </p:sp>
    </p:spTree>
    <p:extLst>
      <p:ext uri="{BB962C8B-B14F-4D97-AF65-F5344CB8AC3E}">
        <p14:creationId xmlns:p14="http://schemas.microsoft.com/office/powerpoint/2010/main" val="30027227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b="1" dirty="0" smtClean="0">
                <a:latin typeface="Arial" panose="020B0604020202020204" pitchFamily="34" charset="0"/>
                <a:cs typeface="Arial" panose="020B0604020202020204" pitchFamily="34" charset="0"/>
              </a:rPr>
              <a:t>Blocking development </a:t>
            </a:r>
            <a:r>
              <a:rPr lang="en-GB" sz="1800" dirty="0" smtClean="0">
                <a:latin typeface="Arial" panose="020B0604020202020204" pitchFamily="34" charset="0"/>
                <a:cs typeface="Arial" panose="020B0604020202020204" pitchFamily="34" charset="0"/>
              </a:rPr>
              <a:t>– if you are unhappy about a proposed development within your community take this up with your council planning department. </a:t>
            </a:r>
          </a:p>
          <a:p>
            <a:endParaRPr lang="en-GB" sz="1800" dirty="0" smtClean="0">
              <a:latin typeface="Arial" panose="020B0604020202020204" pitchFamily="34" charset="0"/>
              <a:cs typeface="Arial" panose="020B0604020202020204" pitchFamily="34" charset="0"/>
            </a:endParaRPr>
          </a:p>
          <a:p>
            <a:r>
              <a:rPr lang="en-GB" sz="1800" b="1" dirty="0" smtClean="0">
                <a:latin typeface="Arial" panose="020B0604020202020204" pitchFamily="34" charset="0"/>
                <a:cs typeface="Arial" panose="020B0604020202020204" pitchFamily="34" charset="0"/>
              </a:rPr>
              <a:t>This is not for Status quo </a:t>
            </a:r>
            <a:r>
              <a:rPr lang="en-GB" sz="1800" dirty="0" smtClean="0">
                <a:latin typeface="Arial" panose="020B0604020202020204" pitchFamily="34" charset="0"/>
                <a:cs typeface="Arial" panose="020B0604020202020204" pitchFamily="34" charset="0"/>
              </a:rPr>
              <a:t>– note that Ministers are looking for ‘added value’</a:t>
            </a:r>
            <a:r>
              <a:rPr lang="en-GB" sz="1800" baseline="0" dirty="0" smtClean="0">
                <a:latin typeface="Arial" panose="020B0604020202020204" pitchFamily="34" charset="0"/>
                <a:cs typeface="Arial" panose="020B0604020202020204" pitchFamily="34" charset="0"/>
              </a:rPr>
              <a:t> in the Community Bodies proposals for the land.  In the case of recreational land for example, we would still be looking for developments to be undertaken.</a:t>
            </a:r>
            <a:endParaRPr lang="en-GB" sz="18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4F4F5215-AE48-4491-B865-D55F4F14A4AD}" type="slidenum">
              <a:rPr lang="en-GB" smtClean="0"/>
              <a:t>3</a:t>
            </a:fld>
            <a:endParaRPr lang="en-GB" dirty="0"/>
          </a:p>
        </p:txBody>
      </p:sp>
    </p:spTree>
    <p:extLst>
      <p:ext uri="{BB962C8B-B14F-4D97-AF65-F5344CB8AC3E}">
        <p14:creationId xmlns:p14="http://schemas.microsoft.com/office/powerpoint/2010/main" val="22005169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dirty="0" smtClean="0">
                <a:latin typeface="Arial" panose="020B0604020202020204" pitchFamily="34" charset="0"/>
                <a:cs typeface="Arial" panose="020B0604020202020204" pitchFamily="34" charset="0"/>
              </a:rPr>
              <a:t>If  looking to register mineral or salmon rights, a Community Body would  also need to own land or be applying to register land. adjacent to it.  If you are on the coast for example this could be an area of land off the coast.  Land based assets can include shops, buildings or land</a:t>
            </a:r>
            <a:endParaRPr lang="en-GB" sz="18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4F4F5215-AE48-4491-B865-D55F4F14A4AD}" type="slidenum">
              <a:rPr lang="en-GB" smtClean="0"/>
              <a:t>4</a:t>
            </a:fld>
            <a:endParaRPr lang="en-GB" dirty="0"/>
          </a:p>
        </p:txBody>
      </p:sp>
    </p:spTree>
    <p:extLst>
      <p:ext uri="{BB962C8B-B14F-4D97-AF65-F5344CB8AC3E}">
        <p14:creationId xmlns:p14="http://schemas.microsoft.com/office/powerpoint/2010/main" val="38655437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dirty="0" smtClean="0">
                <a:latin typeface="Arial" panose="020B0604020202020204" pitchFamily="34" charset="0"/>
                <a:cs typeface="Arial" panose="020B0604020202020204" pitchFamily="34" charset="0"/>
              </a:rPr>
              <a:t>Land Reform Act compliant templates of </a:t>
            </a:r>
            <a:r>
              <a:rPr lang="en-GB" sz="1800" kern="1200" dirty="0" smtClean="0">
                <a:solidFill>
                  <a:schemeClr val="tx1"/>
                </a:solidFill>
                <a:latin typeface="+mn-lt"/>
                <a:ea typeface="+mn-ea"/>
                <a:cs typeface="+mn-cs"/>
              </a:rPr>
              <a:t>Company Limited by Guarantee(</a:t>
            </a:r>
            <a:r>
              <a:rPr lang="en-GB" sz="1800" kern="1200" dirty="0" err="1" smtClean="0">
                <a:solidFill>
                  <a:schemeClr val="tx1"/>
                </a:solidFill>
                <a:latin typeface="+mn-lt"/>
                <a:ea typeface="+mn-ea"/>
                <a:cs typeface="+mn-cs"/>
              </a:rPr>
              <a:t>CLBG</a:t>
            </a:r>
            <a:r>
              <a:rPr lang="en-GB" sz="1800" kern="1200" dirty="0" smtClean="0">
                <a:solidFill>
                  <a:schemeClr val="tx1"/>
                </a:solidFill>
                <a:latin typeface="+mn-lt"/>
                <a:ea typeface="+mn-ea"/>
                <a:cs typeface="+mn-cs"/>
              </a:rPr>
              <a:t>)</a:t>
            </a:r>
            <a:r>
              <a:rPr lang="en-GB" sz="1800" dirty="0" smtClean="0">
                <a:latin typeface="Arial" panose="020B0604020202020204" pitchFamily="34" charset="0"/>
                <a:cs typeface="Arial" panose="020B0604020202020204" pitchFamily="34" charset="0"/>
              </a:rPr>
              <a:t>  and </a:t>
            </a:r>
            <a:r>
              <a:rPr lang="en-GB" sz="1800" kern="1200" dirty="0" smtClean="0">
                <a:solidFill>
                  <a:schemeClr val="tx1"/>
                </a:solidFill>
                <a:latin typeface="+mn-lt"/>
                <a:ea typeface="+mn-ea"/>
                <a:cs typeface="+mn-cs"/>
              </a:rPr>
              <a:t>Scottish Charitable Incorporated Organisation </a:t>
            </a:r>
            <a:r>
              <a:rPr lang="en-GB" sz="1800" dirty="0" smtClean="0">
                <a:latin typeface="Arial" panose="020B0604020202020204" pitchFamily="34" charset="0"/>
                <a:cs typeface="Arial" panose="020B0604020202020204" pitchFamily="34" charset="0"/>
              </a:rPr>
              <a:t> SCIO are available on our website  which a link to this will be shown on the last slide. </a:t>
            </a:r>
          </a:p>
          <a:p>
            <a:endParaRPr lang="en-GB" sz="1800" dirty="0" smtClean="0">
              <a:latin typeface="Arial" panose="020B0604020202020204" pitchFamily="34" charset="0"/>
              <a:cs typeface="Arial" panose="020B0604020202020204" pitchFamily="34" charset="0"/>
            </a:endParaRPr>
          </a:p>
          <a:p>
            <a:r>
              <a:rPr lang="en-GB" sz="1800" dirty="0" smtClean="0">
                <a:latin typeface="Arial" panose="020B0604020202020204" pitchFamily="34" charset="0"/>
                <a:cs typeface="Arial" panose="020B0604020202020204" pitchFamily="34" charset="0"/>
              </a:rPr>
              <a:t>A  </a:t>
            </a:r>
            <a:r>
              <a:rPr lang="en-GB" sz="1800" dirty="0" err="1" smtClean="0">
                <a:latin typeface="Arial" panose="020B0604020202020204" pitchFamily="34" charset="0"/>
                <a:cs typeface="Arial" panose="020B0604020202020204" pitchFamily="34" charset="0"/>
              </a:rPr>
              <a:t>CLBG</a:t>
            </a:r>
            <a:r>
              <a:rPr lang="en-GB" sz="1800" dirty="0" smtClean="0">
                <a:latin typeface="Arial" panose="020B0604020202020204" pitchFamily="34" charset="0"/>
                <a:cs typeface="Arial" panose="020B0604020202020204" pitchFamily="34" charset="0"/>
              </a:rPr>
              <a:t>  is quicker to set up a compliant body as the SCIO option can take up to 8 weeks for </a:t>
            </a:r>
            <a:r>
              <a:rPr lang="en-GB" sz="1800" dirty="0" err="1" smtClean="0">
                <a:latin typeface="Arial" panose="020B0604020202020204" pitchFamily="34" charset="0"/>
                <a:cs typeface="Arial" panose="020B0604020202020204" pitchFamily="34" charset="0"/>
              </a:rPr>
              <a:t>OSCR</a:t>
            </a:r>
            <a:r>
              <a:rPr lang="en-GB" sz="1800" dirty="0" smtClean="0">
                <a:latin typeface="Arial" panose="020B0604020202020204" pitchFamily="34" charset="0"/>
                <a:cs typeface="Arial" panose="020B0604020202020204" pitchFamily="34" charset="0"/>
              </a:rPr>
              <a:t> to process and it then has to come to Community Land Team to process which can take 4 weeks.   There is nothing to stop a </a:t>
            </a:r>
            <a:r>
              <a:rPr lang="en-GB" sz="1800" dirty="0" err="1" smtClean="0">
                <a:latin typeface="Arial" panose="020B0604020202020204" pitchFamily="34" charset="0"/>
                <a:cs typeface="Arial" panose="020B0604020202020204" pitchFamily="34" charset="0"/>
              </a:rPr>
              <a:t>CLBG</a:t>
            </a:r>
            <a:r>
              <a:rPr lang="en-GB" sz="1800" dirty="0" smtClean="0">
                <a:latin typeface="Arial" panose="020B0604020202020204" pitchFamily="34" charset="0"/>
                <a:cs typeface="Arial" panose="020B0604020202020204" pitchFamily="34" charset="0"/>
              </a:rPr>
              <a:t>  becoming charitable at a later date or converting to a SCIO.</a:t>
            </a:r>
          </a:p>
          <a:p>
            <a:endParaRPr lang="en-GB" sz="1800" dirty="0" smtClean="0">
              <a:latin typeface="Arial" panose="020B0604020202020204" pitchFamily="34" charset="0"/>
              <a:cs typeface="Arial" panose="020B0604020202020204" pitchFamily="34" charset="0"/>
            </a:endParaRPr>
          </a:p>
          <a:p>
            <a:r>
              <a:rPr lang="en-GB" sz="1800" dirty="0" smtClean="0">
                <a:latin typeface="Arial" panose="020B0604020202020204" pitchFamily="34" charset="0"/>
                <a:cs typeface="Arial" panose="020B0604020202020204" pitchFamily="34" charset="0"/>
              </a:rPr>
              <a:t>Sustainable development is a requirement of the legislation and is expressly stated in the templates</a:t>
            </a:r>
            <a:r>
              <a:rPr lang="en-GB" dirty="0" smtClean="0"/>
              <a:t>.</a:t>
            </a:r>
          </a:p>
          <a:p>
            <a:r>
              <a:rPr lang="en-GB" dirty="0" smtClean="0"/>
              <a:t>You cannot submit an application for right to buy until your community bodies governing documents have been received by Scottish Ministers and approved by them in writing.</a:t>
            </a:r>
            <a:endParaRPr lang="en-GB" dirty="0"/>
          </a:p>
        </p:txBody>
      </p:sp>
      <p:sp>
        <p:nvSpPr>
          <p:cNvPr id="4" name="Slide Number Placeholder 3"/>
          <p:cNvSpPr>
            <a:spLocks noGrp="1"/>
          </p:cNvSpPr>
          <p:nvPr>
            <p:ph type="sldNum" sz="quarter" idx="10"/>
          </p:nvPr>
        </p:nvSpPr>
        <p:spPr/>
        <p:txBody>
          <a:bodyPr/>
          <a:lstStyle/>
          <a:p>
            <a:fld id="{4F4F5215-AE48-4491-B865-D55F4F14A4AD}" type="slidenum">
              <a:rPr lang="en-GB" smtClean="0"/>
              <a:t>5</a:t>
            </a:fld>
            <a:endParaRPr lang="en-GB" dirty="0"/>
          </a:p>
        </p:txBody>
      </p:sp>
    </p:spTree>
    <p:extLst>
      <p:ext uri="{BB962C8B-B14F-4D97-AF65-F5344CB8AC3E}">
        <p14:creationId xmlns:p14="http://schemas.microsoft.com/office/powerpoint/2010/main" val="41361766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Only one of these can be used at a time e.g.</a:t>
            </a:r>
            <a:r>
              <a:rPr lang="en-GB" baseline="0" dirty="0" smtClean="0"/>
              <a:t> If using any of the above marked in black this can be used only once, the rest of the area needs to be defined by postcode units marked blue.  </a:t>
            </a:r>
            <a:r>
              <a:rPr lang="en-GB" baseline="0" dirty="0" err="1" smtClean="0"/>
              <a:t>e.g</a:t>
            </a:r>
            <a:r>
              <a:rPr lang="en-GB" baseline="0" dirty="0" smtClean="0"/>
              <a:t> if wishing to use 2 community council areas you can only use one and must define the other area by postcode unit.  There is an online mapping tool available to assist Community bodies  a link to this is on the  last slide.  The Land reform team are happy to provide assistance to Community bodies regarding defining their community and mapping.</a:t>
            </a:r>
            <a:endParaRPr lang="en-GB" dirty="0"/>
          </a:p>
        </p:txBody>
      </p:sp>
      <p:sp>
        <p:nvSpPr>
          <p:cNvPr id="4" name="Slide Number Placeholder 3"/>
          <p:cNvSpPr>
            <a:spLocks noGrp="1"/>
          </p:cNvSpPr>
          <p:nvPr>
            <p:ph type="sldNum" sz="quarter" idx="10"/>
          </p:nvPr>
        </p:nvSpPr>
        <p:spPr/>
        <p:txBody>
          <a:bodyPr/>
          <a:lstStyle/>
          <a:p>
            <a:fld id="{4F4F5215-AE48-4491-B865-D55F4F14A4AD}" type="slidenum">
              <a:rPr lang="en-GB" smtClean="0"/>
              <a:t>6</a:t>
            </a:fld>
            <a:endParaRPr lang="en-GB" dirty="0"/>
          </a:p>
        </p:txBody>
      </p:sp>
    </p:spTree>
    <p:extLst>
      <p:ext uri="{BB962C8B-B14F-4D97-AF65-F5344CB8AC3E}">
        <p14:creationId xmlns:p14="http://schemas.microsoft.com/office/powerpoint/2010/main" val="34282501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b="1" dirty="0" smtClean="0">
                <a:latin typeface="Arial" panose="020B0604020202020204" pitchFamily="34" charset="0"/>
                <a:cs typeface="Arial" panose="020B0604020202020204" pitchFamily="34" charset="0"/>
              </a:rPr>
              <a:t>Timeous  -  </a:t>
            </a:r>
            <a:r>
              <a:rPr lang="en-GB" sz="1800" b="0" dirty="0" smtClean="0">
                <a:latin typeface="Arial" panose="020B0604020202020204" pitchFamily="34" charset="0"/>
                <a:cs typeface="Arial" panose="020B0604020202020204" pitchFamily="34" charset="0"/>
              </a:rPr>
              <a:t>your Community Body would like to purchase the land if it becomes available. </a:t>
            </a:r>
            <a:endParaRPr lang="en-GB" sz="1800" dirty="0" smtClean="0">
              <a:latin typeface="Arial" panose="020B0604020202020204" pitchFamily="34" charset="0"/>
              <a:cs typeface="Arial" panose="020B0604020202020204" pitchFamily="34" charset="0"/>
            </a:endParaRPr>
          </a:p>
          <a:p>
            <a:r>
              <a:rPr lang="en-GB" sz="1800" b="1" dirty="0" smtClean="0">
                <a:latin typeface="Arial" panose="020B0604020202020204" pitchFamily="34" charset="0"/>
                <a:cs typeface="Arial" panose="020B0604020202020204" pitchFamily="34" charset="0"/>
              </a:rPr>
              <a:t>A</a:t>
            </a:r>
            <a:r>
              <a:rPr lang="en-GB" sz="1800" b="1" baseline="0" dirty="0" smtClean="0">
                <a:latin typeface="Arial" panose="020B0604020202020204" pitchFamily="34" charset="0"/>
                <a:cs typeface="Arial" panose="020B0604020202020204" pitchFamily="34" charset="0"/>
              </a:rPr>
              <a:t> timeous </a:t>
            </a:r>
            <a:r>
              <a:rPr lang="en-GB" sz="1800" baseline="0" dirty="0" smtClean="0">
                <a:latin typeface="Arial" panose="020B0604020202020204" pitchFamily="34" charset="0"/>
                <a:cs typeface="Arial" panose="020B0604020202020204" pitchFamily="34" charset="0"/>
              </a:rPr>
              <a:t>application could turn into a late application.  If so, additional information will be required from the CB, in order to meet the criteria.</a:t>
            </a:r>
          </a:p>
          <a:p>
            <a:r>
              <a:rPr lang="en-GB" sz="1800" b="1" dirty="0" smtClean="0">
                <a:latin typeface="Arial" panose="020B0604020202020204" pitchFamily="34" charset="0"/>
                <a:cs typeface="Arial" panose="020B0604020202020204" pitchFamily="34" charset="0"/>
              </a:rPr>
              <a:t>Late </a:t>
            </a:r>
            <a:r>
              <a:rPr lang="en-GB" sz="1800" dirty="0" smtClean="0">
                <a:latin typeface="Arial" panose="020B0604020202020204" pitchFamily="34" charset="0"/>
                <a:cs typeface="Arial" panose="020B0604020202020204" pitchFamily="34" charset="0"/>
              </a:rPr>
              <a:t>– steps could include discussions with selling agents or private negotiations.  The CB may only find this out once an application has been commented on by the owner.  This should only be submitted in exceptional circumstances</a:t>
            </a:r>
            <a:endParaRPr lang="en-GB" sz="18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4F4F5215-AE48-4491-B865-D55F4F14A4AD}" type="slidenum">
              <a:rPr lang="en-GB" smtClean="0"/>
              <a:t>7</a:t>
            </a:fld>
            <a:endParaRPr lang="en-GB" dirty="0"/>
          </a:p>
        </p:txBody>
      </p:sp>
    </p:spTree>
    <p:extLst>
      <p:ext uri="{BB962C8B-B14F-4D97-AF65-F5344CB8AC3E}">
        <p14:creationId xmlns:p14="http://schemas.microsoft.com/office/powerpoint/2010/main" val="37258545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b="1" dirty="0" smtClean="0">
                <a:latin typeface="Arial" panose="020B0604020202020204" pitchFamily="34" charset="0"/>
                <a:cs typeface="Arial" panose="020B0604020202020204" pitchFamily="34" charset="0"/>
              </a:rPr>
              <a:t>Supporting docs </a:t>
            </a:r>
            <a:r>
              <a:rPr lang="en-GB" sz="1800" dirty="0" smtClean="0">
                <a:latin typeface="Arial" panose="020B0604020202020204" pitchFamily="34" charset="0"/>
                <a:cs typeface="Arial" panose="020B0604020202020204" pitchFamily="34" charset="0"/>
              </a:rPr>
              <a:t>ownership checks – check with the Registers of Scotland, this should show the owner and any heritable creditor.  If a company is identified as the owner you may have to check with companies house for further details.  Fees may apply for these services.  </a:t>
            </a:r>
            <a:r>
              <a:rPr lang="en-GB" sz="1800" b="1" dirty="0" smtClean="0">
                <a:latin typeface="Arial" panose="020B0604020202020204" pitchFamily="34" charset="0"/>
                <a:cs typeface="Arial" panose="020B0604020202020204" pitchFamily="34" charset="0"/>
              </a:rPr>
              <a:t>Maps</a:t>
            </a:r>
            <a:r>
              <a:rPr lang="en-GB" sz="1800" dirty="0" smtClean="0">
                <a:latin typeface="Arial" panose="020B0604020202020204" pitchFamily="34" charset="0"/>
                <a:cs typeface="Arial" panose="020B0604020202020204" pitchFamily="34" charset="0"/>
              </a:rPr>
              <a:t> – These must conform to the legislative requirements e.g. show a scale, northing, Grid Ref and be accurate.</a:t>
            </a:r>
          </a:p>
          <a:p>
            <a:r>
              <a:rPr lang="en-GB" sz="1800" b="1" dirty="0" smtClean="0">
                <a:latin typeface="Arial" panose="020B0604020202020204" pitchFamily="34" charset="0"/>
                <a:cs typeface="Arial" panose="020B0604020202020204" pitchFamily="34" charset="0"/>
              </a:rPr>
              <a:t>Community Support – is normally shown via a petition list which should not be dated more than six months prior to the application.</a:t>
            </a:r>
          </a:p>
          <a:p>
            <a:r>
              <a:rPr lang="en-GB" sz="1800" b="1" dirty="0" smtClean="0">
                <a:latin typeface="Arial" panose="020B0604020202020204" pitchFamily="34" charset="0"/>
                <a:cs typeface="Arial" panose="020B0604020202020204" pitchFamily="34" charset="0"/>
              </a:rPr>
              <a:t>Connection</a:t>
            </a:r>
            <a:r>
              <a:rPr lang="en-GB" sz="1800" baseline="0" dirty="0" smtClean="0">
                <a:latin typeface="Arial" panose="020B0604020202020204" pitchFamily="34" charset="0"/>
                <a:cs typeface="Arial" panose="020B0604020202020204" pitchFamily="34" charset="0"/>
              </a:rPr>
              <a:t> – tis is very broad and not defined in the legislation.  Could be; a significant number of the members of the community have a connection; the land is sufficiently near to land which those members  of the community have a connection, or; the land is sufficiently near to the area of the community. </a:t>
            </a:r>
          </a:p>
          <a:p>
            <a:r>
              <a:rPr lang="en-GB" sz="1800" baseline="0" dirty="0" smtClean="0">
                <a:latin typeface="Arial" panose="020B0604020202020204" pitchFamily="34" charset="0"/>
                <a:cs typeface="Arial" panose="020B0604020202020204" pitchFamily="34" charset="0"/>
              </a:rPr>
              <a:t>If you stipulate a specific use for the land in your application and the land becomes available, if, since registration,  your Community body  has decided to radically change the previously specified use your application could be extinguished.   </a:t>
            </a:r>
          </a:p>
          <a:p>
            <a:endParaRPr lang="en-GB" sz="1800" baseline="0" dirty="0" smtClean="0">
              <a:latin typeface="Arial" panose="020B0604020202020204" pitchFamily="34" charset="0"/>
              <a:cs typeface="Arial" panose="020B0604020202020204" pitchFamily="34" charset="0"/>
            </a:endParaRPr>
          </a:p>
          <a:p>
            <a:r>
              <a:rPr lang="en-GB" sz="1800" b="1" baseline="0" dirty="0" smtClean="0">
                <a:latin typeface="Arial" panose="020B0604020202020204" pitchFamily="34" charset="0"/>
                <a:cs typeface="Arial" panose="020B0604020202020204" pitchFamily="34" charset="0"/>
              </a:rPr>
              <a:t>Proposals for the land </a:t>
            </a:r>
            <a:r>
              <a:rPr lang="en-GB" sz="1800" baseline="0" dirty="0" smtClean="0">
                <a:latin typeface="Arial" panose="020B0604020202020204" pitchFamily="34" charset="0"/>
                <a:cs typeface="Arial" panose="020B0604020202020204" pitchFamily="34" charset="0"/>
              </a:rPr>
              <a:t>– For timeous these can be broad, but for a Late application these have to be more focussed as, if approved will progress straight to the right to buy stage.</a:t>
            </a:r>
          </a:p>
          <a:p>
            <a:endParaRPr lang="en-GB" sz="1800" baseline="0" dirty="0" smtClean="0">
              <a:latin typeface="Arial" panose="020B0604020202020204" pitchFamily="34" charset="0"/>
              <a:cs typeface="Arial" panose="020B0604020202020204" pitchFamily="34" charset="0"/>
            </a:endParaRPr>
          </a:p>
          <a:p>
            <a:r>
              <a:rPr lang="en-GB" sz="1800" b="1" baseline="0" dirty="0" smtClean="0">
                <a:latin typeface="Arial" panose="020B0604020202020204" pitchFamily="34" charset="0"/>
                <a:cs typeface="Arial" panose="020B0604020202020204" pitchFamily="34" charset="0"/>
              </a:rPr>
              <a:t>Sus Dev proposals </a:t>
            </a:r>
            <a:r>
              <a:rPr lang="en-GB" sz="1800" baseline="0" dirty="0" smtClean="0">
                <a:latin typeface="Arial" panose="020B0604020202020204" pitchFamily="34" charset="0"/>
                <a:cs typeface="Arial" panose="020B0604020202020204" pitchFamily="34" charset="0"/>
              </a:rPr>
              <a:t>– How the proposals are good for the land and the community?  Benefits for each should be stated.</a:t>
            </a:r>
          </a:p>
          <a:p>
            <a:endParaRPr lang="en-GB" sz="1800" baseline="0" dirty="0" smtClean="0">
              <a:latin typeface="Arial" panose="020B0604020202020204" pitchFamily="34" charset="0"/>
              <a:cs typeface="Arial" panose="020B0604020202020204" pitchFamily="34" charset="0"/>
            </a:endParaRPr>
          </a:p>
          <a:p>
            <a:r>
              <a:rPr lang="en-GB" sz="1800" b="1" baseline="0" dirty="0" smtClean="0">
                <a:latin typeface="Arial" panose="020B0604020202020204" pitchFamily="34" charset="0"/>
                <a:cs typeface="Arial" panose="020B0604020202020204" pitchFamily="34" charset="0"/>
              </a:rPr>
              <a:t>Public interest </a:t>
            </a:r>
            <a:r>
              <a:rPr lang="en-GB" sz="1800" baseline="0" dirty="0" smtClean="0">
                <a:latin typeface="Arial" panose="020B0604020202020204" pitchFamily="34" charset="0"/>
                <a:cs typeface="Arial" panose="020B0604020202020204" pitchFamily="34" charset="0"/>
              </a:rPr>
              <a:t>– why is approving the application in the public interest.  Public interest covers the community interest up to the national interest.   You should also consider the economic, environmental and social benefits of the proposals.  Consider what would happen if the application was not approved.</a:t>
            </a:r>
          </a:p>
          <a:p>
            <a:endParaRPr lang="en-GB" sz="1800" baseline="0" dirty="0" smtClean="0">
              <a:latin typeface="Arial" panose="020B0604020202020204" pitchFamily="34" charset="0"/>
              <a:cs typeface="Arial" panose="020B0604020202020204" pitchFamily="34" charset="0"/>
            </a:endParaRPr>
          </a:p>
          <a:p>
            <a:r>
              <a:rPr lang="en-GB" sz="1800" b="1" dirty="0" smtClean="0">
                <a:latin typeface="Arial" panose="020B0604020202020204" pitchFamily="34" charset="0"/>
                <a:cs typeface="Arial" panose="020B0604020202020204" pitchFamily="34" charset="0"/>
              </a:rPr>
              <a:t>Late application </a:t>
            </a:r>
            <a:r>
              <a:rPr lang="en-GB" sz="1800" dirty="0" smtClean="0">
                <a:latin typeface="Arial" panose="020B0604020202020204" pitchFamily="34" charset="0"/>
                <a:cs typeface="Arial" panose="020B0604020202020204" pitchFamily="34" charset="0"/>
              </a:rPr>
              <a:t>– Higher level of community support required, previously, Ministers have accepted over 15% (i.e. 50% more than the minimum 10% for a timeous application).  Higher public</a:t>
            </a:r>
            <a:r>
              <a:rPr lang="en-GB" sz="1800" baseline="0" dirty="0" smtClean="0">
                <a:latin typeface="Arial" panose="020B0604020202020204" pitchFamily="34" charset="0"/>
                <a:cs typeface="Arial" panose="020B0604020202020204" pitchFamily="34" charset="0"/>
              </a:rPr>
              <a:t> interest test – more ‘definites’ required, plans should also be more detailed.  Has a feasibility study been carried out?  If so, include this as evidence.  Relevant work – What were the CB doing with a view to submitting an application?  If these are not met, the application may be declined.</a:t>
            </a:r>
            <a:endParaRPr lang="en-GB" sz="18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4F4F5215-AE48-4491-B865-D55F4F14A4AD}" type="slidenum">
              <a:rPr lang="en-GB" smtClean="0"/>
              <a:t>8</a:t>
            </a:fld>
            <a:endParaRPr lang="en-GB" dirty="0"/>
          </a:p>
        </p:txBody>
      </p:sp>
    </p:spTree>
    <p:extLst>
      <p:ext uri="{BB962C8B-B14F-4D97-AF65-F5344CB8AC3E}">
        <p14:creationId xmlns:p14="http://schemas.microsoft.com/office/powerpoint/2010/main" val="26712154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dirty="0" smtClean="0">
                <a:latin typeface="Arial" panose="020B0604020202020204" pitchFamily="34" charset="0"/>
                <a:cs typeface="Arial" panose="020B0604020202020204" pitchFamily="34" charset="0"/>
              </a:rPr>
              <a:t>A draft application can be sent to the Land team for their comments. Once</a:t>
            </a:r>
            <a:r>
              <a:rPr lang="en-GB" sz="1800" baseline="0" dirty="0" smtClean="0">
                <a:latin typeface="Arial" panose="020B0604020202020204" pitchFamily="34" charset="0"/>
                <a:cs typeface="Arial" panose="020B0604020202020204" pitchFamily="34" charset="0"/>
              </a:rPr>
              <a:t> initial checks are carried out by the Community Land Team on the final version of the application, the application docs will be entered onto the Register of Community Interests in Land (in a redacted format to comply with GDPR rules).</a:t>
            </a:r>
            <a:endParaRPr lang="en-GB" sz="1800" dirty="0" smtClean="0">
              <a:latin typeface="Arial" panose="020B0604020202020204" pitchFamily="34" charset="0"/>
              <a:cs typeface="Arial" panose="020B0604020202020204" pitchFamily="34" charset="0"/>
            </a:endParaRPr>
          </a:p>
          <a:p>
            <a:endParaRPr lang="en-GB" sz="1800" dirty="0" smtClean="0">
              <a:latin typeface="Arial" panose="020B0604020202020204" pitchFamily="34" charset="0"/>
              <a:cs typeface="Arial" panose="020B0604020202020204" pitchFamily="34" charset="0"/>
            </a:endParaRPr>
          </a:p>
          <a:p>
            <a:r>
              <a:rPr lang="en-GB" sz="1800" baseline="0" dirty="0" smtClean="0">
                <a:latin typeface="Arial" panose="020B0604020202020204" pitchFamily="34" charset="0"/>
                <a:cs typeface="Arial" panose="020B0604020202020204" pitchFamily="34" charset="0"/>
              </a:rPr>
              <a:t> </a:t>
            </a:r>
            <a:r>
              <a:rPr lang="en-GB" sz="1800" b="1" baseline="0" dirty="0" smtClean="0">
                <a:latin typeface="Arial" panose="020B0604020202020204" pitchFamily="34" charset="0"/>
                <a:cs typeface="Arial" panose="020B0604020202020204" pitchFamily="34" charset="0"/>
              </a:rPr>
              <a:t>Timeous</a:t>
            </a:r>
            <a:r>
              <a:rPr lang="en-GB" sz="1800" baseline="0" dirty="0" smtClean="0">
                <a:latin typeface="Arial" panose="020B0604020202020204" pitchFamily="34" charset="0"/>
                <a:cs typeface="Arial" panose="020B0604020202020204" pitchFamily="34" charset="0"/>
              </a:rPr>
              <a:t> - Landowners comments – They have 21 days to submit views on the application to Ministers.</a:t>
            </a:r>
          </a:p>
          <a:p>
            <a:endParaRPr lang="en-GB" sz="1800" baseline="0" dirty="0" smtClean="0">
              <a:latin typeface="Arial" panose="020B0604020202020204" pitchFamily="34" charset="0"/>
              <a:cs typeface="Arial" panose="020B0604020202020204" pitchFamily="34" charset="0"/>
            </a:endParaRPr>
          </a:p>
          <a:p>
            <a:r>
              <a:rPr lang="en-GB" sz="1800" baseline="0" dirty="0" smtClean="0">
                <a:latin typeface="Arial" panose="020B0604020202020204" pitchFamily="34" charset="0"/>
                <a:cs typeface="Arial" panose="020B0604020202020204" pitchFamily="34" charset="0"/>
              </a:rPr>
              <a:t> </a:t>
            </a:r>
            <a:r>
              <a:rPr lang="en-GB" sz="1800" b="1" baseline="0" dirty="0" smtClean="0">
                <a:latin typeface="Arial" panose="020B0604020202020204" pitchFamily="34" charset="0"/>
                <a:cs typeface="Arial" panose="020B0604020202020204" pitchFamily="34" charset="0"/>
              </a:rPr>
              <a:t>Timeous</a:t>
            </a:r>
            <a:r>
              <a:rPr lang="en-GB" sz="1800" baseline="0" dirty="0" smtClean="0">
                <a:latin typeface="Arial" panose="020B0604020202020204" pitchFamily="34" charset="0"/>
                <a:cs typeface="Arial" panose="020B0604020202020204" pitchFamily="34" charset="0"/>
              </a:rPr>
              <a:t> - CB views – CB has 21 days to submit response to owners views to Ministers.</a:t>
            </a:r>
          </a:p>
          <a:p>
            <a:endParaRPr lang="en-GB" sz="1800" baseline="0" dirty="0" smtClean="0">
              <a:latin typeface="Arial" panose="020B0604020202020204" pitchFamily="34" charset="0"/>
              <a:cs typeface="Arial" panose="020B0604020202020204" pitchFamily="34" charset="0"/>
            </a:endParaRPr>
          </a:p>
          <a:p>
            <a:r>
              <a:rPr lang="en-GB" sz="1800" baseline="0" dirty="0" smtClean="0">
                <a:latin typeface="Arial" panose="020B0604020202020204" pitchFamily="34" charset="0"/>
                <a:cs typeface="Arial" panose="020B0604020202020204" pitchFamily="34" charset="0"/>
              </a:rPr>
              <a:t>If a late application, the CB is not invited to respond to the owners comments.  This is order to keep the process moving and necessary information will be in the late application, or be asked for if the application becomes ‘late’.</a:t>
            </a:r>
            <a:endParaRPr lang="en-GB" sz="18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4F4F5215-AE48-4491-B865-D55F4F14A4AD}" type="slidenum">
              <a:rPr lang="en-GB" smtClean="0"/>
              <a:t>10</a:t>
            </a:fld>
            <a:endParaRPr lang="en-GB" dirty="0"/>
          </a:p>
        </p:txBody>
      </p:sp>
    </p:spTree>
    <p:extLst>
      <p:ext uri="{BB962C8B-B14F-4D97-AF65-F5344CB8AC3E}">
        <p14:creationId xmlns:p14="http://schemas.microsoft.com/office/powerpoint/2010/main" val="10225680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0F39AAE9-B910-4FDB-B0CF-4EF2805CC303}" type="datetimeFigureOut">
              <a:rPr lang="en-GB" smtClean="0"/>
              <a:t>24/06/2019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B4E0AE3-911E-411F-8723-376417BBF7A6}" type="slidenum">
              <a:rPr lang="en-GB" smtClean="0"/>
              <a:t>‹#›</a:t>
            </a:fld>
            <a:endParaRPr lang="en-GB"/>
          </a:p>
        </p:txBody>
      </p:sp>
    </p:spTree>
    <p:extLst>
      <p:ext uri="{BB962C8B-B14F-4D97-AF65-F5344CB8AC3E}">
        <p14:creationId xmlns:p14="http://schemas.microsoft.com/office/powerpoint/2010/main" val="26047225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F39AAE9-B910-4FDB-B0CF-4EF2805CC303}" type="datetimeFigureOut">
              <a:rPr lang="en-GB" smtClean="0"/>
              <a:t>24/06/2019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B4E0AE3-911E-411F-8723-376417BBF7A6}" type="slidenum">
              <a:rPr lang="en-GB" smtClean="0"/>
              <a:t>‹#›</a:t>
            </a:fld>
            <a:endParaRPr lang="en-GB"/>
          </a:p>
        </p:txBody>
      </p:sp>
    </p:spTree>
    <p:extLst>
      <p:ext uri="{BB962C8B-B14F-4D97-AF65-F5344CB8AC3E}">
        <p14:creationId xmlns:p14="http://schemas.microsoft.com/office/powerpoint/2010/main" val="27310140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F39AAE9-B910-4FDB-B0CF-4EF2805CC303}" type="datetimeFigureOut">
              <a:rPr lang="en-GB" smtClean="0"/>
              <a:t>24/06/2019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B4E0AE3-911E-411F-8723-376417BBF7A6}" type="slidenum">
              <a:rPr lang="en-GB" smtClean="0"/>
              <a:t>‹#›</a:t>
            </a:fld>
            <a:endParaRPr lang="en-GB"/>
          </a:p>
        </p:txBody>
      </p:sp>
    </p:spTree>
    <p:extLst>
      <p:ext uri="{BB962C8B-B14F-4D97-AF65-F5344CB8AC3E}">
        <p14:creationId xmlns:p14="http://schemas.microsoft.com/office/powerpoint/2010/main" val="8424889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F39AAE9-B910-4FDB-B0CF-4EF2805CC303}" type="datetimeFigureOut">
              <a:rPr lang="en-GB" smtClean="0"/>
              <a:t>24/06/2019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B4E0AE3-911E-411F-8723-376417BBF7A6}" type="slidenum">
              <a:rPr lang="en-GB" smtClean="0"/>
              <a:t>‹#›</a:t>
            </a:fld>
            <a:endParaRPr lang="en-GB"/>
          </a:p>
        </p:txBody>
      </p:sp>
    </p:spTree>
    <p:extLst>
      <p:ext uri="{BB962C8B-B14F-4D97-AF65-F5344CB8AC3E}">
        <p14:creationId xmlns:p14="http://schemas.microsoft.com/office/powerpoint/2010/main" val="40734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F39AAE9-B910-4FDB-B0CF-4EF2805CC303}" type="datetimeFigureOut">
              <a:rPr lang="en-GB" smtClean="0"/>
              <a:t>24/06/2019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B4E0AE3-911E-411F-8723-376417BBF7A6}" type="slidenum">
              <a:rPr lang="en-GB" smtClean="0"/>
              <a:t>‹#›</a:t>
            </a:fld>
            <a:endParaRPr lang="en-GB"/>
          </a:p>
        </p:txBody>
      </p:sp>
    </p:spTree>
    <p:extLst>
      <p:ext uri="{BB962C8B-B14F-4D97-AF65-F5344CB8AC3E}">
        <p14:creationId xmlns:p14="http://schemas.microsoft.com/office/powerpoint/2010/main" val="29232387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0F39AAE9-B910-4FDB-B0CF-4EF2805CC303}" type="datetimeFigureOut">
              <a:rPr lang="en-GB" smtClean="0"/>
              <a:t>24/06/2019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B4E0AE3-911E-411F-8723-376417BBF7A6}" type="slidenum">
              <a:rPr lang="en-GB" smtClean="0"/>
              <a:t>‹#›</a:t>
            </a:fld>
            <a:endParaRPr lang="en-GB"/>
          </a:p>
        </p:txBody>
      </p:sp>
    </p:spTree>
    <p:extLst>
      <p:ext uri="{BB962C8B-B14F-4D97-AF65-F5344CB8AC3E}">
        <p14:creationId xmlns:p14="http://schemas.microsoft.com/office/powerpoint/2010/main" val="2605270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0F39AAE9-B910-4FDB-B0CF-4EF2805CC303}" type="datetimeFigureOut">
              <a:rPr lang="en-GB" smtClean="0"/>
              <a:t>24/06/2019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B4E0AE3-911E-411F-8723-376417BBF7A6}" type="slidenum">
              <a:rPr lang="en-GB" smtClean="0"/>
              <a:t>‹#›</a:t>
            </a:fld>
            <a:endParaRPr lang="en-GB"/>
          </a:p>
        </p:txBody>
      </p:sp>
    </p:spTree>
    <p:extLst>
      <p:ext uri="{BB962C8B-B14F-4D97-AF65-F5344CB8AC3E}">
        <p14:creationId xmlns:p14="http://schemas.microsoft.com/office/powerpoint/2010/main" val="16313712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0F39AAE9-B910-4FDB-B0CF-4EF2805CC303}" type="datetimeFigureOut">
              <a:rPr lang="en-GB" smtClean="0"/>
              <a:t>24/06/2019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B4E0AE3-911E-411F-8723-376417BBF7A6}" type="slidenum">
              <a:rPr lang="en-GB" smtClean="0"/>
              <a:t>‹#›</a:t>
            </a:fld>
            <a:endParaRPr lang="en-GB"/>
          </a:p>
        </p:txBody>
      </p:sp>
    </p:spTree>
    <p:extLst>
      <p:ext uri="{BB962C8B-B14F-4D97-AF65-F5344CB8AC3E}">
        <p14:creationId xmlns:p14="http://schemas.microsoft.com/office/powerpoint/2010/main" val="33297218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39AAE9-B910-4FDB-B0CF-4EF2805CC303}" type="datetimeFigureOut">
              <a:rPr lang="en-GB" smtClean="0"/>
              <a:t>24/06/2019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B4E0AE3-911E-411F-8723-376417BBF7A6}" type="slidenum">
              <a:rPr lang="en-GB" smtClean="0"/>
              <a:t>‹#›</a:t>
            </a:fld>
            <a:endParaRPr lang="en-GB"/>
          </a:p>
        </p:txBody>
      </p:sp>
    </p:spTree>
    <p:extLst>
      <p:ext uri="{BB962C8B-B14F-4D97-AF65-F5344CB8AC3E}">
        <p14:creationId xmlns:p14="http://schemas.microsoft.com/office/powerpoint/2010/main" val="29434432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0F39AAE9-B910-4FDB-B0CF-4EF2805CC303}" type="datetimeFigureOut">
              <a:rPr lang="en-GB" smtClean="0"/>
              <a:t>24/06/2019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B4E0AE3-911E-411F-8723-376417BBF7A6}" type="slidenum">
              <a:rPr lang="en-GB" smtClean="0"/>
              <a:t>‹#›</a:t>
            </a:fld>
            <a:endParaRPr lang="en-GB"/>
          </a:p>
        </p:txBody>
      </p:sp>
    </p:spTree>
    <p:extLst>
      <p:ext uri="{BB962C8B-B14F-4D97-AF65-F5344CB8AC3E}">
        <p14:creationId xmlns:p14="http://schemas.microsoft.com/office/powerpoint/2010/main" val="516660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0F39AAE9-B910-4FDB-B0CF-4EF2805CC303}" type="datetimeFigureOut">
              <a:rPr lang="en-GB" smtClean="0"/>
              <a:t>24/06/2019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B4E0AE3-911E-411F-8723-376417BBF7A6}" type="slidenum">
              <a:rPr lang="en-GB" smtClean="0"/>
              <a:t>‹#›</a:t>
            </a:fld>
            <a:endParaRPr lang="en-GB"/>
          </a:p>
        </p:txBody>
      </p:sp>
    </p:spTree>
    <p:extLst>
      <p:ext uri="{BB962C8B-B14F-4D97-AF65-F5344CB8AC3E}">
        <p14:creationId xmlns:p14="http://schemas.microsoft.com/office/powerpoint/2010/main" val="30368575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39AAE9-B910-4FDB-B0CF-4EF2805CC303}" type="datetimeFigureOut">
              <a:rPr lang="en-GB" smtClean="0"/>
              <a:t>24/06/2019</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4E0AE3-911E-411F-8723-376417BBF7A6}" type="slidenum">
              <a:rPr lang="en-GB" smtClean="0"/>
              <a:t>‹#›</a:t>
            </a:fld>
            <a:endParaRPr lang="en-GB"/>
          </a:p>
        </p:txBody>
      </p:sp>
    </p:spTree>
    <p:extLst>
      <p:ext uri="{BB962C8B-B14F-4D97-AF65-F5344CB8AC3E}">
        <p14:creationId xmlns:p14="http://schemas.microsoft.com/office/powerpoint/2010/main" val="29351564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www.eservices.ros.gov.uk/rcil/ros/rcilcb/presentation/ui/pageflows/viewCountySummary.do"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hyperlink" Target="https://www.gov.scot/policies/land-reform/community-right-to-buy/" TargetMode="External"/><Relationship Id="rId7" Type="http://schemas.openxmlformats.org/officeDocument/2006/relationships/image" Target="../media/image3.png"/><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hyperlink" Target="http://www.ros.gov.uk/" TargetMode="External"/><Relationship Id="rId5" Type="http://schemas.openxmlformats.org/officeDocument/2006/relationships/hyperlink" Target="http://crtb.sedsh.gov.uk/crtb/" TargetMode="External"/><Relationship Id="rId10" Type="http://schemas.openxmlformats.org/officeDocument/2006/relationships/image" Target="../media/image1.png"/><Relationship Id="rId4" Type="http://schemas.openxmlformats.org/officeDocument/2006/relationships/hyperlink" Target="http://rcil.ros.gov.uk/RCIL/default.asp?category=rcil&amp;service=home" TargetMode="External"/><Relationship Id="rId9"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gov.scot/policies/land-reform/community-right-to-buy/"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hyperlink" Target="http://crtb.sedsh.gov.uk/crtb/"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4.xm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GB" sz="4800" b="1" dirty="0" smtClean="0"/>
              <a:t/>
            </a:r>
            <a:br>
              <a:rPr lang="en-GB" sz="4800" b="1" dirty="0" smtClean="0"/>
            </a:br>
            <a:r>
              <a:rPr lang="en-GB" sz="4800" b="1" dirty="0" smtClean="0"/>
              <a:t/>
            </a:r>
            <a:br>
              <a:rPr lang="en-GB" sz="4800" b="1" dirty="0" smtClean="0"/>
            </a:br>
            <a:r>
              <a:rPr lang="en-GB" sz="4800" b="1" dirty="0" smtClean="0">
                <a:latin typeface="+mn-lt"/>
              </a:rPr>
              <a:t>Part </a:t>
            </a:r>
            <a:r>
              <a:rPr lang="en-GB" sz="4800" b="1" dirty="0">
                <a:latin typeface="+mn-lt"/>
              </a:rPr>
              <a:t>2</a:t>
            </a:r>
            <a:r>
              <a:rPr lang="en-GB" sz="4800" b="1" dirty="0" smtClean="0">
                <a:latin typeface="+mn-lt"/>
              </a:rPr>
              <a:t> </a:t>
            </a:r>
            <a:r>
              <a:rPr lang="en-GB" sz="4800" b="1" dirty="0">
                <a:latin typeface="+mn-lt"/>
              </a:rPr>
              <a:t>Community </a:t>
            </a:r>
            <a:r>
              <a:rPr lang="en-GB" sz="4800" b="1" dirty="0" smtClean="0">
                <a:latin typeface="+mn-lt"/>
              </a:rPr>
              <a:t>Right to Buy</a:t>
            </a:r>
            <a:r>
              <a:rPr lang="en-GB" sz="4800" dirty="0"/>
              <a:t/>
            </a:r>
            <a:br>
              <a:rPr lang="en-GB" sz="4800" dirty="0"/>
            </a:br>
            <a:r>
              <a:rPr lang="en-GB" sz="1600" dirty="0" smtClean="0"/>
              <a:t/>
            </a:r>
            <a:br>
              <a:rPr lang="en-GB" sz="1600" dirty="0" smtClean="0"/>
            </a:br>
            <a:r>
              <a:rPr lang="en-GB" sz="1800" dirty="0" smtClean="0">
                <a:latin typeface="Arial" panose="020B0604020202020204" pitchFamily="34" charset="0"/>
                <a:cs typeface="Arial" panose="020B0604020202020204" pitchFamily="34" charset="0"/>
              </a:rPr>
              <a:t>Land </a:t>
            </a:r>
            <a:r>
              <a:rPr lang="en-GB" sz="1800" dirty="0">
                <a:latin typeface="Arial" panose="020B0604020202020204" pitchFamily="34" charset="0"/>
                <a:cs typeface="Arial" panose="020B0604020202020204" pitchFamily="34" charset="0"/>
              </a:rPr>
              <a:t>Reform (Scotland) Act 2003 – Part </a:t>
            </a:r>
            <a:r>
              <a:rPr lang="en-GB" sz="1800" dirty="0" smtClean="0">
                <a:latin typeface="Arial" panose="020B0604020202020204" pitchFamily="34" charset="0"/>
                <a:cs typeface="Arial" panose="020B0604020202020204" pitchFamily="34" charset="0"/>
              </a:rPr>
              <a:t>2</a:t>
            </a:r>
            <a:r>
              <a:rPr lang="en-GB" sz="2200" dirty="0" smtClean="0">
                <a:latin typeface="Arial" panose="020B0604020202020204" pitchFamily="34" charset="0"/>
                <a:cs typeface="Arial" panose="020B0604020202020204" pitchFamily="34" charset="0"/>
              </a:rPr>
              <a:t/>
            </a:r>
            <a:br>
              <a:rPr lang="en-GB" sz="2200" dirty="0" smtClean="0">
                <a:latin typeface="Arial" panose="020B0604020202020204" pitchFamily="34" charset="0"/>
                <a:cs typeface="Arial" panose="020B0604020202020204" pitchFamily="34" charset="0"/>
              </a:rPr>
            </a:br>
            <a:r>
              <a:rPr lang="en-GB" sz="2200" dirty="0">
                <a:latin typeface="Arial" panose="020B0604020202020204" pitchFamily="34" charset="0"/>
                <a:cs typeface="Arial" panose="020B0604020202020204" pitchFamily="34" charset="0"/>
              </a:rPr>
              <a:t/>
            </a:r>
            <a:br>
              <a:rPr lang="en-GB" sz="2200" dirty="0">
                <a:latin typeface="Arial" panose="020B0604020202020204" pitchFamily="34" charset="0"/>
                <a:cs typeface="Arial" panose="020B0604020202020204" pitchFamily="34" charset="0"/>
              </a:rPr>
            </a:br>
            <a:r>
              <a:rPr lang="en-GB" sz="4800" dirty="0" smtClean="0"/>
              <a:t/>
            </a:r>
            <a:br>
              <a:rPr lang="en-GB" sz="4800" dirty="0" smtClean="0"/>
            </a:br>
            <a:endParaRPr lang="en-GB" sz="4800" dirty="0"/>
          </a:p>
        </p:txBody>
      </p:sp>
      <p:sp>
        <p:nvSpPr>
          <p:cNvPr id="3" name="TextBox 2"/>
          <p:cNvSpPr txBox="1"/>
          <p:nvPr/>
        </p:nvSpPr>
        <p:spPr>
          <a:xfrm>
            <a:off x="762346" y="1690688"/>
            <a:ext cx="10640291" cy="2523768"/>
          </a:xfrm>
          <a:prstGeom prst="rect">
            <a:avLst/>
          </a:prstGeom>
          <a:noFill/>
        </p:spPr>
        <p:txBody>
          <a:bodyPr wrap="square" rtlCol="0">
            <a:spAutoFit/>
          </a:bodyPr>
          <a:lstStyle/>
          <a:p>
            <a:pPr algn="ctr"/>
            <a:endParaRPr lang="en-GB" dirty="0" smtClean="0">
              <a:latin typeface="Arial" panose="020B0604020202020204" pitchFamily="34" charset="0"/>
              <a:cs typeface="Arial" panose="020B0604020202020204" pitchFamily="34" charset="0"/>
            </a:endParaRPr>
          </a:p>
          <a:p>
            <a:pPr algn="ctr"/>
            <a:r>
              <a:rPr lang="en-GB" sz="2800" dirty="0" smtClean="0">
                <a:cs typeface="Arial" panose="020B0604020202020204" pitchFamily="34" charset="0"/>
              </a:rPr>
              <a:t>Originally presented by </a:t>
            </a:r>
          </a:p>
          <a:p>
            <a:pPr algn="ctr"/>
            <a:endParaRPr lang="en-GB" sz="2800" dirty="0">
              <a:cs typeface="Arial" panose="020B0604020202020204" pitchFamily="34" charset="0"/>
            </a:endParaRPr>
          </a:p>
          <a:p>
            <a:pPr algn="ctr"/>
            <a:r>
              <a:rPr lang="en-GB" sz="2800" dirty="0" smtClean="0">
                <a:cs typeface="Arial" panose="020B0604020202020204" pitchFamily="34" charset="0"/>
              </a:rPr>
              <a:t>Vicky Reynolds </a:t>
            </a:r>
            <a:r>
              <a:rPr lang="en-GB" sz="2800" dirty="0"/>
              <a:t>｜</a:t>
            </a:r>
            <a:r>
              <a:rPr lang="en-GB" sz="2800" dirty="0" smtClean="0">
                <a:cs typeface="Arial" panose="020B0604020202020204" pitchFamily="34" charset="0"/>
              </a:rPr>
              <a:t>Community Assets Case Manager</a:t>
            </a:r>
          </a:p>
          <a:p>
            <a:pPr algn="ctr"/>
            <a:endParaRPr lang="en-GB" sz="2800" dirty="0">
              <a:cs typeface="Arial" panose="020B0604020202020204" pitchFamily="34" charset="0"/>
            </a:endParaRPr>
          </a:p>
          <a:p>
            <a:pPr algn="ctr"/>
            <a:r>
              <a:rPr lang="en-GB" sz="2800" dirty="0" smtClean="0">
                <a:cs typeface="Arial" panose="020B0604020202020204" pitchFamily="34" charset="0"/>
              </a:rPr>
              <a:t>Community Land Team </a:t>
            </a:r>
            <a:endParaRPr lang="en-GB" sz="2800" dirty="0"/>
          </a:p>
        </p:txBody>
      </p:sp>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47728" y="5733256"/>
            <a:ext cx="4869528" cy="8893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0241991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0452" y="268958"/>
            <a:ext cx="10781607" cy="634082"/>
          </a:xfrm>
        </p:spPr>
        <p:txBody>
          <a:bodyPr>
            <a:normAutofit fontScale="90000"/>
          </a:bodyPr>
          <a:lstStyle/>
          <a:p>
            <a:r>
              <a:rPr lang="en-GB" dirty="0">
                <a:solidFill>
                  <a:srgbClr val="FF0000"/>
                </a:solidFill>
              </a:rPr>
              <a:t>Registering </a:t>
            </a:r>
            <a:r>
              <a:rPr lang="en-GB" dirty="0" smtClean="0">
                <a:solidFill>
                  <a:srgbClr val="FF0000"/>
                </a:solidFill>
              </a:rPr>
              <a:t>an interest </a:t>
            </a:r>
            <a:r>
              <a:rPr lang="en-GB" dirty="0">
                <a:solidFill>
                  <a:srgbClr val="FF0000"/>
                </a:solidFill>
              </a:rPr>
              <a:t>in land </a:t>
            </a:r>
            <a:r>
              <a:rPr lang="en-GB" dirty="0" smtClean="0">
                <a:solidFill>
                  <a:srgbClr val="FF0000"/>
                </a:solidFill>
              </a:rPr>
              <a:t>– general continued</a:t>
            </a:r>
            <a:endParaRPr lang="en-GB" dirty="0">
              <a:solidFill>
                <a:srgbClr val="FF0000"/>
              </a:solidFill>
            </a:endParaRPr>
          </a:p>
        </p:txBody>
      </p:sp>
      <p:sp>
        <p:nvSpPr>
          <p:cNvPr id="3" name="Content Placeholder 2"/>
          <p:cNvSpPr>
            <a:spLocks noGrp="1"/>
          </p:cNvSpPr>
          <p:nvPr>
            <p:ph idx="1"/>
          </p:nvPr>
        </p:nvSpPr>
        <p:spPr>
          <a:xfrm>
            <a:off x="2063552" y="1700808"/>
            <a:ext cx="8229600" cy="4752528"/>
          </a:xfrm>
        </p:spPr>
        <p:txBody>
          <a:bodyPr>
            <a:normAutofit/>
          </a:bodyPr>
          <a:lstStyle/>
          <a:p>
            <a:r>
              <a:rPr lang="en-GB" sz="1600" b="1" dirty="0" smtClean="0">
                <a:latin typeface="+mj-lt"/>
              </a:rPr>
              <a:t>Application submitted to Community Land Team.</a:t>
            </a:r>
          </a:p>
          <a:p>
            <a:pPr lvl="1"/>
            <a:r>
              <a:rPr lang="en-GB" sz="1600" dirty="0" smtClean="0">
                <a:latin typeface="+mj-lt"/>
              </a:rPr>
              <a:t>Draft applications can be looked over and comments provided.</a:t>
            </a:r>
          </a:p>
          <a:p>
            <a:pPr lvl="1"/>
            <a:r>
              <a:rPr lang="en-GB" sz="1600" dirty="0" smtClean="0">
                <a:latin typeface="+mj-lt"/>
              </a:rPr>
              <a:t>Once initial checks are carried out by the Community Land team on the final version of the application, the application will be entered on the Register of Community Interests in Land (in a redacted format to comply with GDPR rules)</a:t>
            </a:r>
            <a:endParaRPr lang="en-GB" sz="1600" dirty="0">
              <a:latin typeface="+mj-lt"/>
            </a:endParaRPr>
          </a:p>
          <a:p>
            <a:pPr lvl="1"/>
            <a:r>
              <a:rPr lang="en-GB" sz="1600" dirty="0" smtClean="0">
                <a:latin typeface="+mj-lt"/>
              </a:rPr>
              <a:t>Application issued to landowner and any heritable creditor and a temporary prohibition is placed on the owner, which prevents them from transferring the land for value.  </a:t>
            </a:r>
            <a:r>
              <a:rPr lang="en-GB" sz="1600" dirty="0">
                <a:latin typeface="+mj-lt"/>
              </a:rPr>
              <a:t>This </a:t>
            </a:r>
            <a:r>
              <a:rPr lang="en-GB" sz="1600" u="sng" dirty="0">
                <a:latin typeface="+mj-lt"/>
              </a:rPr>
              <a:t>does </a:t>
            </a:r>
            <a:r>
              <a:rPr lang="en-GB" sz="1600" u="sng" dirty="0" smtClean="0">
                <a:latin typeface="+mj-lt"/>
              </a:rPr>
              <a:t>not</a:t>
            </a:r>
            <a:r>
              <a:rPr lang="en-GB" sz="1600" dirty="0" smtClean="0">
                <a:latin typeface="+mj-lt"/>
              </a:rPr>
              <a:t> prevent </a:t>
            </a:r>
            <a:r>
              <a:rPr lang="en-GB" sz="1600" dirty="0">
                <a:latin typeface="+mj-lt"/>
              </a:rPr>
              <a:t>any development or leasing by the owner.</a:t>
            </a:r>
          </a:p>
          <a:p>
            <a:r>
              <a:rPr lang="en-GB" sz="1600" b="1" dirty="0" smtClean="0">
                <a:latin typeface="+mj-lt"/>
              </a:rPr>
              <a:t>Landowner has a chance to provide any comments on the application. </a:t>
            </a:r>
          </a:p>
          <a:p>
            <a:pPr lvl="1"/>
            <a:r>
              <a:rPr lang="en-GB" sz="1600" dirty="0" smtClean="0">
                <a:latin typeface="+mj-lt"/>
              </a:rPr>
              <a:t>Timeous and Late Application – 21 days to submit views on the application to Ministers.</a:t>
            </a:r>
          </a:p>
          <a:p>
            <a:r>
              <a:rPr lang="en-GB" sz="1600" b="1" dirty="0" smtClean="0">
                <a:latin typeface="+mj-lt"/>
              </a:rPr>
              <a:t>Community Body are then invited to respond to any landowner’s comments, unless it is a late application.</a:t>
            </a:r>
          </a:p>
          <a:p>
            <a:pPr lvl="1"/>
            <a:r>
              <a:rPr lang="en-GB" sz="1600" dirty="0" smtClean="0">
                <a:latin typeface="+mj-lt"/>
              </a:rPr>
              <a:t>Timeous Application – 21 days to submit response to owners views to Ministers</a:t>
            </a:r>
          </a:p>
          <a:p>
            <a:pPr lvl="1"/>
            <a:r>
              <a:rPr lang="en-GB" sz="1600" dirty="0" smtClean="0">
                <a:latin typeface="+mj-lt"/>
              </a:rPr>
              <a:t>Late Application – CB is </a:t>
            </a:r>
            <a:r>
              <a:rPr lang="en-GB" sz="1600" b="1" u="sng" dirty="0" smtClean="0">
                <a:latin typeface="+mj-lt"/>
              </a:rPr>
              <a:t>not</a:t>
            </a:r>
            <a:r>
              <a:rPr lang="en-GB" sz="1600" dirty="0" smtClean="0">
                <a:latin typeface="+mj-lt"/>
              </a:rPr>
              <a:t> invited to respond to owners comments. This is in order to keep the process moving and necessary information will be in the late application, or be asked for if the application becomes ‘late’.</a:t>
            </a:r>
          </a:p>
        </p:txBody>
      </p:sp>
      <p:sp>
        <p:nvSpPr>
          <p:cNvPr id="4" name="TextBox 3"/>
          <p:cNvSpPr txBox="1"/>
          <p:nvPr/>
        </p:nvSpPr>
        <p:spPr>
          <a:xfrm>
            <a:off x="3431704" y="903040"/>
            <a:ext cx="5328592" cy="523220"/>
          </a:xfrm>
          <a:prstGeom prst="rect">
            <a:avLst/>
          </a:prstGeom>
          <a:noFill/>
        </p:spPr>
        <p:txBody>
          <a:bodyPr wrap="square" rtlCol="0">
            <a:spAutoFit/>
          </a:bodyPr>
          <a:lstStyle/>
          <a:p>
            <a:pPr algn="ctr"/>
            <a:r>
              <a:rPr lang="en-GB" sz="2800" u="sng" dirty="0">
                <a:latin typeface="+mj-lt"/>
                <a:cs typeface="Arial" pitchFamily="34" charset="0"/>
              </a:rPr>
              <a:t>Registration process</a:t>
            </a:r>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68691" y="6098452"/>
            <a:ext cx="2731598" cy="498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503031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000" dirty="0">
                <a:solidFill>
                  <a:srgbClr val="FF0000"/>
                </a:solidFill>
              </a:rPr>
              <a:t>Registering an interest in land </a:t>
            </a:r>
            <a:r>
              <a:rPr lang="en-GB" sz="4000" dirty="0" smtClean="0">
                <a:solidFill>
                  <a:srgbClr val="FF0000"/>
                </a:solidFill>
              </a:rPr>
              <a:t>– general continued</a:t>
            </a:r>
            <a:endParaRPr lang="en-GB" sz="4000" dirty="0"/>
          </a:p>
        </p:txBody>
      </p:sp>
      <p:sp>
        <p:nvSpPr>
          <p:cNvPr id="3" name="Content Placeholder 2"/>
          <p:cNvSpPr>
            <a:spLocks noGrp="1"/>
          </p:cNvSpPr>
          <p:nvPr>
            <p:ph idx="1"/>
          </p:nvPr>
        </p:nvSpPr>
        <p:spPr/>
        <p:txBody>
          <a:bodyPr>
            <a:normAutofit fontScale="55000" lnSpcReduction="20000"/>
          </a:bodyPr>
          <a:lstStyle/>
          <a:p>
            <a:r>
              <a:rPr lang="en-GB" b="1" dirty="0" smtClean="0"/>
              <a:t>From receipt of a compliant timeous application Ministers have </a:t>
            </a:r>
            <a:r>
              <a:rPr lang="en-GB" b="1" dirty="0"/>
              <a:t>63 days </a:t>
            </a:r>
            <a:r>
              <a:rPr lang="en-GB" b="1" dirty="0" smtClean="0"/>
              <a:t>to intimate their decision:</a:t>
            </a:r>
          </a:p>
          <a:p>
            <a:pPr marL="0" indent="0">
              <a:buNone/>
            </a:pPr>
            <a:endParaRPr lang="en-GB" dirty="0" smtClean="0"/>
          </a:p>
          <a:p>
            <a:pPr lvl="1"/>
            <a:r>
              <a:rPr lang="en-GB" sz="2500" dirty="0" smtClean="0">
                <a:latin typeface="+mj-lt"/>
              </a:rPr>
              <a:t>21 days for owner and any heritable creditors to submit their views on the application.</a:t>
            </a:r>
          </a:p>
          <a:p>
            <a:pPr lvl="1"/>
            <a:r>
              <a:rPr lang="en-GB" sz="2500" dirty="0" smtClean="0">
                <a:latin typeface="+mj-lt"/>
              </a:rPr>
              <a:t>21 days for Community Body to submit their views on the owners comments.</a:t>
            </a:r>
          </a:p>
          <a:p>
            <a:pPr lvl="1"/>
            <a:r>
              <a:rPr lang="en-GB" sz="2500" dirty="0" smtClean="0">
                <a:latin typeface="+mj-lt"/>
              </a:rPr>
              <a:t>21 days for Ministers to make a decision. Ministers may exceed this deadline without effecting the decision.</a:t>
            </a:r>
          </a:p>
          <a:p>
            <a:pPr marL="457200" lvl="1" indent="0">
              <a:buNone/>
            </a:pPr>
            <a:endParaRPr lang="en-GB" dirty="0">
              <a:latin typeface="+mj-lt"/>
            </a:endParaRPr>
          </a:p>
          <a:p>
            <a:r>
              <a:rPr lang="en-GB" b="1" dirty="0" smtClean="0"/>
              <a:t>From receipt of a compliant “late” application Ministers </a:t>
            </a:r>
            <a:r>
              <a:rPr lang="en-GB" b="1" dirty="0"/>
              <a:t>have 30 days (rather than 63) </a:t>
            </a:r>
            <a:r>
              <a:rPr lang="en-GB" b="1" dirty="0" smtClean="0"/>
              <a:t> </a:t>
            </a:r>
            <a:r>
              <a:rPr lang="en-GB" b="1" dirty="0"/>
              <a:t>to </a:t>
            </a:r>
            <a:r>
              <a:rPr lang="en-GB" b="1" dirty="0" smtClean="0"/>
              <a:t>intimate their decision:</a:t>
            </a:r>
          </a:p>
          <a:p>
            <a:pPr marL="0" indent="0">
              <a:buNone/>
            </a:pPr>
            <a:endParaRPr lang="en-GB" dirty="0" smtClean="0"/>
          </a:p>
          <a:p>
            <a:pPr lvl="1"/>
            <a:r>
              <a:rPr lang="en-GB" sz="2500" dirty="0" smtClean="0">
                <a:latin typeface="+mj-lt"/>
              </a:rPr>
              <a:t>21 days for owner and any heritable creditors to provide views on application</a:t>
            </a:r>
          </a:p>
          <a:p>
            <a:pPr lvl="1"/>
            <a:r>
              <a:rPr lang="en-GB" sz="2500" dirty="0" smtClean="0">
                <a:latin typeface="+mj-lt"/>
              </a:rPr>
              <a:t>9 days for Ministers to make a decision. Ministers may seek further views if required from the landowner or creditor which would extend the timeline to 44 days.</a:t>
            </a:r>
          </a:p>
          <a:p>
            <a:pPr marL="457200" lvl="1" indent="0">
              <a:buNone/>
            </a:pPr>
            <a:endParaRPr lang="en-GB" dirty="0" smtClean="0">
              <a:latin typeface="+mj-lt"/>
            </a:endParaRPr>
          </a:p>
          <a:p>
            <a:r>
              <a:rPr lang="en-GB" b="1" dirty="0" smtClean="0"/>
              <a:t>Community </a:t>
            </a:r>
            <a:r>
              <a:rPr lang="en-GB" b="1" dirty="0"/>
              <a:t>Body, the landowner or a member of the community can appeal </a:t>
            </a:r>
            <a:r>
              <a:rPr lang="en-GB" b="1" dirty="0" smtClean="0"/>
              <a:t>Ministers </a:t>
            </a:r>
            <a:r>
              <a:rPr lang="en-GB" b="1" dirty="0"/>
              <a:t>decision at the local sheriff court</a:t>
            </a:r>
            <a:r>
              <a:rPr lang="en-GB" b="1" dirty="0" smtClean="0"/>
              <a:t>.</a:t>
            </a:r>
          </a:p>
          <a:p>
            <a:pPr marL="0" indent="0">
              <a:buNone/>
            </a:pPr>
            <a:endParaRPr lang="en-GB" b="1" dirty="0" smtClean="0"/>
          </a:p>
          <a:p>
            <a:pPr lvl="1"/>
            <a:r>
              <a:rPr lang="en-GB" sz="2500" dirty="0" smtClean="0">
                <a:latin typeface="+mj-lt"/>
              </a:rPr>
              <a:t>Appeals must be lodged within 28 days of the Ministers decision at the local sheriff court.</a:t>
            </a:r>
            <a:endParaRPr lang="en-GB" sz="2500" dirty="0">
              <a:latin typeface="+mj-lt"/>
            </a:endParaRPr>
          </a:p>
          <a:p>
            <a:pPr lvl="1"/>
            <a:r>
              <a:rPr lang="en-GB" sz="2500" dirty="0" smtClean="0">
                <a:latin typeface="+mj-lt"/>
                <a:cs typeface="Arial" panose="020B0604020202020204" pitchFamily="34" charset="0"/>
              </a:rPr>
              <a:t>Appeal </a:t>
            </a:r>
            <a:r>
              <a:rPr lang="en-GB" sz="2500" dirty="0">
                <a:latin typeface="+mj-lt"/>
                <a:cs typeface="Arial" panose="020B0604020202020204" pitchFamily="34" charset="0"/>
              </a:rPr>
              <a:t>should not be </a:t>
            </a:r>
            <a:r>
              <a:rPr lang="en-GB" sz="2500" dirty="0" smtClean="0">
                <a:latin typeface="+mj-lt"/>
                <a:cs typeface="Arial" panose="020B0604020202020204" pitchFamily="34" charset="0"/>
              </a:rPr>
              <a:t>based on </a:t>
            </a:r>
            <a:r>
              <a:rPr lang="en-GB" sz="2500" dirty="0">
                <a:latin typeface="+mj-lt"/>
                <a:cs typeface="Arial" panose="020B0604020202020204" pitchFamily="34" charset="0"/>
              </a:rPr>
              <a:t>the fact that the appellant thinks the decision is wrong, it is whether they believe Ministers have made the decision incorrectly.</a:t>
            </a:r>
          </a:p>
          <a:p>
            <a:endParaRPr lang="en-GB" dirty="0"/>
          </a:p>
        </p:txBody>
      </p:sp>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68691" y="6098452"/>
            <a:ext cx="2731598" cy="498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145438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6513" y="-56803"/>
            <a:ext cx="10515600" cy="1325563"/>
          </a:xfrm>
        </p:spPr>
        <p:txBody>
          <a:bodyPr>
            <a:normAutofit/>
          </a:bodyPr>
          <a:lstStyle/>
          <a:p>
            <a:r>
              <a:rPr lang="en-GB" sz="4000" dirty="0" smtClean="0">
                <a:solidFill>
                  <a:srgbClr val="FF0000"/>
                </a:solidFill>
              </a:rPr>
              <a:t>Registration and re-registration</a:t>
            </a:r>
            <a:endParaRPr lang="en-GB" sz="4000" dirty="0">
              <a:solidFill>
                <a:srgbClr val="FF0000"/>
              </a:solidFill>
            </a:endParaRPr>
          </a:p>
        </p:txBody>
      </p:sp>
      <p:sp>
        <p:nvSpPr>
          <p:cNvPr id="3" name="Content Placeholder 2"/>
          <p:cNvSpPr>
            <a:spLocks noGrp="1"/>
          </p:cNvSpPr>
          <p:nvPr>
            <p:ph idx="1"/>
          </p:nvPr>
        </p:nvSpPr>
        <p:spPr>
          <a:xfrm>
            <a:off x="1819783" y="706581"/>
            <a:ext cx="8229600" cy="5868785"/>
          </a:xfrm>
        </p:spPr>
        <p:txBody>
          <a:bodyPr>
            <a:normAutofit fontScale="92500" lnSpcReduction="20000"/>
          </a:bodyPr>
          <a:lstStyle/>
          <a:p>
            <a:pPr marL="457200" lvl="1" indent="0">
              <a:buNone/>
            </a:pPr>
            <a:endParaRPr lang="en-GB" sz="1600" dirty="0"/>
          </a:p>
          <a:p>
            <a:r>
              <a:rPr lang="en-GB" sz="1700" dirty="0">
                <a:latin typeface="+mj-lt"/>
              </a:rPr>
              <a:t>If the registration is approved by Ministers it </a:t>
            </a:r>
            <a:r>
              <a:rPr lang="en-GB" sz="1700" b="1" u="sng" dirty="0">
                <a:latin typeface="+mj-lt"/>
              </a:rPr>
              <a:t>lasts for 5 years</a:t>
            </a:r>
            <a:r>
              <a:rPr lang="en-GB" sz="1700" b="1" i="1" dirty="0">
                <a:latin typeface="+mj-lt"/>
              </a:rPr>
              <a:t> </a:t>
            </a:r>
            <a:r>
              <a:rPr lang="en-GB" sz="1700" dirty="0">
                <a:latin typeface="+mj-lt"/>
              </a:rPr>
              <a:t>from the date it was approved and can be re-registered on </a:t>
            </a:r>
            <a:r>
              <a:rPr lang="en-GB" sz="1700" b="1" u="sng" dirty="0">
                <a:latin typeface="+mj-lt"/>
              </a:rPr>
              <a:t>a 5 year rolling basis</a:t>
            </a:r>
            <a:r>
              <a:rPr lang="en-GB" sz="1700" dirty="0">
                <a:latin typeface="+mj-lt"/>
              </a:rPr>
              <a:t>. </a:t>
            </a:r>
            <a:endParaRPr lang="en-GB" sz="1700" dirty="0" smtClean="0">
              <a:latin typeface="+mj-lt"/>
            </a:endParaRPr>
          </a:p>
          <a:p>
            <a:pPr marL="0" indent="0">
              <a:buNone/>
            </a:pPr>
            <a:endParaRPr lang="en-GB" sz="1500" dirty="0"/>
          </a:p>
          <a:p>
            <a:pPr lvl="1"/>
            <a:r>
              <a:rPr lang="en-GB" sz="1500" dirty="0" smtClean="0">
                <a:latin typeface="+mj-lt"/>
              </a:rPr>
              <a:t>The </a:t>
            </a:r>
            <a:r>
              <a:rPr lang="en-GB" sz="1500" dirty="0">
                <a:latin typeface="+mj-lt"/>
              </a:rPr>
              <a:t>re-registration process requires the same information and the original application data can be used again (if unchanged). You will, however, have to demonstrate community support and check that the owner and </a:t>
            </a:r>
            <a:r>
              <a:rPr lang="en-GB" sz="1500" dirty="0" smtClean="0">
                <a:latin typeface="+mj-lt"/>
              </a:rPr>
              <a:t>heritable </a:t>
            </a:r>
            <a:r>
              <a:rPr lang="en-GB" sz="1500" dirty="0">
                <a:latin typeface="+mj-lt"/>
              </a:rPr>
              <a:t>creditors have not changed. This is also an opportunity to review the communities </a:t>
            </a:r>
            <a:r>
              <a:rPr lang="en-GB" sz="1500" dirty="0" smtClean="0">
                <a:latin typeface="+mj-lt"/>
              </a:rPr>
              <a:t>needs.</a:t>
            </a:r>
          </a:p>
          <a:p>
            <a:pPr lvl="1"/>
            <a:r>
              <a:rPr lang="en-GB" sz="1500" dirty="0" smtClean="0">
                <a:latin typeface="+mj-lt"/>
              </a:rPr>
              <a:t>The </a:t>
            </a:r>
            <a:r>
              <a:rPr lang="en-GB" sz="1500" dirty="0">
                <a:latin typeface="+mj-lt"/>
              </a:rPr>
              <a:t>Community Land Team will issue a reminder for re-registration 12 months and 6 months before the expiry date</a:t>
            </a:r>
            <a:r>
              <a:rPr lang="en-GB" sz="1500" dirty="0" smtClean="0">
                <a:latin typeface="+mj-lt"/>
              </a:rPr>
              <a:t>.</a:t>
            </a:r>
            <a:endParaRPr lang="en-GB" sz="1500" dirty="0">
              <a:latin typeface="+mj-lt"/>
            </a:endParaRPr>
          </a:p>
          <a:p>
            <a:endParaRPr lang="en-GB" sz="1600" dirty="0" smtClean="0"/>
          </a:p>
          <a:p>
            <a:r>
              <a:rPr lang="en-GB" sz="1700" dirty="0" smtClean="0">
                <a:latin typeface="+mj-lt"/>
              </a:rPr>
              <a:t>Full prohibition is placed on the landowner for as long as the registration lasts.  This still only prevents a transfer for value, and </a:t>
            </a:r>
            <a:r>
              <a:rPr lang="en-GB" sz="1700" b="1" u="sng" dirty="0" smtClean="0">
                <a:latin typeface="+mj-lt"/>
              </a:rPr>
              <a:t>does not </a:t>
            </a:r>
            <a:r>
              <a:rPr lang="en-GB" sz="1700" dirty="0" smtClean="0">
                <a:latin typeface="+mj-lt"/>
              </a:rPr>
              <a:t>prevent development or leasing. </a:t>
            </a:r>
          </a:p>
          <a:p>
            <a:pPr marL="0" indent="0">
              <a:buNone/>
            </a:pPr>
            <a:endParaRPr lang="en-GB" sz="1700" dirty="0" smtClean="0"/>
          </a:p>
          <a:p>
            <a:pPr lvl="1"/>
            <a:r>
              <a:rPr lang="en-GB" sz="1500" dirty="0" smtClean="0">
                <a:latin typeface="+mj-lt"/>
              </a:rPr>
              <a:t>The owner can build and develop the land if they wish. If this happens while a registration is in place and the Community Bodies intention was to use the land for a play park, and housing was erected, the Community Land Team would review the registration with a view to deleting the Community Bodies interest.</a:t>
            </a:r>
          </a:p>
          <a:p>
            <a:pPr lvl="1"/>
            <a:endParaRPr lang="en-GB" sz="800" i="1" dirty="0" smtClean="0">
              <a:solidFill>
                <a:srgbClr val="0070C0"/>
              </a:solidFill>
            </a:endParaRPr>
          </a:p>
          <a:p>
            <a:r>
              <a:rPr lang="en-GB" sz="1700" dirty="0" smtClean="0">
                <a:latin typeface="+mj-lt"/>
              </a:rPr>
              <a:t>Registration will normally last until:</a:t>
            </a:r>
          </a:p>
          <a:p>
            <a:pPr marL="0" indent="0">
              <a:buNone/>
            </a:pPr>
            <a:endParaRPr lang="en-GB" sz="1600" dirty="0" smtClean="0"/>
          </a:p>
          <a:p>
            <a:pPr marL="914400" lvl="1" indent="-514350">
              <a:buAutoNum type="alphaLcParenR"/>
            </a:pPr>
            <a:r>
              <a:rPr lang="en-GB" sz="1500" dirty="0" smtClean="0">
                <a:latin typeface="+mj-lt"/>
              </a:rPr>
              <a:t>the community withdraws it registration; </a:t>
            </a:r>
          </a:p>
          <a:p>
            <a:pPr marL="914400" lvl="1" indent="-514350">
              <a:buAutoNum type="alphaLcParenR"/>
            </a:pPr>
            <a:r>
              <a:rPr lang="en-GB" sz="1500" dirty="0" smtClean="0">
                <a:latin typeface="+mj-lt"/>
              </a:rPr>
              <a:t>completes the purchase of the land; or </a:t>
            </a:r>
          </a:p>
          <a:p>
            <a:pPr marL="914400" lvl="1" indent="-514350">
              <a:buAutoNum type="alphaLcParenR"/>
            </a:pPr>
            <a:r>
              <a:rPr lang="en-GB" sz="1500" dirty="0" smtClean="0">
                <a:latin typeface="+mj-lt"/>
              </a:rPr>
              <a:t>fails to re-register.</a:t>
            </a:r>
          </a:p>
          <a:p>
            <a:pPr marL="400050" lvl="1" indent="0">
              <a:buNone/>
            </a:pPr>
            <a:endParaRPr lang="en-GB" sz="1200" dirty="0">
              <a:latin typeface="+mj-lt"/>
              <a:cs typeface="Arial" panose="020B0604020202020204" pitchFamily="34" charset="0"/>
            </a:endParaRPr>
          </a:p>
          <a:p>
            <a:r>
              <a:rPr lang="en-GB" sz="1700" dirty="0">
                <a:latin typeface="+mj-lt"/>
                <a:cs typeface="Arial" panose="020B0604020202020204" pitchFamily="34" charset="0"/>
              </a:rPr>
              <a:t>If a Community body does not re-register an application, then they can come back at a later date with a new application over the same or similar land. </a:t>
            </a:r>
            <a:endParaRPr lang="en-GB" sz="1700" dirty="0" smtClean="0">
              <a:latin typeface="+mj-lt"/>
            </a:endParaRPr>
          </a:p>
        </p:txBody>
      </p:sp>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339949" y="6325916"/>
            <a:ext cx="2731598" cy="498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6122478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5205"/>
            <a:ext cx="10515600" cy="1325563"/>
          </a:xfrm>
        </p:spPr>
        <p:txBody>
          <a:bodyPr>
            <a:normAutofit/>
          </a:bodyPr>
          <a:lstStyle/>
          <a:p>
            <a:r>
              <a:rPr lang="en-GB" dirty="0" smtClean="0">
                <a:solidFill>
                  <a:srgbClr val="FF0000"/>
                </a:solidFill>
              </a:rPr>
              <a:t>Activation of a Right to Buy - general </a:t>
            </a:r>
            <a:endParaRPr lang="en-GB" dirty="0">
              <a:solidFill>
                <a:srgbClr val="FF0000"/>
              </a:solidFill>
            </a:endParaRPr>
          </a:p>
        </p:txBody>
      </p:sp>
      <p:sp>
        <p:nvSpPr>
          <p:cNvPr id="3" name="Content Placeholder 2"/>
          <p:cNvSpPr>
            <a:spLocks noGrp="1"/>
          </p:cNvSpPr>
          <p:nvPr>
            <p:ph idx="1"/>
          </p:nvPr>
        </p:nvSpPr>
        <p:spPr>
          <a:xfrm>
            <a:off x="615143" y="1213657"/>
            <a:ext cx="10889672" cy="5053991"/>
          </a:xfrm>
        </p:spPr>
        <p:txBody>
          <a:bodyPr>
            <a:normAutofit/>
          </a:bodyPr>
          <a:lstStyle/>
          <a:p>
            <a:r>
              <a:rPr lang="en-GB" sz="1600" dirty="0" smtClean="0">
                <a:latin typeface="+mj-lt"/>
              </a:rPr>
              <a:t>Landowner “triggers” Right to Buy or </a:t>
            </a:r>
            <a:r>
              <a:rPr lang="en-GB" sz="1600" dirty="0">
                <a:latin typeface="+mj-lt"/>
              </a:rPr>
              <a:t>i</a:t>
            </a:r>
            <a:r>
              <a:rPr lang="en-GB" sz="1600" dirty="0" smtClean="0">
                <a:latin typeface="+mj-lt"/>
              </a:rPr>
              <a:t>f a ‘Late’ application the process jumps to Ministers appointing a valuer.</a:t>
            </a:r>
          </a:p>
          <a:p>
            <a:pPr marL="0" indent="0">
              <a:buNone/>
            </a:pPr>
            <a:endParaRPr lang="en-GB" sz="2100" dirty="0" smtClean="0"/>
          </a:p>
          <a:p>
            <a:pPr lvl="1"/>
            <a:r>
              <a:rPr lang="en-GB" sz="1400" dirty="0" smtClean="0">
                <a:latin typeface="+mj-lt"/>
              </a:rPr>
              <a:t>The Right to Buy process is triggered when the landowner has notified Ministers and the Community Body of their intention to sell all or part of the land.</a:t>
            </a:r>
          </a:p>
          <a:p>
            <a:pPr lvl="1"/>
            <a:r>
              <a:rPr lang="en-GB" sz="1400" dirty="0" smtClean="0">
                <a:latin typeface="+mj-lt"/>
              </a:rPr>
              <a:t> If it’s a ‘late’ application, it is automatically deemed to be triggered as the owner is wanting to dispose of the land (or part of it)</a:t>
            </a:r>
          </a:p>
          <a:p>
            <a:pPr lvl="1"/>
            <a:r>
              <a:rPr lang="en-GB" sz="1400" dirty="0" smtClean="0">
                <a:latin typeface="+mj-lt"/>
              </a:rPr>
              <a:t>Only part of the land could be triggered and it is up to the owner to decide what land they wish to dispose of. </a:t>
            </a:r>
          </a:p>
          <a:p>
            <a:pPr marL="457200" lvl="1" indent="0">
              <a:buNone/>
            </a:pPr>
            <a:endParaRPr lang="en-GB" sz="1600" dirty="0" smtClean="0">
              <a:latin typeface="+mj-lt"/>
            </a:endParaRPr>
          </a:p>
          <a:p>
            <a:r>
              <a:rPr lang="en-GB" sz="1600" dirty="0" smtClean="0">
                <a:latin typeface="+mj-lt"/>
              </a:rPr>
              <a:t>Community Body has 30 days to intimate to Ministers that it wants to go ahead with its Right to Buy.</a:t>
            </a:r>
          </a:p>
          <a:p>
            <a:r>
              <a:rPr lang="en-GB" sz="1600" dirty="0" smtClean="0">
                <a:latin typeface="+mj-lt"/>
              </a:rPr>
              <a:t>Ministers then appoint an </a:t>
            </a:r>
            <a:r>
              <a:rPr lang="en-GB" sz="1600" b="1" dirty="0" smtClean="0">
                <a:latin typeface="+mj-lt"/>
              </a:rPr>
              <a:t>independent</a:t>
            </a:r>
            <a:r>
              <a:rPr lang="en-GB" sz="1600" dirty="0" smtClean="0">
                <a:latin typeface="+mj-lt"/>
              </a:rPr>
              <a:t> valuer (</a:t>
            </a:r>
            <a:r>
              <a:rPr lang="en-GB" sz="1600" i="1" dirty="0" smtClean="0">
                <a:solidFill>
                  <a:srgbClr val="0070C0"/>
                </a:solidFill>
                <a:latin typeface="+mj-lt"/>
              </a:rPr>
              <a:t>valuation takes 8 weeks</a:t>
            </a:r>
            <a:r>
              <a:rPr lang="en-GB" sz="1600" dirty="0" smtClean="0">
                <a:latin typeface="+mj-lt"/>
              </a:rPr>
              <a:t>). </a:t>
            </a:r>
          </a:p>
          <a:p>
            <a:r>
              <a:rPr lang="en-GB" sz="1600" dirty="0" smtClean="0">
                <a:latin typeface="+mj-lt"/>
              </a:rPr>
              <a:t>Valuation is “</a:t>
            </a:r>
            <a:r>
              <a:rPr lang="en-GB" sz="1600" b="1" u="sng" dirty="0" smtClean="0">
                <a:solidFill>
                  <a:srgbClr val="0070C0"/>
                </a:solidFill>
                <a:latin typeface="+mj-lt"/>
              </a:rPr>
              <a:t>market value</a:t>
            </a:r>
            <a:r>
              <a:rPr lang="en-GB" sz="1600" dirty="0" smtClean="0">
                <a:latin typeface="+mj-lt"/>
              </a:rPr>
              <a:t>”.  It is </a:t>
            </a:r>
            <a:r>
              <a:rPr lang="en-GB" sz="1600" b="1" u="sng" dirty="0" smtClean="0">
                <a:latin typeface="+mj-lt"/>
              </a:rPr>
              <a:t>not</a:t>
            </a:r>
            <a:r>
              <a:rPr lang="en-GB" sz="1600" dirty="0" smtClean="0">
                <a:latin typeface="+mj-lt"/>
              </a:rPr>
              <a:t> whatever the Community </a:t>
            </a:r>
            <a:r>
              <a:rPr lang="en-GB" sz="1600" dirty="0">
                <a:latin typeface="+mj-lt"/>
              </a:rPr>
              <a:t>B</a:t>
            </a:r>
            <a:r>
              <a:rPr lang="en-GB" sz="1600" dirty="0" smtClean="0">
                <a:latin typeface="+mj-lt"/>
              </a:rPr>
              <a:t>ody or owner thinks it’s worth or is willing to pay for it.</a:t>
            </a:r>
          </a:p>
          <a:p>
            <a:pPr marL="0" indent="0">
              <a:buNone/>
            </a:pPr>
            <a:endParaRPr lang="en-GB" sz="1600" dirty="0" smtClean="0"/>
          </a:p>
          <a:p>
            <a:pPr lvl="1"/>
            <a:r>
              <a:rPr lang="en-GB" sz="1400" dirty="0" smtClean="0">
                <a:latin typeface="+mj-lt"/>
              </a:rPr>
              <a:t>The Community Body and landowners will be invited by the valuer to provide written views on the value of the land. These comments once received will be sent to the other party for comment. The valuer will take into consideration all written comments received.</a:t>
            </a:r>
          </a:p>
          <a:p>
            <a:pPr marL="457200" lvl="1" indent="0">
              <a:buNone/>
            </a:pPr>
            <a:endParaRPr lang="en-GB" sz="1400" dirty="0" smtClean="0">
              <a:latin typeface="+mj-lt"/>
            </a:endParaRPr>
          </a:p>
          <a:p>
            <a:r>
              <a:rPr lang="en-GB" sz="1600" dirty="0" smtClean="0">
                <a:latin typeface="+mj-lt"/>
              </a:rPr>
              <a:t>An appeal of valuation must be made to the Lands Tribunal </a:t>
            </a:r>
            <a:r>
              <a:rPr lang="en-GB" sz="1600" dirty="0">
                <a:latin typeface="+mj-lt"/>
              </a:rPr>
              <a:t>within 21 </a:t>
            </a:r>
            <a:r>
              <a:rPr lang="en-GB" sz="1600" dirty="0" smtClean="0">
                <a:latin typeface="+mj-lt"/>
              </a:rPr>
              <a:t>days</a:t>
            </a:r>
            <a:r>
              <a:rPr lang="en-GB" sz="1600" dirty="0">
                <a:latin typeface="+mj-lt"/>
              </a:rPr>
              <a:t> </a:t>
            </a:r>
            <a:r>
              <a:rPr lang="en-GB" sz="1600" dirty="0" smtClean="0">
                <a:latin typeface="+mj-lt"/>
              </a:rPr>
              <a:t>of the date that the valuation was published.</a:t>
            </a:r>
            <a:endParaRPr lang="en-GB" sz="1600" dirty="0">
              <a:latin typeface="+mj-lt"/>
            </a:endParaRPr>
          </a:p>
          <a:p>
            <a:r>
              <a:rPr lang="en-GB" sz="1600" dirty="0" smtClean="0">
                <a:latin typeface="+mj-lt"/>
                <a:cs typeface="Arial" panose="020B0604020202020204" pitchFamily="34" charset="0"/>
              </a:rPr>
              <a:t>If</a:t>
            </a:r>
            <a:r>
              <a:rPr lang="en-GB" sz="1600" dirty="0">
                <a:latin typeface="+mj-lt"/>
                <a:cs typeface="Arial" panose="020B0604020202020204" pitchFamily="34" charset="0"/>
              </a:rPr>
              <a:t>, once the valuation is underway, the landowner pulls land from market, they may be liable for costs relating to the valuation.</a:t>
            </a:r>
          </a:p>
          <a:p>
            <a:endParaRPr lang="en-GB" sz="2200" dirty="0">
              <a:latin typeface="Arial" panose="020B0604020202020204" pitchFamily="34" charset="0"/>
              <a:cs typeface="Arial" panose="020B0604020202020204" pitchFamily="34" charset="0"/>
            </a:endParaRPr>
          </a:p>
          <a:p>
            <a:endParaRPr lang="en-GB" dirty="0" smtClean="0"/>
          </a:p>
          <a:p>
            <a:endParaRPr lang="en-GB" dirty="0" smtClean="0"/>
          </a:p>
        </p:txBody>
      </p:sp>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68691" y="6098452"/>
            <a:ext cx="2731598" cy="498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3160673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61702" y="778706"/>
            <a:ext cx="8229600" cy="4525963"/>
          </a:xfrm>
        </p:spPr>
        <p:txBody>
          <a:bodyPr>
            <a:normAutofit/>
          </a:bodyPr>
          <a:lstStyle/>
          <a:p>
            <a:endParaRPr lang="en-GB" sz="1600" dirty="0" smtClean="0"/>
          </a:p>
          <a:p>
            <a:endParaRPr lang="en-GB" sz="1600" dirty="0" smtClean="0"/>
          </a:p>
          <a:p>
            <a:endParaRPr lang="en-GB" sz="1600" dirty="0"/>
          </a:p>
          <a:p>
            <a:r>
              <a:rPr lang="en-GB" sz="1600" dirty="0" smtClean="0">
                <a:latin typeface="+mj-lt"/>
              </a:rPr>
              <a:t>Community Body has 12 weeks from </a:t>
            </a:r>
            <a:r>
              <a:rPr lang="en-GB" sz="1600" dirty="0">
                <a:latin typeface="+mj-lt"/>
              </a:rPr>
              <a:t>the </a:t>
            </a:r>
            <a:r>
              <a:rPr lang="en-GB" sz="1600" dirty="0" smtClean="0">
                <a:latin typeface="+mj-lt"/>
              </a:rPr>
              <a:t>date the valuer was appointed by Ministers to secure “</a:t>
            </a:r>
            <a:r>
              <a:rPr lang="en-GB" sz="1600" b="1" u="sng" dirty="0" smtClean="0">
                <a:solidFill>
                  <a:srgbClr val="0070C0"/>
                </a:solidFill>
                <a:latin typeface="+mj-lt"/>
              </a:rPr>
              <a:t>majority</a:t>
            </a:r>
            <a:r>
              <a:rPr lang="en-GB" sz="1600" dirty="0" smtClean="0">
                <a:latin typeface="+mj-lt"/>
              </a:rPr>
              <a:t>” support </a:t>
            </a:r>
            <a:r>
              <a:rPr lang="en-GB" sz="1600" dirty="0">
                <a:latin typeface="+mj-lt"/>
              </a:rPr>
              <a:t>through a ballot of its “community</a:t>
            </a:r>
            <a:r>
              <a:rPr lang="en-GB" sz="1600" dirty="0" smtClean="0">
                <a:latin typeface="+mj-lt"/>
              </a:rPr>
              <a:t>”.</a:t>
            </a:r>
          </a:p>
          <a:p>
            <a:r>
              <a:rPr lang="en-GB" sz="1600" dirty="0" smtClean="0">
                <a:latin typeface="+mj-lt"/>
              </a:rPr>
              <a:t>The Community Body should taken steps to ensure that the community is aware of their plans to purchase land,  be thinking of the question to be asked in the ballot and identify any other documentation they may wish to include with the ballot papers.</a:t>
            </a:r>
          </a:p>
          <a:p>
            <a:r>
              <a:rPr lang="en-GB" sz="1600" dirty="0" smtClean="0">
                <a:latin typeface="+mj-lt"/>
              </a:rPr>
              <a:t>The ballot process is arranged and paid for by the Scottish Government. This is done to </a:t>
            </a:r>
            <a:r>
              <a:rPr lang="en-GB" sz="1600" dirty="0" smtClean="0">
                <a:latin typeface="+mj-lt"/>
                <a:cs typeface="Arial" panose="020B0604020202020204" pitchFamily="34" charset="0"/>
              </a:rPr>
              <a:t>take </a:t>
            </a:r>
            <a:r>
              <a:rPr lang="en-GB" sz="1600" dirty="0">
                <a:latin typeface="+mj-lt"/>
                <a:cs typeface="Arial" panose="020B0604020202020204" pitchFamily="34" charset="0"/>
              </a:rPr>
              <a:t>some of the burden off the </a:t>
            </a:r>
            <a:r>
              <a:rPr lang="en-GB" sz="1600" dirty="0" smtClean="0">
                <a:latin typeface="+mj-lt"/>
                <a:cs typeface="Arial" panose="020B0604020202020204" pitchFamily="34" charset="0"/>
              </a:rPr>
              <a:t>Community Body, </a:t>
            </a:r>
            <a:r>
              <a:rPr lang="en-GB" sz="1600" dirty="0">
                <a:latin typeface="+mj-lt"/>
                <a:cs typeface="Arial" panose="020B0604020202020204" pitchFamily="34" charset="0"/>
              </a:rPr>
              <a:t>at a very busy time.</a:t>
            </a:r>
          </a:p>
          <a:p>
            <a:endParaRPr lang="en-GB" dirty="0"/>
          </a:p>
          <a:p>
            <a:endParaRPr lang="en-GB" dirty="0"/>
          </a:p>
        </p:txBody>
      </p:sp>
      <p:sp>
        <p:nvSpPr>
          <p:cNvPr id="4" name="Title 1"/>
          <p:cNvSpPr>
            <a:spLocks noGrp="1"/>
          </p:cNvSpPr>
          <p:nvPr>
            <p:ph type="title"/>
          </p:nvPr>
        </p:nvSpPr>
        <p:spPr/>
        <p:txBody>
          <a:bodyPr>
            <a:normAutofit/>
          </a:bodyPr>
          <a:lstStyle/>
          <a:p>
            <a:r>
              <a:rPr lang="en-GB" dirty="0" smtClean="0">
                <a:solidFill>
                  <a:srgbClr val="FF0000"/>
                </a:solidFill>
              </a:rPr>
              <a:t>Activation of a Right to Buy - general </a:t>
            </a:r>
            <a:endParaRPr lang="en-GB" dirty="0">
              <a:solidFill>
                <a:srgbClr val="FF0000"/>
              </a:solidFill>
            </a:endParaRPr>
          </a:p>
        </p:txBody>
      </p:sp>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68691" y="6098452"/>
            <a:ext cx="2731598" cy="498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2025362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solidFill>
                  <a:srgbClr val="FF0000"/>
                </a:solidFill>
              </a:rPr>
              <a:t>Activation of a Right to Buy - general </a:t>
            </a:r>
          </a:p>
        </p:txBody>
      </p:sp>
      <p:sp>
        <p:nvSpPr>
          <p:cNvPr id="3" name="Content Placeholder 2"/>
          <p:cNvSpPr>
            <a:spLocks noGrp="1"/>
          </p:cNvSpPr>
          <p:nvPr>
            <p:ph idx="1"/>
          </p:nvPr>
        </p:nvSpPr>
        <p:spPr>
          <a:xfrm>
            <a:off x="1991544" y="1271846"/>
            <a:ext cx="8229600" cy="5253497"/>
          </a:xfrm>
        </p:spPr>
        <p:txBody>
          <a:bodyPr>
            <a:normAutofit/>
          </a:bodyPr>
          <a:lstStyle/>
          <a:p>
            <a:endParaRPr lang="en-GB" sz="2100" dirty="0" smtClean="0"/>
          </a:p>
          <a:p>
            <a:r>
              <a:rPr lang="en-GB" sz="1600" dirty="0" smtClean="0">
                <a:latin typeface="+mj-lt"/>
              </a:rPr>
              <a:t>Community </a:t>
            </a:r>
            <a:r>
              <a:rPr lang="en-GB" sz="1600" dirty="0">
                <a:latin typeface="+mj-lt"/>
              </a:rPr>
              <a:t>Body submits its information to Ministers </a:t>
            </a:r>
            <a:r>
              <a:rPr lang="en-GB" sz="1600" dirty="0" smtClean="0">
                <a:latin typeface="+mj-lt"/>
              </a:rPr>
              <a:t>(</a:t>
            </a:r>
            <a:r>
              <a:rPr lang="en-GB" sz="1600" dirty="0">
                <a:latin typeface="+mj-lt"/>
              </a:rPr>
              <a:t>including supporting </a:t>
            </a:r>
            <a:r>
              <a:rPr lang="en-GB" sz="1600" dirty="0" smtClean="0">
                <a:latin typeface="+mj-lt"/>
              </a:rPr>
              <a:t>evidence, </a:t>
            </a:r>
            <a:r>
              <a:rPr lang="en-GB" sz="1600" dirty="0">
                <a:latin typeface="+mj-lt"/>
              </a:rPr>
              <a:t>e.g. Feasibility Study/Business Plans and right to buy application form). </a:t>
            </a:r>
            <a:endParaRPr lang="en-GB" sz="1600" dirty="0" smtClean="0">
              <a:latin typeface="+mj-lt"/>
            </a:endParaRPr>
          </a:p>
          <a:p>
            <a:pPr marL="0" indent="0">
              <a:buNone/>
            </a:pPr>
            <a:endParaRPr lang="en-GB" sz="1600" dirty="0" smtClean="0"/>
          </a:p>
          <a:p>
            <a:pPr lvl="1"/>
            <a:r>
              <a:rPr lang="en-GB" sz="1400" dirty="0" smtClean="0">
                <a:latin typeface="+mj-lt"/>
              </a:rPr>
              <a:t>The ballot result is sent to Ministers by the independent ballotter (and copied to the Community Body)</a:t>
            </a:r>
          </a:p>
          <a:p>
            <a:pPr lvl="1"/>
            <a:r>
              <a:rPr lang="en-GB" sz="1400" dirty="0" smtClean="0">
                <a:latin typeface="+mj-lt"/>
              </a:rPr>
              <a:t>Additional information may be requested by Ministers.</a:t>
            </a:r>
          </a:p>
          <a:p>
            <a:pPr marL="0" indent="0">
              <a:buNone/>
            </a:pPr>
            <a:endParaRPr lang="en-GB" sz="2100" dirty="0"/>
          </a:p>
          <a:p>
            <a:r>
              <a:rPr lang="en-GB" sz="1600" dirty="0">
                <a:latin typeface="+mj-lt"/>
              </a:rPr>
              <a:t>Ministers decide whether to consent to the </a:t>
            </a:r>
            <a:r>
              <a:rPr lang="en-GB" sz="1600" dirty="0" smtClean="0">
                <a:latin typeface="+mj-lt"/>
              </a:rPr>
              <a:t>Right </a:t>
            </a:r>
            <a:r>
              <a:rPr lang="en-GB" sz="1600" dirty="0">
                <a:latin typeface="+mj-lt"/>
              </a:rPr>
              <a:t>to </a:t>
            </a:r>
            <a:r>
              <a:rPr lang="en-GB" sz="1600" dirty="0" smtClean="0">
                <a:latin typeface="+mj-lt"/>
              </a:rPr>
              <a:t>Buy.</a:t>
            </a:r>
          </a:p>
          <a:p>
            <a:pPr marL="0" indent="0">
              <a:buNone/>
            </a:pPr>
            <a:endParaRPr lang="en-GB" sz="1600" dirty="0" smtClean="0"/>
          </a:p>
          <a:p>
            <a:pPr lvl="1"/>
            <a:r>
              <a:rPr lang="en-GB" sz="1400" dirty="0" smtClean="0">
                <a:latin typeface="+mj-lt"/>
              </a:rPr>
              <a:t>If Ministers do not consent, the prohibition is lifted and the application is deleted from the </a:t>
            </a:r>
            <a:r>
              <a:rPr lang="en-GB" sz="1400" dirty="0">
                <a:latin typeface="+mj-lt"/>
                <a:cs typeface="Arial" panose="020B0604020202020204" pitchFamily="34" charset="0"/>
                <a:hlinkClick r:id="rId3"/>
              </a:rPr>
              <a:t>Register of Community Interests in </a:t>
            </a:r>
            <a:r>
              <a:rPr lang="en-GB" sz="1400" dirty="0" smtClean="0">
                <a:latin typeface="+mj-lt"/>
                <a:cs typeface="Arial" panose="020B0604020202020204" pitchFamily="34" charset="0"/>
                <a:hlinkClick r:id="rId3"/>
              </a:rPr>
              <a:t>Land (RCIL)</a:t>
            </a:r>
            <a:endParaRPr lang="en-GB" sz="1400" dirty="0">
              <a:latin typeface="+mj-lt"/>
              <a:cs typeface="Arial" panose="020B0604020202020204" pitchFamily="34" charset="0"/>
            </a:endParaRPr>
          </a:p>
          <a:p>
            <a:pPr marL="0" indent="0">
              <a:buNone/>
            </a:pPr>
            <a:endParaRPr lang="en-GB" sz="2100" dirty="0"/>
          </a:p>
          <a:p>
            <a:r>
              <a:rPr lang="en-GB" sz="1600" dirty="0">
                <a:latin typeface="+mj-lt"/>
              </a:rPr>
              <a:t>Appeals </a:t>
            </a:r>
            <a:r>
              <a:rPr lang="en-GB" sz="1600" dirty="0" smtClean="0">
                <a:latin typeface="+mj-lt"/>
              </a:rPr>
              <a:t>to </a:t>
            </a:r>
            <a:r>
              <a:rPr lang="en-GB" sz="1600" dirty="0">
                <a:latin typeface="+mj-lt"/>
              </a:rPr>
              <a:t>Ministers decision to be lodged within 28 </a:t>
            </a:r>
            <a:r>
              <a:rPr lang="en-GB" sz="1600" dirty="0" smtClean="0">
                <a:latin typeface="+mj-lt"/>
              </a:rPr>
              <a:t>days, at </a:t>
            </a:r>
            <a:r>
              <a:rPr lang="en-GB" sz="1600" dirty="0">
                <a:latin typeface="+mj-lt"/>
              </a:rPr>
              <a:t>local sheriff court. </a:t>
            </a:r>
            <a:endParaRPr lang="en-GB" sz="1600" dirty="0" smtClean="0">
              <a:latin typeface="+mj-lt"/>
            </a:endParaRPr>
          </a:p>
          <a:p>
            <a:pPr marL="0" indent="0">
              <a:buNone/>
            </a:pPr>
            <a:endParaRPr lang="en-GB" sz="1600" dirty="0" smtClean="0"/>
          </a:p>
          <a:p>
            <a:pPr lvl="1"/>
            <a:r>
              <a:rPr lang="en-GB" sz="1400" dirty="0" smtClean="0">
                <a:latin typeface="+mj-lt"/>
              </a:rPr>
              <a:t>An appeal can be lodged by the Community Body, owner or member of the community.</a:t>
            </a:r>
          </a:p>
          <a:p>
            <a:pPr lvl="1"/>
            <a:r>
              <a:rPr lang="en-GB" sz="1400" dirty="0" smtClean="0">
                <a:latin typeface="+mj-lt"/>
              </a:rPr>
              <a:t>Appeals should not be based </a:t>
            </a:r>
            <a:r>
              <a:rPr lang="en-GB" sz="1400" dirty="0" smtClean="0">
                <a:latin typeface="+mj-lt"/>
                <a:cs typeface="Arial" panose="020B0604020202020204" pitchFamily="34" charset="0"/>
              </a:rPr>
              <a:t>on </a:t>
            </a:r>
            <a:r>
              <a:rPr lang="en-GB" sz="1400" dirty="0">
                <a:latin typeface="+mj-lt"/>
                <a:cs typeface="Arial" panose="020B0604020202020204" pitchFamily="34" charset="0"/>
              </a:rPr>
              <a:t>the fact that the appellant thinks the decision is wrong, it is whether they believe Ministers have made the decision incorrectly.</a:t>
            </a:r>
          </a:p>
          <a:p>
            <a:pPr lvl="1"/>
            <a:endParaRPr lang="en-GB" sz="1700" dirty="0" smtClean="0"/>
          </a:p>
          <a:p>
            <a:endParaRPr lang="en-GB" dirty="0"/>
          </a:p>
          <a:p>
            <a:pPr marL="0" indent="0">
              <a:buNone/>
            </a:pPr>
            <a:endParaRPr lang="en-GB" sz="1900" dirty="0">
              <a:latin typeface="Arial" panose="020B0604020202020204" pitchFamily="34" charset="0"/>
              <a:cs typeface="Arial" panose="020B0604020202020204" pitchFamily="34" charset="0"/>
            </a:endParaRPr>
          </a:p>
          <a:p>
            <a:pPr marL="0" indent="0">
              <a:buNone/>
            </a:pPr>
            <a:endParaRPr lang="en-GB" dirty="0"/>
          </a:p>
          <a:p>
            <a:endParaRPr lang="en-GB" sz="3000" dirty="0"/>
          </a:p>
          <a:p>
            <a:endParaRPr lang="en-GB" dirty="0"/>
          </a:p>
        </p:txBody>
      </p:sp>
      <p:pic>
        <p:nvPicPr>
          <p:cNvPr id="5"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460402" y="6275893"/>
            <a:ext cx="2731598" cy="498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7276569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000" dirty="0">
                <a:solidFill>
                  <a:srgbClr val="FF0000"/>
                </a:solidFill>
              </a:rPr>
              <a:t>Activation of a Right to Buy - general </a:t>
            </a:r>
            <a:r>
              <a:rPr lang="en-GB" sz="4000" dirty="0" smtClean="0">
                <a:solidFill>
                  <a:srgbClr val="FF0000"/>
                </a:solidFill>
              </a:rPr>
              <a:t>continued</a:t>
            </a:r>
            <a:endParaRPr lang="en-GB" sz="4000" dirty="0"/>
          </a:p>
        </p:txBody>
      </p:sp>
      <p:sp>
        <p:nvSpPr>
          <p:cNvPr id="3" name="Content Placeholder 2"/>
          <p:cNvSpPr>
            <a:spLocks noGrp="1"/>
          </p:cNvSpPr>
          <p:nvPr>
            <p:ph idx="1"/>
          </p:nvPr>
        </p:nvSpPr>
        <p:spPr/>
        <p:txBody>
          <a:bodyPr>
            <a:normAutofit/>
          </a:bodyPr>
          <a:lstStyle/>
          <a:p>
            <a:r>
              <a:rPr lang="en-GB" sz="1600" dirty="0">
                <a:latin typeface="+mj-lt"/>
              </a:rPr>
              <a:t>The purchase is made at an agreed price, or if no agreement can be reached, at the value assessed by the independent valuer, or if valuation appealed, by ruling of the Lands </a:t>
            </a:r>
            <a:r>
              <a:rPr lang="en-GB" sz="1600" dirty="0" smtClean="0">
                <a:latin typeface="+mj-lt"/>
              </a:rPr>
              <a:t>Tribunal who’s decision is final.</a:t>
            </a:r>
          </a:p>
          <a:p>
            <a:endParaRPr lang="en-GB" sz="1600" dirty="0"/>
          </a:p>
          <a:p>
            <a:r>
              <a:rPr lang="en-GB" sz="1600" dirty="0">
                <a:latin typeface="+mj-lt"/>
              </a:rPr>
              <a:t>The </a:t>
            </a:r>
            <a:r>
              <a:rPr lang="en-GB" sz="1600" dirty="0" smtClean="0">
                <a:latin typeface="+mj-lt"/>
              </a:rPr>
              <a:t>Community </a:t>
            </a:r>
            <a:r>
              <a:rPr lang="en-GB" sz="1600" dirty="0">
                <a:latin typeface="+mj-lt"/>
              </a:rPr>
              <a:t>B</a:t>
            </a:r>
            <a:r>
              <a:rPr lang="en-GB" sz="1600" dirty="0" smtClean="0">
                <a:latin typeface="+mj-lt"/>
              </a:rPr>
              <a:t>ody </a:t>
            </a:r>
            <a:r>
              <a:rPr lang="en-GB" sz="1600" dirty="0">
                <a:latin typeface="+mj-lt"/>
              </a:rPr>
              <a:t>must then raise money to conclude purchase and sign missives with 8 </a:t>
            </a:r>
            <a:r>
              <a:rPr lang="en-GB" sz="1600" dirty="0" smtClean="0">
                <a:latin typeface="+mj-lt"/>
              </a:rPr>
              <a:t>months.</a:t>
            </a:r>
          </a:p>
          <a:p>
            <a:pPr marL="0" indent="0">
              <a:buNone/>
            </a:pPr>
            <a:endParaRPr lang="en-GB" sz="1600" dirty="0" smtClean="0"/>
          </a:p>
          <a:p>
            <a:pPr lvl="1"/>
            <a:r>
              <a:rPr lang="en-GB" sz="1500" dirty="0" smtClean="0">
                <a:latin typeface="+mj-lt"/>
              </a:rPr>
              <a:t>This </a:t>
            </a:r>
            <a:r>
              <a:rPr lang="en-GB" sz="1500" dirty="0">
                <a:latin typeface="+mj-lt"/>
              </a:rPr>
              <a:t>period can be extended, but only with the agreement of both parties. Ministers should be made aware of any agreed extension to ensure that the application is not </a:t>
            </a:r>
            <a:r>
              <a:rPr lang="en-GB" sz="1500" dirty="0" smtClean="0">
                <a:latin typeface="+mj-lt"/>
              </a:rPr>
              <a:t>deleted</a:t>
            </a:r>
            <a:r>
              <a:rPr lang="en-GB" sz="1500" dirty="0">
                <a:latin typeface="+mj-lt"/>
              </a:rPr>
              <a:t> </a:t>
            </a:r>
            <a:r>
              <a:rPr lang="en-GB" sz="1500" dirty="0" smtClean="0">
                <a:latin typeface="+mj-lt"/>
              </a:rPr>
              <a:t>after the deadline.</a:t>
            </a:r>
          </a:p>
          <a:p>
            <a:pPr lvl="1"/>
            <a:r>
              <a:rPr lang="en-GB" sz="1500" dirty="0" smtClean="0">
                <a:latin typeface="+mj-lt"/>
              </a:rPr>
              <a:t>If there are unnecessary delays in progressing the sale, the Community Body or owner can go to the Lands Tribunal</a:t>
            </a:r>
          </a:p>
          <a:p>
            <a:pPr lvl="1"/>
            <a:r>
              <a:rPr lang="en-GB" sz="1500" dirty="0" smtClean="0">
                <a:latin typeface="+mj-lt"/>
              </a:rPr>
              <a:t>If no extension is agreed, and the deadline lapses, the Right to Buy will fall. </a:t>
            </a:r>
          </a:p>
          <a:p>
            <a:pPr marL="457200" lvl="1" indent="0">
              <a:buNone/>
            </a:pPr>
            <a:endParaRPr lang="en-GB" sz="1500" dirty="0" smtClean="0">
              <a:latin typeface="+mj-lt"/>
              <a:cs typeface="Arial" panose="020B0604020202020204" pitchFamily="34" charset="0"/>
            </a:endParaRPr>
          </a:p>
          <a:p>
            <a:r>
              <a:rPr lang="en-GB" sz="1600" dirty="0" smtClean="0">
                <a:latin typeface="+mj-lt"/>
                <a:cs typeface="Arial" panose="020B0604020202020204" pitchFamily="34" charset="0"/>
              </a:rPr>
              <a:t>Any </a:t>
            </a:r>
            <a:r>
              <a:rPr lang="en-GB" sz="1600" dirty="0">
                <a:latin typeface="+mj-lt"/>
                <a:cs typeface="Arial" panose="020B0604020202020204" pitchFamily="34" charset="0"/>
              </a:rPr>
              <a:t>person, other than the </a:t>
            </a:r>
            <a:r>
              <a:rPr lang="en-GB" sz="1600" dirty="0" smtClean="0">
                <a:latin typeface="+mj-lt"/>
                <a:cs typeface="Arial" panose="020B0604020202020204" pitchFamily="34" charset="0"/>
              </a:rPr>
              <a:t>Community Body, </a:t>
            </a:r>
            <a:r>
              <a:rPr lang="en-GB" sz="1600" dirty="0">
                <a:latin typeface="+mj-lt"/>
                <a:cs typeface="Arial" panose="020B0604020202020204" pitchFamily="34" charset="0"/>
              </a:rPr>
              <a:t>who has incurred loss or expense while complying with procedural requirements of the Act can apply for compensation from Scottish Ministers.  This must be submitted within 90 days of the last action for which they claim.  </a:t>
            </a:r>
          </a:p>
          <a:p>
            <a:pPr marL="0" indent="0">
              <a:buNone/>
            </a:pPr>
            <a:endParaRPr lang="en-GB" sz="1900" dirty="0">
              <a:latin typeface="+mj-lt"/>
              <a:cs typeface="Arial" panose="020B0604020202020204" pitchFamily="34" charset="0"/>
            </a:endParaRPr>
          </a:p>
        </p:txBody>
      </p:sp>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68691" y="6098452"/>
            <a:ext cx="2731598" cy="498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3781185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8229600" cy="634082"/>
          </a:xfrm>
        </p:spPr>
        <p:txBody>
          <a:bodyPr>
            <a:normAutofit fontScale="90000"/>
          </a:bodyPr>
          <a:lstStyle/>
          <a:p>
            <a:r>
              <a:rPr lang="en-GB" dirty="0" smtClean="0">
                <a:solidFill>
                  <a:srgbClr val="FF0000"/>
                </a:solidFill>
              </a:rPr>
              <a:t>Useful web links</a:t>
            </a:r>
            <a:endParaRPr lang="en-GB" b="1" dirty="0">
              <a:solidFill>
                <a:srgbClr val="FF0000"/>
              </a:solidFill>
            </a:endParaRPr>
          </a:p>
        </p:txBody>
      </p:sp>
      <p:sp>
        <p:nvSpPr>
          <p:cNvPr id="5" name="TextBox 4"/>
          <p:cNvSpPr txBox="1"/>
          <p:nvPr/>
        </p:nvSpPr>
        <p:spPr>
          <a:xfrm>
            <a:off x="4184238" y="4053619"/>
            <a:ext cx="2540375" cy="523220"/>
          </a:xfrm>
          <a:prstGeom prst="rect">
            <a:avLst/>
          </a:prstGeom>
          <a:noFill/>
        </p:spPr>
        <p:txBody>
          <a:bodyPr wrap="none" rtlCol="0">
            <a:spAutoFit/>
          </a:bodyPr>
          <a:lstStyle/>
          <a:p>
            <a:r>
              <a:rPr lang="en-GB" sz="2800" b="1" dirty="0">
                <a:solidFill>
                  <a:prstClr val="black"/>
                </a:solidFill>
              </a:rPr>
              <a:t>Or contact us at</a:t>
            </a:r>
          </a:p>
        </p:txBody>
      </p:sp>
      <p:sp>
        <p:nvSpPr>
          <p:cNvPr id="6" name="TextBox 5"/>
          <p:cNvSpPr txBox="1"/>
          <p:nvPr/>
        </p:nvSpPr>
        <p:spPr>
          <a:xfrm>
            <a:off x="1735491" y="1310856"/>
            <a:ext cx="8613854" cy="646331"/>
          </a:xfrm>
          <a:prstGeom prst="rect">
            <a:avLst/>
          </a:prstGeom>
          <a:noFill/>
        </p:spPr>
        <p:txBody>
          <a:bodyPr wrap="square" rtlCol="0">
            <a:spAutoFit/>
          </a:bodyPr>
          <a:lstStyle/>
          <a:p>
            <a:r>
              <a:rPr lang="en-GB" b="1" dirty="0" smtClean="0">
                <a:solidFill>
                  <a:prstClr val="black"/>
                </a:solidFill>
              </a:rPr>
              <a:t>Community Right </a:t>
            </a:r>
            <a:r>
              <a:rPr lang="en-GB" b="1" dirty="0">
                <a:solidFill>
                  <a:prstClr val="black"/>
                </a:solidFill>
              </a:rPr>
              <a:t>to </a:t>
            </a:r>
            <a:r>
              <a:rPr lang="en-GB" b="1" dirty="0" smtClean="0">
                <a:solidFill>
                  <a:prstClr val="black"/>
                </a:solidFill>
              </a:rPr>
              <a:t>Buy Webpage and Guidance </a:t>
            </a:r>
            <a:r>
              <a:rPr lang="en-GB" dirty="0" smtClean="0">
                <a:solidFill>
                  <a:prstClr val="black"/>
                </a:solidFill>
              </a:rPr>
              <a:t>- </a:t>
            </a:r>
            <a:r>
              <a:rPr lang="en-GB" dirty="0" smtClean="0">
                <a:solidFill>
                  <a:prstClr val="black"/>
                </a:solidFill>
                <a:hlinkClick r:id="rId3"/>
              </a:rPr>
              <a:t>https://www.gov.scot/policies/land-reform/community-right-to-buy/</a:t>
            </a:r>
            <a:endParaRPr lang="en-GB" dirty="0">
              <a:solidFill>
                <a:prstClr val="black"/>
              </a:solidFill>
            </a:endParaRPr>
          </a:p>
        </p:txBody>
      </p:sp>
      <p:sp>
        <p:nvSpPr>
          <p:cNvPr id="7" name="TextBox 6"/>
          <p:cNvSpPr txBox="1"/>
          <p:nvPr/>
        </p:nvSpPr>
        <p:spPr>
          <a:xfrm>
            <a:off x="1735491" y="3172462"/>
            <a:ext cx="8150818" cy="646331"/>
          </a:xfrm>
          <a:prstGeom prst="rect">
            <a:avLst/>
          </a:prstGeom>
          <a:noFill/>
        </p:spPr>
        <p:txBody>
          <a:bodyPr wrap="square" rtlCol="0">
            <a:spAutoFit/>
          </a:bodyPr>
          <a:lstStyle/>
          <a:p>
            <a:r>
              <a:rPr lang="en-GB" b="1" dirty="0">
                <a:solidFill>
                  <a:prstClr val="black"/>
                </a:solidFill>
              </a:rPr>
              <a:t>Register of Community Interests in Land </a:t>
            </a:r>
            <a:r>
              <a:rPr lang="en-GB" dirty="0" smtClean="0">
                <a:solidFill>
                  <a:prstClr val="black"/>
                </a:solidFill>
              </a:rPr>
              <a:t>-</a:t>
            </a:r>
            <a:r>
              <a:rPr lang="en-GB" dirty="0" smtClean="0">
                <a:solidFill>
                  <a:prstClr val="black"/>
                </a:solidFill>
                <a:hlinkClick r:id="rId4"/>
              </a:rPr>
              <a:t>http</a:t>
            </a:r>
            <a:r>
              <a:rPr lang="en-GB" dirty="0">
                <a:solidFill>
                  <a:prstClr val="black"/>
                </a:solidFill>
                <a:hlinkClick r:id="rId4"/>
              </a:rPr>
              <a:t>://rcil.ros.gov.uk/RCIL/default.asp?category=rcil&amp;service=home</a:t>
            </a:r>
            <a:endParaRPr lang="en-GB" dirty="0">
              <a:solidFill>
                <a:prstClr val="black"/>
              </a:solidFill>
            </a:endParaRPr>
          </a:p>
        </p:txBody>
      </p:sp>
      <p:sp>
        <p:nvSpPr>
          <p:cNvPr id="8" name="TextBox 7"/>
          <p:cNvSpPr txBox="1"/>
          <p:nvPr/>
        </p:nvSpPr>
        <p:spPr>
          <a:xfrm>
            <a:off x="1735491" y="2130632"/>
            <a:ext cx="7437867" cy="369332"/>
          </a:xfrm>
          <a:prstGeom prst="rect">
            <a:avLst/>
          </a:prstGeom>
          <a:noFill/>
        </p:spPr>
        <p:txBody>
          <a:bodyPr wrap="square" rtlCol="0">
            <a:spAutoFit/>
          </a:bodyPr>
          <a:lstStyle/>
          <a:p>
            <a:r>
              <a:rPr lang="en-GB" b="1" dirty="0" smtClean="0">
                <a:solidFill>
                  <a:prstClr val="black"/>
                </a:solidFill>
              </a:rPr>
              <a:t>Mapping </a:t>
            </a:r>
            <a:r>
              <a:rPr lang="en-GB" b="1" dirty="0">
                <a:solidFill>
                  <a:prstClr val="black"/>
                </a:solidFill>
              </a:rPr>
              <a:t>Tool </a:t>
            </a:r>
            <a:r>
              <a:rPr lang="en-GB" dirty="0">
                <a:solidFill>
                  <a:prstClr val="black"/>
                </a:solidFill>
              </a:rPr>
              <a:t>- </a:t>
            </a:r>
            <a:r>
              <a:rPr lang="en-GB" dirty="0">
                <a:solidFill>
                  <a:prstClr val="black"/>
                </a:solidFill>
                <a:hlinkClick r:id="rId5"/>
              </a:rPr>
              <a:t>http://crtb.sedsh.gov.uk/crtb/</a:t>
            </a:r>
            <a:endParaRPr lang="en-GB" dirty="0">
              <a:solidFill>
                <a:prstClr val="black"/>
              </a:solidFill>
            </a:endParaRPr>
          </a:p>
        </p:txBody>
      </p:sp>
      <p:sp>
        <p:nvSpPr>
          <p:cNvPr id="9" name="TextBox 8"/>
          <p:cNvSpPr txBox="1"/>
          <p:nvPr/>
        </p:nvSpPr>
        <p:spPr>
          <a:xfrm>
            <a:off x="1735491" y="2691365"/>
            <a:ext cx="4468146" cy="369332"/>
          </a:xfrm>
          <a:prstGeom prst="rect">
            <a:avLst/>
          </a:prstGeom>
          <a:noFill/>
        </p:spPr>
        <p:txBody>
          <a:bodyPr wrap="none" rtlCol="0">
            <a:spAutoFit/>
          </a:bodyPr>
          <a:lstStyle/>
          <a:p>
            <a:r>
              <a:rPr lang="en-GB" b="1" dirty="0">
                <a:solidFill>
                  <a:prstClr val="black"/>
                </a:solidFill>
              </a:rPr>
              <a:t>Register of Scotland </a:t>
            </a:r>
            <a:r>
              <a:rPr lang="en-GB" dirty="0">
                <a:solidFill>
                  <a:prstClr val="black"/>
                </a:solidFill>
              </a:rPr>
              <a:t>- </a:t>
            </a:r>
            <a:r>
              <a:rPr lang="en-GB" dirty="0">
                <a:solidFill>
                  <a:prstClr val="black"/>
                </a:solidFill>
                <a:hlinkClick r:id="rId6"/>
              </a:rPr>
              <a:t>http://www.ros.gov.uk</a:t>
            </a:r>
            <a:r>
              <a:rPr lang="en-GB" dirty="0" smtClean="0">
                <a:solidFill>
                  <a:prstClr val="black"/>
                </a:solidFill>
                <a:hlinkClick r:id="rId6"/>
              </a:rPr>
              <a:t>/</a:t>
            </a:r>
            <a:endParaRPr lang="en-GB" dirty="0" smtClean="0">
              <a:solidFill>
                <a:prstClr val="black"/>
              </a:solidFill>
            </a:endParaRPr>
          </a:p>
        </p:txBody>
      </p:sp>
      <p:sp>
        <p:nvSpPr>
          <p:cNvPr id="12" name="TextBox 11"/>
          <p:cNvSpPr txBox="1"/>
          <p:nvPr/>
        </p:nvSpPr>
        <p:spPr>
          <a:xfrm>
            <a:off x="1987172" y="4615339"/>
            <a:ext cx="2745047" cy="2185214"/>
          </a:xfrm>
          <a:prstGeom prst="rect">
            <a:avLst/>
          </a:prstGeom>
          <a:noFill/>
        </p:spPr>
        <p:txBody>
          <a:bodyPr wrap="none" rtlCol="0">
            <a:spAutoFit/>
          </a:bodyPr>
          <a:lstStyle/>
          <a:p>
            <a:r>
              <a:rPr lang="en-GB" dirty="0">
                <a:solidFill>
                  <a:prstClr val="black"/>
                </a:solidFill>
              </a:rPr>
              <a:t>By Post to</a:t>
            </a:r>
          </a:p>
          <a:p>
            <a:r>
              <a:rPr lang="en-GB" sz="2000" b="1" dirty="0">
                <a:solidFill>
                  <a:prstClr val="black"/>
                </a:solidFill>
              </a:rPr>
              <a:t>Community Land Team</a:t>
            </a:r>
          </a:p>
          <a:p>
            <a:r>
              <a:rPr lang="en-GB" sz="2000" b="1" dirty="0">
                <a:solidFill>
                  <a:prstClr val="black"/>
                </a:solidFill>
              </a:rPr>
              <a:t>Q Spur, Saughton House</a:t>
            </a:r>
          </a:p>
          <a:p>
            <a:r>
              <a:rPr lang="en-GB" sz="2000" b="1" dirty="0">
                <a:solidFill>
                  <a:prstClr val="black"/>
                </a:solidFill>
              </a:rPr>
              <a:t>Broomhouse Drive</a:t>
            </a:r>
          </a:p>
          <a:p>
            <a:r>
              <a:rPr lang="en-GB" sz="2000" b="1" dirty="0">
                <a:solidFill>
                  <a:prstClr val="black"/>
                </a:solidFill>
              </a:rPr>
              <a:t>Edinburgh</a:t>
            </a:r>
          </a:p>
          <a:p>
            <a:r>
              <a:rPr lang="en-GB" sz="2000" b="1" dirty="0">
                <a:solidFill>
                  <a:prstClr val="black"/>
                </a:solidFill>
              </a:rPr>
              <a:t>EH11 3XD</a:t>
            </a:r>
          </a:p>
          <a:p>
            <a:endParaRPr lang="en-GB" dirty="0">
              <a:solidFill>
                <a:prstClr val="black"/>
              </a:solidFill>
            </a:endParaRPr>
          </a:p>
        </p:txBody>
      </p:sp>
      <p:sp>
        <p:nvSpPr>
          <p:cNvPr id="14" name="TextBox 13"/>
          <p:cNvSpPr txBox="1"/>
          <p:nvPr/>
        </p:nvSpPr>
        <p:spPr>
          <a:xfrm>
            <a:off x="6186269" y="4757411"/>
            <a:ext cx="2709396" cy="677108"/>
          </a:xfrm>
          <a:prstGeom prst="rect">
            <a:avLst/>
          </a:prstGeom>
          <a:noFill/>
        </p:spPr>
        <p:txBody>
          <a:bodyPr wrap="none" rtlCol="0">
            <a:spAutoFit/>
          </a:bodyPr>
          <a:lstStyle/>
          <a:p>
            <a:r>
              <a:rPr lang="en-GB" dirty="0">
                <a:solidFill>
                  <a:prstClr val="black"/>
                </a:solidFill>
              </a:rPr>
              <a:t>By phone</a:t>
            </a:r>
          </a:p>
          <a:p>
            <a:r>
              <a:rPr lang="en-GB" dirty="0">
                <a:solidFill>
                  <a:prstClr val="black"/>
                </a:solidFill>
              </a:rPr>
              <a:t>Helpdesk: </a:t>
            </a:r>
            <a:r>
              <a:rPr lang="en-GB" sz="2000" b="1" dirty="0">
                <a:solidFill>
                  <a:prstClr val="black"/>
                </a:solidFill>
              </a:rPr>
              <a:t>0300 244 9822</a:t>
            </a:r>
          </a:p>
        </p:txBody>
      </p:sp>
      <p:sp>
        <p:nvSpPr>
          <p:cNvPr id="15" name="TextBox 14"/>
          <p:cNvSpPr txBox="1"/>
          <p:nvPr/>
        </p:nvSpPr>
        <p:spPr>
          <a:xfrm>
            <a:off x="6294342" y="5707946"/>
            <a:ext cx="1704056" cy="677108"/>
          </a:xfrm>
          <a:prstGeom prst="rect">
            <a:avLst/>
          </a:prstGeom>
          <a:noFill/>
        </p:spPr>
        <p:txBody>
          <a:bodyPr wrap="none" rtlCol="0">
            <a:spAutoFit/>
          </a:bodyPr>
          <a:lstStyle/>
          <a:p>
            <a:r>
              <a:rPr lang="en-GB" dirty="0">
                <a:solidFill>
                  <a:prstClr val="black"/>
                </a:solidFill>
              </a:rPr>
              <a:t>By e-mail</a:t>
            </a:r>
          </a:p>
          <a:p>
            <a:r>
              <a:rPr lang="en-GB" sz="2000" b="1" dirty="0">
                <a:solidFill>
                  <a:prstClr val="black"/>
                </a:solidFill>
              </a:rPr>
              <a:t>crtb@gov.scot</a:t>
            </a:r>
          </a:p>
        </p:txBody>
      </p:sp>
      <p:pic>
        <p:nvPicPr>
          <p:cNvPr id="1026"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235005" y="4520905"/>
            <a:ext cx="448528" cy="3566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7559392" y="5479578"/>
            <a:ext cx="388664" cy="4567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7424191" y="4609112"/>
            <a:ext cx="563378" cy="4722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6" name="Picture 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268691" y="6098452"/>
            <a:ext cx="2731598" cy="498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5811377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8229600" cy="850106"/>
          </a:xfrm>
        </p:spPr>
        <p:txBody>
          <a:bodyPr/>
          <a:lstStyle/>
          <a:p>
            <a:r>
              <a:rPr lang="en-GB" dirty="0" smtClean="0">
                <a:solidFill>
                  <a:srgbClr val="FF0000"/>
                </a:solidFill>
              </a:rPr>
              <a:t>What is it for?</a:t>
            </a:r>
            <a:endParaRPr lang="en-GB" dirty="0">
              <a:solidFill>
                <a:srgbClr val="FF0000"/>
              </a:solidFill>
            </a:endParaRPr>
          </a:p>
        </p:txBody>
      </p:sp>
      <p:sp>
        <p:nvSpPr>
          <p:cNvPr id="3" name="Content Placeholder 2"/>
          <p:cNvSpPr>
            <a:spLocks noGrp="1"/>
          </p:cNvSpPr>
          <p:nvPr>
            <p:ph idx="1"/>
          </p:nvPr>
        </p:nvSpPr>
        <p:spPr>
          <a:xfrm>
            <a:off x="1847528" y="1268760"/>
            <a:ext cx="8373616" cy="5328592"/>
          </a:xfrm>
        </p:spPr>
        <p:txBody>
          <a:bodyPr>
            <a:normAutofit/>
          </a:bodyPr>
          <a:lstStyle/>
          <a:p>
            <a:r>
              <a:rPr lang="en-GB" sz="1600" dirty="0">
                <a:latin typeface="+mj-lt"/>
                <a:cs typeface="Arial" pitchFamily="34" charset="0"/>
              </a:rPr>
              <a:t>It’s one of many tools to allow communities to purchase land.</a:t>
            </a:r>
          </a:p>
          <a:p>
            <a:endParaRPr lang="en-GB" sz="1600" dirty="0">
              <a:latin typeface="+mj-lt"/>
              <a:cs typeface="Arial" pitchFamily="34" charset="0"/>
            </a:endParaRPr>
          </a:p>
          <a:p>
            <a:r>
              <a:rPr lang="en-GB" sz="1600" dirty="0">
                <a:latin typeface="+mj-lt"/>
                <a:cs typeface="Arial" pitchFamily="34" charset="0"/>
              </a:rPr>
              <a:t>Provides an opportunity for </a:t>
            </a:r>
            <a:r>
              <a:rPr lang="en-GB" sz="1600" b="1" u="sng" dirty="0">
                <a:solidFill>
                  <a:srgbClr val="0070C0"/>
                </a:solidFill>
                <a:latin typeface="+mj-lt"/>
                <a:cs typeface="Arial" pitchFamily="34" charset="0"/>
              </a:rPr>
              <a:t>communities throughout Scotland</a:t>
            </a:r>
            <a:r>
              <a:rPr lang="en-GB" sz="1600" dirty="0">
                <a:latin typeface="+mj-lt"/>
                <a:cs typeface="Arial" pitchFamily="34" charset="0"/>
              </a:rPr>
              <a:t> to register a community interest in land and land based assets under Part 2 of the Land Reform (Scotland) Act 2003. </a:t>
            </a:r>
          </a:p>
          <a:p>
            <a:endParaRPr lang="en-GB" sz="1600" dirty="0">
              <a:latin typeface="+mj-lt"/>
              <a:cs typeface="Arial" pitchFamily="34" charset="0"/>
            </a:endParaRPr>
          </a:p>
          <a:p>
            <a:r>
              <a:rPr lang="en-GB" sz="1600" dirty="0">
                <a:latin typeface="+mj-lt"/>
                <a:cs typeface="Arial" pitchFamily="34" charset="0"/>
              </a:rPr>
              <a:t>Provides communities who have successfully registered an interest, with a pre-emptive right to buy the land when it’s offered for sale</a:t>
            </a:r>
            <a:r>
              <a:rPr lang="en-GB" sz="1600" dirty="0" smtClean="0">
                <a:latin typeface="+mj-lt"/>
                <a:cs typeface="Arial" pitchFamily="34" charset="0"/>
              </a:rPr>
              <a:t>.</a:t>
            </a:r>
            <a:endParaRPr lang="en-GB" sz="1600" dirty="0">
              <a:latin typeface="+mj-lt"/>
              <a:cs typeface="Arial" pitchFamily="34" charset="0"/>
            </a:endParaRPr>
          </a:p>
          <a:p>
            <a:endParaRPr lang="en-GB" sz="1600" dirty="0">
              <a:latin typeface="+mj-lt"/>
              <a:cs typeface="Arial" pitchFamily="34" charset="0"/>
            </a:endParaRPr>
          </a:p>
          <a:p>
            <a:r>
              <a:rPr lang="en-GB" sz="1600" dirty="0" smtClean="0">
                <a:latin typeface="+mj-lt"/>
                <a:cs typeface="Arial" panose="020B0604020202020204" pitchFamily="34" charset="0"/>
              </a:rPr>
              <a:t>Right to Buy</a:t>
            </a:r>
            <a:r>
              <a:rPr lang="en-GB" sz="1600" baseline="0" dirty="0" smtClean="0">
                <a:latin typeface="+mj-lt"/>
                <a:cs typeface="Arial" panose="020B0604020202020204" pitchFamily="34" charset="0"/>
              </a:rPr>
              <a:t> may not be the best option for everyone –  you should consider negotiation, leasing, partnership working and asset transfer. The Right to Buy includes Part 2 which I will be discussing and Part 3A  which my colleague Dave Thomson will be talking to you about this morning </a:t>
            </a:r>
          </a:p>
          <a:p>
            <a:endParaRPr lang="en-GB" sz="1600" dirty="0" smtClean="0">
              <a:latin typeface="+mj-lt"/>
              <a:cs typeface="Arial" pitchFamily="34" charset="0"/>
            </a:endParaRPr>
          </a:p>
        </p:txBody>
      </p:sp>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68691" y="6098452"/>
            <a:ext cx="2731598" cy="498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958968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8229600" cy="922114"/>
          </a:xfrm>
        </p:spPr>
        <p:txBody>
          <a:bodyPr/>
          <a:lstStyle/>
          <a:p>
            <a:r>
              <a:rPr lang="en-GB" dirty="0" smtClean="0">
                <a:solidFill>
                  <a:srgbClr val="FF0000"/>
                </a:solidFill>
              </a:rPr>
              <a:t>What it is </a:t>
            </a:r>
            <a:r>
              <a:rPr lang="en-GB" u="sng" dirty="0" smtClean="0">
                <a:solidFill>
                  <a:srgbClr val="FF0000"/>
                </a:solidFill>
              </a:rPr>
              <a:t>not</a:t>
            </a:r>
            <a:r>
              <a:rPr lang="en-GB" dirty="0" smtClean="0">
                <a:solidFill>
                  <a:srgbClr val="FF0000"/>
                </a:solidFill>
              </a:rPr>
              <a:t> for</a:t>
            </a:r>
            <a:endParaRPr lang="en-GB" dirty="0">
              <a:solidFill>
                <a:srgbClr val="FF0000"/>
              </a:solidFill>
            </a:endParaRPr>
          </a:p>
        </p:txBody>
      </p:sp>
      <p:sp>
        <p:nvSpPr>
          <p:cNvPr id="3" name="Content Placeholder 2"/>
          <p:cNvSpPr>
            <a:spLocks noGrp="1"/>
          </p:cNvSpPr>
          <p:nvPr>
            <p:ph idx="1"/>
          </p:nvPr>
        </p:nvSpPr>
        <p:spPr>
          <a:xfrm>
            <a:off x="1991544" y="1556793"/>
            <a:ext cx="8229600" cy="4525963"/>
          </a:xfrm>
        </p:spPr>
        <p:txBody>
          <a:bodyPr>
            <a:normAutofit/>
          </a:bodyPr>
          <a:lstStyle/>
          <a:p>
            <a:pPr>
              <a:lnSpc>
                <a:spcPct val="110000"/>
              </a:lnSpc>
            </a:pPr>
            <a:r>
              <a:rPr lang="en-GB" sz="1600" b="1" u="sng" dirty="0">
                <a:latin typeface="+mj-lt"/>
                <a:cs typeface="Arial" pitchFamily="34" charset="0"/>
              </a:rPr>
              <a:t>Not</a:t>
            </a:r>
            <a:r>
              <a:rPr lang="en-GB" sz="1600" dirty="0">
                <a:latin typeface="+mj-lt"/>
                <a:cs typeface="Arial" pitchFamily="34" charset="0"/>
              </a:rPr>
              <a:t> a forced sale of land.</a:t>
            </a:r>
          </a:p>
          <a:p>
            <a:pPr>
              <a:lnSpc>
                <a:spcPct val="110000"/>
              </a:lnSpc>
            </a:pPr>
            <a:r>
              <a:rPr lang="en-GB" sz="1600" b="1" u="sng" dirty="0">
                <a:latin typeface="+mj-lt"/>
                <a:cs typeface="Arial" pitchFamily="34" charset="0"/>
              </a:rPr>
              <a:t>Not</a:t>
            </a:r>
            <a:r>
              <a:rPr lang="en-GB" sz="1600" dirty="0">
                <a:latin typeface="+mj-lt"/>
                <a:cs typeface="Arial" pitchFamily="34" charset="0"/>
              </a:rPr>
              <a:t> a compulsory purchase</a:t>
            </a:r>
            <a:r>
              <a:rPr lang="en-GB" sz="1600" dirty="0" smtClean="0">
                <a:latin typeface="+mj-lt"/>
                <a:cs typeface="Arial" pitchFamily="34" charset="0"/>
              </a:rPr>
              <a:t>. </a:t>
            </a:r>
          </a:p>
          <a:p>
            <a:pPr>
              <a:lnSpc>
                <a:spcPct val="110000"/>
              </a:lnSpc>
            </a:pPr>
            <a:r>
              <a:rPr lang="en-GB" sz="1600" dirty="0" smtClean="0">
                <a:latin typeface="+mj-lt"/>
                <a:cs typeface="Arial" pitchFamily="34" charset="0"/>
              </a:rPr>
              <a:t>Should </a:t>
            </a:r>
            <a:r>
              <a:rPr lang="en-GB" sz="1600" b="1" u="sng" dirty="0">
                <a:latin typeface="+mj-lt"/>
                <a:cs typeface="Arial" pitchFamily="34" charset="0"/>
              </a:rPr>
              <a:t>not</a:t>
            </a:r>
            <a:r>
              <a:rPr lang="en-GB" sz="1600" dirty="0">
                <a:latin typeface="+mj-lt"/>
                <a:cs typeface="Arial" pitchFamily="34" charset="0"/>
              </a:rPr>
              <a:t> be used as a means to block or blight development</a:t>
            </a:r>
            <a:r>
              <a:rPr lang="en-GB" sz="1600" dirty="0" smtClean="0">
                <a:latin typeface="+mj-lt"/>
                <a:cs typeface="Arial" pitchFamily="34" charset="0"/>
              </a:rPr>
              <a:t>. </a:t>
            </a:r>
            <a:r>
              <a:rPr lang="en-GB" sz="1600" dirty="0">
                <a:latin typeface="+mj-lt"/>
                <a:cs typeface="Arial" pitchFamily="34" charset="0"/>
              </a:rPr>
              <a:t>if you are unhappy about a proposed development within your community take this up with your council planning department. </a:t>
            </a:r>
          </a:p>
          <a:p>
            <a:pPr>
              <a:lnSpc>
                <a:spcPct val="110000"/>
              </a:lnSpc>
            </a:pPr>
            <a:r>
              <a:rPr lang="en-GB" sz="1600" dirty="0">
                <a:latin typeface="+mj-lt"/>
                <a:cs typeface="Arial" pitchFamily="34" charset="0"/>
              </a:rPr>
              <a:t>Should </a:t>
            </a:r>
            <a:r>
              <a:rPr lang="en-GB" sz="1600" b="1" u="sng" dirty="0">
                <a:latin typeface="+mj-lt"/>
                <a:cs typeface="Arial" pitchFamily="34" charset="0"/>
              </a:rPr>
              <a:t>not</a:t>
            </a:r>
            <a:r>
              <a:rPr lang="en-GB" sz="1600" dirty="0">
                <a:latin typeface="+mj-lt"/>
                <a:cs typeface="Arial" pitchFamily="34" charset="0"/>
              </a:rPr>
              <a:t> be used to block another interested party from purchasing land.</a:t>
            </a:r>
          </a:p>
          <a:p>
            <a:pPr>
              <a:lnSpc>
                <a:spcPct val="110000"/>
              </a:lnSpc>
            </a:pPr>
            <a:r>
              <a:rPr lang="en-GB" sz="1600" dirty="0">
                <a:latin typeface="+mj-lt"/>
                <a:cs typeface="Arial" pitchFamily="34" charset="0"/>
              </a:rPr>
              <a:t>A registration is </a:t>
            </a:r>
            <a:r>
              <a:rPr lang="en-GB" sz="1600" b="1" u="sng" dirty="0">
                <a:latin typeface="+mj-lt"/>
                <a:cs typeface="Arial" pitchFamily="34" charset="0"/>
              </a:rPr>
              <a:t>not</a:t>
            </a:r>
            <a:r>
              <a:rPr lang="en-GB" sz="1600" dirty="0">
                <a:latin typeface="+mj-lt"/>
                <a:cs typeface="Arial" pitchFamily="34" charset="0"/>
              </a:rPr>
              <a:t> meant to preserve the ‘status quo</a:t>
            </a:r>
            <a:r>
              <a:rPr lang="en-GB" sz="1600" dirty="0" smtClean="0">
                <a:latin typeface="+mj-lt"/>
                <a:cs typeface="Arial" pitchFamily="34" charset="0"/>
              </a:rPr>
              <a:t>’. Ministers </a:t>
            </a:r>
            <a:r>
              <a:rPr lang="en-GB" sz="1600" dirty="0">
                <a:latin typeface="+mj-lt"/>
                <a:cs typeface="Arial" panose="020B0604020202020204" pitchFamily="34" charset="0"/>
              </a:rPr>
              <a:t>are looking for ‘added value’ in the Community Bodies proposals for the land.  In the case of recreational land for example, we would still be looking for developments to be undertaken.</a:t>
            </a:r>
          </a:p>
          <a:p>
            <a:pPr marL="0" indent="0">
              <a:buNone/>
            </a:pPr>
            <a:endParaRPr lang="en-GB" dirty="0"/>
          </a:p>
        </p:txBody>
      </p:sp>
      <p:sp>
        <p:nvSpPr>
          <p:cNvPr id="4" name="Multiply 3"/>
          <p:cNvSpPr/>
          <p:nvPr/>
        </p:nvSpPr>
        <p:spPr>
          <a:xfrm>
            <a:off x="8560897" y="-99392"/>
            <a:ext cx="1872208" cy="2592288"/>
          </a:xfrm>
          <a:prstGeom prst="mathMultiply">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68691" y="6098452"/>
            <a:ext cx="2731598" cy="498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170453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79576" y="260648"/>
            <a:ext cx="7067128" cy="1143000"/>
          </a:xfrm>
        </p:spPr>
        <p:txBody>
          <a:bodyPr/>
          <a:lstStyle/>
          <a:p>
            <a:r>
              <a:rPr lang="en-GB" dirty="0" smtClean="0">
                <a:solidFill>
                  <a:srgbClr val="FF0000"/>
                </a:solidFill>
              </a:rPr>
              <a:t>Eligible / registrable land </a:t>
            </a:r>
            <a:endParaRPr lang="en-GB" dirty="0">
              <a:solidFill>
                <a:srgbClr val="FF0000"/>
              </a:solidFill>
            </a:endParaRPr>
          </a:p>
        </p:txBody>
      </p:sp>
      <p:sp>
        <p:nvSpPr>
          <p:cNvPr id="3" name="Content Placeholder 2"/>
          <p:cNvSpPr>
            <a:spLocks noGrp="1"/>
          </p:cNvSpPr>
          <p:nvPr>
            <p:ph idx="1"/>
          </p:nvPr>
        </p:nvSpPr>
        <p:spPr>
          <a:xfrm>
            <a:off x="1991544" y="1772817"/>
            <a:ext cx="8229600" cy="4104456"/>
          </a:xfrm>
        </p:spPr>
        <p:txBody>
          <a:bodyPr>
            <a:normAutofit/>
          </a:bodyPr>
          <a:lstStyle/>
          <a:p>
            <a:r>
              <a:rPr lang="en-GB" sz="1700" b="1" u="sng" dirty="0">
                <a:solidFill>
                  <a:srgbClr val="0070C0"/>
                </a:solidFill>
                <a:latin typeface="+mj-lt"/>
              </a:rPr>
              <a:t>Any</a:t>
            </a:r>
            <a:r>
              <a:rPr lang="en-GB" sz="1700" dirty="0">
                <a:latin typeface="+mj-lt"/>
              </a:rPr>
              <a:t> land or land based assets (including foreshore, mineral or salmon fishing rights).  </a:t>
            </a:r>
            <a:endParaRPr lang="en-GB" sz="1700" dirty="0" smtClean="0">
              <a:latin typeface="+mj-lt"/>
            </a:endParaRPr>
          </a:p>
          <a:p>
            <a:pPr marL="0" indent="0">
              <a:buNone/>
            </a:pPr>
            <a:endParaRPr lang="en-GB" sz="1700" dirty="0" smtClean="0">
              <a:latin typeface="+mj-lt"/>
            </a:endParaRPr>
          </a:p>
          <a:p>
            <a:pPr lvl="1"/>
            <a:r>
              <a:rPr lang="en-GB" sz="1400" dirty="0" smtClean="0">
                <a:latin typeface="+mj-lt"/>
              </a:rPr>
              <a:t>Land based assets can include shops or buildings.</a:t>
            </a:r>
          </a:p>
          <a:p>
            <a:pPr marL="0" indent="0">
              <a:buNone/>
            </a:pPr>
            <a:endParaRPr lang="en-GB" sz="1700" dirty="0" smtClean="0">
              <a:latin typeface="+mj-lt"/>
            </a:endParaRPr>
          </a:p>
          <a:p>
            <a:r>
              <a:rPr lang="en-GB" sz="1700" b="1" u="sng" dirty="0" smtClean="0">
                <a:solidFill>
                  <a:srgbClr val="0070C0"/>
                </a:solidFill>
                <a:latin typeface="+mj-lt"/>
              </a:rPr>
              <a:t>Any</a:t>
            </a:r>
            <a:r>
              <a:rPr lang="en-GB" sz="1700" dirty="0" smtClean="0">
                <a:latin typeface="+mj-lt"/>
              </a:rPr>
              <a:t> </a:t>
            </a:r>
            <a:r>
              <a:rPr lang="en-GB" sz="1700" dirty="0">
                <a:latin typeface="+mj-lt"/>
              </a:rPr>
              <a:t>landowner (Public or Private</a:t>
            </a:r>
            <a:r>
              <a:rPr lang="en-GB" sz="1700" dirty="0" smtClean="0">
                <a:latin typeface="+mj-lt"/>
              </a:rPr>
              <a:t>).</a:t>
            </a:r>
          </a:p>
          <a:p>
            <a:pPr marL="0" indent="0">
              <a:buNone/>
            </a:pPr>
            <a:endParaRPr lang="en-GB" sz="1700" dirty="0" smtClean="0">
              <a:latin typeface="+mj-lt"/>
            </a:endParaRPr>
          </a:p>
          <a:p>
            <a:r>
              <a:rPr lang="en-GB" sz="1700" dirty="0" smtClean="0">
                <a:latin typeface="+mj-lt"/>
              </a:rPr>
              <a:t>Land </a:t>
            </a:r>
            <a:r>
              <a:rPr lang="en-GB" sz="1700" dirty="0">
                <a:latin typeface="+mj-lt"/>
              </a:rPr>
              <a:t>can be adjacent to the community or within the community. </a:t>
            </a:r>
            <a:endParaRPr lang="en-GB" sz="1700" dirty="0" smtClean="0">
              <a:latin typeface="+mj-lt"/>
            </a:endParaRPr>
          </a:p>
          <a:p>
            <a:pPr marL="0" indent="0">
              <a:buNone/>
            </a:pPr>
            <a:endParaRPr lang="en-GB" sz="1700" dirty="0" smtClean="0">
              <a:latin typeface="+mj-lt"/>
            </a:endParaRPr>
          </a:p>
          <a:p>
            <a:r>
              <a:rPr lang="en-GB" sz="1700" dirty="0" smtClean="0">
                <a:latin typeface="+mj-lt"/>
                <a:cs typeface="Arial" panose="020B0604020202020204" pitchFamily="34" charset="0"/>
              </a:rPr>
              <a:t>If  </a:t>
            </a:r>
            <a:r>
              <a:rPr lang="en-GB" sz="1700" dirty="0">
                <a:latin typeface="+mj-lt"/>
                <a:cs typeface="Arial" panose="020B0604020202020204" pitchFamily="34" charset="0"/>
              </a:rPr>
              <a:t>looking to register mineral or salmon rights, a Community Body would  also need to own land or be applying to register </a:t>
            </a:r>
            <a:r>
              <a:rPr lang="en-GB" sz="1700" dirty="0" smtClean="0">
                <a:latin typeface="+mj-lt"/>
                <a:cs typeface="Arial" panose="020B0604020202020204" pitchFamily="34" charset="0"/>
              </a:rPr>
              <a:t>land </a:t>
            </a:r>
            <a:r>
              <a:rPr lang="en-GB" sz="1700" dirty="0">
                <a:latin typeface="+mj-lt"/>
                <a:cs typeface="Arial" panose="020B0604020202020204" pitchFamily="34" charset="0"/>
              </a:rPr>
              <a:t>adjacent to it.  If you are on the coast for example this could be an area of land off the coast</a:t>
            </a:r>
            <a:r>
              <a:rPr lang="en-GB" sz="1700" dirty="0" smtClean="0">
                <a:latin typeface="+mj-lt"/>
                <a:cs typeface="Arial" panose="020B0604020202020204" pitchFamily="34" charset="0"/>
              </a:rPr>
              <a:t>.</a:t>
            </a:r>
            <a:endParaRPr lang="en-GB" b="1" dirty="0" smtClean="0"/>
          </a:p>
        </p:txBody>
      </p:sp>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68691" y="6098452"/>
            <a:ext cx="2731598" cy="498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581651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8229600" cy="850106"/>
          </a:xfrm>
        </p:spPr>
        <p:txBody>
          <a:bodyPr/>
          <a:lstStyle/>
          <a:p>
            <a:r>
              <a:rPr lang="en-GB" dirty="0" smtClean="0">
                <a:solidFill>
                  <a:srgbClr val="FF0000"/>
                </a:solidFill>
              </a:rPr>
              <a:t>Who Can Use it?</a:t>
            </a:r>
            <a:endParaRPr lang="en-GB" dirty="0">
              <a:solidFill>
                <a:srgbClr val="FF0000"/>
              </a:solidFill>
            </a:endParaRPr>
          </a:p>
        </p:txBody>
      </p:sp>
      <p:sp>
        <p:nvSpPr>
          <p:cNvPr id="3" name="Content Placeholder 2"/>
          <p:cNvSpPr>
            <a:spLocks noGrp="1"/>
          </p:cNvSpPr>
          <p:nvPr>
            <p:ph idx="1"/>
          </p:nvPr>
        </p:nvSpPr>
        <p:spPr>
          <a:xfrm>
            <a:off x="1246909" y="1052736"/>
            <a:ext cx="9875520" cy="5544616"/>
          </a:xfrm>
        </p:spPr>
        <p:txBody>
          <a:bodyPr>
            <a:normAutofit/>
          </a:bodyPr>
          <a:lstStyle/>
          <a:p>
            <a:r>
              <a:rPr lang="en-GB" sz="1400" dirty="0">
                <a:latin typeface="+mj-lt"/>
              </a:rPr>
              <a:t>A community Company Limited by Guarantee(CLBG), Scottish Charitable Incorporated Organisation (SCIO), or Community Benefit Society (BenCom</a:t>
            </a:r>
            <a:r>
              <a:rPr lang="en-GB" sz="1400" dirty="0" smtClean="0">
                <a:latin typeface="+mj-lt"/>
              </a:rPr>
              <a:t>) needs </a:t>
            </a:r>
            <a:r>
              <a:rPr lang="en-GB" sz="1400" dirty="0">
                <a:latin typeface="+mj-lt"/>
              </a:rPr>
              <a:t>to be formed in order to submit an application under the Right to Buy.</a:t>
            </a:r>
          </a:p>
          <a:p>
            <a:pPr marL="0" indent="0">
              <a:buNone/>
            </a:pPr>
            <a:r>
              <a:rPr lang="en-GB" sz="1400" dirty="0" smtClean="0">
                <a:latin typeface="+mj-lt"/>
              </a:rPr>
              <a:t>This </a:t>
            </a:r>
            <a:r>
              <a:rPr lang="en-GB" sz="1400" dirty="0">
                <a:latin typeface="+mj-lt"/>
              </a:rPr>
              <a:t>company </a:t>
            </a:r>
            <a:r>
              <a:rPr lang="en-GB" sz="1400" b="1" u="sng" dirty="0">
                <a:solidFill>
                  <a:srgbClr val="0070C0"/>
                </a:solidFill>
                <a:latin typeface="+mj-lt"/>
              </a:rPr>
              <a:t>must be </a:t>
            </a:r>
            <a:r>
              <a:rPr lang="en-GB" sz="1400" dirty="0">
                <a:latin typeface="+mj-lt"/>
              </a:rPr>
              <a:t>for:</a:t>
            </a:r>
          </a:p>
          <a:p>
            <a:pPr marL="514350" indent="-514350">
              <a:buFont typeface="+mj-lt"/>
              <a:buAutoNum type="arabicPeriod"/>
            </a:pPr>
            <a:r>
              <a:rPr lang="en-GB" sz="1400" dirty="0">
                <a:latin typeface="+mj-lt"/>
              </a:rPr>
              <a:t>The benefit of the community,</a:t>
            </a:r>
          </a:p>
          <a:p>
            <a:pPr marL="514350" indent="-514350">
              <a:buFont typeface="+mj-lt"/>
              <a:buAutoNum type="arabicPeriod"/>
            </a:pPr>
            <a:r>
              <a:rPr lang="en-GB" sz="1400" dirty="0">
                <a:latin typeface="+mj-lt"/>
              </a:rPr>
              <a:t>Run by the community,</a:t>
            </a:r>
          </a:p>
          <a:p>
            <a:pPr marL="514350" indent="-514350">
              <a:buFont typeface="+mj-lt"/>
              <a:buAutoNum type="arabicPeriod"/>
            </a:pPr>
            <a:r>
              <a:rPr lang="en-GB" sz="1400" dirty="0">
                <a:latin typeface="+mj-lt"/>
              </a:rPr>
              <a:t>Registered with Companies House, Office of the Scottish Charities Regulator or Financial Conduct Authority as appropriate,</a:t>
            </a:r>
          </a:p>
          <a:p>
            <a:pPr marL="514350" indent="-514350">
              <a:buFont typeface="+mj-lt"/>
              <a:buAutoNum type="arabicPeriod"/>
            </a:pPr>
            <a:r>
              <a:rPr lang="en-GB" sz="1400" dirty="0">
                <a:latin typeface="+mj-lt"/>
              </a:rPr>
              <a:t>Be consistent with furthering the achievement of sustainable development</a:t>
            </a:r>
            <a:r>
              <a:rPr lang="en-GB" sz="1400" dirty="0" smtClean="0">
                <a:latin typeface="+mj-lt"/>
              </a:rPr>
              <a:t>. This is a key requirement of the legislation and is expressly stated in the templates.</a:t>
            </a:r>
          </a:p>
          <a:p>
            <a:pPr marL="914400" lvl="2" indent="0">
              <a:buNone/>
            </a:pPr>
            <a:endParaRPr lang="en-GB" sz="1400" dirty="0"/>
          </a:p>
          <a:p>
            <a:pPr marL="0" indent="0">
              <a:buNone/>
            </a:pPr>
            <a:r>
              <a:rPr lang="en-GB" sz="1400" dirty="0" smtClean="0">
                <a:latin typeface="+mj-lt"/>
                <a:cs typeface="Arial" panose="020B0604020202020204" pitchFamily="34" charset="0"/>
              </a:rPr>
              <a:t>Land </a:t>
            </a:r>
            <a:r>
              <a:rPr lang="en-GB" sz="1400" dirty="0">
                <a:latin typeface="+mj-lt"/>
                <a:cs typeface="Arial" panose="020B0604020202020204" pitchFamily="34" charset="0"/>
              </a:rPr>
              <a:t>Reform Act compliant templates </a:t>
            </a:r>
            <a:r>
              <a:rPr lang="en-GB" sz="1400" dirty="0" smtClean="0">
                <a:latin typeface="+mj-lt"/>
                <a:cs typeface="Arial" panose="020B0604020202020204" pitchFamily="34" charset="0"/>
              </a:rPr>
              <a:t>of </a:t>
            </a:r>
            <a:r>
              <a:rPr lang="en-GB" sz="1400" dirty="0">
                <a:latin typeface="+mj-lt"/>
              </a:rPr>
              <a:t>Company Limited by </a:t>
            </a:r>
            <a:r>
              <a:rPr lang="en-GB" sz="1400" dirty="0" smtClean="0">
                <a:latin typeface="+mj-lt"/>
              </a:rPr>
              <a:t>Guarantee (</a:t>
            </a:r>
            <a:r>
              <a:rPr lang="en-GB" sz="1400" dirty="0">
                <a:latin typeface="+mj-lt"/>
              </a:rPr>
              <a:t>CLBG)</a:t>
            </a:r>
            <a:r>
              <a:rPr lang="en-GB" sz="1400" dirty="0">
                <a:latin typeface="+mj-lt"/>
                <a:cs typeface="Arial" panose="020B0604020202020204" pitchFamily="34" charset="0"/>
              </a:rPr>
              <a:t> </a:t>
            </a:r>
            <a:r>
              <a:rPr lang="en-GB" sz="1400" dirty="0" smtClean="0">
                <a:latin typeface="+mj-lt"/>
                <a:cs typeface="Arial" panose="020B0604020202020204" pitchFamily="34" charset="0"/>
              </a:rPr>
              <a:t>and </a:t>
            </a:r>
            <a:r>
              <a:rPr lang="en-GB" sz="1400" dirty="0">
                <a:latin typeface="+mj-lt"/>
              </a:rPr>
              <a:t>Scottish Charitable Incorporated </a:t>
            </a:r>
            <a:r>
              <a:rPr lang="en-GB" sz="1400" dirty="0" smtClean="0">
                <a:latin typeface="+mj-lt"/>
              </a:rPr>
              <a:t>Organisation</a:t>
            </a:r>
            <a:r>
              <a:rPr lang="en-GB" sz="1400" dirty="0" smtClean="0">
                <a:latin typeface="+mj-lt"/>
                <a:cs typeface="Arial" panose="020B0604020202020204" pitchFamily="34" charset="0"/>
              </a:rPr>
              <a:t> (SCIO) </a:t>
            </a:r>
            <a:r>
              <a:rPr lang="en-GB" sz="1400" dirty="0">
                <a:latin typeface="+mj-lt"/>
                <a:cs typeface="Arial" panose="020B0604020202020204" pitchFamily="34" charset="0"/>
              </a:rPr>
              <a:t>are available on our </a:t>
            </a:r>
            <a:r>
              <a:rPr lang="en-GB" sz="1400" dirty="0" smtClean="0">
                <a:latin typeface="+mj-lt"/>
                <a:cs typeface="Arial" panose="020B0604020202020204" pitchFamily="34" charset="0"/>
                <a:hlinkClick r:id="rId3"/>
              </a:rPr>
              <a:t>Community Right to Buy webpage</a:t>
            </a:r>
            <a:r>
              <a:rPr lang="en-GB" sz="1400" dirty="0" smtClean="0">
                <a:latin typeface="+mj-lt"/>
                <a:cs typeface="Arial" panose="020B0604020202020204" pitchFamily="34" charset="0"/>
              </a:rPr>
              <a:t>. </a:t>
            </a:r>
            <a:endParaRPr lang="en-GB" sz="1400" dirty="0">
              <a:latin typeface="+mj-lt"/>
              <a:cs typeface="Arial" panose="020B0604020202020204" pitchFamily="34" charset="0"/>
            </a:endParaRPr>
          </a:p>
          <a:p>
            <a:pPr marL="0" indent="0">
              <a:buNone/>
            </a:pPr>
            <a:endParaRPr lang="en-GB" sz="1400" dirty="0">
              <a:latin typeface="+mj-lt"/>
              <a:cs typeface="Arial" panose="020B0604020202020204" pitchFamily="34" charset="0"/>
            </a:endParaRPr>
          </a:p>
          <a:p>
            <a:pPr lvl="1"/>
            <a:r>
              <a:rPr lang="en-GB" sz="1400" dirty="0">
                <a:latin typeface="+mj-lt"/>
                <a:cs typeface="Arial" panose="020B0604020202020204" pitchFamily="34" charset="0"/>
              </a:rPr>
              <a:t>A  CLBG  is quicker to set up </a:t>
            </a:r>
            <a:r>
              <a:rPr lang="en-GB" sz="1400" dirty="0" smtClean="0">
                <a:latin typeface="+mj-lt"/>
                <a:cs typeface="Arial" panose="020B0604020202020204" pitchFamily="34" charset="0"/>
              </a:rPr>
              <a:t>as a </a:t>
            </a:r>
            <a:r>
              <a:rPr lang="en-GB" sz="1400" dirty="0">
                <a:latin typeface="+mj-lt"/>
                <a:cs typeface="Arial" panose="020B0604020202020204" pitchFamily="34" charset="0"/>
              </a:rPr>
              <a:t>compliant body as the SCIO option can take up to 8 weeks for OSCR to process and it then has to come to </a:t>
            </a:r>
            <a:r>
              <a:rPr lang="en-GB" sz="1400" dirty="0" smtClean="0">
                <a:latin typeface="+mj-lt"/>
                <a:cs typeface="Arial" panose="020B0604020202020204" pitchFamily="34" charset="0"/>
              </a:rPr>
              <a:t>the Community </a:t>
            </a:r>
            <a:r>
              <a:rPr lang="en-GB" sz="1400" dirty="0">
                <a:latin typeface="+mj-lt"/>
                <a:cs typeface="Arial" panose="020B0604020202020204" pitchFamily="34" charset="0"/>
              </a:rPr>
              <a:t>Land Team to process which can take 4 weeks. </a:t>
            </a:r>
            <a:r>
              <a:rPr lang="en-GB" sz="1400" dirty="0" smtClean="0">
                <a:latin typeface="+mj-lt"/>
                <a:cs typeface="Arial" panose="020B0604020202020204" pitchFamily="34" charset="0"/>
              </a:rPr>
              <a:t>There </a:t>
            </a:r>
            <a:r>
              <a:rPr lang="en-GB" sz="1400" dirty="0">
                <a:latin typeface="+mj-lt"/>
                <a:cs typeface="Arial" panose="020B0604020202020204" pitchFamily="34" charset="0"/>
              </a:rPr>
              <a:t>is nothing to stop a CLBG  becoming charitable at a later date or converting to a SCIO</a:t>
            </a:r>
            <a:r>
              <a:rPr lang="en-GB" sz="1400" dirty="0" smtClean="0">
                <a:latin typeface="+mj-lt"/>
                <a:cs typeface="Arial" panose="020B0604020202020204" pitchFamily="34" charset="0"/>
              </a:rPr>
              <a:t>.</a:t>
            </a:r>
            <a:endParaRPr lang="en-GB" sz="1400" dirty="0">
              <a:latin typeface="+mj-lt"/>
              <a:cs typeface="Arial" panose="020B0604020202020204" pitchFamily="34" charset="0"/>
            </a:endParaRPr>
          </a:p>
          <a:p>
            <a:pPr lvl="1"/>
            <a:r>
              <a:rPr lang="en-GB" sz="1400" dirty="0" smtClean="0">
                <a:latin typeface="+mj-lt"/>
              </a:rPr>
              <a:t>You cannot submit an application for right to buy until your community bodies governing documents have been received by Scottish Ministers and approved by them in writing</a:t>
            </a:r>
            <a:endParaRPr lang="en-GB" sz="1400" dirty="0">
              <a:latin typeface="+mj-lt"/>
            </a:endParaRPr>
          </a:p>
        </p:txBody>
      </p:sp>
      <p:pic>
        <p:nvPicPr>
          <p:cNvPr id="5"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268691" y="6098452"/>
            <a:ext cx="2731598" cy="498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899661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solidFill>
                  <a:srgbClr val="FF0000"/>
                </a:solidFill>
              </a:rPr>
              <a:t>What is a Community?</a:t>
            </a:r>
          </a:p>
        </p:txBody>
      </p:sp>
      <p:sp>
        <p:nvSpPr>
          <p:cNvPr id="3" name="Content Placeholder 2"/>
          <p:cNvSpPr>
            <a:spLocks noGrp="1"/>
          </p:cNvSpPr>
          <p:nvPr>
            <p:ph idx="1"/>
          </p:nvPr>
        </p:nvSpPr>
        <p:spPr/>
        <p:txBody>
          <a:bodyPr>
            <a:normAutofit/>
          </a:bodyPr>
          <a:lstStyle/>
          <a:p>
            <a:r>
              <a:rPr lang="en-GB" sz="1400" dirty="0" smtClean="0">
                <a:latin typeface="+mj-lt"/>
              </a:rPr>
              <a:t>A community must define itself geographically.</a:t>
            </a:r>
          </a:p>
          <a:p>
            <a:r>
              <a:rPr lang="en-GB" sz="1400" dirty="0" smtClean="0">
                <a:latin typeface="+mj-lt"/>
              </a:rPr>
              <a:t>A community can be defined by one or a combination of;</a:t>
            </a:r>
          </a:p>
          <a:p>
            <a:pPr lvl="1"/>
            <a:r>
              <a:rPr lang="en-GB" sz="1400" dirty="0" smtClean="0">
                <a:latin typeface="+mj-lt"/>
              </a:rPr>
              <a:t>Electoral Ward</a:t>
            </a:r>
          </a:p>
          <a:p>
            <a:pPr lvl="1"/>
            <a:r>
              <a:rPr lang="en-GB" sz="1400" dirty="0" smtClean="0">
                <a:latin typeface="+mj-lt"/>
              </a:rPr>
              <a:t>Community Council area</a:t>
            </a:r>
          </a:p>
          <a:p>
            <a:pPr lvl="1"/>
            <a:r>
              <a:rPr lang="en-GB" sz="1400" dirty="0" smtClean="0">
                <a:latin typeface="+mj-lt"/>
              </a:rPr>
              <a:t>Postcode area (e.g. EH)</a:t>
            </a:r>
          </a:p>
          <a:p>
            <a:pPr lvl="1"/>
            <a:r>
              <a:rPr lang="en-GB" sz="1400" dirty="0" smtClean="0">
                <a:latin typeface="+mj-lt"/>
              </a:rPr>
              <a:t>Postcode district (e.g. EH99)</a:t>
            </a:r>
          </a:p>
          <a:p>
            <a:pPr lvl="1"/>
            <a:r>
              <a:rPr lang="en-GB" sz="1400" dirty="0" smtClean="0">
                <a:latin typeface="+mj-lt"/>
              </a:rPr>
              <a:t>Postcode sector (e.g. EH99 1)</a:t>
            </a:r>
          </a:p>
          <a:p>
            <a:pPr lvl="1"/>
            <a:r>
              <a:rPr lang="en-GB" sz="1400" dirty="0" smtClean="0">
                <a:solidFill>
                  <a:srgbClr val="0070C0"/>
                </a:solidFill>
                <a:latin typeface="+mj-lt"/>
              </a:rPr>
              <a:t>Postcode Unit (e.g. EH99 1SP)</a:t>
            </a:r>
          </a:p>
          <a:p>
            <a:pPr lvl="1"/>
            <a:r>
              <a:rPr lang="en-GB" sz="1400" dirty="0" smtClean="0">
                <a:latin typeface="+mj-lt"/>
              </a:rPr>
              <a:t>Island</a:t>
            </a:r>
          </a:p>
          <a:p>
            <a:pPr lvl="1"/>
            <a:r>
              <a:rPr lang="en-GB" sz="1400" dirty="0" smtClean="0">
                <a:latin typeface="+mj-lt"/>
              </a:rPr>
              <a:t>Settlement (e.g. </a:t>
            </a:r>
            <a:r>
              <a:rPr lang="en-GB" sz="1400" dirty="0">
                <a:latin typeface="+mj-lt"/>
              </a:rPr>
              <a:t>Falkirk)</a:t>
            </a:r>
          </a:p>
          <a:p>
            <a:pPr lvl="1"/>
            <a:r>
              <a:rPr lang="en-GB" sz="1400" dirty="0" smtClean="0">
                <a:latin typeface="+mj-lt"/>
              </a:rPr>
              <a:t>Locality (e.g. Carron)</a:t>
            </a:r>
          </a:p>
          <a:p>
            <a:pPr lvl="1"/>
            <a:endParaRPr lang="en-GB" sz="1400" dirty="0">
              <a:latin typeface="+mj-lt"/>
            </a:endParaRPr>
          </a:p>
          <a:p>
            <a:pPr marL="457200" lvl="1" indent="0">
              <a:buNone/>
            </a:pPr>
            <a:r>
              <a:rPr lang="en-GB" sz="1400" dirty="0" smtClean="0">
                <a:latin typeface="+mj-lt"/>
              </a:rPr>
              <a:t>Only one of these can be used at a time e.g.</a:t>
            </a:r>
            <a:r>
              <a:rPr lang="en-GB" sz="1400" baseline="0" dirty="0" smtClean="0">
                <a:latin typeface="+mj-lt"/>
              </a:rPr>
              <a:t> If using any of the above marked in black this can be used only once, the rest of the area needs to be defined by postcode units marked blue.  </a:t>
            </a:r>
            <a:r>
              <a:rPr lang="en-GB" sz="1400" baseline="0" dirty="0" err="1" smtClean="0">
                <a:latin typeface="+mj-lt"/>
              </a:rPr>
              <a:t>e.g</a:t>
            </a:r>
            <a:r>
              <a:rPr lang="en-GB" sz="1400" baseline="0" dirty="0" smtClean="0">
                <a:latin typeface="+mj-lt"/>
              </a:rPr>
              <a:t> if wishing to use 2 community council areas you can only use one and must define the other area by postcode units. The</a:t>
            </a:r>
            <a:r>
              <a:rPr lang="en-GB" sz="1400" dirty="0" smtClean="0">
                <a:latin typeface="+mj-lt"/>
              </a:rPr>
              <a:t> Community Right to Buy </a:t>
            </a:r>
            <a:r>
              <a:rPr lang="en-GB" sz="1400" dirty="0" smtClean="0">
                <a:latin typeface="+mj-lt"/>
                <a:hlinkClick r:id="rId3"/>
              </a:rPr>
              <a:t>Mapping Tool </a:t>
            </a:r>
            <a:r>
              <a:rPr lang="en-GB" sz="1400" dirty="0" smtClean="0">
                <a:latin typeface="+mj-lt"/>
              </a:rPr>
              <a:t>can assist you in identifying boundaries.</a:t>
            </a:r>
            <a:r>
              <a:rPr lang="en-GB" sz="1400" baseline="0" dirty="0" smtClean="0">
                <a:latin typeface="+mj-lt"/>
              </a:rPr>
              <a:t> The Community Land Team are happy to provide assistance to Community bodies regarding defining their community and mapping.</a:t>
            </a:r>
            <a:endParaRPr lang="en-GB" sz="1400" dirty="0" smtClean="0">
              <a:latin typeface="+mj-lt"/>
            </a:endParaRPr>
          </a:p>
          <a:p>
            <a:pPr marL="457200" lvl="1" indent="0">
              <a:buNone/>
            </a:pPr>
            <a:endParaRPr lang="en-GB" sz="1400" dirty="0">
              <a:latin typeface="+mj-lt"/>
            </a:endParaRPr>
          </a:p>
        </p:txBody>
      </p:sp>
      <p:pic>
        <p:nvPicPr>
          <p:cNvPr id="5"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268691" y="6098452"/>
            <a:ext cx="2731598" cy="498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0975203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rgbClr val="FF0000"/>
                </a:solidFill>
              </a:rPr>
              <a:t>A</a:t>
            </a:r>
            <a:r>
              <a:rPr lang="en-GB" dirty="0" smtClean="0">
                <a:solidFill>
                  <a:srgbClr val="FF0000"/>
                </a:solidFill>
              </a:rPr>
              <a:t>pplication </a:t>
            </a:r>
            <a:r>
              <a:rPr lang="en-GB" dirty="0">
                <a:solidFill>
                  <a:srgbClr val="FF0000"/>
                </a:solidFill>
              </a:rPr>
              <a:t>types</a:t>
            </a:r>
            <a:endParaRPr lang="en-GB" dirty="0"/>
          </a:p>
        </p:txBody>
      </p:sp>
      <p:sp>
        <p:nvSpPr>
          <p:cNvPr id="3" name="Content Placeholder 2"/>
          <p:cNvSpPr>
            <a:spLocks noGrp="1"/>
          </p:cNvSpPr>
          <p:nvPr>
            <p:ph sz="half" idx="1"/>
          </p:nvPr>
        </p:nvSpPr>
        <p:spPr>
          <a:xfrm>
            <a:off x="217185" y="1702205"/>
            <a:ext cx="8147248" cy="3774364"/>
          </a:xfrm>
        </p:spPr>
        <p:txBody>
          <a:bodyPr>
            <a:normAutofit fontScale="62500" lnSpcReduction="20000"/>
          </a:bodyPr>
          <a:lstStyle/>
          <a:p>
            <a:r>
              <a:rPr lang="en-GB" sz="2600" u="sng" dirty="0" smtClean="0">
                <a:latin typeface="+mj-lt"/>
              </a:rPr>
              <a:t>Timeous</a:t>
            </a:r>
            <a:r>
              <a:rPr lang="en-GB" sz="2600" dirty="0">
                <a:latin typeface="+mj-lt"/>
              </a:rPr>
              <a:t>: </a:t>
            </a:r>
            <a:endParaRPr lang="en-GB" sz="2600" dirty="0" smtClean="0">
              <a:latin typeface="+mj-lt"/>
            </a:endParaRPr>
          </a:p>
          <a:p>
            <a:pPr marL="0" indent="0">
              <a:buNone/>
            </a:pPr>
            <a:r>
              <a:rPr lang="en-GB" sz="2600" b="1" dirty="0" smtClean="0">
                <a:solidFill>
                  <a:srgbClr val="0070C0"/>
                </a:solidFill>
                <a:latin typeface="+mj-lt"/>
              </a:rPr>
              <a:t>    </a:t>
            </a:r>
          </a:p>
          <a:p>
            <a:pPr marL="0" indent="0">
              <a:buNone/>
            </a:pPr>
            <a:r>
              <a:rPr lang="en-GB" sz="2600" b="1" u="sng" dirty="0" smtClean="0">
                <a:solidFill>
                  <a:srgbClr val="0070C0"/>
                </a:solidFill>
                <a:latin typeface="+mj-lt"/>
              </a:rPr>
              <a:t>No</a:t>
            </a:r>
            <a:r>
              <a:rPr lang="en-GB" sz="2600" dirty="0" smtClean="0">
                <a:latin typeface="+mj-lt"/>
              </a:rPr>
              <a:t> </a:t>
            </a:r>
            <a:r>
              <a:rPr lang="en-GB" sz="2600" dirty="0">
                <a:latin typeface="+mj-lt"/>
              </a:rPr>
              <a:t>steps have been taken to </a:t>
            </a:r>
            <a:r>
              <a:rPr lang="en-GB" sz="2600" dirty="0" smtClean="0">
                <a:latin typeface="+mj-lt"/>
              </a:rPr>
              <a:t>transfer </a:t>
            </a:r>
            <a:r>
              <a:rPr lang="en-GB" sz="2600" dirty="0">
                <a:latin typeface="+mj-lt"/>
              </a:rPr>
              <a:t>the </a:t>
            </a:r>
            <a:r>
              <a:rPr lang="en-GB" sz="2600" dirty="0" smtClean="0">
                <a:latin typeface="+mj-lt"/>
              </a:rPr>
              <a:t>land your Community Body would like to purchase </a:t>
            </a:r>
            <a:r>
              <a:rPr lang="en-GB" sz="2600" i="1" dirty="0" smtClean="0">
                <a:latin typeface="+mj-lt"/>
              </a:rPr>
              <a:t>if</a:t>
            </a:r>
            <a:r>
              <a:rPr lang="en-GB" sz="2600" dirty="0" smtClean="0">
                <a:latin typeface="+mj-lt"/>
              </a:rPr>
              <a:t> it becomes available.</a:t>
            </a:r>
          </a:p>
          <a:p>
            <a:pPr marL="0" indent="0">
              <a:buNone/>
            </a:pPr>
            <a:endParaRPr lang="en-GB" sz="2600" dirty="0">
              <a:latin typeface="+mj-lt"/>
            </a:endParaRPr>
          </a:p>
          <a:p>
            <a:r>
              <a:rPr lang="en-GB" sz="2600" u="sng" dirty="0">
                <a:latin typeface="+mj-lt"/>
              </a:rPr>
              <a:t>Late</a:t>
            </a:r>
            <a:r>
              <a:rPr lang="en-GB" sz="2600" dirty="0">
                <a:latin typeface="+mj-lt"/>
              </a:rPr>
              <a:t>: </a:t>
            </a:r>
            <a:endParaRPr lang="en-GB" sz="2600" dirty="0" smtClean="0">
              <a:latin typeface="+mj-lt"/>
            </a:endParaRPr>
          </a:p>
          <a:p>
            <a:pPr marL="0" indent="0">
              <a:buNone/>
            </a:pPr>
            <a:endParaRPr lang="en-GB" sz="2600" dirty="0" smtClean="0">
              <a:latin typeface="+mj-lt"/>
            </a:endParaRPr>
          </a:p>
          <a:p>
            <a:pPr marL="0" indent="0">
              <a:buNone/>
            </a:pPr>
            <a:r>
              <a:rPr lang="en-GB" sz="2600" dirty="0" smtClean="0">
                <a:latin typeface="+mj-lt"/>
              </a:rPr>
              <a:t>Steps </a:t>
            </a:r>
            <a:r>
              <a:rPr lang="en-GB" sz="2600" b="1" u="sng" dirty="0">
                <a:solidFill>
                  <a:srgbClr val="0070C0"/>
                </a:solidFill>
                <a:latin typeface="+mj-lt"/>
              </a:rPr>
              <a:t>have</a:t>
            </a:r>
            <a:r>
              <a:rPr lang="en-GB" sz="2600" dirty="0">
                <a:latin typeface="+mj-lt"/>
              </a:rPr>
              <a:t> been taken to </a:t>
            </a:r>
            <a:r>
              <a:rPr lang="en-GB" sz="2600" dirty="0" smtClean="0">
                <a:latin typeface="+mj-lt"/>
              </a:rPr>
              <a:t>transfer </a:t>
            </a:r>
            <a:r>
              <a:rPr lang="en-GB" sz="2600" dirty="0">
                <a:latin typeface="+mj-lt"/>
              </a:rPr>
              <a:t>the land. </a:t>
            </a:r>
            <a:endParaRPr lang="en-GB" sz="2600" dirty="0" smtClean="0">
              <a:latin typeface="+mj-lt"/>
            </a:endParaRPr>
          </a:p>
          <a:p>
            <a:pPr marL="0" indent="0">
              <a:buNone/>
            </a:pPr>
            <a:r>
              <a:rPr lang="en-GB" sz="2600" dirty="0" smtClean="0">
                <a:latin typeface="+mj-lt"/>
              </a:rPr>
              <a:t>Steps could include discussions with selling agents or private negotiations. The CB may only find this out once an application has been commented on by the owner. This should only be submitted in exceptional circumstances. </a:t>
            </a:r>
          </a:p>
          <a:p>
            <a:pPr marL="0" indent="0">
              <a:buNone/>
            </a:pPr>
            <a:endParaRPr lang="en-GB" sz="2600" dirty="0" smtClean="0">
              <a:latin typeface="+mj-lt"/>
            </a:endParaRPr>
          </a:p>
          <a:p>
            <a:pPr marL="0" indent="0">
              <a:buNone/>
            </a:pPr>
            <a:r>
              <a:rPr lang="en-GB" sz="2600" dirty="0" smtClean="0">
                <a:latin typeface="+mj-lt"/>
              </a:rPr>
              <a:t>An application could turn in to a late. If so, additional information will be required from the CB, in order to meet the criteria.</a:t>
            </a:r>
          </a:p>
          <a:p>
            <a:pPr marL="0" indent="0">
              <a:buNone/>
            </a:pPr>
            <a:endParaRPr lang="en-GB" dirty="0" smtClean="0">
              <a:latin typeface="+mj-lt"/>
            </a:endParaRP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64433" y="2363260"/>
            <a:ext cx="3674308" cy="24522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268691" y="6098452"/>
            <a:ext cx="2731598" cy="498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843539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96538" y="274638"/>
            <a:ext cx="10726189" cy="850106"/>
          </a:xfrm>
        </p:spPr>
        <p:txBody>
          <a:bodyPr>
            <a:normAutofit/>
          </a:bodyPr>
          <a:lstStyle/>
          <a:p>
            <a:r>
              <a:rPr lang="en-GB" dirty="0" smtClean="0">
                <a:solidFill>
                  <a:srgbClr val="FF0000"/>
                </a:solidFill>
              </a:rPr>
              <a:t>Registering an interest in land – general</a:t>
            </a:r>
            <a:endParaRPr lang="en-GB" dirty="0">
              <a:solidFill>
                <a:srgbClr val="FF0000"/>
              </a:solidFill>
            </a:endParaRPr>
          </a:p>
        </p:txBody>
      </p:sp>
      <p:sp>
        <p:nvSpPr>
          <p:cNvPr id="3" name="Content Placeholder 2"/>
          <p:cNvSpPr>
            <a:spLocks noGrp="1"/>
          </p:cNvSpPr>
          <p:nvPr>
            <p:ph idx="1"/>
          </p:nvPr>
        </p:nvSpPr>
        <p:spPr>
          <a:xfrm>
            <a:off x="1919536" y="1772816"/>
            <a:ext cx="8229600" cy="4680520"/>
          </a:xfrm>
        </p:spPr>
        <p:txBody>
          <a:bodyPr>
            <a:normAutofit/>
          </a:bodyPr>
          <a:lstStyle/>
          <a:p>
            <a:r>
              <a:rPr lang="en-GB" sz="1600" b="1" dirty="0">
                <a:latin typeface="+mj-lt"/>
              </a:rPr>
              <a:t>Supporting </a:t>
            </a:r>
            <a:r>
              <a:rPr lang="en-GB" sz="1600" b="1" dirty="0" smtClean="0">
                <a:latin typeface="+mj-lt"/>
              </a:rPr>
              <a:t>documents - such as  </a:t>
            </a:r>
            <a:r>
              <a:rPr lang="en-GB" sz="1600" b="1" dirty="0">
                <a:latin typeface="+mj-lt"/>
              </a:rPr>
              <a:t>maps, community support, </a:t>
            </a:r>
            <a:r>
              <a:rPr lang="en-GB" sz="1600" b="1" dirty="0" smtClean="0">
                <a:latin typeface="+mj-lt"/>
              </a:rPr>
              <a:t>constitution and </a:t>
            </a:r>
            <a:r>
              <a:rPr lang="en-GB" sz="1600" b="1" dirty="0">
                <a:latin typeface="+mj-lt"/>
              </a:rPr>
              <a:t>ownership </a:t>
            </a:r>
            <a:r>
              <a:rPr lang="en-GB" sz="1600" b="1" dirty="0" smtClean="0">
                <a:latin typeface="+mj-lt"/>
              </a:rPr>
              <a:t>checks. </a:t>
            </a:r>
          </a:p>
          <a:p>
            <a:pPr marL="0" indent="0">
              <a:buNone/>
            </a:pPr>
            <a:endParaRPr lang="en-GB" sz="1600" b="1" dirty="0" smtClean="0">
              <a:latin typeface="+mj-lt"/>
            </a:endParaRPr>
          </a:p>
          <a:p>
            <a:pPr lvl="1"/>
            <a:r>
              <a:rPr lang="en-GB" sz="1400" dirty="0" smtClean="0">
                <a:latin typeface="+mj-lt"/>
              </a:rPr>
              <a:t>Details of owners and any heritable creditors will be listed on title deeds, which can be obtained from Registers of Scotland. If a company is identified as the owner you may have to check with Companies House for further details. Fees may apply for these services. </a:t>
            </a:r>
          </a:p>
          <a:p>
            <a:pPr lvl="1"/>
            <a:r>
              <a:rPr lang="en-GB" sz="1400" dirty="0" smtClean="0">
                <a:latin typeface="+mj-lt"/>
              </a:rPr>
              <a:t>Maps must conform to legislative requirements, e.g. show a scale, northing, Grid Reference and be accurate. </a:t>
            </a:r>
          </a:p>
          <a:p>
            <a:pPr lvl="1"/>
            <a:r>
              <a:rPr lang="en-GB" sz="1400" dirty="0" smtClean="0">
                <a:latin typeface="+mj-lt"/>
              </a:rPr>
              <a:t>Community support is normally shown via a petition list which should not be dated more than six months prior to the application.</a:t>
            </a:r>
            <a:endParaRPr lang="en-GB" sz="1400" dirty="0">
              <a:latin typeface="+mj-lt"/>
            </a:endParaRPr>
          </a:p>
          <a:p>
            <a:r>
              <a:rPr lang="en-GB" sz="1600" b="1" dirty="0" smtClean="0">
                <a:latin typeface="+mj-lt"/>
              </a:rPr>
              <a:t>Details of connection with the land – this is very broad and not defined in the legislation. Options within the application include:</a:t>
            </a:r>
          </a:p>
          <a:p>
            <a:pPr marL="0" indent="0">
              <a:buNone/>
            </a:pPr>
            <a:endParaRPr lang="en-GB" sz="1600" b="1" dirty="0" smtClean="0">
              <a:latin typeface="+mj-lt"/>
            </a:endParaRPr>
          </a:p>
          <a:p>
            <a:pPr lvl="1"/>
            <a:r>
              <a:rPr lang="en-GB" sz="1400" dirty="0">
                <a:latin typeface="+mj-lt"/>
              </a:rPr>
              <a:t>L</a:t>
            </a:r>
            <a:r>
              <a:rPr lang="en-GB" sz="1400" dirty="0" smtClean="0">
                <a:latin typeface="+mj-lt"/>
              </a:rPr>
              <a:t>and in which a significant number of members of the community have a connection; </a:t>
            </a:r>
          </a:p>
          <a:p>
            <a:pPr lvl="1"/>
            <a:r>
              <a:rPr lang="en-GB" sz="1400" dirty="0" smtClean="0">
                <a:latin typeface="+mj-lt"/>
              </a:rPr>
              <a:t>Land which is sufficiently near to land which those members of the community have a connection </a:t>
            </a:r>
          </a:p>
          <a:p>
            <a:pPr lvl="1"/>
            <a:r>
              <a:rPr lang="en-GB" sz="1400" dirty="0" smtClean="0">
                <a:latin typeface="+mj-lt"/>
              </a:rPr>
              <a:t>Land which is sufficiently near to the area of the community. </a:t>
            </a:r>
          </a:p>
        </p:txBody>
      </p:sp>
      <p:sp>
        <p:nvSpPr>
          <p:cNvPr id="5" name="TextBox 4"/>
          <p:cNvSpPr txBox="1"/>
          <p:nvPr/>
        </p:nvSpPr>
        <p:spPr>
          <a:xfrm>
            <a:off x="3015807" y="1124744"/>
            <a:ext cx="6332118" cy="523220"/>
          </a:xfrm>
          <a:prstGeom prst="rect">
            <a:avLst/>
          </a:prstGeom>
          <a:noFill/>
        </p:spPr>
        <p:txBody>
          <a:bodyPr wrap="none" rtlCol="0">
            <a:spAutoFit/>
          </a:bodyPr>
          <a:lstStyle/>
          <a:p>
            <a:pPr algn="ctr"/>
            <a:r>
              <a:rPr lang="en-GB" sz="2800" u="sng" dirty="0">
                <a:latin typeface="+mj-lt"/>
                <a:cs typeface="Arial" pitchFamily="34" charset="0"/>
              </a:rPr>
              <a:t>Information within an application includes</a:t>
            </a:r>
          </a:p>
        </p:txBody>
      </p:sp>
      <p:pic>
        <p:nvPicPr>
          <p:cNvPr id="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68691" y="6098452"/>
            <a:ext cx="2731598" cy="498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17162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2756" y="0"/>
            <a:ext cx="11646131" cy="1325563"/>
          </a:xfrm>
        </p:spPr>
        <p:txBody>
          <a:bodyPr/>
          <a:lstStyle/>
          <a:p>
            <a:r>
              <a:rPr lang="en-GB" dirty="0" smtClean="0">
                <a:solidFill>
                  <a:srgbClr val="FF0000"/>
                </a:solidFill>
              </a:rPr>
              <a:t>Registering an interest in land – general continued</a:t>
            </a:r>
            <a:endParaRPr lang="en-GB" dirty="0"/>
          </a:p>
        </p:txBody>
      </p:sp>
      <p:sp>
        <p:nvSpPr>
          <p:cNvPr id="3" name="Content Placeholder 2"/>
          <p:cNvSpPr>
            <a:spLocks noGrp="1"/>
          </p:cNvSpPr>
          <p:nvPr>
            <p:ph idx="1"/>
          </p:nvPr>
        </p:nvSpPr>
        <p:spPr>
          <a:xfrm>
            <a:off x="888534" y="1641067"/>
            <a:ext cx="10515600" cy="4457385"/>
          </a:xfrm>
        </p:spPr>
        <p:txBody>
          <a:bodyPr>
            <a:normAutofit fontScale="92500" lnSpcReduction="10000"/>
          </a:bodyPr>
          <a:lstStyle/>
          <a:p>
            <a:r>
              <a:rPr lang="en-GB" sz="1600" b="1" dirty="0">
                <a:latin typeface="+mj-lt"/>
              </a:rPr>
              <a:t>Proposals for the </a:t>
            </a:r>
            <a:r>
              <a:rPr lang="en-GB" sz="1600" b="1" dirty="0" smtClean="0">
                <a:latin typeface="+mj-lt"/>
              </a:rPr>
              <a:t>land</a:t>
            </a:r>
          </a:p>
          <a:p>
            <a:pPr lvl="1"/>
            <a:r>
              <a:rPr lang="en-GB" sz="1400" dirty="0">
                <a:latin typeface="+mj-lt"/>
              </a:rPr>
              <a:t>F</a:t>
            </a:r>
            <a:r>
              <a:rPr lang="en-GB" sz="1400" dirty="0" smtClean="0">
                <a:latin typeface="+mj-lt"/>
              </a:rPr>
              <a:t>or </a:t>
            </a:r>
            <a:r>
              <a:rPr lang="en-GB" sz="1400" dirty="0">
                <a:latin typeface="+mj-lt"/>
              </a:rPr>
              <a:t>timeous applications these can be broad, but for a late application these have to be more focussed as, if approved, will progress straight to the Right to Buy </a:t>
            </a:r>
            <a:r>
              <a:rPr lang="en-GB" sz="1400" dirty="0" smtClean="0">
                <a:latin typeface="+mj-lt"/>
              </a:rPr>
              <a:t>stage.</a:t>
            </a:r>
          </a:p>
          <a:p>
            <a:pPr lvl="1"/>
            <a:r>
              <a:rPr lang="en-GB" sz="1400" dirty="0">
                <a:latin typeface="+mj-lt"/>
                <a:cs typeface="Arial" panose="020B0604020202020204" pitchFamily="34" charset="0"/>
              </a:rPr>
              <a:t>If you stipulate a specific use for the land in your application and the land becomes available, if, since registration,  your Community body  has decided to radically change the previously specified use your application could be extinguished.   </a:t>
            </a:r>
            <a:endParaRPr lang="en-GB" sz="1400" dirty="0" smtClean="0">
              <a:latin typeface="+mj-lt"/>
              <a:cs typeface="Arial" panose="020B0604020202020204" pitchFamily="34" charset="0"/>
            </a:endParaRPr>
          </a:p>
          <a:p>
            <a:pPr marL="457200" lvl="1" indent="0">
              <a:buNone/>
            </a:pPr>
            <a:endParaRPr lang="en-GB" sz="1400" dirty="0"/>
          </a:p>
          <a:p>
            <a:r>
              <a:rPr lang="en-GB" sz="1600" b="1" dirty="0">
                <a:latin typeface="+mj-lt"/>
              </a:rPr>
              <a:t>Sustainable Development proposals </a:t>
            </a:r>
          </a:p>
          <a:p>
            <a:pPr lvl="1"/>
            <a:r>
              <a:rPr lang="en-GB" sz="1400" dirty="0" smtClean="0">
                <a:latin typeface="+mj-lt"/>
              </a:rPr>
              <a:t>How </a:t>
            </a:r>
            <a:r>
              <a:rPr lang="en-GB" sz="1400" dirty="0">
                <a:latin typeface="+mj-lt"/>
              </a:rPr>
              <a:t>the proposals are good for the land and the community? Benefits for each </a:t>
            </a:r>
            <a:r>
              <a:rPr lang="en-GB" sz="1400" dirty="0" smtClean="0">
                <a:latin typeface="+mj-lt"/>
              </a:rPr>
              <a:t>of the proposals should </a:t>
            </a:r>
            <a:r>
              <a:rPr lang="en-GB" sz="1400" dirty="0">
                <a:latin typeface="+mj-lt"/>
              </a:rPr>
              <a:t>be stated. </a:t>
            </a:r>
            <a:endParaRPr lang="en-GB" sz="1400" dirty="0" smtClean="0">
              <a:latin typeface="+mj-lt"/>
            </a:endParaRPr>
          </a:p>
          <a:p>
            <a:pPr marL="457200" lvl="1" indent="0">
              <a:buNone/>
            </a:pPr>
            <a:endParaRPr lang="en-GB" sz="1400" dirty="0"/>
          </a:p>
          <a:p>
            <a:r>
              <a:rPr lang="en-GB" sz="1600" b="1" dirty="0">
                <a:latin typeface="+mj-lt"/>
              </a:rPr>
              <a:t>Public Interest </a:t>
            </a:r>
          </a:p>
          <a:p>
            <a:pPr lvl="1"/>
            <a:r>
              <a:rPr lang="en-GB" sz="1400" dirty="0">
                <a:latin typeface="+mj-lt"/>
                <a:cs typeface="Arial" panose="020B0604020202020204" pitchFamily="34" charset="0"/>
              </a:rPr>
              <a:t>W</a:t>
            </a:r>
            <a:r>
              <a:rPr lang="en-GB" sz="1400" dirty="0" smtClean="0">
                <a:latin typeface="+mj-lt"/>
                <a:cs typeface="Arial" panose="020B0604020202020204" pitchFamily="34" charset="0"/>
              </a:rPr>
              <a:t>hy </a:t>
            </a:r>
            <a:r>
              <a:rPr lang="en-GB" sz="1400" dirty="0">
                <a:latin typeface="+mj-lt"/>
                <a:cs typeface="Arial" panose="020B0604020202020204" pitchFamily="34" charset="0"/>
              </a:rPr>
              <a:t>is approving the application in the public </a:t>
            </a:r>
            <a:r>
              <a:rPr lang="en-GB" sz="1400" dirty="0" smtClean="0">
                <a:latin typeface="+mj-lt"/>
                <a:cs typeface="Arial" panose="020B0604020202020204" pitchFamily="34" charset="0"/>
              </a:rPr>
              <a:t>interest?  </a:t>
            </a:r>
            <a:r>
              <a:rPr lang="en-GB" sz="1400" dirty="0">
                <a:latin typeface="+mj-lt"/>
                <a:cs typeface="Arial" panose="020B0604020202020204" pitchFamily="34" charset="0"/>
              </a:rPr>
              <a:t>Public interest covers the community interest up to the national interest. </a:t>
            </a:r>
            <a:r>
              <a:rPr lang="en-GB" sz="1400" dirty="0" smtClean="0">
                <a:latin typeface="+mj-lt"/>
                <a:cs typeface="Arial" panose="020B0604020202020204" pitchFamily="34" charset="0"/>
              </a:rPr>
              <a:t>You </a:t>
            </a:r>
            <a:r>
              <a:rPr lang="en-GB" sz="1400" dirty="0">
                <a:latin typeface="+mj-lt"/>
                <a:cs typeface="Arial" panose="020B0604020202020204" pitchFamily="34" charset="0"/>
              </a:rPr>
              <a:t>should also consider the economic, environmental and social benefits of the proposals.  Consider what would happen if the application was not approved</a:t>
            </a:r>
            <a:r>
              <a:rPr lang="en-GB" sz="1400" dirty="0" smtClean="0">
                <a:latin typeface="+mj-lt"/>
                <a:cs typeface="Arial" panose="020B0604020202020204" pitchFamily="34" charset="0"/>
              </a:rPr>
              <a:t>.</a:t>
            </a:r>
          </a:p>
          <a:p>
            <a:pPr marL="457200" lvl="1" indent="0">
              <a:buNone/>
            </a:pPr>
            <a:endParaRPr lang="en-GB" sz="1400" dirty="0"/>
          </a:p>
          <a:p>
            <a:r>
              <a:rPr lang="en-GB" sz="1600" b="1" dirty="0">
                <a:latin typeface="+mj-lt"/>
              </a:rPr>
              <a:t>For late </a:t>
            </a:r>
            <a:r>
              <a:rPr lang="en-GB" sz="1600" b="1" dirty="0" smtClean="0">
                <a:latin typeface="+mj-lt"/>
              </a:rPr>
              <a:t>applications</a:t>
            </a:r>
          </a:p>
          <a:p>
            <a:pPr lvl="1"/>
            <a:r>
              <a:rPr lang="en-GB" sz="1400" dirty="0" smtClean="0">
                <a:latin typeface="+mj-lt"/>
              </a:rPr>
              <a:t>Greater </a:t>
            </a:r>
            <a:r>
              <a:rPr lang="en-GB" sz="1400" dirty="0">
                <a:latin typeface="+mj-lt"/>
              </a:rPr>
              <a:t>demonstration of community support and a much stronger public interest needed. Previously, Ministers have accepted over 15% (i.e. 50% more than the minimum 10% for a timeous application). For the higher pubic interest test, more ‘definites’ are required, plans should also be more </a:t>
            </a:r>
            <a:r>
              <a:rPr lang="en-GB" sz="1400" dirty="0" smtClean="0">
                <a:latin typeface="+mj-lt"/>
              </a:rPr>
              <a:t>detailed.</a:t>
            </a:r>
          </a:p>
          <a:p>
            <a:pPr lvl="1"/>
            <a:r>
              <a:rPr lang="en-GB" sz="1400" dirty="0" smtClean="0">
                <a:latin typeface="+mj-lt"/>
              </a:rPr>
              <a:t>Show </a:t>
            </a:r>
            <a:r>
              <a:rPr lang="en-GB" sz="1400" dirty="0">
                <a:latin typeface="+mj-lt"/>
              </a:rPr>
              <a:t>that relevant work or steps have been taken to seek transfer of the land. Has a feasibility study been carried out? If so, include this as evidence. What were he CB doing with a view to submitting an application? If these are not met, the application may be declined.</a:t>
            </a:r>
            <a:endParaRPr lang="en-GB" sz="1400" baseline="0" dirty="0" smtClean="0">
              <a:latin typeface="+mj-lt"/>
              <a:cs typeface="Arial" panose="020B0604020202020204" pitchFamily="34" charset="0"/>
            </a:endParaRPr>
          </a:p>
          <a:p>
            <a:endParaRPr lang="en-GB" dirty="0"/>
          </a:p>
        </p:txBody>
      </p:sp>
      <p:sp>
        <p:nvSpPr>
          <p:cNvPr id="4" name="TextBox 3"/>
          <p:cNvSpPr txBox="1"/>
          <p:nvPr/>
        </p:nvSpPr>
        <p:spPr>
          <a:xfrm>
            <a:off x="2733087" y="966803"/>
            <a:ext cx="6232540" cy="523220"/>
          </a:xfrm>
          <a:prstGeom prst="rect">
            <a:avLst/>
          </a:prstGeom>
          <a:noFill/>
        </p:spPr>
        <p:txBody>
          <a:bodyPr wrap="none" rtlCol="0">
            <a:spAutoFit/>
          </a:bodyPr>
          <a:lstStyle/>
          <a:p>
            <a:pPr algn="ctr"/>
            <a:r>
              <a:rPr lang="en-GB" sz="2800" u="sng" dirty="0">
                <a:latin typeface="+mj-lt"/>
                <a:cs typeface="Arial" pitchFamily="34" charset="0"/>
              </a:rPr>
              <a:t>Information within an application includes</a:t>
            </a:r>
          </a:p>
        </p:txBody>
      </p:sp>
      <p:pic>
        <p:nvPicPr>
          <p:cNvPr id="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68691" y="6098452"/>
            <a:ext cx="2731598" cy="498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1805594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255</TotalTime>
  <Words>4695</Words>
  <Application>Microsoft Office PowerPoint</Application>
  <PresentationFormat>Widescreen</PresentationFormat>
  <Paragraphs>288</Paragraphs>
  <Slides>17</Slides>
  <Notes>16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Calibri Light</vt:lpstr>
      <vt:lpstr>Office Theme</vt:lpstr>
      <vt:lpstr>  Part 2 Community Right to Buy  Land Reform (Scotland) Act 2003 – Part 2   </vt:lpstr>
      <vt:lpstr>What is it for?</vt:lpstr>
      <vt:lpstr>What it is not for</vt:lpstr>
      <vt:lpstr>Eligible / registrable land </vt:lpstr>
      <vt:lpstr>Who Can Use it?</vt:lpstr>
      <vt:lpstr>What is a Community?</vt:lpstr>
      <vt:lpstr>Application types</vt:lpstr>
      <vt:lpstr>Registering an interest in land – general</vt:lpstr>
      <vt:lpstr>Registering an interest in land – general continued</vt:lpstr>
      <vt:lpstr>Registering an interest in land – general continued</vt:lpstr>
      <vt:lpstr>Registering an interest in land – general continued</vt:lpstr>
      <vt:lpstr>Registration and re-registration</vt:lpstr>
      <vt:lpstr>Activation of a Right to Buy - general </vt:lpstr>
      <vt:lpstr>Activation of a Right to Buy - general </vt:lpstr>
      <vt:lpstr>Activation of a Right to Buy - general </vt:lpstr>
      <vt:lpstr>Activation of a Right to Buy - general continued</vt:lpstr>
      <vt:lpstr>Useful web links</vt:lpstr>
    </vt:vector>
  </TitlesOfParts>
  <Company>Scottish Government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Anderson K (Kyle)</dc:creator>
  <cp:lastModifiedBy>Anderson K (Kyle)</cp:lastModifiedBy>
  <cp:revision>32</cp:revision>
  <cp:lastPrinted>2019-06-24T12:18:50Z</cp:lastPrinted>
  <dcterms:created xsi:type="dcterms:W3CDTF">2019-06-21T13:18:39Z</dcterms:created>
  <dcterms:modified xsi:type="dcterms:W3CDTF">2019-06-24T13:27:05Z</dcterms:modified>
</cp:coreProperties>
</file>