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8" r:id="rId3"/>
    <p:sldId id="269" r:id="rId4"/>
    <p:sldId id="262" r:id="rId5"/>
    <p:sldId id="274" r:id="rId6"/>
    <p:sldId id="270" r:id="rId7"/>
    <p:sldId id="275" r:id="rId8"/>
    <p:sldId id="280" r:id="rId9"/>
    <p:sldId id="276" r:id="rId10"/>
    <p:sldId id="277" r:id="rId11"/>
    <p:sldId id="278"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49C66B-B792-4C8D-8A9B-4D36EECA7919}" v="4" dt="2019-12-04T15:58:26.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2610554B-3EC8-4FC3-9DC8-855BA9B997FC}" type="datetimeFigureOut">
              <a:rPr lang="en-GB" smtClean="0"/>
              <a:t>05/03/2020</a:t>
            </a:fld>
            <a:endParaRPr lang="en-GB"/>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28F6F216-DE5F-4DB5-8F5C-F59B0665AA4E}" type="slidenum">
              <a:rPr lang="en-GB" smtClean="0"/>
              <a:t>‹#›</a:t>
            </a:fld>
            <a:endParaRPr lang="en-GB"/>
          </a:p>
        </p:txBody>
      </p:sp>
    </p:spTree>
    <p:extLst>
      <p:ext uri="{BB962C8B-B14F-4D97-AF65-F5344CB8AC3E}">
        <p14:creationId xmlns:p14="http://schemas.microsoft.com/office/powerpoint/2010/main" val="2165719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10554B-3EC8-4FC3-9DC8-855BA9B997FC}" type="datetimeFigureOut">
              <a:rPr lang="en-GB" smtClean="0"/>
              <a:t>05/03/2020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1367042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10554B-3EC8-4FC3-9DC8-855BA9B997FC}" type="datetimeFigureOut">
              <a:rPr lang="en-GB" smtClean="0"/>
              <a:t>05/03/2020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3989875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10554B-3EC8-4FC3-9DC8-855BA9B997FC}" type="datetimeFigureOut">
              <a:rPr lang="en-GB" smtClean="0"/>
              <a:t>05/03/2020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4172501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610554B-3EC8-4FC3-9DC8-855BA9B997FC}" type="datetimeFigureOut">
              <a:rPr lang="en-GB" smtClean="0"/>
              <a:t>05/03/2020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2821208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10554B-3EC8-4FC3-9DC8-855BA9B997FC}" type="datetimeFigureOut">
              <a:rPr lang="en-GB" smtClean="0"/>
              <a:t>05/03/2020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2572338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10554B-3EC8-4FC3-9DC8-855BA9B997FC}" type="datetimeFigureOut">
              <a:rPr lang="en-GB" smtClean="0"/>
              <a:t>05/03/2020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705319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10554B-3EC8-4FC3-9DC8-855BA9B997FC}" type="datetimeFigureOut">
              <a:rPr lang="en-GB" smtClean="0"/>
              <a:t>05/03/2020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2609745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10554B-3EC8-4FC3-9DC8-855BA9B997FC}" type="datetimeFigureOut">
              <a:rPr lang="en-GB" smtClean="0"/>
              <a:t>05/03/2020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8F6F216-DE5F-4DB5-8F5C-F59B0665AA4E}" type="slidenum">
              <a:rPr lang="en-GB" smtClean="0"/>
              <a:t>‹#›</a:t>
            </a:fld>
            <a:endParaRPr lang="en-GB"/>
          </a:p>
        </p:txBody>
      </p:sp>
    </p:spTree>
    <p:extLst>
      <p:ext uri="{BB962C8B-B14F-4D97-AF65-F5344CB8AC3E}">
        <p14:creationId xmlns:p14="http://schemas.microsoft.com/office/powerpoint/2010/main" val="2042072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2610554B-3EC8-4FC3-9DC8-855BA9B997FC}" type="datetimeFigureOut">
              <a:rPr lang="en-GB" smtClean="0"/>
              <a:t>05/03/2020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8F6F216-DE5F-4DB5-8F5C-F59B0665AA4E}" type="slidenum">
              <a:rPr lang="en-GB" smtClean="0"/>
              <a:t>‹#›</a:t>
            </a:fld>
            <a:endParaRPr lang="en-GB"/>
          </a:p>
        </p:txBody>
      </p:sp>
    </p:spTree>
    <p:extLst>
      <p:ext uri="{BB962C8B-B14F-4D97-AF65-F5344CB8AC3E}">
        <p14:creationId xmlns:p14="http://schemas.microsoft.com/office/powerpoint/2010/main" val="133820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2610554B-3EC8-4FC3-9DC8-855BA9B997FC}" type="datetimeFigureOut">
              <a:rPr lang="en-GB" smtClean="0"/>
              <a:t>05/03/2020</a:t>
            </a:fld>
            <a:endParaRPr lang="en-GB"/>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8F6F216-DE5F-4DB5-8F5C-F59B0665AA4E}" type="slidenum">
              <a:rPr lang="en-GB" smtClean="0"/>
              <a:t>‹#›</a:t>
            </a:fld>
            <a:endParaRPr lang="en-GB"/>
          </a:p>
        </p:txBody>
      </p:sp>
    </p:spTree>
    <p:extLst>
      <p:ext uri="{BB962C8B-B14F-4D97-AF65-F5344CB8AC3E}">
        <p14:creationId xmlns:p14="http://schemas.microsoft.com/office/powerpoint/2010/main" val="204811083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2610554B-3EC8-4FC3-9DC8-855BA9B997FC}" type="datetimeFigureOut">
              <a:rPr lang="en-GB" smtClean="0"/>
              <a:t>05/03/2020</a:t>
            </a:fld>
            <a:endParaRPr lang="en-GB"/>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GB"/>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28F6F216-DE5F-4DB5-8F5C-F59B0665AA4E}" type="slidenum">
              <a:rPr lang="en-GB" smtClean="0"/>
              <a:t>‹#›</a:t>
            </a:fld>
            <a:endParaRPr lang="en-GB"/>
          </a:p>
        </p:txBody>
      </p:sp>
    </p:spTree>
    <p:extLst>
      <p:ext uri="{BB962C8B-B14F-4D97-AF65-F5344CB8AC3E}">
        <p14:creationId xmlns:p14="http://schemas.microsoft.com/office/powerpoint/2010/main" val="73144760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sscni.org.uk/erasmus/erasmus-resources/erasmus-teaching-resourc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sscni.org.uk/erasmus/erasmus-resources/erasmus-research"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sscni.org.uk/erasmus/erasmus-resources/erasmus-resear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pale.ec.europa.eu/en/blog/stem-engagement-adult-learn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emosciencemuseum.nl/en/visit/tickets-and-prices/" TargetMode="External"/><Relationship Id="rId2" Type="http://schemas.openxmlformats.org/officeDocument/2006/relationships/hyperlink" Target="https://www.experimentarium.dk/opening-hours-and-prices/" TargetMode="External"/><Relationship Id="rId1" Type="http://schemas.openxmlformats.org/officeDocument/2006/relationships/slideLayout" Target="../slideLayouts/slideLayout2.xml"/><Relationship Id="rId4" Type="http://schemas.openxmlformats.org/officeDocument/2006/relationships/hyperlink" Target="https://www.coolplanetexperience.or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dublin.sciencegallery.com/" TargetMode="External"/><Relationship Id="rId2" Type="http://schemas.openxmlformats.org/officeDocument/2006/relationships/hyperlink" Target="https://www.coolplanetexperience.org/"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csscni.org.uk/erasmus/international-conference-teaching-problem-solving-in-technology-rich-environmen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sscni.org.uk/news/international-maths-conference-multiplies-knowledg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sscni.org.uk/erasmus/erasmus-resources/erasmus-classroom-resourc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Learning Link Scotland Erasmus+ Projects</a:t>
            </a:r>
          </a:p>
        </p:txBody>
      </p:sp>
      <p:sp>
        <p:nvSpPr>
          <p:cNvPr id="3" name="Subtitle 2"/>
          <p:cNvSpPr>
            <a:spLocks noGrp="1"/>
          </p:cNvSpPr>
          <p:nvPr>
            <p:ph type="subTitle" idx="1"/>
          </p:nvPr>
        </p:nvSpPr>
        <p:spPr/>
        <p:txBody>
          <a:bodyPr/>
          <a:lstStyle/>
          <a:p>
            <a:r>
              <a:rPr lang="en-GB" dirty="0"/>
              <a:t>2019 - 20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#ProblemSolving</a:t>
            </a:r>
          </a:p>
        </p:txBody>
      </p:sp>
      <p:sp>
        <p:nvSpPr>
          <p:cNvPr id="3" name="Content Placeholder 2"/>
          <p:cNvSpPr>
            <a:spLocks noGrp="1"/>
          </p:cNvSpPr>
          <p:nvPr>
            <p:ph idx="1"/>
          </p:nvPr>
        </p:nvSpPr>
        <p:spPr/>
        <p:txBody>
          <a:bodyPr>
            <a:normAutofit/>
          </a:bodyPr>
          <a:lstStyle/>
          <a:p>
            <a:r>
              <a:rPr lang="en-GB" dirty="0">
                <a:hlinkClick r:id="rId2"/>
              </a:rPr>
              <a:t>Erasmus+ teaching resources</a:t>
            </a:r>
            <a:endParaRPr lang="en-GB" dirty="0"/>
          </a:p>
          <a:p>
            <a:r>
              <a:rPr lang="en-GB" dirty="0"/>
              <a:t>The Erasmus+ project team has developed these resources to be used by teachers as they reflect on their practice and when they consider how to teach problem solving more effectively in technology rich environments.</a:t>
            </a:r>
          </a:p>
          <a:p>
            <a:r>
              <a:rPr lang="en-GB" dirty="0"/>
              <a:t>Individual teachers may use the resources but we would recommend that the resources are used by groups of teachers during team meetings or professional development sessions to stimulate discussion and collaborative reflection.</a:t>
            </a:r>
          </a:p>
          <a:p>
            <a:endParaRPr lang="en-GB" dirty="0"/>
          </a:p>
        </p:txBody>
      </p:sp>
    </p:spTree>
    <p:extLst>
      <p:ext uri="{BB962C8B-B14F-4D97-AF65-F5344CB8AC3E}">
        <p14:creationId xmlns:p14="http://schemas.microsoft.com/office/powerpoint/2010/main" val="1118523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#ProblemSolving</a:t>
            </a:r>
          </a:p>
        </p:txBody>
      </p:sp>
      <p:sp>
        <p:nvSpPr>
          <p:cNvPr id="3" name="Content Placeholder 2"/>
          <p:cNvSpPr>
            <a:spLocks noGrp="1"/>
          </p:cNvSpPr>
          <p:nvPr>
            <p:ph idx="1"/>
          </p:nvPr>
        </p:nvSpPr>
        <p:spPr/>
        <p:txBody>
          <a:bodyPr>
            <a:normAutofit fontScale="92500" lnSpcReduction="20000"/>
          </a:bodyPr>
          <a:lstStyle/>
          <a:p>
            <a:pPr>
              <a:buNone/>
            </a:pPr>
            <a:r>
              <a:rPr lang="en-GB" dirty="0">
                <a:hlinkClick r:id="rId2"/>
              </a:rPr>
              <a:t>Erasmus+ research</a:t>
            </a:r>
            <a:endParaRPr lang="en-GB" dirty="0"/>
          </a:p>
          <a:p>
            <a:pPr>
              <a:buNone/>
            </a:pPr>
            <a:r>
              <a:rPr lang="en-GB" b="1" dirty="0"/>
              <a:t>Literature review</a:t>
            </a:r>
          </a:p>
          <a:p>
            <a:r>
              <a:rPr lang="en-GB" dirty="0"/>
              <a:t>In the current climate of globalisation and international development, problem-solving has been deemed a necessary skill, which students require to fulfil their potential in future employment, in further learning situations, and as global and national citizens. </a:t>
            </a:r>
          </a:p>
          <a:p>
            <a:r>
              <a:rPr lang="en-GB" dirty="0"/>
              <a:t>The opinion has developed that the world needs problem-solvers who will be able to adapt to our continually changing societies and this has been reflected in international curricular reform over the last two decades. </a:t>
            </a:r>
          </a:p>
          <a:p>
            <a:r>
              <a:rPr lang="en-GB" dirty="0"/>
              <a:t>With this is mind, the following review of the literature on the subject seeks to clarify the notion of problem-solving itself, its importance, as well as a number of issues regarding its implementation.</a:t>
            </a:r>
          </a:p>
          <a:p>
            <a:endParaRPr lang="en-GB" dirty="0"/>
          </a:p>
        </p:txBody>
      </p:sp>
    </p:spTree>
    <p:extLst>
      <p:ext uri="{BB962C8B-B14F-4D97-AF65-F5344CB8AC3E}">
        <p14:creationId xmlns:p14="http://schemas.microsoft.com/office/powerpoint/2010/main" val="2962791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#ProblemSolving</a:t>
            </a:r>
          </a:p>
        </p:txBody>
      </p:sp>
      <p:sp>
        <p:nvSpPr>
          <p:cNvPr id="3" name="Content Placeholder 2"/>
          <p:cNvSpPr>
            <a:spLocks noGrp="1"/>
          </p:cNvSpPr>
          <p:nvPr>
            <p:ph idx="1"/>
          </p:nvPr>
        </p:nvSpPr>
        <p:spPr/>
        <p:txBody>
          <a:bodyPr>
            <a:normAutofit fontScale="92500" lnSpcReduction="20000"/>
          </a:bodyPr>
          <a:lstStyle/>
          <a:p>
            <a:pPr>
              <a:buNone/>
            </a:pPr>
            <a:r>
              <a:rPr lang="en-GB" dirty="0">
                <a:hlinkClick r:id="rId2"/>
              </a:rPr>
              <a:t>Erasmus+ research</a:t>
            </a:r>
            <a:endParaRPr lang="en-GB" dirty="0"/>
          </a:p>
          <a:p>
            <a:pPr>
              <a:buNone/>
            </a:pPr>
            <a:r>
              <a:rPr lang="en-GB" dirty="0"/>
              <a:t>Teaching problem solving in technology rich environments. Presentation of literature review and needs analysis research report. </a:t>
            </a:r>
          </a:p>
          <a:p>
            <a:pPr>
              <a:buNone/>
            </a:pPr>
            <a:r>
              <a:rPr lang="en-GB" b="1" dirty="0"/>
              <a:t>Needs analysis research report </a:t>
            </a:r>
            <a:endParaRPr lang="en-GB" dirty="0"/>
          </a:p>
          <a:p>
            <a:r>
              <a:rPr lang="en-GB" dirty="0"/>
              <a:t>One of the aims of the needs analysis was to investigate teachers’ beliefs about problem solving in mathematics.</a:t>
            </a:r>
          </a:p>
          <a:p>
            <a:r>
              <a:rPr lang="en-GB" dirty="0"/>
              <a:t>In order to do this, it was decided to interview a sample of four teachers in each country.</a:t>
            </a:r>
          </a:p>
          <a:p>
            <a:r>
              <a:rPr lang="en-GB" dirty="0"/>
              <a:t>A range of participants in terms of gender, years of experience, and level of teaching (primary, secondary, adult and vocational education) were recruited and each asked a number of questions. </a:t>
            </a:r>
          </a:p>
          <a:p>
            <a:r>
              <a:rPr lang="en-GB" dirty="0"/>
              <a:t>Their answers are </a:t>
            </a:r>
            <a:r>
              <a:rPr lang="en-GB" dirty="0" err="1"/>
              <a:t>are</a:t>
            </a:r>
            <a:r>
              <a:rPr lang="en-GB" dirty="0"/>
              <a:t> summarised in this report. </a:t>
            </a:r>
          </a:p>
          <a:p>
            <a:endParaRPr lang="en-GB" dirty="0"/>
          </a:p>
        </p:txBody>
      </p:sp>
    </p:spTree>
    <p:extLst>
      <p:ext uri="{BB962C8B-B14F-4D97-AF65-F5344CB8AC3E}">
        <p14:creationId xmlns:p14="http://schemas.microsoft.com/office/powerpoint/2010/main" val="1141094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Adult learning engagement using creative and scientific spaces</a:t>
            </a:r>
          </a:p>
        </p:txBody>
      </p:sp>
      <p:sp>
        <p:nvSpPr>
          <p:cNvPr id="3" name="Content Placeholder 2"/>
          <p:cNvSpPr>
            <a:spLocks noGrp="1"/>
          </p:cNvSpPr>
          <p:nvPr>
            <p:ph idx="1"/>
          </p:nvPr>
        </p:nvSpPr>
        <p:spPr/>
        <p:txBody>
          <a:bodyPr>
            <a:normAutofit fontScale="92500"/>
          </a:bodyPr>
          <a:lstStyle/>
          <a:p>
            <a:r>
              <a:rPr lang="en-GB" dirty="0"/>
              <a:t>The Science, Technology, Engineering and Maths (STEM) Strategy for Scotland identifies adult and family learning as a key priority. </a:t>
            </a:r>
          </a:p>
          <a:p>
            <a:r>
              <a:rPr lang="en-GB" dirty="0"/>
              <a:t>Learning Link Scotland, an intermediary organisation for adult learning in Scotland, carried out some research into adult learning practitioners’ confidence in delivering STEM subjects and found that the majority of adult educators lacked confidence.</a:t>
            </a:r>
          </a:p>
          <a:p>
            <a:r>
              <a:rPr lang="en-GB" dirty="0"/>
              <a:t>Learning Link Scotland has worked with Glasgow Science Centre to develop adult learning events and has learned a lot about STEM engagement through this process. </a:t>
            </a:r>
          </a:p>
          <a:p>
            <a:r>
              <a:rPr lang="en-GB" dirty="0"/>
              <a:t>It is clear scientific and cultural centres can create lots of opportunities for engaging adults in STEM learning.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Adult learning engagement using creative and scientific spaces</a:t>
            </a:r>
          </a:p>
        </p:txBody>
      </p:sp>
      <p:sp>
        <p:nvSpPr>
          <p:cNvPr id="3" name="Content Placeholder 2"/>
          <p:cNvSpPr>
            <a:spLocks noGrp="1"/>
          </p:cNvSpPr>
          <p:nvPr>
            <p:ph idx="1"/>
          </p:nvPr>
        </p:nvSpPr>
        <p:spPr/>
        <p:txBody>
          <a:bodyPr>
            <a:normAutofit fontScale="92500"/>
          </a:bodyPr>
          <a:lstStyle/>
          <a:p>
            <a:r>
              <a:rPr lang="en-GB" dirty="0"/>
              <a:t>This project aims to develop our understanding of engaging adults in STEM education by learning from STEM and cultural centres in Denmark, the Netherlands and Ireland.</a:t>
            </a:r>
          </a:p>
          <a:p>
            <a:r>
              <a:rPr lang="en-GB" dirty="0"/>
              <a:t>Practitioners will visit the three countries identified and explore the scientific and cultural centres, share ideas, practice and resources. </a:t>
            </a:r>
          </a:p>
          <a:p>
            <a:r>
              <a:rPr lang="en-GB" dirty="0"/>
              <a:t>The participants will </a:t>
            </a:r>
            <a:r>
              <a:rPr lang="en-GB" dirty="0" smtClean="0"/>
              <a:t>share </a:t>
            </a:r>
            <a:r>
              <a:rPr lang="en-GB" dirty="0"/>
              <a:t>their learning in their own countries as well as throughout the EU by using the </a:t>
            </a:r>
            <a:r>
              <a:rPr lang="en-GB" dirty="0">
                <a:hlinkClick r:id="rId2"/>
              </a:rPr>
              <a:t>Community of Practice for STEM Learning </a:t>
            </a:r>
            <a:r>
              <a:rPr lang="en-GB" dirty="0"/>
              <a:t>we have established on EPALE.</a:t>
            </a:r>
          </a:p>
          <a:p>
            <a:r>
              <a:rPr lang="en-GB" dirty="0"/>
              <a:t>The impact of the project will be the increased confidence of adult educators to deliver STEM learning and an improvement in the engagement of adults in STEM learning.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Adult learning engagement using creative and scientific spaces</a:t>
            </a:r>
          </a:p>
        </p:txBody>
      </p:sp>
      <p:sp>
        <p:nvSpPr>
          <p:cNvPr id="3" name="Content Placeholder 2"/>
          <p:cNvSpPr>
            <a:spLocks noGrp="1"/>
          </p:cNvSpPr>
          <p:nvPr>
            <p:ph idx="1"/>
          </p:nvPr>
        </p:nvSpPr>
        <p:spPr/>
        <p:txBody>
          <a:bodyPr vert="horz" anchor="t">
            <a:noAutofit/>
          </a:bodyPr>
          <a:lstStyle/>
          <a:p>
            <a:pPr>
              <a:buNone/>
            </a:pPr>
            <a:endParaRPr lang="en-GB" sz="2400" dirty="0"/>
          </a:p>
          <a:p>
            <a:pPr>
              <a:buNone/>
            </a:pPr>
            <a:r>
              <a:rPr lang="en-GB" sz="2400" dirty="0"/>
              <a:t>Three practitioners from Scotland will visit the following destinations:</a:t>
            </a:r>
          </a:p>
          <a:p>
            <a:pPr>
              <a:buNone/>
            </a:pPr>
            <a:r>
              <a:rPr lang="de-DE" sz="2400" dirty="0"/>
              <a:t>1. </a:t>
            </a:r>
            <a:r>
              <a:rPr lang="de-DE" sz="2400" dirty="0">
                <a:hlinkClick r:id="rId2"/>
              </a:rPr>
              <a:t>Experimentarium </a:t>
            </a:r>
            <a:r>
              <a:rPr lang="de-DE" sz="2400" dirty="0"/>
              <a:t>in Copenhagen, Denmark.</a:t>
            </a:r>
            <a:endParaRPr lang="en-GB" sz="2400" dirty="0"/>
          </a:p>
          <a:p>
            <a:pPr>
              <a:buNone/>
            </a:pPr>
            <a:r>
              <a:rPr lang="en-GB" sz="2400" dirty="0"/>
              <a:t>2</a:t>
            </a:r>
            <a:r>
              <a:rPr lang="en-GB" sz="2400" dirty="0">
                <a:hlinkClick r:id="rId3"/>
              </a:rPr>
              <a:t>. Nemo Science Museum </a:t>
            </a:r>
            <a:r>
              <a:rPr lang="en-GB" sz="2400" dirty="0"/>
              <a:t>in Amsterdam in the Netherlands</a:t>
            </a:r>
          </a:p>
          <a:p>
            <a:pPr>
              <a:buNone/>
            </a:pPr>
            <a:r>
              <a:rPr lang="en-GB" sz="2400" dirty="0"/>
              <a:t>3</a:t>
            </a:r>
            <a:r>
              <a:rPr lang="en-GB" sz="2400" dirty="0">
                <a:hlinkClick r:id="rId4"/>
              </a:rPr>
              <a:t>. The Cool Planet Experience </a:t>
            </a:r>
            <a:r>
              <a:rPr lang="en-GB" sz="2400" dirty="0"/>
              <a:t> in Dublin, Ireland</a:t>
            </a:r>
          </a:p>
          <a:p>
            <a:pPr>
              <a:buNone/>
            </a:pPr>
            <a:endParaRPr lang="en-GB"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Adult learning engagement using creative and scientific spaces</a:t>
            </a:r>
          </a:p>
        </p:txBody>
      </p:sp>
      <p:sp>
        <p:nvSpPr>
          <p:cNvPr id="3" name="Content Placeholder 2"/>
          <p:cNvSpPr>
            <a:spLocks noGrp="1"/>
          </p:cNvSpPr>
          <p:nvPr>
            <p:ph idx="1"/>
          </p:nvPr>
        </p:nvSpPr>
        <p:spPr/>
        <p:txBody>
          <a:bodyPr vert="horz" anchor="t">
            <a:noAutofit/>
          </a:bodyPr>
          <a:lstStyle/>
          <a:p>
            <a:pPr>
              <a:buNone/>
            </a:pPr>
            <a:endParaRPr lang="en-GB" sz="2800" dirty="0" smtClean="0">
              <a:hlinkClick r:id="rId2"/>
            </a:endParaRPr>
          </a:p>
          <a:p>
            <a:pPr>
              <a:buNone/>
            </a:pPr>
            <a:r>
              <a:rPr lang="en-GB" sz="2800" dirty="0" smtClean="0">
                <a:hlinkClick r:id="rId2"/>
              </a:rPr>
              <a:t>The </a:t>
            </a:r>
            <a:r>
              <a:rPr lang="en-GB" sz="2800" dirty="0">
                <a:hlinkClick r:id="rId2"/>
              </a:rPr>
              <a:t>Cool Planet Experience </a:t>
            </a:r>
            <a:r>
              <a:rPr lang="en-GB" sz="2800" dirty="0"/>
              <a:t> in Dublin, </a:t>
            </a:r>
            <a:r>
              <a:rPr lang="en-GB" sz="2800" dirty="0" smtClean="0"/>
              <a:t>Ireland</a:t>
            </a:r>
          </a:p>
          <a:p>
            <a:pPr>
              <a:buNone/>
            </a:pPr>
            <a:r>
              <a:rPr lang="en-GB" sz="2800" dirty="0" smtClean="0"/>
              <a:t>In addition, we visited </a:t>
            </a:r>
            <a:r>
              <a:rPr lang="en-GB" sz="2800" dirty="0" smtClean="0">
                <a:hlinkClick r:id="rId3"/>
              </a:rPr>
              <a:t>The Science Gallery </a:t>
            </a:r>
            <a:r>
              <a:rPr lang="en-GB" sz="2800" dirty="0" smtClean="0"/>
              <a:t>in Dublin, Ireland</a:t>
            </a:r>
          </a:p>
          <a:p>
            <a:pPr>
              <a:buNone/>
            </a:pPr>
            <a:endParaRPr lang="en-GB" sz="2800"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35896" y="3812422"/>
            <a:ext cx="4644008" cy="2612255"/>
          </a:xfrm>
          <a:prstGeom prst="rect">
            <a:avLst/>
          </a:prstGeom>
        </p:spPr>
      </p:pic>
    </p:spTree>
    <p:extLst>
      <p:ext uri="{BB962C8B-B14F-4D97-AF65-F5344CB8AC3E}">
        <p14:creationId xmlns:p14="http://schemas.microsoft.com/office/powerpoint/2010/main" val="2938176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Adult learning engagement using creative and scientific spaces</a:t>
            </a:r>
          </a:p>
        </p:txBody>
      </p:sp>
      <p:sp>
        <p:nvSpPr>
          <p:cNvPr id="3" name="Content Placeholder 2"/>
          <p:cNvSpPr>
            <a:spLocks noGrp="1"/>
          </p:cNvSpPr>
          <p:nvPr>
            <p:ph idx="1"/>
          </p:nvPr>
        </p:nvSpPr>
        <p:spPr/>
        <p:txBody>
          <a:bodyPr>
            <a:normAutofit fontScale="92500" lnSpcReduction="10000"/>
          </a:bodyPr>
          <a:lstStyle/>
          <a:p>
            <a:pPr>
              <a:buNone/>
            </a:pPr>
            <a:r>
              <a:rPr lang="en-GB" dirty="0"/>
              <a:t>During the visit the practitioners </a:t>
            </a:r>
            <a:r>
              <a:rPr lang="en-GB" dirty="0" smtClean="0"/>
              <a:t>met hosts to </a:t>
            </a:r>
            <a:r>
              <a:rPr lang="en-GB" dirty="0"/>
              <a:t>share information on engaging adults in STEM learning. </a:t>
            </a:r>
            <a:endParaRPr lang="en-GB" dirty="0" smtClean="0"/>
          </a:p>
          <a:p>
            <a:pPr>
              <a:buNone/>
            </a:pPr>
            <a:r>
              <a:rPr lang="en-GB" dirty="0" smtClean="0"/>
              <a:t>The </a:t>
            </a:r>
            <a:r>
              <a:rPr lang="en-GB" dirty="0"/>
              <a:t>practitioners will </a:t>
            </a:r>
            <a:r>
              <a:rPr lang="en-GB" dirty="0" smtClean="0"/>
              <a:t>share </a:t>
            </a:r>
            <a:r>
              <a:rPr lang="en-GB" dirty="0"/>
              <a:t>their experiences with the community of practice on EPALE. They will also share their experiences by a variety of other methods including Blogs, Social Media, Journal Articles, Workshops and Presentations.</a:t>
            </a:r>
          </a:p>
          <a:p>
            <a:pPr>
              <a:buNone/>
            </a:pPr>
            <a:r>
              <a:rPr lang="en-GB" dirty="0"/>
              <a:t>Key areas of improvement as a result of this project would be an increase in confidence of practitioners to engage adults in STEM learning and subsequently an increase in the numbers of adults accessing STEM learning.</a:t>
            </a:r>
          </a:p>
          <a:p>
            <a:pPr>
              <a:buNone/>
            </a:pPr>
            <a:r>
              <a:rPr lang="en-GB" dirty="0"/>
              <a:t>Three practitioners will travel per visit so 9 mobilities will take place throughout the course of the project. </a:t>
            </a:r>
          </a:p>
          <a:p>
            <a:pPr>
              <a:buNone/>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Erasmus+ teaching problem solving in technology rich environments</a:t>
            </a:r>
          </a:p>
        </p:txBody>
      </p:sp>
      <p:sp>
        <p:nvSpPr>
          <p:cNvPr id="3" name="Content Placeholder 2"/>
          <p:cNvSpPr>
            <a:spLocks noGrp="1"/>
          </p:cNvSpPr>
          <p:nvPr>
            <p:ph idx="1"/>
          </p:nvPr>
        </p:nvSpPr>
        <p:spPr/>
        <p:txBody>
          <a:bodyPr>
            <a:normAutofit fontScale="25000" lnSpcReduction="20000"/>
          </a:bodyPr>
          <a:lstStyle/>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endParaRPr lang="en-GB" sz="1900" i="1" dirty="0"/>
          </a:p>
          <a:p>
            <a:pPr>
              <a:buNone/>
            </a:pPr>
            <a:r>
              <a:rPr lang="en-GB" sz="4800" i="1" dirty="0"/>
              <a:t>Erasmus+ project team in Glasgow</a:t>
            </a:r>
            <a:br>
              <a:rPr lang="en-GB" sz="4800" i="1" dirty="0"/>
            </a:br>
            <a:r>
              <a:rPr lang="en-GB" sz="4800" i="1" dirty="0"/>
              <a:t>Jonny Hall, </a:t>
            </a:r>
            <a:r>
              <a:rPr lang="en-GB" sz="4800" i="1" dirty="0" err="1"/>
              <a:t>Kilcooley</a:t>
            </a:r>
            <a:r>
              <a:rPr lang="en-GB" sz="4800" i="1" dirty="0"/>
              <a:t> PS; Jemma McAlonan, Bangor Academy and Sixth Form College; Jill Brown, School Support Officer CSSC; Katarina Sandbacka, </a:t>
            </a:r>
            <a:r>
              <a:rPr lang="en-GB" sz="4800" i="1" dirty="0" err="1"/>
              <a:t>Vamia</a:t>
            </a:r>
            <a:r>
              <a:rPr lang="en-GB" sz="4800" i="1" dirty="0"/>
              <a:t> Finland; Misa Muotio, </a:t>
            </a:r>
            <a:r>
              <a:rPr lang="en-GB" sz="4800" i="1" dirty="0" err="1"/>
              <a:t>Vamia</a:t>
            </a:r>
            <a:r>
              <a:rPr lang="en-GB" sz="4800" i="1" dirty="0"/>
              <a:t> Finland; Kirsten Søs Spahn, UCC Denmark; Jackie Howie, Learning Link Scotland; Jayne Millar Head of Education and Support CSSC; Mark Prendergast, Trinity College </a:t>
            </a:r>
            <a:r>
              <a:rPr lang="en-GB" sz="4800" i="1" dirty="0" smtClean="0"/>
              <a:t>Dublin</a:t>
            </a:r>
            <a:endParaRPr lang="en-GB" sz="4800" b="1" dirty="0"/>
          </a:p>
          <a:p>
            <a:pPr>
              <a:buNone/>
            </a:pPr>
            <a:r>
              <a:rPr lang="en-GB" sz="6400" dirty="0"/>
              <a:t>The two year project focused on teaching problem solving in technology rich environments and concluded with an international conference in Northern Ireland on 20 August 2019. Find out more </a:t>
            </a:r>
            <a:r>
              <a:rPr lang="en-GB" sz="6400" u="sng" dirty="0">
                <a:hlinkClick r:id="rId2"/>
              </a:rPr>
              <a:t>here</a:t>
            </a:r>
            <a:r>
              <a:rPr lang="en-GB" sz="6400" u="sng" dirty="0" smtClean="0">
                <a:hlinkClick r:id="rId2"/>
              </a:rPr>
              <a:t>.</a:t>
            </a:r>
            <a:endParaRPr lang="en-GB" sz="6400" dirty="0"/>
          </a:p>
          <a:p>
            <a:pPr>
              <a:buNone/>
            </a:pPr>
            <a:r>
              <a:rPr lang="en-GB" sz="4800" dirty="0"/>
              <a:t>With the support of the Erasmus+ programme of the European Union</a:t>
            </a:r>
          </a:p>
        </p:txBody>
      </p:sp>
      <p:pic>
        <p:nvPicPr>
          <p:cNvPr id="4" name="Picture 3" descr="Erasmus team in Glasgow 151217-resized_0.jpg"/>
          <p:cNvPicPr>
            <a:picLocks noChangeAspect="1"/>
          </p:cNvPicPr>
          <p:nvPr/>
        </p:nvPicPr>
        <p:blipFill>
          <a:blip r:embed="rId3" cstate="print"/>
          <a:stretch>
            <a:fillRect/>
          </a:stretch>
        </p:blipFill>
        <p:spPr>
          <a:xfrm>
            <a:off x="3128553" y="2184340"/>
            <a:ext cx="2808312" cy="1977051"/>
          </a:xfrm>
          <a:prstGeom prst="rect">
            <a:avLst/>
          </a:prstGeom>
        </p:spPr>
      </p:pic>
    </p:spTree>
    <p:extLst>
      <p:ext uri="{BB962C8B-B14F-4D97-AF65-F5344CB8AC3E}">
        <p14:creationId xmlns:p14="http://schemas.microsoft.com/office/powerpoint/2010/main" val="3795171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296144"/>
          </a:xfrm>
        </p:spPr>
        <p:txBody>
          <a:bodyPr>
            <a:normAutofit fontScale="90000"/>
          </a:bodyPr>
          <a:lstStyle/>
          <a:p>
            <a:r>
              <a:rPr lang="en-GB" dirty="0"/>
              <a:t>International maths conference multiplies knowledge</a:t>
            </a:r>
          </a:p>
        </p:txBody>
      </p:sp>
      <p:sp>
        <p:nvSpPr>
          <p:cNvPr id="3" name="Content Placeholder 2"/>
          <p:cNvSpPr>
            <a:spLocks noGrp="1"/>
          </p:cNvSpPr>
          <p:nvPr>
            <p:ph idx="1"/>
          </p:nvPr>
        </p:nvSpPr>
        <p:spPr/>
        <p:txBody>
          <a:bodyPr/>
          <a:lstStyle/>
          <a:p>
            <a:endParaRPr lang="en-GB" dirty="0"/>
          </a:p>
          <a:p>
            <a:r>
              <a:rPr lang="en-GB" dirty="0">
                <a:hlinkClick r:id="rId2"/>
              </a:rPr>
              <a:t>International conference - teaching problem solving in technology rich environments</a:t>
            </a:r>
            <a:endParaRPr lang="en-GB" dirty="0"/>
          </a:p>
          <a:p>
            <a:endParaRPr lang="en-GB" dirty="0"/>
          </a:p>
        </p:txBody>
      </p:sp>
    </p:spTree>
    <p:extLst>
      <p:ext uri="{BB962C8B-B14F-4D97-AF65-F5344CB8AC3E}">
        <p14:creationId xmlns:p14="http://schemas.microsoft.com/office/powerpoint/2010/main" val="3516508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#ProblemSolving</a:t>
            </a:r>
          </a:p>
        </p:txBody>
      </p:sp>
      <p:sp>
        <p:nvSpPr>
          <p:cNvPr id="3" name="Content Placeholder 2"/>
          <p:cNvSpPr>
            <a:spLocks noGrp="1"/>
          </p:cNvSpPr>
          <p:nvPr>
            <p:ph idx="1"/>
          </p:nvPr>
        </p:nvSpPr>
        <p:spPr/>
        <p:txBody>
          <a:bodyPr>
            <a:normAutofit/>
          </a:bodyPr>
          <a:lstStyle/>
          <a:p>
            <a:r>
              <a:rPr lang="en-GB" dirty="0">
                <a:hlinkClick r:id="rId2"/>
              </a:rPr>
              <a:t>Erasmus+ classroom resources</a:t>
            </a:r>
            <a:endParaRPr lang="en-GB" dirty="0"/>
          </a:p>
          <a:p>
            <a:r>
              <a:rPr lang="en-GB" dirty="0"/>
              <a:t>The Erasmus+ project team has developed these resources to be used by teachers as they engage and challenge learners to solve problems.</a:t>
            </a:r>
          </a:p>
          <a:p>
            <a:r>
              <a:rPr lang="en-GB" dirty="0"/>
              <a:t>Each photograph or video is accompanied by guidance that may be used by the teacher to consider how he or she might use the resource effectively.</a:t>
            </a:r>
          </a:p>
          <a:p>
            <a:endParaRPr lang="en-GB" dirty="0"/>
          </a:p>
        </p:txBody>
      </p:sp>
    </p:spTree>
    <p:extLst>
      <p:ext uri="{BB962C8B-B14F-4D97-AF65-F5344CB8AC3E}">
        <p14:creationId xmlns:p14="http://schemas.microsoft.com/office/powerpoint/2010/main" val="3336595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Parcel</Template>
  <TotalTime>248</TotalTime>
  <Words>966</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 Light</vt:lpstr>
      <vt:lpstr>Metropolitan</vt:lpstr>
      <vt:lpstr>Learning Link Scotland Erasmus+ Projects</vt:lpstr>
      <vt:lpstr>Adult learning engagement using creative and scientific spaces</vt:lpstr>
      <vt:lpstr>Adult learning engagement using creative and scientific spaces</vt:lpstr>
      <vt:lpstr>Adult learning engagement using creative and scientific spaces</vt:lpstr>
      <vt:lpstr>Adult learning engagement using creative and scientific spaces</vt:lpstr>
      <vt:lpstr>Adult learning engagement using creative and scientific spaces</vt:lpstr>
      <vt:lpstr>Erasmus+ teaching problem solving in technology rich environments</vt:lpstr>
      <vt:lpstr>International maths conference multiplies knowledge</vt:lpstr>
      <vt:lpstr>#ProblemSolving</vt:lpstr>
      <vt:lpstr>#ProblemSolving</vt:lpstr>
      <vt:lpstr>#ProblemSolving</vt:lpstr>
      <vt:lpstr>#ProblemSolving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JHowie</dc:creator>
  <cp:lastModifiedBy>Mcintosh L (Laura)</cp:lastModifiedBy>
  <cp:revision>14</cp:revision>
  <dcterms:created xsi:type="dcterms:W3CDTF">2019-12-03T14:43:36Z</dcterms:created>
  <dcterms:modified xsi:type="dcterms:W3CDTF">2020-03-05T14:36:09Z</dcterms:modified>
</cp:coreProperties>
</file>