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64" r:id="rId3"/>
    <p:sldId id="277" r:id="rId4"/>
    <p:sldId id="278" r:id="rId5"/>
    <p:sldId id="279" r:id="rId6"/>
    <p:sldId id="280" r:id="rId7"/>
    <p:sldId id="281" r:id="rId8"/>
    <p:sldId id="258" r:id="rId9"/>
    <p:sldId id="284" r:id="rId10"/>
    <p:sldId id="259" r:id="rId11"/>
    <p:sldId id="257" r:id="rId12"/>
    <p:sldId id="260" r:id="rId13"/>
    <p:sldId id="261" r:id="rId14"/>
    <p:sldId id="262" r:id="rId15"/>
    <p:sldId id="263" r:id="rId16"/>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defTabSz="457200"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defTabSz="457200"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defTabSz="457200"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defTabSz="457200"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yn Tett" initials="LT" lastIdx="1" clrIdx="0">
    <p:extLst>
      <p:ext uri="{19B8F6BF-5375-455C-9EA6-DF929625EA0E}">
        <p15:presenceInfo xmlns:p15="http://schemas.microsoft.com/office/powerpoint/2012/main" userId="S::l.tett@hud.ac.uk::1400e962-8781-4b0f-b284-465f368789b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4"/>
    <p:restoredTop sz="94694"/>
  </p:normalViewPr>
  <p:slideViewPr>
    <p:cSldViewPr snapToGrid="0" snapToObjects="1">
      <p:cViewPr varScale="1">
        <p:scale>
          <a:sx n="65" d="100"/>
          <a:sy n="65" d="100"/>
        </p:scale>
        <p:origin x="1316" y="40"/>
      </p:cViewPr>
      <p:guideLst>
        <p:guide orient="horz" pos="2160"/>
        <p:guide pos="2880"/>
      </p:guideLst>
    </p:cSldViewPr>
  </p:slideViewPr>
  <p:notesTextViewPr>
    <p:cViewPr>
      <p:scale>
        <a:sx n="100" d="100"/>
        <a:sy n="100" d="100"/>
      </p:scale>
      <p:origin x="0" y="0"/>
    </p:cViewPr>
  </p:notesTextViewPr>
  <p:sorterViewPr>
    <p:cViewPr>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744E31-24AD-B946-BCC9-9BAD17875744}" type="datetimeFigureOut">
              <a:rPr lang="en-US" smtClean="0"/>
              <a:t>12/16/2021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F0C496-1E82-B344-8159-CDC3B9FC8539}" type="slidenum">
              <a:rPr lang="en-US" smtClean="0"/>
              <a:t>‹#›</a:t>
            </a:fld>
            <a:endParaRPr lang="en-US"/>
          </a:p>
        </p:txBody>
      </p:sp>
    </p:spTree>
    <p:extLst>
      <p:ext uri="{BB962C8B-B14F-4D97-AF65-F5344CB8AC3E}">
        <p14:creationId xmlns:p14="http://schemas.microsoft.com/office/powerpoint/2010/main" val="3569276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gov.scot/binaries/content/documents/govscot/publications/research-and-analysis/2020/09/the-impacts-of-covid-19-on-equality-in-scotland/documents/full-report/full-report/govscot%3Adocument/Covid%2Band%2BInequalities%2BFinal%2BReport%2BFor%2BPublication%2B-%2BPDF.pdf"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Going to concentrate on themes 3 &amp; 4 using quotes from the interviews because you will all know about the 1</a:t>
            </a:r>
            <a:r>
              <a:rPr lang="en-US" baseline="30000" dirty="0"/>
              <a:t>st</a:t>
            </a:r>
            <a:r>
              <a:rPr lang="en-US" dirty="0"/>
              <a:t> 2 themes!</a:t>
            </a:r>
          </a:p>
        </p:txBody>
      </p:sp>
      <p:sp>
        <p:nvSpPr>
          <p:cNvPr id="4" name="Slide Number Placeholder 3"/>
          <p:cNvSpPr>
            <a:spLocks noGrp="1"/>
          </p:cNvSpPr>
          <p:nvPr>
            <p:ph type="sldNum" sz="quarter" idx="5"/>
          </p:nvPr>
        </p:nvSpPr>
        <p:spPr/>
        <p:txBody>
          <a:bodyPr/>
          <a:lstStyle/>
          <a:p>
            <a:fld id="{51F0C496-1E82-B344-8159-CDC3B9FC8539}" type="slidenum">
              <a:rPr lang="en-US" smtClean="0"/>
              <a:t>3</a:t>
            </a:fld>
            <a:endParaRPr lang="en-US"/>
          </a:p>
        </p:txBody>
      </p:sp>
    </p:spTree>
    <p:extLst>
      <p:ext uri="{BB962C8B-B14F-4D97-AF65-F5344CB8AC3E}">
        <p14:creationId xmlns:p14="http://schemas.microsoft.com/office/powerpoint/2010/main" val="3703750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Moving provision on-line was the biggest challenge </a:t>
            </a:r>
            <a:r>
              <a:rPr lang="en-US" sz="1200" dirty="0"/>
              <a:t>and these difficulties were exacerbated by the historically low funding</a:t>
            </a:r>
            <a:endParaRPr lang="en-GB" sz="1200" dirty="0"/>
          </a:p>
        </p:txBody>
      </p:sp>
      <p:sp>
        <p:nvSpPr>
          <p:cNvPr id="4" name="Slide Number Placeholder 3"/>
          <p:cNvSpPr>
            <a:spLocks noGrp="1"/>
          </p:cNvSpPr>
          <p:nvPr>
            <p:ph type="sldNum" sz="quarter" idx="5"/>
          </p:nvPr>
        </p:nvSpPr>
        <p:spPr/>
        <p:txBody>
          <a:bodyPr/>
          <a:lstStyle/>
          <a:p>
            <a:fld id="{51F0C496-1E82-B344-8159-CDC3B9FC8539}" type="slidenum">
              <a:rPr lang="en-US" smtClean="0"/>
              <a:t>4</a:t>
            </a:fld>
            <a:endParaRPr lang="en-US"/>
          </a:p>
        </p:txBody>
      </p:sp>
    </p:spTree>
    <p:extLst>
      <p:ext uri="{BB962C8B-B14F-4D97-AF65-F5344CB8AC3E}">
        <p14:creationId xmlns:p14="http://schemas.microsoft.com/office/powerpoint/2010/main" val="6542296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the new economics foundation</a:t>
            </a:r>
          </a:p>
        </p:txBody>
      </p:sp>
      <p:sp>
        <p:nvSpPr>
          <p:cNvPr id="4" name="Slide Number Placeholder 3"/>
          <p:cNvSpPr>
            <a:spLocks noGrp="1"/>
          </p:cNvSpPr>
          <p:nvPr>
            <p:ph type="sldNum" sz="quarter" idx="5"/>
          </p:nvPr>
        </p:nvSpPr>
        <p:spPr/>
        <p:txBody>
          <a:bodyPr/>
          <a:lstStyle/>
          <a:p>
            <a:fld id="{51F0C496-1E82-B344-8159-CDC3B9FC8539}" type="slidenum">
              <a:rPr lang="en-US" smtClean="0"/>
              <a:t>6</a:t>
            </a:fld>
            <a:endParaRPr lang="en-US"/>
          </a:p>
        </p:txBody>
      </p:sp>
    </p:spTree>
    <p:extLst>
      <p:ext uri="{BB962C8B-B14F-4D97-AF65-F5344CB8AC3E}">
        <p14:creationId xmlns:p14="http://schemas.microsoft.com/office/powerpoint/2010/main" val="30480033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Particularly important when poverty is increasing</a:t>
            </a:r>
          </a:p>
        </p:txBody>
      </p:sp>
      <p:sp>
        <p:nvSpPr>
          <p:cNvPr id="4" name="Slide Number Placeholder 3"/>
          <p:cNvSpPr>
            <a:spLocks noGrp="1"/>
          </p:cNvSpPr>
          <p:nvPr>
            <p:ph type="sldNum" sz="quarter" idx="5"/>
          </p:nvPr>
        </p:nvSpPr>
        <p:spPr/>
        <p:txBody>
          <a:bodyPr/>
          <a:lstStyle/>
          <a:p>
            <a:fld id="{51F0C496-1E82-B344-8159-CDC3B9FC8539}" type="slidenum">
              <a:rPr lang="en-US" smtClean="0"/>
              <a:t>10</a:t>
            </a:fld>
            <a:endParaRPr lang="en-US"/>
          </a:p>
        </p:txBody>
      </p:sp>
    </p:spTree>
    <p:extLst>
      <p:ext uri="{BB962C8B-B14F-4D97-AF65-F5344CB8AC3E}">
        <p14:creationId xmlns:p14="http://schemas.microsoft.com/office/powerpoint/2010/main" val="19707568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 aspect of mental health</a:t>
            </a:r>
          </a:p>
        </p:txBody>
      </p:sp>
      <p:sp>
        <p:nvSpPr>
          <p:cNvPr id="4" name="Slide Number Placeholder 3"/>
          <p:cNvSpPr>
            <a:spLocks noGrp="1"/>
          </p:cNvSpPr>
          <p:nvPr>
            <p:ph type="sldNum" sz="quarter" idx="5"/>
          </p:nvPr>
        </p:nvSpPr>
        <p:spPr/>
        <p:txBody>
          <a:bodyPr/>
          <a:lstStyle/>
          <a:p>
            <a:fld id="{51F0C496-1E82-B344-8159-CDC3B9FC8539}" type="slidenum">
              <a:rPr lang="en-US" smtClean="0"/>
              <a:t>12</a:t>
            </a:fld>
            <a:endParaRPr lang="en-US"/>
          </a:p>
        </p:txBody>
      </p:sp>
    </p:spTree>
    <p:extLst>
      <p:ext uri="{BB962C8B-B14F-4D97-AF65-F5344CB8AC3E}">
        <p14:creationId xmlns:p14="http://schemas.microsoft.com/office/powerpoint/2010/main" val="8401275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Scottish Government (2021) </a:t>
            </a:r>
            <a:r>
              <a:rPr lang="en-GB" sz="1200" i="1" kern="1200" dirty="0">
                <a:solidFill>
                  <a:schemeClr val="tx1"/>
                </a:solidFill>
                <a:effectLst/>
                <a:latin typeface="+mn-lt"/>
                <a:ea typeface="+mn-ea"/>
                <a:cs typeface="+mn-cs"/>
              </a:rPr>
              <a:t>The impacts of Covid-19 on equality in Scotland</a:t>
            </a:r>
            <a:r>
              <a:rPr lang="en-GB" sz="1200" kern="1200" dirty="0">
                <a:solidFill>
                  <a:schemeClr val="tx1"/>
                </a:solidFill>
                <a:effectLst/>
                <a:latin typeface="+mn-lt"/>
                <a:ea typeface="+mn-ea"/>
                <a:cs typeface="+mn-cs"/>
              </a:rPr>
              <a:t>,</a:t>
            </a:r>
          </a:p>
          <a:p>
            <a:r>
              <a:rPr lang="en-GB" sz="1200" u="sng" kern="1200" dirty="0">
                <a:solidFill>
                  <a:schemeClr val="tx1"/>
                </a:solidFill>
                <a:effectLst/>
                <a:latin typeface="+mn-lt"/>
                <a:ea typeface="+mn-ea"/>
                <a:cs typeface="+mn-cs"/>
                <a:hlinkClick r:id="rId3"/>
              </a:rPr>
              <a:t>https://www.gov.scot/binaries/content/documents/govscot</a:t>
            </a:r>
            <a:r>
              <a:rPr lang="en-GB" sz="1200" u="sng" kern="1200">
                <a:solidFill>
                  <a:schemeClr val="tx1"/>
                </a:solidFill>
                <a:effectLst/>
                <a:latin typeface="+mn-lt"/>
                <a:ea typeface="+mn-ea"/>
                <a:cs typeface="+mn-cs"/>
                <a:hlinkClick r:id="rId3"/>
              </a:rPr>
              <a:t>/publications/research-and-analysis/2020/09/the-impacts-of-covid-19-on-equality-in-scotland/documents/full-report/full-report/govscot%3Adocument/Covid%2Band%2BInequalities%2BFinal%2BReport%2BFor%2BPublication%2B-%2BPDF.pdf</a:t>
            </a:r>
            <a:endParaRPr lang="en-GB" sz="1200" kern="1200">
              <a:solidFill>
                <a:schemeClr val="tx1"/>
              </a:solidFill>
              <a:effectLst/>
              <a:latin typeface="+mn-lt"/>
              <a:ea typeface="+mn-ea"/>
              <a:cs typeface="+mn-cs"/>
            </a:endParaRPr>
          </a:p>
          <a:p>
            <a:endParaRPr lang="en-US"/>
          </a:p>
        </p:txBody>
      </p:sp>
      <p:sp>
        <p:nvSpPr>
          <p:cNvPr id="4" name="Slide Number Placeholder 3"/>
          <p:cNvSpPr>
            <a:spLocks noGrp="1"/>
          </p:cNvSpPr>
          <p:nvPr>
            <p:ph type="sldNum" sz="quarter" idx="5"/>
          </p:nvPr>
        </p:nvSpPr>
        <p:spPr/>
        <p:txBody>
          <a:bodyPr/>
          <a:lstStyle/>
          <a:p>
            <a:fld id="{51F0C496-1E82-B344-8159-CDC3B9FC8539}" type="slidenum">
              <a:rPr lang="en-US" smtClean="0"/>
              <a:t>15</a:t>
            </a:fld>
            <a:endParaRPr lang="en-US"/>
          </a:p>
        </p:txBody>
      </p:sp>
    </p:spTree>
    <p:extLst>
      <p:ext uri="{BB962C8B-B14F-4D97-AF65-F5344CB8AC3E}">
        <p14:creationId xmlns:p14="http://schemas.microsoft.com/office/powerpoint/2010/main" val="1070828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472184" y="2130425"/>
            <a:ext cx="7013448" cy="1470025"/>
          </a:xfrm>
        </p:spPr>
        <p:txBody>
          <a:bodyPr/>
          <a:lstStyle>
            <a:lvl1pPr algn="ctr">
              <a:defRPr sz="4400" b="1"/>
            </a:lvl1pPr>
          </a:lstStyle>
          <a:p>
            <a:r>
              <a:rPr lang="en-GB"/>
              <a:t>Click to edit Master title style</a:t>
            </a:r>
            <a:endParaRPr lang="en-US"/>
          </a:p>
        </p:txBody>
      </p:sp>
      <p:sp>
        <p:nvSpPr>
          <p:cNvPr id="3" name="Subtitle 2"/>
          <p:cNvSpPr>
            <a:spLocks noGrp="1"/>
          </p:cNvSpPr>
          <p:nvPr>
            <p:ph type="subTitle" idx="1"/>
          </p:nvPr>
        </p:nvSpPr>
        <p:spPr>
          <a:xfrm>
            <a:off x="1778508"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88C6E82-9892-426D-AFE9-63A21237E316}" type="datetimeFigureOut">
              <a:rPr lang="en-US" altLang="en-US"/>
              <a:pPr>
                <a:defRPr/>
              </a:pPr>
              <a:t>12/16/2021</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E99C63E-9341-4050-94BA-A9658022287F}" type="slidenum">
              <a:rPr lang="en-US" altLang="en-US"/>
              <a:pPr/>
              <a:t>‹#›</a:t>
            </a:fld>
            <a:endParaRPr lang="en-US" altLang="en-US"/>
          </a:p>
        </p:txBody>
      </p:sp>
    </p:spTree>
    <p:extLst>
      <p:ext uri="{BB962C8B-B14F-4D97-AF65-F5344CB8AC3E}">
        <p14:creationId xmlns:p14="http://schemas.microsoft.com/office/powerpoint/2010/main" val="1157635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FD31EA26-02B7-4FA3-9B6C-4494760EADEC}" type="datetimeFigureOut">
              <a:rPr lang="en-US" altLang="en-US"/>
              <a:pPr>
                <a:defRPr/>
              </a:pPr>
              <a:t>12/16/2021</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34C6127-F5A0-49DC-987F-189AEC217906}" type="slidenum">
              <a:rPr lang="en-US" altLang="en-US"/>
              <a:pPr/>
              <a:t>‹#›</a:t>
            </a:fld>
            <a:endParaRPr lang="en-US" altLang="en-US"/>
          </a:p>
        </p:txBody>
      </p:sp>
    </p:spTree>
    <p:extLst>
      <p:ext uri="{BB962C8B-B14F-4D97-AF65-F5344CB8AC3E}">
        <p14:creationId xmlns:p14="http://schemas.microsoft.com/office/powerpoint/2010/main" val="1393884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69848"/>
            <a:ext cx="2057400" cy="505631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1335024" y="1069848"/>
            <a:ext cx="5141976" cy="505631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65B750C9-2C71-4F05-B443-8CB5DB6E2E6D}" type="datetimeFigureOut">
              <a:rPr lang="en-US" altLang="en-US"/>
              <a:pPr>
                <a:defRPr/>
              </a:pPr>
              <a:t>12/16/2021</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641EC66-912F-4B2E-B74E-24E7F24303CE}" type="slidenum">
              <a:rPr lang="en-US" altLang="en-US"/>
              <a:pPr/>
              <a:t>‹#›</a:t>
            </a:fld>
            <a:endParaRPr lang="en-US" altLang="en-US"/>
          </a:p>
        </p:txBody>
      </p:sp>
    </p:spTree>
    <p:extLst>
      <p:ext uri="{BB962C8B-B14F-4D97-AF65-F5344CB8AC3E}">
        <p14:creationId xmlns:p14="http://schemas.microsoft.com/office/powerpoint/2010/main" val="3591342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2E952553-7D1A-43F5-AD2B-9AC96F3FB20E}" type="datetimeFigureOut">
              <a:rPr lang="en-US" altLang="en-US"/>
              <a:pPr>
                <a:defRPr/>
              </a:pPr>
              <a:t>12/16/2021</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3F7B466-84CC-4B4A-B38B-50230CE016DC}" type="slidenum">
              <a:rPr lang="en-US" altLang="en-US"/>
              <a:pPr/>
              <a:t>‹#›</a:t>
            </a:fld>
            <a:endParaRPr lang="en-US" altLang="en-US"/>
          </a:p>
        </p:txBody>
      </p:sp>
    </p:spTree>
    <p:extLst>
      <p:ext uri="{BB962C8B-B14F-4D97-AF65-F5344CB8AC3E}">
        <p14:creationId xmlns:p14="http://schemas.microsoft.com/office/powerpoint/2010/main" val="167601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71599" y="4406900"/>
            <a:ext cx="7123114"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1371599" y="2906713"/>
            <a:ext cx="712311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lvl1pPr>
              <a:defRPr/>
            </a:lvl1pPr>
          </a:lstStyle>
          <a:p>
            <a:pPr>
              <a:defRPr/>
            </a:pPr>
            <a:fld id="{7FB2DC86-8D9F-456D-A018-2E0A8D75126F}" type="datetimeFigureOut">
              <a:rPr lang="en-US" altLang="en-US"/>
              <a:pPr>
                <a:defRPr/>
              </a:pPr>
              <a:t>12/16/2021</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E6BB1C0-C397-49C2-838E-90CBB18BFC96}" type="slidenum">
              <a:rPr lang="en-US" altLang="en-US"/>
              <a:pPr/>
              <a:t>‹#›</a:t>
            </a:fld>
            <a:endParaRPr lang="en-US" altLang="en-US"/>
          </a:p>
        </p:txBody>
      </p:sp>
    </p:spTree>
    <p:extLst>
      <p:ext uri="{BB962C8B-B14F-4D97-AF65-F5344CB8AC3E}">
        <p14:creationId xmlns:p14="http://schemas.microsoft.com/office/powerpoint/2010/main" val="3580950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1417320" y="2221992"/>
            <a:ext cx="3528000" cy="39041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5166360" y="2221992"/>
            <a:ext cx="3528000" cy="39041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3"/>
          <p:cNvSpPr>
            <a:spLocks noGrp="1"/>
          </p:cNvSpPr>
          <p:nvPr>
            <p:ph type="dt" sz="half" idx="10"/>
          </p:nvPr>
        </p:nvSpPr>
        <p:spPr/>
        <p:txBody>
          <a:bodyPr/>
          <a:lstStyle>
            <a:lvl1pPr>
              <a:defRPr/>
            </a:lvl1pPr>
          </a:lstStyle>
          <a:p>
            <a:pPr>
              <a:defRPr/>
            </a:pPr>
            <a:fld id="{3334628B-D275-4686-9485-B91611234574}" type="datetimeFigureOut">
              <a:rPr lang="en-US" altLang="en-US"/>
              <a:pPr>
                <a:defRPr/>
              </a:pPr>
              <a:t>12/16/2021</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EDF7F1FB-237E-4ABF-9BB4-3CE0080F46D6}" type="slidenum">
              <a:rPr lang="en-US" altLang="en-US"/>
              <a:pPr/>
              <a:t>‹#›</a:t>
            </a:fld>
            <a:endParaRPr lang="en-US" altLang="en-US"/>
          </a:p>
        </p:txBody>
      </p:sp>
    </p:spTree>
    <p:extLst>
      <p:ext uri="{BB962C8B-B14F-4D97-AF65-F5344CB8AC3E}">
        <p14:creationId xmlns:p14="http://schemas.microsoft.com/office/powerpoint/2010/main" val="412920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1417320" y="2193481"/>
            <a:ext cx="35280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p:cNvSpPr>
            <a:spLocks noGrp="1"/>
          </p:cNvSpPr>
          <p:nvPr>
            <p:ph sz="half" idx="2"/>
          </p:nvPr>
        </p:nvSpPr>
        <p:spPr>
          <a:xfrm>
            <a:off x="1417320" y="2871216"/>
            <a:ext cx="3528000" cy="32400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Text Placeholder 4"/>
          <p:cNvSpPr>
            <a:spLocks noGrp="1"/>
          </p:cNvSpPr>
          <p:nvPr>
            <p:ph type="body" sz="quarter" idx="3"/>
          </p:nvPr>
        </p:nvSpPr>
        <p:spPr>
          <a:xfrm>
            <a:off x="5157089" y="2193798"/>
            <a:ext cx="35280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p:cNvSpPr>
            <a:spLocks noGrp="1"/>
          </p:cNvSpPr>
          <p:nvPr>
            <p:ph sz="quarter" idx="4"/>
          </p:nvPr>
        </p:nvSpPr>
        <p:spPr>
          <a:xfrm>
            <a:off x="5157089" y="2871215"/>
            <a:ext cx="3528000" cy="32400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EF4516A6-F297-4413-8A85-02FFBB63D902}" type="datetimeFigureOut">
              <a:rPr lang="en-US" altLang="en-US"/>
              <a:pPr>
                <a:defRPr/>
              </a:pPr>
              <a:t>12/16/2021</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ECA74F28-DBFA-48F4-9C6E-C10510E0B0AB}" type="slidenum">
              <a:rPr lang="en-US" altLang="en-US"/>
              <a:pPr/>
              <a:t>‹#›</a:t>
            </a:fld>
            <a:endParaRPr lang="en-US" altLang="en-US"/>
          </a:p>
        </p:txBody>
      </p:sp>
    </p:spTree>
    <p:extLst>
      <p:ext uri="{BB962C8B-B14F-4D97-AF65-F5344CB8AC3E}">
        <p14:creationId xmlns:p14="http://schemas.microsoft.com/office/powerpoint/2010/main" val="4043228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C9784FC-C756-4B16-B2AC-AE4C524A6415}" type="datetimeFigureOut">
              <a:rPr lang="en-US" altLang="en-US"/>
              <a:pPr>
                <a:defRPr/>
              </a:pPr>
              <a:t>12/16/2021</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A87F8170-F3AB-47D1-86C5-5E7ED09134B4}" type="slidenum">
              <a:rPr lang="en-US" altLang="en-US"/>
              <a:pPr/>
              <a:t>‹#›</a:t>
            </a:fld>
            <a:endParaRPr lang="en-US" altLang="en-US"/>
          </a:p>
        </p:txBody>
      </p:sp>
    </p:spTree>
    <p:extLst>
      <p:ext uri="{BB962C8B-B14F-4D97-AF65-F5344CB8AC3E}">
        <p14:creationId xmlns:p14="http://schemas.microsoft.com/office/powerpoint/2010/main" val="3566141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5CC9032-DAB5-4791-B90A-BEED79A0AC24}" type="datetimeFigureOut">
              <a:rPr lang="en-US" altLang="en-US"/>
              <a:pPr>
                <a:defRPr/>
              </a:pPr>
              <a:t>12/16/2021</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E32476FC-333F-405F-AAB3-20FEEE4540B7}" type="slidenum">
              <a:rPr lang="en-US" altLang="en-US"/>
              <a:pPr/>
              <a:t>‹#›</a:t>
            </a:fld>
            <a:endParaRPr lang="en-US" altLang="en-US"/>
          </a:p>
        </p:txBody>
      </p:sp>
    </p:spTree>
    <p:extLst>
      <p:ext uri="{BB962C8B-B14F-4D97-AF65-F5344CB8AC3E}">
        <p14:creationId xmlns:p14="http://schemas.microsoft.com/office/powerpoint/2010/main" val="858633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08760" y="1069848"/>
            <a:ext cx="3008313" cy="1105154"/>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4636008" y="1069848"/>
            <a:ext cx="4050792" cy="505631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Text Placeholder 3"/>
          <p:cNvSpPr>
            <a:spLocks noGrp="1"/>
          </p:cNvSpPr>
          <p:nvPr>
            <p:ph type="body" sz="half" idx="2"/>
          </p:nvPr>
        </p:nvSpPr>
        <p:spPr>
          <a:xfrm>
            <a:off x="1508760" y="2203704"/>
            <a:ext cx="3008313" cy="392245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dirty="0"/>
              <a:t>Click to edit Master text styles</a:t>
            </a:r>
          </a:p>
        </p:txBody>
      </p:sp>
      <p:sp>
        <p:nvSpPr>
          <p:cNvPr id="5" name="Date Placeholder 3"/>
          <p:cNvSpPr>
            <a:spLocks noGrp="1"/>
          </p:cNvSpPr>
          <p:nvPr>
            <p:ph type="dt" sz="half" idx="10"/>
          </p:nvPr>
        </p:nvSpPr>
        <p:spPr/>
        <p:txBody>
          <a:bodyPr/>
          <a:lstStyle>
            <a:lvl1pPr>
              <a:defRPr/>
            </a:lvl1pPr>
          </a:lstStyle>
          <a:p>
            <a:pPr>
              <a:defRPr/>
            </a:pPr>
            <a:fld id="{9A8070ED-A7C4-4ABE-A8A5-A26CF89CE741}" type="datetimeFigureOut">
              <a:rPr lang="en-US" altLang="en-US"/>
              <a:pPr>
                <a:defRPr/>
              </a:pPr>
              <a:t>12/16/2021</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7C5D798-0B09-4E14-AD95-038B7BE4F510}" type="slidenum">
              <a:rPr lang="en-US" altLang="en-US"/>
              <a:pPr/>
              <a:t>‹#›</a:t>
            </a:fld>
            <a:endParaRPr lang="en-US" altLang="en-US"/>
          </a:p>
        </p:txBody>
      </p:sp>
    </p:spTree>
    <p:extLst>
      <p:ext uri="{BB962C8B-B14F-4D97-AF65-F5344CB8AC3E}">
        <p14:creationId xmlns:p14="http://schemas.microsoft.com/office/powerpoint/2010/main" val="89836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68944"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2468944" y="1179575"/>
            <a:ext cx="5486400" cy="3547999"/>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2468944"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6BC06621-DF51-4E38-98BF-C6A1AEF1E51F}" type="datetimeFigureOut">
              <a:rPr lang="en-US" altLang="en-US"/>
              <a:pPr>
                <a:defRPr/>
              </a:pPr>
              <a:t>12/16/2021</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291A0D0-1361-40A8-ABC4-58CE3A1A26A1}" type="slidenum">
              <a:rPr lang="en-US" altLang="en-US"/>
              <a:pPr/>
              <a:t>‹#›</a:t>
            </a:fld>
            <a:endParaRPr lang="en-US" altLang="en-US"/>
          </a:p>
        </p:txBody>
      </p:sp>
    </p:spTree>
    <p:extLst>
      <p:ext uri="{BB962C8B-B14F-4D97-AF65-F5344CB8AC3E}">
        <p14:creationId xmlns:p14="http://schemas.microsoft.com/office/powerpoint/2010/main" val="2881297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417638" y="977900"/>
            <a:ext cx="72691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endParaRPr lang="en-US" altLang="en-US"/>
          </a:p>
        </p:txBody>
      </p:sp>
      <p:sp>
        <p:nvSpPr>
          <p:cNvPr id="1027" name="Text Placeholder 2"/>
          <p:cNvSpPr>
            <a:spLocks noGrp="1"/>
          </p:cNvSpPr>
          <p:nvPr>
            <p:ph type="body" idx="1"/>
          </p:nvPr>
        </p:nvSpPr>
        <p:spPr bwMode="auto">
          <a:xfrm>
            <a:off x="1417638" y="2166938"/>
            <a:ext cx="7269162" cy="395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endParaRPr lang="en-US"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pPr>
              <a:defRPr/>
            </a:pPr>
            <a:fld id="{D6762373-2567-4698-AF41-FFFB0C5D6C32}" type="datetimeFigureOut">
              <a:rPr lang="en-US" altLang="en-US"/>
              <a:pPr>
                <a:defRPr/>
              </a:pPr>
              <a:t>12/16/2021</a:t>
            </a:fld>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4156DD15-C323-4286-83CE-A3F21C0EDEF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0" fontAlgn="base" hangingPunct="0">
        <a:spcBef>
          <a:spcPct val="0"/>
        </a:spcBef>
        <a:spcAft>
          <a:spcPct val="0"/>
        </a:spcAft>
        <a:defRPr sz="3600" kern="1200">
          <a:solidFill>
            <a:schemeClr val="tx1"/>
          </a:solidFill>
          <a:latin typeface="+mj-lt"/>
          <a:ea typeface="MS PGothic" pitchFamily="34" charset="-128"/>
          <a:cs typeface="+mj-cs"/>
        </a:defRPr>
      </a:lvl1pPr>
      <a:lvl2pPr algn="l" defTabSz="457200" rtl="0" eaLnBrk="0" fontAlgn="base" hangingPunct="0">
        <a:spcBef>
          <a:spcPct val="0"/>
        </a:spcBef>
        <a:spcAft>
          <a:spcPct val="0"/>
        </a:spcAft>
        <a:defRPr sz="3600">
          <a:solidFill>
            <a:schemeClr val="tx1"/>
          </a:solidFill>
          <a:latin typeface="Calibri" pitchFamily="34" charset="0"/>
          <a:ea typeface="MS PGothic" pitchFamily="34" charset="-128"/>
        </a:defRPr>
      </a:lvl2pPr>
      <a:lvl3pPr algn="l" defTabSz="457200" rtl="0" eaLnBrk="0" fontAlgn="base" hangingPunct="0">
        <a:spcBef>
          <a:spcPct val="0"/>
        </a:spcBef>
        <a:spcAft>
          <a:spcPct val="0"/>
        </a:spcAft>
        <a:defRPr sz="3600">
          <a:solidFill>
            <a:schemeClr val="tx1"/>
          </a:solidFill>
          <a:latin typeface="Calibri" pitchFamily="34" charset="0"/>
          <a:ea typeface="MS PGothic" pitchFamily="34" charset="-128"/>
        </a:defRPr>
      </a:lvl3pPr>
      <a:lvl4pPr algn="l" defTabSz="457200" rtl="0" eaLnBrk="0" fontAlgn="base" hangingPunct="0">
        <a:spcBef>
          <a:spcPct val="0"/>
        </a:spcBef>
        <a:spcAft>
          <a:spcPct val="0"/>
        </a:spcAft>
        <a:defRPr sz="3600">
          <a:solidFill>
            <a:schemeClr val="tx1"/>
          </a:solidFill>
          <a:latin typeface="Calibri" pitchFamily="34" charset="0"/>
          <a:ea typeface="MS PGothic" pitchFamily="34" charset="-128"/>
        </a:defRPr>
      </a:lvl4pPr>
      <a:lvl5pPr algn="l" defTabSz="457200" rtl="0" eaLnBrk="0" fontAlgn="base" hangingPunct="0">
        <a:spcBef>
          <a:spcPct val="0"/>
        </a:spcBef>
        <a:spcAft>
          <a:spcPct val="0"/>
        </a:spcAft>
        <a:defRPr sz="3600">
          <a:solidFill>
            <a:schemeClr val="tx1"/>
          </a:solidFill>
          <a:latin typeface="Calibri" pitchFamily="34" charset="0"/>
          <a:ea typeface="MS PGothic" pitchFamily="34" charset="-128"/>
        </a:defRPr>
      </a:lvl5pPr>
      <a:lvl6pPr marL="457200" algn="ctr" defTabSz="457200" rtl="0" fontAlgn="base">
        <a:spcBef>
          <a:spcPct val="0"/>
        </a:spcBef>
        <a:spcAft>
          <a:spcPct val="0"/>
        </a:spcAft>
        <a:defRPr sz="4400">
          <a:solidFill>
            <a:schemeClr val="tx1"/>
          </a:solidFill>
          <a:latin typeface="Calibri" pitchFamily="34" charset="0"/>
          <a:ea typeface="MS PGothic" pitchFamily="34" charset="-128"/>
        </a:defRPr>
      </a:lvl6pPr>
      <a:lvl7pPr marL="914400" algn="ctr" defTabSz="457200" rtl="0" fontAlgn="base">
        <a:spcBef>
          <a:spcPct val="0"/>
        </a:spcBef>
        <a:spcAft>
          <a:spcPct val="0"/>
        </a:spcAft>
        <a:defRPr sz="4400">
          <a:solidFill>
            <a:schemeClr val="tx1"/>
          </a:solidFill>
          <a:latin typeface="Calibri" pitchFamily="34" charset="0"/>
          <a:ea typeface="MS PGothic" pitchFamily="34" charset="-128"/>
        </a:defRPr>
      </a:lvl7pPr>
      <a:lvl8pPr marL="1371600" algn="ctr" defTabSz="457200" rtl="0" fontAlgn="base">
        <a:spcBef>
          <a:spcPct val="0"/>
        </a:spcBef>
        <a:spcAft>
          <a:spcPct val="0"/>
        </a:spcAft>
        <a:defRPr sz="4400">
          <a:solidFill>
            <a:schemeClr val="tx1"/>
          </a:solidFill>
          <a:latin typeface="Calibri" pitchFamily="34" charset="0"/>
          <a:ea typeface="MS PGothic" pitchFamily="34" charset="-128"/>
        </a:defRPr>
      </a:lvl8pPr>
      <a:lvl9pPr marL="1828800" algn="ctr" defTabSz="457200" rtl="0" fontAlgn="base">
        <a:spcBef>
          <a:spcPct val="0"/>
        </a:spcBef>
        <a:spcAft>
          <a:spcPct val="0"/>
        </a:spcAft>
        <a:defRPr sz="4400">
          <a:solidFill>
            <a:schemeClr val="tx1"/>
          </a:solidFill>
          <a:latin typeface="Calibri" pitchFamily="34" charset="0"/>
          <a:ea typeface="MS PGothic" pitchFamily="34"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itchFamily="34" charset="-128"/>
          <a:cs typeface="+mn-cs"/>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neweconomics.org/2008/10/five-ways-to-wellbein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1492469" y="1650125"/>
            <a:ext cx="6992719" cy="1950326"/>
          </a:xfrm>
        </p:spPr>
        <p:txBody>
          <a:bodyPr/>
          <a:lstStyle/>
          <a:p>
            <a:r>
              <a:rPr lang="en-GB" dirty="0"/>
              <a:t>Community-based adult learning and education in Scotland</a:t>
            </a:r>
          </a:p>
        </p:txBody>
      </p:sp>
      <p:sp>
        <p:nvSpPr>
          <p:cNvPr id="3" name="Subtitle 2"/>
          <p:cNvSpPr>
            <a:spLocks noGrp="1"/>
          </p:cNvSpPr>
          <p:nvPr>
            <p:ph type="subTitle" idx="1"/>
          </p:nvPr>
        </p:nvSpPr>
        <p:spPr>
          <a:xfrm>
            <a:off x="1778000" y="3886200"/>
            <a:ext cx="6400800" cy="1752600"/>
          </a:xfrm>
        </p:spPr>
        <p:txBody>
          <a:bodyPr/>
          <a:lstStyle/>
          <a:p>
            <a:pPr eaLnBrk="1" hangingPunct="1">
              <a:defRPr/>
            </a:pPr>
            <a:r>
              <a:rPr lang="en-US" dirty="0">
                <a:solidFill>
                  <a:schemeClr val="tx1"/>
                </a:solidFill>
              </a:rPr>
              <a:t>Lyn </a:t>
            </a:r>
            <a:r>
              <a:rPr lang="en-US" dirty="0" err="1">
                <a:solidFill>
                  <a:schemeClr val="tx1"/>
                </a:solidFill>
              </a:rPr>
              <a:t>Tett</a:t>
            </a:r>
            <a:endParaRPr lang="en-US" dirty="0">
              <a:solidFill>
                <a:schemeClr val="tx1"/>
              </a:solidFill>
            </a:endParaRPr>
          </a:p>
          <a:p>
            <a:pPr eaLnBrk="1" hangingPunct="1">
              <a:defRPr/>
            </a:pPr>
            <a:r>
              <a:rPr lang="en-US" dirty="0" err="1">
                <a:solidFill>
                  <a:schemeClr val="tx1"/>
                </a:solidFill>
              </a:rPr>
              <a:t>lyn.tett@ed.ac.uk</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143000"/>
            <a:ext cx="7924800" cy="1155700"/>
          </a:xfrm>
        </p:spPr>
        <p:txBody>
          <a:bodyPr/>
          <a:lstStyle/>
          <a:p>
            <a:pPr algn="ctr"/>
            <a:r>
              <a:rPr lang="en-GB" dirty="0"/>
              <a:t>Keeping on learning</a:t>
            </a:r>
            <a:endParaRPr lang="en-US" dirty="0"/>
          </a:p>
        </p:txBody>
      </p:sp>
      <p:sp>
        <p:nvSpPr>
          <p:cNvPr id="3" name="Content Placeholder 2"/>
          <p:cNvSpPr>
            <a:spLocks noGrp="1"/>
          </p:cNvSpPr>
          <p:nvPr>
            <p:ph idx="1"/>
          </p:nvPr>
        </p:nvSpPr>
        <p:spPr>
          <a:xfrm>
            <a:off x="1417638" y="2459038"/>
            <a:ext cx="7269162" cy="3959225"/>
          </a:xfrm>
          <a:solidFill>
            <a:schemeClr val="accent3">
              <a:lumMod val="20000"/>
              <a:lumOff val="80000"/>
            </a:schemeClr>
          </a:solidFill>
        </p:spPr>
        <p:txBody>
          <a:bodyPr/>
          <a:lstStyle/>
          <a:p>
            <a:pPr marL="0" indent="0">
              <a:buNone/>
            </a:pPr>
            <a:r>
              <a:rPr lang="en-GB" sz="2400" dirty="0"/>
              <a:t>Clearly our work is all about learning, but the pandemic required some adjustments:</a:t>
            </a:r>
          </a:p>
          <a:p>
            <a:r>
              <a:rPr lang="en-GB" sz="2400" dirty="0"/>
              <a:t>‘Staff have an awareness of the importance of reducing any learning-related stress while retaining a degree of challenge in activities.’</a:t>
            </a:r>
          </a:p>
          <a:p>
            <a:r>
              <a:rPr lang="en-GB" sz="2400" dirty="0"/>
              <a:t>The focus of learning also needed to widen because ‘when you meet people that are vulnerable you want to make sure that you are helping them with all of their lives otherwise they can’t find the space to learn.’ </a:t>
            </a:r>
          </a:p>
          <a:p>
            <a:pPr marL="0" indent="0">
              <a:buNone/>
            </a:pPr>
            <a:endParaRPr lang="en-US" sz="2400" dirty="0"/>
          </a:p>
        </p:txBody>
      </p:sp>
    </p:spTree>
    <p:extLst>
      <p:ext uri="{BB962C8B-B14F-4D97-AF65-F5344CB8AC3E}">
        <p14:creationId xmlns:p14="http://schemas.microsoft.com/office/powerpoint/2010/main" val="12261346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Giving to others </a:t>
            </a:r>
          </a:p>
        </p:txBody>
      </p:sp>
      <p:sp>
        <p:nvSpPr>
          <p:cNvPr id="3" name="Content Placeholder 2"/>
          <p:cNvSpPr>
            <a:spLocks noGrp="1"/>
          </p:cNvSpPr>
          <p:nvPr>
            <p:ph idx="1"/>
          </p:nvPr>
        </p:nvSpPr>
        <p:spPr>
          <a:solidFill>
            <a:schemeClr val="accent3">
              <a:lumMod val="20000"/>
              <a:lumOff val="80000"/>
            </a:schemeClr>
          </a:solidFill>
        </p:spPr>
        <p:txBody>
          <a:bodyPr/>
          <a:lstStyle/>
          <a:p>
            <a:r>
              <a:rPr lang="en-GB" sz="2400" dirty="0"/>
              <a:t>Many felt that the pandemic had made the camaraderie that developed amongst face-to-face groups, which was an important part of looking outward, harder to achieve. </a:t>
            </a:r>
          </a:p>
          <a:p>
            <a:r>
              <a:rPr lang="en-GB" sz="2400" dirty="0"/>
              <a:t>Pre-pandemic, many learners ended up as volunteers in ways that connected them with the people around them leading to ‘increasing social integration as part of a holistic programme’. Until the restrictions of the pandemic are lifted, however, this aspect of giving to others is difficult to achieve.</a:t>
            </a:r>
          </a:p>
          <a:p>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Reducing loneliness and isolation </a:t>
            </a:r>
            <a:endParaRPr lang="en-US" dirty="0"/>
          </a:p>
        </p:txBody>
      </p:sp>
      <p:sp>
        <p:nvSpPr>
          <p:cNvPr id="3" name="Content Placeholder 2"/>
          <p:cNvSpPr>
            <a:spLocks noGrp="1"/>
          </p:cNvSpPr>
          <p:nvPr>
            <p:ph idx="1"/>
          </p:nvPr>
        </p:nvSpPr>
        <p:spPr>
          <a:solidFill>
            <a:schemeClr val="accent3">
              <a:lumMod val="20000"/>
              <a:lumOff val="80000"/>
            </a:schemeClr>
          </a:solidFill>
        </p:spPr>
        <p:txBody>
          <a:bodyPr/>
          <a:lstStyle/>
          <a:p>
            <a:r>
              <a:rPr lang="en-GB" sz="2400" dirty="0"/>
              <a:t>A tutor reported that a learner said, ‘just coming to the group has helped him survive’, and another learner said, ‘it gives me something to get up for’.</a:t>
            </a:r>
          </a:p>
          <a:p>
            <a:r>
              <a:rPr lang="en-GB" sz="2400" dirty="0"/>
              <a:t>A practitioner argued that ‘what we do makes a difference to learners who inspire you to keep going.  If they didn’t come along to the group, they would flounder.’ </a:t>
            </a:r>
          </a:p>
          <a:p>
            <a:r>
              <a:rPr lang="en-GB" sz="2400" dirty="0"/>
              <a:t>Being part of a cooperative group also reduced isolation and loneliness because people’s strengths, rather than their deficits, were recognised. </a:t>
            </a:r>
            <a:endParaRPr lang="en-US" sz="2400" dirty="0"/>
          </a:p>
        </p:txBody>
      </p:sp>
    </p:spTree>
    <p:extLst>
      <p:ext uri="{BB962C8B-B14F-4D97-AF65-F5344CB8AC3E}">
        <p14:creationId xmlns:p14="http://schemas.microsoft.com/office/powerpoint/2010/main" val="3925405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7638" y="914400"/>
            <a:ext cx="7269162" cy="960438"/>
          </a:xfrm>
        </p:spPr>
        <p:txBody>
          <a:bodyPr/>
          <a:lstStyle/>
          <a:p>
            <a:pPr algn="ctr"/>
            <a:r>
              <a:rPr lang="en-US" dirty="0"/>
              <a:t>Conclusion (1)</a:t>
            </a:r>
          </a:p>
        </p:txBody>
      </p:sp>
      <p:sp>
        <p:nvSpPr>
          <p:cNvPr id="3" name="Content Placeholder 2"/>
          <p:cNvSpPr>
            <a:spLocks noGrp="1"/>
          </p:cNvSpPr>
          <p:nvPr>
            <p:ph idx="1"/>
          </p:nvPr>
        </p:nvSpPr>
        <p:spPr>
          <a:xfrm>
            <a:off x="1417638" y="1874838"/>
            <a:ext cx="7269162" cy="3959225"/>
          </a:xfrm>
          <a:solidFill>
            <a:schemeClr val="accent3">
              <a:lumMod val="20000"/>
              <a:lumOff val="80000"/>
            </a:schemeClr>
          </a:solidFill>
        </p:spPr>
        <p:txBody>
          <a:bodyPr/>
          <a:lstStyle/>
          <a:p>
            <a:r>
              <a:rPr lang="en-GB" sz="2400" dirty="0"/>
              <a:t>The underfunding of CBAL exacerbated problems in on-line learning including the lack of suitable equipment and digital learning platforms for both staff and learners and difficulties in providing training in the new technologies for part-time tutoring staff.</a:t>
            </a:r>
          </a:p>
          <a:p>
            <a:r>
              <a:rPr lang="en-GB" sz="2400" dirty="0"/>
              <a:t>Staff were taken away from teaching because they had to apply for external funding to address gaps in services and also had to spend time justifying CBAL’s contribution to other services such as schools and health and social care. </a:t>
            </a:r>
          </a:p>
        </p:txBody>
      </p:sp>
    </p:spTree>
    <p:extLst>
      <p:ext uri="{BB962C8B-B14F-4D97-AF65-F5344CB8AC3E}">
        <p14:creationId xmlns:p14="http://schemas.microsoft.com/office/powerpoint/2010/main" val="3595795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Conclusion (2)</a:t>
            </a:r>
          </a:p>
        </p:txBody>
      </p:sp>
      <p:sp>
        <p:nvSpPr>
          <p:cNvPr id="3" name="Content Placeholder 2"/>
          <p:cNvSpPr>
            <a:spLocks noGrp="1"/>
          </p:cNvSpPr>
          <p:nvPr>
            <p:ph idx="1"/>
          </p:nvPr>
        </p:nvSpPr>
        <p:spPr>
          <a:solidFill>
            <a:schemeClr val="accent3">
              <a:lumMod val="20000"/>
              <a:lumOff val="80000"/>
            </a:schemeClr>
          </a:solidFill>
        </p:spPr>
        <p:txBody>
          <a:bodyPr/>
          <a:lstStyle/>
          <a:p>
            <a:r>
              <a:rPr lang="en-GB" sz="2400" dirty="0"/>
              <a:t>The role of CBAL in promoting health and wellbeing has been recognised by other professions that experienced partnership working with CBAL practitioners. Although such partnerships take time the investment is crucial in supporting learners.</a:t>
            </a:r>
          </a:p>
          <a:p>
            <a:r>
              <a:rPr lang="en-GB" sz="2400" dirty="0"/>
              <a:t>The professional culture of CBAL practitioners of being open and responsive to learners and making use of people’s wider experience enabled them to focus on engaging learners and respecting the knowledge that they brought with them.</a:t>
            </a:r>
            <a:endParaRPr lang="en-US" sz="2400" dirty="0"/>
          </a:p>
        </p:txBody>
      </p:sp>
    </p:spTree>
    <p:extLst>
      <p:ext uri="{BB962C8B-B14F-4D97-AF65-F5344CB8AC3E}">
        <p14:creationId xmlns:p14="http://schemas.microsoft.com/office/powerpoint/2010/main" val="4353377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Conclusion (3)</a:t>
            </a:r>
          </a:p>
        </p:txBody>
      </p:sp>
      <p:sp>
        <p:nvSpPr>
          <p:cNvPr id="3" name="Content Placeholder 2"/>
          <p:cNvSpPr>
            <a:spLocks noGrp="1"/>
          </p:cNvSpPr>
          <p:nvPr>
            <p:ph idx="1"/>
          </p:nvPr>
        </p:nvSpPr>
        <p:spPr>
          <a:xfrm>
            <a:off x="1417638" y="2166938"/>
            <a:ext cx="7269162" cy="4160290"/>
          </a:xfrm>
          <a:solidFill>
            <a:schemeClr val="accent3">
              <a:lumMod val="20000"/>
              <a:lumOff val="80000"/>
            </a:schemeClr>
          </a:solidFill>
        </p:spPr>
        <p:txBody>
          <a:bodyPr/>
          <a:lstStyle/>
          <a:p>
            <a:r>
              <a:rPr lang="en-GB" sz="2400" dirty="0"/>
              <a:t>The pandemic has exposed the inequalities in the education that is accessible to the most and least advantaged (see Scottish Government, 2021). </a:t>
            </a:r>
          </a:p>
          <a:p>
            <a:r>
              <a:rPr lang="en-GB" sz="2400" dirty="0"/>
              <a:t>This research has shown how low income and educational and digital inequalities all interact to exacerbate existing disadvantage. </a:t>
            </a:r>
          </a:p>
          <a:p>
            <a:r>
              <a:rPr lang="en-GB" sz="2400" dirty="0"/>
              <a:t>If we are to achieve a </a:t>
            </a:r>
            <a:r>
              <a:rPr lang="en-GB" sz="2400" i="1" dirty="0"/>
              <a:t>Fairer Scotland</a:t>
            </a:r>
            <a:r>
              <a:rPr lang="en-GB" sz="2400" dirty="0"/>
              <a:t>, then the important role of CBAL in potentially addressing these inequalities must be widely recognised and sufficient funding put in place to enable good quality teaching and learning to be provided.</a:t>
            </a:r>
          </a:p>
          <a:p>
            <a:pPr>
              <a:buFont typeface="Arial" charset="0"/>
              <a:buChar char="•"/>
            </a:pPr>
            <a:endParaRPr lang="en-US" sz="2400" dirty="0"/>
          </a:p>
        </p:txBody>
      </p:sp>
    </p:spTree>
    <p:extLst>
      <p:ext uri="{BB962C8B-B14F-4D97-AF65-F5344CB8AC3E}">
        <p14:creationId xmlns:p14="http://schemas.microsoft.com/office/powerpoint/2010/main" val="2445268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7638" y="692150"/>
            <a:ext cx="7269162" cy="1143000"/>
          </a:xfrm>
          <a:solidFill>
            <a:schemeClr val="bg1"/>
          </a:solidFill>
        </p:spPr>
        <p:txBody>
          <a:bodyPr/>
          <a:lstStyle/>
          <a:p>
            <a:pPr algn="ctr"/>
            <a:r>
              <a:rPr lang="en-US" dirty="0"/>
              <a:t>Background</a:t>
            </a:r>
          </a:p>
        </p:txBody>
      </p:sp>
      <p:sp>
        <p:nvSpPr>
          <p:cNvPr id="3" name="Content Placeholder 2"/>
          <p:cNvSpPr>
            <a:spLocks noGrp="1"/>
          </p:cNvSpPr>
          <p:nvPr>
            <p:ph idx="1"/>
          </p:nvPr>
        </p:nvSpPr>
        <p:spPr>
          <a:xfrm>
            <a:off x="1417638" y="1709738"/>
            <a:ext cx="7149419" cy="5028519"/>
          </a:xfrm>
          <a:solidFill>
            <a:schemeClr val="accent3">
              <a:lumMod val="20000"/>
              <a:lumOff val="80000"/>
            </a:schemeClr>
          </a:solidFill>
        </p:spPr>
        <p:txBody>
          <a:bodyPr/>
          <a:lstStyle/>
          <a:p>
            <a:r>
              <a:rPr lang="en-US" sz="2800" dirty="0"/>
              <a:t>Comparative research with </a:t>
            </a:r>
            <a:r>
              <a:rPr lang="en-GB" sz="2800" dirty="0"/>
              <a:t>aim of investigating and comparing the changes experienced by practitioners in</a:t>
            </a:r>
            <a:r>
              <a:rPr lang="en-GB" sz="2800" b="1" dirty="0"/>
              <a:t> </a:t>
            </a:r>
            <a:r>
              <a:rPr lang="en-GB" sz="2800" dirty="0"/>
              <a:t>Scotland, South Tyrol (Italy), and Austria</a:t>
            </a:r>
            <a:r>
              <a:rPr lang="en-GB" sz="2800" b="1" dirty="0"/>
              <a:t> </a:t>
            </a:r>
            <a:r>
              <a:rPr lang="en-GB" sz="2800" dirty="0"/>
              <a:t>that are working in community-based adult learning and education (CBAL)</a:t>
            </a:r>
          </a:p>
          <a:p>
            <a:r>
              <a:rPr lang="en-GB" sz="2800" dirty="0"/>
              <a:t>This presentation focuses on interviews with Scottish practitioners as part of this overall project. Sixteen people were interviewed drawn from 8 different Local Authority Areas.</a:t>
            </a:r>
            <a:endParaRPr lang="en-US" sz="2800" dirty="0"/>
          </a:p>
        </p:txBody>
      </p:sp>
    </p:spTree>
    <p:extLst>
      <p:ext uri="{BB962C8B-B14F-4D97-AF65-F5344CB8AC3E}">
        <p14:creationId xmlns:p14="http://schemas.microsoft.com/office/powerpoint/2010/main" val="16259798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13BFD-C105-D141-BAFC-0F1601DD7B35}"/>
              </a:ext>
            </a:extLst>
          </p:cNvPr>
          <p:cNvSpPr>
            <a:spLocks noGrp="1"/>
          </p:cNvSpPr>
          <p:nvPr>
            <p:ph type="title"/>
          </p:nvPr>
        </p:nvSpPr>
        <p:spPr/>
        <p:txBody>
          <a:bodyPr/>
          <a:lstStyle/>
          <a:p>
            <a:pPr algn="ctr"/>
            <a:r>
              <a:rPr lang="en-GB" dirty="0"/>
              <a:t>Themes from the interviews</a:t>
            </a:r>
          </a:p>
        </p:txBody>
      </p:sp>
      <p:sp>
        <p:nvSpPr>
          <p:cNvPr id="3" name="Content Placeholder 2">
            <a:extLst>
              <a:ext uri="{FF2B5EF4-FFF2-40B4-BE49-F238E27FC236}">
                <a16:creationId xmlns:a16="http://schemas.microsoft.com/office/drawing/2014/main" id="{1CAAD972-99CC-2D41-84F7-2CB956801AA5}"/>
              </a:ext>
            </a:extLst>
          </p:cNvPr>
          <p:cNvSpPr>
            <a:spLocks noGrp="1"/>
          </p:cNvSpPr>
          <p:nvPr>
            <p:ph idx="1"/>
          </p:nvPr>
        </p:nvSpPr>
        <p:spPr>
          <a:xfrm>
            <a:off x="1316038" y="1944414"/>
            <a:ext cx="7649286" cy="4443686"/>
          </a:xfrm>
          <a:solidFill>
            <a:schemeClr val="accent3">
              <a:lumMod val="20000"/>
              <a:lumOff val="80000"/>
            </a:schemeClr>
          </a:solidFill>
        </p:spPr>
        <p:txBody>
          <a:bodyPr/>
          <a:lstStyle/>
          <a:p>
            <a:pPr marL="457200" indent="-457200">
              <a:buFont typeface="+mj-lt"/>
              <a:buAutoNum type="arabicPeriod"/>
            </a:pPr>
            <a:r>
              <a:rPr lang="en-GB" sz="2800" dirty="0"/>
              <a:t>Reduction in funding for CBAL</a:t>
            </a:r>
          </a:p>
          <a:p>
            <a:pPr marL="514350" indent="-514350">
              <a:buFont typeface="+mj-lt"/>
              <a:buAutoNum type="arabicPeriod"/>
            </a:pPr>
            <a:endParaRPr lang="en-GB" sz="2800" dirty="0"/>
          </a:p>
          <a:p>
            <a:pPr marL="457200" indent="-457200">
              <a:buFont typeface="+mj-lt"/>
              <a:buAutoNum type="arabicPeriod"/>
            </a:pPr>
            <a:r>
              <a:rPr lang="en-GB" sz="2800" dirty="0"/>
              <a:t>Difficulties in having the value of CBAL and its approach to learning recognised</a:t>
            </a:r>
          </a:p>
          <a:p>
            <a:pPr marL="514350" indent="-514350">
              <a:buFont typeface="+mj-lt"/>
              <a:buAutoNum type="arabicPeriod"/>
            </a:pPr>
            <a:endParaRPr lang="en-GB" sz="2800" dirty="0"/>
          </a:p>
          <a:p>
            <a:pPr marL="457200" indent="-457200">
              <a:buFont typeface="+mj-lt"/>
              <a:buAutoNum type="arabicPeriod"/>
            </a:pPr>
            <a:r>
              <a:rPr lang="en-GB" sz="2800" dirty="0"/>
              <a:t>Impact of Covid-19 on provision</a:t>
            </a:r>
          </a:p>
          <a:p>
            <a:pPr marL="514350" indent="-514350">
              <a:buFont typeface="+mj-lt"/>
              <a:buAutoNum type="arabicPeriod"/>
            </a:pPr>
            <a:endParaRPr lang="en-GB" sz="2800" dirty="0"/>
          </a:p>
          <a:p>
            <a:pPr marL="457200" indent="-457200">
              <a:buFont typeface="+mj-lt"/>
              <a:buAutoNum type="arabicPeriod"/>
            </a:pPr>
            <a:r>
              <a:rPr lang="en-GB" sz="2800" dirty="0"/>
              <a:t>Important role of CBAL in promoting health and well-being</a:t>
            </a:r>
          </a:p>
          <a:p>
            <a:pPr marL="0" indent="0">
              <a:buNone/>
            </a:pPr>
            <a:r>
              <a:rPr lang="en-GB" sz="2800" dirty="0"/>
              <a:t> </a:t>
            </a:r>
          </a:p>
        </p:txBody>
      </p:sp>
    </p:spTree>
    <p:extLst>
      <p:ext uri="{BB962C8B-B14F-4D97-AF65-F5344CB8AC3E}">
        <p14:creationId xmlns:p14="http://schemas.microsoft.com/office/powerpoint/2010/main" val="25775698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7D558-2C96-034E-9A95-DE3A45FE2874}"/>
              </a:ext>
            </a:extLst>
          </p:cNvPr>
          <p:cNvSpPr>
            <a:spLocks noGrp="1"/>
          </p:cNvSpPr>
          <p:nvPr>
            <p:ph type="title"/>
          </p:nvPr>
        </p:nvSpPr>
        <p:spPr/>
        <p:txBody>
          <a:bodyPr/>
          <a:lstStyle/>
          <a:p>
            <a:pPr algn="ctr"/>
            <a:r>
              <a:rPr lang="en-GB" dirty="0"/>
              <a:t>Impact of Covid-19 on provision (1)</a:t>
            </a:r>
          </a:p>
        </p:txBody>
      </p:sp>
      <p:sp>
        <p:nvSpPr>
          <p:cNvPr id="3" name="Content Placeholder 2">
            <a:extLst>
              <a:ext uri="{FF2B5EF4-FFF2-40B4-BE49-F238E27FC236}">
                <a16:creationId xmlns:a16="http://schemas.microsoft.com/office/drawing/2014/main" id="{BD734D2D-385C-6A43-9BB6-DC53727C3205}"/>
              </a:ext>
            </a:extLst>
          </p:cNvPr>
          <p:cNvSpPr>
            <a:spLocks noGrp="1"/>
          </p:cNvSpPr>
          <p:nvPr>
            <p:ph idx="1"/>
          </p:nvPr>
        </p:nvSpPr>
        <p:spPr>
          <a:xfrm>
            <a:off x="1316038" y="2120900"/>
            <a:ext cx="7726362" cy="4269390"/>
          </a:xfrm>
          <a:solidFill>
            <a:schemeClr val="accent3">
              <a:lumMod val="20000"/>
              <a:lumOff val="80000"/>
            </a:schemeClr>
          </a:solidFill>
        </p:spPr>
        <p:txBody>
          <a:bodyPr/>
          <a:lstStyle/>
          <a:p>
            <a:r>
              <a:rPr lang="en-GB" sz="2400" dirty="0"/>
              <a:t>‘My organisation was unable to quickly flip services from face-to-face to online as many staff did not have the necessary devices to effectively work from home.’ </a:t>
            </a:r>
          </a:p>
          <a:p>
            <a:r>
              <a:rPr lang="en-GB" sz="2400" dirty="0"/>
              <a:t>‘Communities have been demanding access to Facebook, WhatsApp etc. that they are familiar with, but this has not been allowed so we must use </a:t>
            </a:r>
            <a:r>
              <a:rPr lang="en-GB" sz="2400" i="1" dirty="0"/>
              <a:t>Teams</a:t>
            </a:r>
            <a:r>
              <a:rPr lang="en-GB" sz="2400" dirty="0"/>
              <a:t> which people find difficult to access.’ </a:t>
            </a:r>
          </a:p>
          <a:p>
            <a:r>
              <a:rPr lang="en-GB" sz="2400" dirty="0"/>
              <a:t>‘I’ve been able to support learners on a 1-1 basis because if they don’t get into a group then they lose confidence, and you need warm-up support.’ </a:t>
            </a:r>
          </a:p>
        </p:txBody>
      </p:sp>
    </p:spTree>
    <p:extLst>
      <p:ext uri="{BB962C8B-B14F-4D97-AF65-F5344CB8AC3E}">
        <p14:creationId xmlns:p14="http://schemas.microsoft.com/office/powerpoint/2010/main" val="23181329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4767A-23A9-894D-A399-3E5206190070}"/>
              </a:ext>
            </a:extLst>
          </p:cNvPr>
          <p:cNvSpPr>
            <a:spLocks noGrp="1"/>
          </p:cNvSpPr>
          <p:nvPr>
            <p:ph type="title"/>
          </p:nvPr>
        </p:nvSpPr>
        <p:spPr>
          <a:xfrm>
            <a:off x="1417638" y="977900"/>
            <a:ext cx="7263907" cy="850900"/>
          </a:xfrm>
        </p:spPr>
        <p:txBody>
          <a:bodyPr/>
          <a:lstStyle/>
          <a:p>
            <a:pPr algn="ctr"/>
            <a:r>
              <a:rPr lang="en-GB" dirty="0"/>
              <a:t>Impact of Covid-19 on provision (2)</a:t>
            </a:r>
          </a:p>
        </p:txBody>
      </p:sp>
      <p:sp>
        <p:nvSpPr>
          <p:cNvPr id="3" name="Content Placeholder 2">
            <a:extLst>
              <a:ext uri="{FF2B5EF4-FFF2-40B4-BE49-F238E27FC236}">
                <a16:creationId xmlns:a16="http://schemas.microsoft.com/office/drawing/2014/main" id="{357330AE-EFAF-274C-B336-979F6AD048A5}"/>
              </a:ext>
            </a:extLst>
          </p:cNvPr>
          <p:cNvSpPr>
            <a:spLocks noGrp="1"/>
          </p:cNvSpPr>
          <p:nvPr>
            <p:ph idx="1"/>
          </p:nvPr>
        </p:nvSpPr>
        <p:spPr>
          <a:xfrm>
            <a:off x="1143000" y="1828800"/>
            <a:ext cx="7912100" cy="4889500"/>
          </a:xfrm>
          <a:solidFill>
            <a:schemeClr val="accent3">
              <a:lumMod val="20000"/>
              <a:lumOff val="80000"/>
            </a:schemeClr>
          </a:solidFill>
        </p:spPr>
        <p:txBody>
          <a:bodyPr/>
          <a:lstStyle/>
          <a:p>
            <a:r>
              <a:rPr lang="en-GB" sz="2400" dirty="0"/>
              <a:t>‘Going on-line is partly about confidence but also having the right equipment and getting enough on-going support.’ </a:t>
            </a:r>
          </a:p>
          <a:p>
            <a:r>
              <a:rPr lang="en-GB" sz="2400" dirty="0"/>
              <a:t>ESOL learners were ‘more digitally savvy because they are used to keeping in touch with their friends and relatives through digital devices’ but they often lacked suitable equipment.</a:t>
            </a:r>
          </a:p>
          <a:p>
            <a:r>
              <a:rPr lang="en-GB" sz="2400" dirty="0"/>
              <a:t>‘With beginners contacting them by phone doesn’t work as they can’t understand you and you need the face-to-face interaction.’  </a:t>
            </a:r>
          </a:p>
          <a:p>
            <a:r>
              <a:rPr lang="en-GB" sz="2400" dirty="0"/>
              <a:t>‘Digital learning is good but is not the only way forward because … people want the human touch.’ </a:t>
            </a:r>
          </a:p>
        </p:txBody>
      </p:sp>
    </p:spTree>
    <p:extLst>
      <p:ext uri="{BB962C8B-B14F-4D97-AF65-F5344CB8AC3E}">
        <p14:creationId xmlns:p14="http://schemas.microsoft.com/office/powerpoint/2010/main" val="37581762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A0D34-8901-B44B-B82B-187D77456934}"/>
              </a:ext>
            </a:extLst>
          </p:cNvPr>
          <p:cNvSpPr>
            <a:spLocks noGrp="1"/>
          </p:cNvSpPr>
          <p:nvPr>
            <p:ph type="title"/>
          </p:nvPr>
        </p:nvSpPr>
        <p:spPr/>
        <p:txBody>
          <a:bodyPr/>
          <a:lstStyle/>
          <a:p>
            <a:pPr algn="ctr"/>
            <a:r>
              <a:rPr lang="en-GB" dirty="0"/>
              <a:t>Five aspects of health and well-being</a:t>
            </a:r>
          </a:p>
        </p:txBody>
      </p:sp>
      <p:sp>
        <p:nvSpPr>
          <p:cNvPr id="3" name="Content Placeholder 2">
            <a:extLst>
              <a:ext uri="{FF2B5EF4-FFF2-40B4-BE49-F238E27FC236}">
                <a16:creationId xmlns:a16="http://schemas.microsoft.com/office/drawing/2014/main" id="{7A92D46B-F962-3D44-BFB3-B61A27C21732}"/>
              </a:ext>
            </a:extLst>
          </p:cNvPr>
          <p:cNvSpPr>
            <a:spLocks noGrp="1"/>
          </p:cNvSpPr>
          <p:nvPr>
            <p:ph idx="1"/>
          </p:nvPr>
        </p:nvSpPr>
        <p:spPr>
          <a:solidFill>
            <a:schemeClr val="accent3">
              <a:lumMod val="20000"/>
              <a:lumOff val="80000"/>
            </a:schemeClr>
          </a:solidFill>
        </p:spPr>
        <p:txBody>
          <a:bodyPr/>
          <a:lstStyle/>
          <a:p>
            <a:r>
              <a:rPr lang="en-GB" dirty="0"/>
              <a:t> Connecting with others; </a:t>
            </a:r>
          </a:p>
          <a:p>
            <a:r>
              <a:rPr lang="en-GB" dirty="0"/>
              <a:t>Being Active; </a:t>
            </a:r>
          </a:p>
          <a:p>
            <a:r>
              <a:rPr lang="en-GB" dirty="0"/>
              <a:t>Being Curious; </a:t>
            </a:r>
          </a:p>
          <a:p>
            <a:r>
              <a:rPr lang="en-GB" dirty="0"/>
              <a:t>Keeping on learning; </a:t>
            </a:r>
          </a:p>
          <a:p>
            <a:r>
              <a:rPr lang="en-GB" dirty="0"/>
              <a:t>Giving to others </a:t>
            </a:r>
          </a:p>
          <a:p>
            <a:pPr marL="0" indent="0">
              <a:buNone/>
            </a:pPr>
            <a:r>
              <a:rPr lang="en-GB" sz="2400" dirty="0"/>
              <a:t>(</a:t>
            </a:r>
            <a:r>
              <a:rPr lang="en-GB" sz="2400" u="sng" dirty="0">
                <a:hlinkClick r:id="rId3"/>
              </a:rPr>
              <a:t>https://neweconomics.org/2008/10/five-ways-to-wellbeing</a:t>
            </a:r>
            <a:r>
              <a:rPr lang="en-GB" sz="2400" dirty="0"/>
              <a:t>) </a:t>
            </a:r>
          </a:p>
        </p:txBody>
      </p:sp>
    </p:spTree>
    <p:extLst>
      <p:ext uri="{BB962C8B-B14F-4D97-AF65-F5344CB8AC3E}">
        <p14:creationId xmlns:p14="http://schemas.microsoft.com/office/powerpoint/2010/main" val="30336708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780E2-2838-564F-8798-3BB3FAC98CDF}"/>
              </a:ext>
            </a:extLst>
          </p:cNvPr>
          <p:cNvSpPr>
            <a:spLocks noGrp="1"/>
          </p:cNvSpPr>
          <p:nvPr>
            <p:ph type="title"/>
          </p:nvPr>
        </p:nvSpPr>
        <p:spPr/>
        <p:txBody>
          <a:bodyPr/>
          <a:lstStyle/>
          <a:p>
            <a:pPr algn="ctr"/>
            <a:r>
              <a:rPr lang="en-GB" dirty="0"/>
              <a:t>Connecting with others</a:t>
            </a:r>
          </a:p>
        </p:txBody>
      </p:sp>
      <p:sp>
        <p:nvSpPr>
          <p:cNvPr id="3" name="Content Placeholder 2">
            <a:extLst>
              <a:ext uri="{FF2B5EF4-FFF2-40B4-BE49-F238E27FC236}">
                <a16:creationId xmlns:a16="http://schemas.microsoft.com/office/drawing/2014/main" id="{9628542E-3A7C-AA4E-AC7F-64F9E6B172FB}"/>
              </a:ext>
            </a:extLst>
          </p:cNvPr>
          <p:cNvSpPr>
            <a:spLocks noGrp="1"/>
          </p:cNvSpPr>
          <p:nvPr>
            <p:ph idx="1"/>
          </p:nvPr>
        </p:nvSpPr>
        <p:spPr>
          <a:solidFill>
            <a:schemeClr val="accent3">
              <a:lumMod val="20000"/>
              <a:lumOff val="80000"/>
            </a:schemeClr>
          </a:solidFill>
        </p:spPr>
        <p:txBody>
          <a:bodyPr/>
          <a:lstStyle/>
          <a:p>
            <a:r>
              <a:rPr lang="en-GB" sz="2400" dirty="0"/>
              <a:t>‘</a:t>
            </a:r>
            <a:r>
              <a:rPr lang="en-GB" sz="2800" dirty="0"/>
              <a:t>Many people weren’t seeing anyone during lockdown and so people kept on coming to the (on-line) groups despite many difficulties.’</a:t>
            </a:r>
          </a:p>
          <a:p>
            <a:r>
              <a:rPr lang="en-GB" sz="2800" dirty="0"/>
              <a:t>Mental Health issues were described as: ‘like a tsunami now and we are carrying on classes because it gives people a connection, especially when people are living on their own and there aren’t a lot of other places open to them.’</a:t>
            </a:r>
          </a:p>
        </p:txBody>
      </p:sp>
    </p:spTree>
    <p:extLst>
      <p:ext uri="{BB962C8B-B14F-4D97-AF65-F5344CB8AC3E}">
        <p14:creationId xmlns:p14="http://schemas.microsoft.com/office/powerpoint/2010/main" val="16614124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Being Active</a:t>
            </a:r>
            <a:endParaRPr lang="en-US" dirty="0"/>
          </a:p>
        </p:txBody>
      </p:sp>
      <p:sp>
        <p:nvSpPr>
          <p:cNvPr id="3" name="Content Placeholder 2"/>
          <p:cNvSpPr>
            <a:spLocks noGrp="1"/>
          </p:cNvSpPr>
          <p:nvPr>
            <p:ph idx="1"/>
          </p:nvPr>
        </p:nvSpPr>
        <p:spPr>
          <a:xfrm>
            <a:off x="1304925" y="2120900"/>
            <a:ext cx="7743825" cy="4005263"/>
          </a:xfrm>
          <a:solidFill>
            <a:schemeClr val="accent3">
              <a:lumMod val="20000"/>
              <a:lumOff val="80000"/>
            </a:schemeClr>
          </a:solidFill>
        </p:spPr>
        <p:txBody>
          <a:bodyPr/>
          <a:lstStyle/>
          <a:p>
            <a:r>
              <a:rPr lang="en-GB" sz="2800" dirty="0"/>
              <a:t>‘We are involving learners in small walking groups, and this is especially important for ESOL learners because they find it difficult to engage digitally.’  </a:t>
            </a:r>
          </a:p>
          <a:p>
            <a:r>
              <a:rPr lang="en-GB" sz="2800" dirty="0"/>
              <a:t>In one LA a manager reported that ‘we were able to involve our outdoor education colleagues and they trained our tutors as pastoral walkers and we saw this as a way of connecting with learners in safe outdoor spaces.’ </a:t>
            </a:r>
          </a:p>
          <a:p>
            <a:pPr marL="0" indent="0">
              <a:buNone/>
            </a:pPr>
            <a:endParaRPr lang="en-GB" sz="2800" dirty="0"/>
          </a:p>
          <a:p>
            <a:pPr marL="0" indent="0">
              <a:buNone/>
            </a:pPr>
            <a:endParaRPr lang="en-US" sz="2800" dirty="0"/>
          </a:p>
        </p:txBody>
      </p:sp>
    </p:spTree>
    <p:extLst>
      <p:ext uri="{BB962C8B-B14F-4D97-AF65-F5344CB8AC3E}">
        <p14:creationId xmlns:p14="http://schemas.microsoft.com/office/powerpoint/2010/main" val="1450298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Being Curious</a:t>
            </a:r>
            <a:endParaRPr lang="en-US" dirty="0"/>
          </a:p>
        </p:txBody>
      </p:sp>
      <p:sp>
        <p:nvSpPr>
          <p:cNvPr id="3" name="Content Placeholder 2"/>
          <p:cNvSpPr>
            <a:spLocks noGrp="1"/>
          </p:cNvSpPr>
          <p:nvPr>
            <p:ph idx="1"/>
          </p:nvPr>
        </p:nvSpPr>
        <p:spPr>
          <a:xfrm>
            <a:off x="1304925" y="2120900"/>
            <a:ext cx="7743825" cy="4005263"/>
          </a:xfrm>
          <a:solidFill>
            <a:schemeClr val="accent3">
              <a:lumMod val="20000"/>
              <a:lumOff val="80000"/>
            </a:schemeClr>
          </a:solidFill>
        </p:spPr>
        <p:txBody>
          <a:bodyPr/>
          <a:lstStyle/>
          <a:p>
            <a:r>
              <a:rPr lang="en-GB" sz="2400" dirty="0"/>
              <a:t>Programmes were developed ‘from the lives, experiences, interests and conditions of the people involved’ and this helped them reflect on their experiences. </a:t>
            </a:r>
          </a:p>
          <a:p>
            <a:r>
              <a:rPr lang="en-GB" sz="2400" dirty="0"/>
              <a:t>Learners were encouraged to be critically reflexive because ‘it is a key task for us to be able to help learners develop skills about recognising accurate information especially in relation to vaccines.’ </a:t>
            </a:r>
          </a:p>
          <a:p>
            <a:r>
              <a:rPr lang="en-GB" sz="2400" dirty="0"/>
              <a:t>‘Our role should be as development workers acting as agents of change rather than simply accepting the existing situation’.</a:t>
            </a:r>
          </a:p>
          <a:p>
            <a:pPr marL="0" indent="0">
              <a:buNone/>
            </a:pPr>
            <a:endParaRPr lang="en-GB" sz="2400" dirty="0"/>
          </a:p>
          <a:p>
            <a:pPr marL="0" indent="0" algn="ctr">
              <a:buNone/>
            </a:pPr>
            <a:r>
              <a:rPr lang="en-GB" sz="2400" dirty="0"/>
              <a:t> </a:t>
            </a:r>
          </a:p>
          <a:p>
            <a:pPr marL="0" indent="0">
              <a:buNone/>
            </a:pPr>
            <a:endParaRPr lang="en-US" sz="2400" dirty="0"/>
          </a:p>
        </p:txBody>
      </p:sp>
    </p:spTree>
    <p:extLst>
      <p:ext uri="{BB962C8B-B14F-4D97-AF65-F5344CB8AC3E}">
        <p14:creationId xmlns:p14="http://schemas.microsoft.com/office/powerpoint/2010/main" val="3084799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res6">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pres6.potx</Template>
  <TotalTime>1972</TotalTime>
  <Words>1156</Words>
  <Application>Microsoft Office PowerPoint</Application>
  <PresentationFormat>On-screen Show (4:3)</PresentationFormat>
  <Paragraphs>77</Paragraphs>
  <Slides>15</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MS PGothic</vt:lpstr>
      <vt:lpstr>Arial</vt:lpstr>
      <vt:lpstr>Calibri</vt:lpstr>
      <vt:lpstr>pres6</vt:lpstr>
      <vt:lpstr>Community-based adult learning and education in Scotland</vt:lpstr>
      <vt:lpstr>Background</vt:lpstr>
      <vt:lpstr>Themes from the interviews</vt:lpstr>
      <vt:lpstr>Impact of Covid-19 on provision (1)</vt:lpstr>
      <vt:lpstr>Impact of Covid-19 on provision (2)</vt:lpstr>
      <vt:lpstr>Five aspects of health and well-being</vt:lpstr>
      <vt:lpstr>Connecting with others</vt:lpstr>
      <vt:lpstr>Being Active</vt:lpstr>
      <vt:lpstr>Being Curious</vt:lpstr>
      <vt:lpstr>Keeping on learning</vt:lpstr>
      <vt:lpstr>Giving to others </vt:lpstr>
      <vt:lpstr>Reducing loneliness and isolation </vt:lpstr>
      <vt:lpstr>Conclusion (1)</vt:lpstr>
      <vt:lpstr>Conclusion (2)</vt:lpstr>
      <vt:lpstr>Conclusion (3)</vt:lpstr>
    </vt:vector>
  </TitlesOfParts>
  <Company>The University of Edinburgh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should go here</dc:title>
  <dc:creator>Aileen Robertson</dc:creator>
  <cp:lastModifiedBy>Mcintosh L (Laura)</cp:lastModifiedBy>
  <cp:revision>122</cp:revision>
  <dcterms:created xsi:type="dcterms:W3CDTF">2012-04-25T15:10:26Z</dcterms:created>
  <dcterms:modified xsi:type="dcterms:W3CDTF">2021-12-17T09:15:15Z</dcterms:modified>
</cp:coreProperties>
</file>