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7" r:id="rId2"/>
    <p:sldId id="266"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115" d="100"/>
          <a:sy n="115" d="100"/>
        </p:scale>
        <p:origin x="14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B7D14D-DC67-4E93-84A6-5236414694EB}" type="datetimeFigureOut">
              <a:rPr lang="en-GB" smtClean="0"/>
              <a:t>24/06/2019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4F53CB2-8F12-499F-92B3-6C99FC4867BF}" type="slidenum">
              <a:rPr lang="en-GB" smtClean="0"/>
              <a:t>‹#›</a:t>
            </a:fld>
            <a:endParaRPr lang="en-GB"/>
          </a:p>
        </p:txBody>
      </p:sp>
    </p:spTree>
    <p:extLst>
      <p:ext uri="{BB962C8B-B14F-4D97-AF65-F5344CB8AC3E}">
        <p14:creationId xmlns:p14="http://schemas.microsoft.com/office/powerpoint/2010/main" val="24475914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smtClean="0"/>
              <a:t>Brief summary of the team’s work</a:t>
            </a:r>
            <a:endParaRPr lang="en-GB" baseline="0" dirty="0" smtClean="0"/>
          </a:p>
          <a:p>
            <a:endParaRPr lang="en-GB" baseline="0" dirty="0" smtClean="0"/>
          </a:p>
          <a:p>
            <a:r>
              <a:rPr lang="en-GB" baseline="0" dirty="0" smtClean="0"/>
              <a:t>CLICK</a:t>
            </a:r>
          </a:p>
          <a:p>
            <a:endParaRPr lang="en-GB" baseline="0" dirty="0" smtClean="0"/>
          </a:p>
        </p:txBody>
      </p:sp>
      <p:sp>
        <p:nvSpPr>
          <p:cNvPr id="4" name="Slide Number Placeholder 3"/>
          <p:cNvSpPr>
            <a:spLocks noGrp="1"/>
          </p:cNvSpPr>
          <p:nvPr>
            <p:ph type="sldNum" sz="quarter" idx="10"/>
          </p:nvPr>
        </p:nvSpPr>
        <p:spPr/>
        <p:txBody>
          <a:bodyPr/>
          <a:lstStyle/>
          <a:p>
            <a:fld id="{C4865E52-D587-4E8B-A714-DC99A58AFCC7}" type="slidenum">
              <a:rPr lang="en-GB" smtClean="0"/>
              <a:t>1</a:t>
            </a:fld>
            <a:endParaRPr lang="en-GB"/>
          </a:p>
        </p:txBody>
      </p:sp>
    </p:spTree>
    <p:extLst>
      <p:ext uri="{BB962C8B-B14F-4D97-AF65-F5344CB8AC3E}">
        <p14:creationId xmlns:p14="http://schemas.microsoft.com/office/powerpoint/2010/main" val="24273640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43F46F3D-5FCC-43F4-AFF0-A4858577EFD8}" type="datetime1">
              <a:rPr lang="en-GB" smtClean="0"/>
              <a:t>24/06/2019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7CCD78F-A441-4B61-BB6D-DF7BEEC04CEA}" type="slidenum">
              <a:rPr lang="en-GB" smtClean="0"/>
              <a:t>‹#›</a:t>
            </a:fld>
            <a:endParaRPr lang="en-GB"/>
          </a:p>
        </p:txBody>
      </p:sp>
    </p:spTree>
    <p:extLst>
      <p:ext uri="{BB962C8B-B14F-4D97-AF65-F5344CB8AC3E}">
        <p14:creationId xmlns:p14="http://schemas.microsoft.com/office/powerpoint/2010/main" val="28497801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1468D2-8D0E-41A3-B640-99EEF7DF3110}" type="datetime1">
              <a:rPr lang="en-GB" smtClean="0"/>
              <a:t>24/06/2019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7CCD78F-A441-4B61-BB6D-DF7BEEC04CEA}" type="slidenum">
              <a:rPr lang="en-GB" smtClean="0"/>
              <a:t>‹#›</a:t>
            </a:fld>
            <a:endParaRPr lang="en-GB"/>
          </a:p>
        </p:txBody>
      </p:sp>
    </p:spTree>
    <p:extLst>
      <p:ext uri="{BB962C8B-B14F-4D97-AF65-F5344CB8AC3E}">
        <p14:creationId xmlns:p14="http://schemas.microsoft.com/office/powerpoint/2010/main" val="513975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7BCE55E-6F4D-477B-87BE-14777CDA530A}" type="datetime1">
              <a:rPr lang="en-GB" smtClean="0"/>
              <a:t>24/06/2019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7CCD78F-A441-4B61-BB6D-DF7BEEC04CEA}" type="slidenum">
              <a:rPr lang="en-GB" smtClean="0"/>
              <a:t>‹#›</a:t>
            </a:fld>
            <a:endParaRPr lang="en-GB"/>
          </a:p>
        </p:txBody>
      </p:sp>
    </p:spTree>
    <p:extLst>
      <p:ext uri="{BB962C8B-B14F-4D97-AF65-F5344CB8AC3E}">
        <p14:creationId xmlns:p14="http://schemas.microsoft.com/office/powerpoint/2010/main" val="2365832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4407D77-BB49-4A74-B25F-B88F88E2102E}" type="datetime1">
              <a:rPr lang="en-GB" smtClean="0"/>
              <a:t>24/06/2019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7CCD78F-A441-4B61-BB6D-DF7BEEC04CEA}" type="slidenum">
              <a:rPr lang="en-GB" smtClean="0"/>
              <a:t>‹#›</a:t>
            </a:fld>
            <a:endParaRPr lang="en-GB"/>
          </a:p>
        </p:txBody>
      </p:sp>
    </p:spTree>
    <p:extLst>
      <p:ext uri="{BB962C8B-B14F-4D97-AF65-F5344CB8AC3E}">
        <p14:creationId xmlns:p14="http://schemas.microsoft.com/office/powerpoint/2010/main" val="3902631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5EDBCC2-FFE3-4846-BA98-419FDD898DAF}" type="datetime1">
              <a:rPr lang="en-GB" smtClean="0"/>
              <a:t>24/06/2019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7CCD78F-A441-4B61-BB6D-DF7BEEC04CEA}" type="slidenum">
              <a:rPr lang="en-GB" smtClean="0"/>
              <a:t>‹#›</a:t>
            </a:fld>
            <a:endParaRPr lang="en-GB"/>
          </a:p>
        </p:txBody>
      </p:sp>
    </p:spTree>
    <p:extLst>
      <p:ext uri="{BB962C8B-B14F-4D97-AF65-F5344CB8AC3E}">
        <p14:creationId xmlns:p14="http://schemas.microsoft.com/office/powerpoint/2010/main" val="7682695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8C498AB-7301-4ADE-A038-2BC360833C62}" type="datetime1">
              <a:rPr lang="en-GB" smtClean="0"/>
              <a:t>24/06/2019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7CCD78F-A441-4B61-BB6D-DF7BEEC04CEA}" type="slidenum">
              <a:rPr lang="en-GB" smtClean="0"/>
              <a:t>‹#›</a:t>
            </a:fld>
            <a:endParaRPr lang="en-GB"/>
          </a:p>
        </p:txBody>
      </p:sp>
    </p:spTree>
    <p:extLst>
      <p:ext uri="{BB962C8B-B14F-4D97-AF65-F5344CB8AC3E}">
        <p14:creationId xmlns:p14="http://schemas.microsoft.com/office/powerpoint/2010/main" val="3738596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4262842-236E-4C35-A072-69C8BE8CACFF}" type="datetime1">
              <a:rPr lang="en-GB" smtClean="0"/>
              <a:t>24/06/2019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7CCD78F-A441-4B61-BB6D-DF7BEEC04CEA}" type="slidenum">
              <a:rPr lang="en-GB" smtClean="0"/>
              <a:t>‹#›</a:t>
            </a:fld>
            <a:endParaRPr lang="en-GB"/>
          </a:p>
        </p:txBody>
      </p:sp>
    </p:spTree>
    <p:extLst>
      <p:ext uri="{BB962C8B-B14F-4D97-AF65-F5344CB8AC3E}">
        <p14:creationId xmlns:p14="http://schemas.microsoft.com/office/powerpoint/2010/main" val="22285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0C66BC7-9FF3-416C-8452-D457A54B2362}" type="datetime1">
              <a:rPr lang="en-GB" smtClean="0"/>
              <a:t>24/06/2019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7CCD78F-A441-4B61-BB6D-DF7BEEC04CEA}" type="slidenum">
              <a:rPr lang="en-GB" smtClean="0"/>
              <a:t>‹#›</a:t>
            </a:fld>
            <a:endParaRPr lang="en-GB"/>
          </a:p>
        </p:txBody>
      </p:sp>
    </p:spTree>
    <p:extLst>
      <p:ext uri="{BB962C8B-B14F-4D97-AF65-F5344CB8AC3E}">
        <p14:creationId xmlns:p14="http://schemas.microsoft.com/office/powerpoint/2010/main" val="1323641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D1C4A1-E823-499B-BA76-9B78661C4C53}" type="datetime1">
              <a:rPr lang="en-GB" smtClean="0"/>
              <a:t>24/06/2019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7CCD78F-A441-4B61-BB6D-DF7BEEC04CEA}" type="slidenum">
              <a:rPr lang="en-GB" smtClean="0"/>
              <a:t>‹#›</a:t>
            </a:fld>
            <a:endParaRPr lang="en-GB"/>
          </a:p>
        </p:txBody>
      </p:sp>
    </p:spTree>
    <p:extLst>
      <p:ext uri="{BB962C8B-B14F-4D97-AF65-F5344CB8AC3E}">
        <p14:creationId xmlns:p14="http://schemas.microsoft.com/office/powerpoint/2010/main" val="158468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D32C016-E14D-4EEB-B835-D2B7DA65D321}" type="datetime1">
              <a:rPr lang="en-GB" smtClean="0"/>
              <a:t>24/06/2019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7CCD78F-A441-4B61-BB6D-DF7BEEC04CEA}" type="slidenum">
              <a:rPr lang="en-GB" smtClean="0"/>
              <a:t>‹#›</a:t>
            </a:fld>
            <a:endParaRPr lang="en-GB"/>
          </a:p>
        </p:txBody>
      </p:sp>
    </p:spTree>
    <p:extLst>
      <p:ext uri="{BB962C8B-B14F-4D97-AF65-F5344CB8AC3E}">
        <p14:creationId xmlns:p14="http://schemas.microsoft.com/office/powerpoint/2010/main" val="2034435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0E48BD5-9FB0-4679-96E9-B2DF62741FAF}" type="datetime1">
              <a:rPr lang="en-GB" smtClean="0"/>
              <a:t>24/06/2019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7CCD78F-A441-4B61-BB6D-DF7BEEC04CEA}" type="slidenum">
              <a:rPr lang="en-GB" smtClean="0"/>
              <a:t>‹#›</a:t>
            </a:fld>
            <a:endParaRPr lang="en-GB"/>
          </a:p>
        </p:txBody>
      </p:sp>
    </p:spTree>
    <p:extLst>
      <p:ext uri="{BB962C8B-B14F-4D97-AF65-F5344CB8AC3E}">
        <p14:creationId xmlns:p14="http://schemas.microsoft.com/office/powerpoint/2010/main" val="577839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94DA48-63C4-43C8-98E7-84799DFB5D45}" type="datetime1">
              <a:rPr lang="en-GB" smtClean="0"/>
              <a:t>24/06/2019</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CCD78F-A441-4B61-BB6D-DF7BEEC04CEA}" type="slidenum">
              <a:rPr lang="en-GB" smtClean="0"/>
              <a:t>‹#›</a:t>
            </a:fld>
            <a:endParaRPr lang="en-GB"/>
          </a:p>
        </p:txBody>
      </p:sp>
    </p:spTree>
    <p:extLst>
      <p:ext uri="{BB962C8B-B14F-4D97-AF65-F5344CB8AC3E}">
        <p14:creationId xmlns:p14="http://schemas.microsoft.com/office/powerpoint/2010/main" val="16133736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gov.scot/policies/land-reform/community-right-to-buy-abandoned-neglected-or-detrimental-land/"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scotlis.ros.gov.uk/?_ga=2.230081433.404024827.1561117086-422892716.1551779554"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94060" y="957535"/>
            <a:ext cx="8174956" cy="1008112"/>
          </a:xfrm>
        </p:spPr>
        <p:txBody>
          <a:bodyPr>
            <a:normAutofit fontScale="90000"/>
          </a:bodyPr>
          <a:lstStyle/>
          <a:p>
            <a:r>
              <a:rPr lang="en-GB" sz="4000" b="1" dirty="0" smtClean="0"/>
              <a:t>Part 3A Community Right to Buy Abandoned Neglected or Detrimental Land</a:t>
            </a:r>
            <a:r>
              <a:rPr lang="en-GB" sz="4000" dirty="0" smtClean="0"/>
              <a:t/>
            </a:r>
            <a:br>
              <a:rPr lang="en-GB" sz="4000" dirty="0" smtClean="0"/>
            </a:br>
            <a:r>
              <a:rPr lang="en-GB" sz="4000" dirty="0" smtClean="0"/>
              <a:t/>
            </a:r>
            <a:br>
              <a:rPr lang="en-GB" sz="4000" dirty="0" smtClean="0"/>
            </a:br>
            <a:r>
              <a:rPr lang="en-GB" sz="1200" dirty="0" err="1" smtClean="0">
                <a:latin typeface="Arial" panose="020B0604020202020204" pitchFamily="34" charset="0"/>
                <a:cs typeface="Arial" panose="020B0604020202020204" pitchFamily="34" charset="0"/>
              </a:rPr>
              <a:t>Land</a:t>
            </a:r>
            <a:r>
              <a:rPr lang="en-GB" sz="1200" dirty="0" smtClean="0">
                <a:latin typeface="Arial" panose="020B0604020202020204" pitchFamily="34" charset="0"/>
                <a:cs typeface="Arial" panose="020B0604020202020204" pitchFamily="34" charset="0"/>
              </a:rPr>
              <a:t> Reform (Scotland) Act 2003 – Part 3A</a:t>
            </a:r>
            <a:endParaRPr lang="en-GB" sz="1200" dirty="0"/>
          </a:p>
        </p:txBody>
      </p:sp>
      <p:sp>
        <p:nvSpPr>
          <p:cNvPr id="3" name="Subtitle 2"/>
          <p:cNvSpPr>
            <a:spLocks noGrp="1"/>
          </p:cNvSpPr>
          <p:nvPr>
            <p:ph type="subTitle" idx="1"/>
          </p:nvPr>
        </p:nvSpPr>
        <p:spPr>
          <a:xfrm>
            <a:off x="2194060" y="2468810"/>
            <a:ext cx="7776864" cy="3384376"/>
          </a:xfrm>
        </p:spPr>
        <p:txBody>
          <a:bodyPr>
            <a:normAutofit/>
          </a:bodyPr>
          <a:lstStyle/>
          <a:p>
            <a:endParaRPr lang="en-GB" dirty="0" smtClean="0">
              <a:solidFill>
                <a:schemeClr val="tx1"/>
              </a:solidFill>
            </a:endParaRPr>
          </a:p>
          <a:p>
            <a:r>
              <a:rPr lang="en-GB" dirty="0" smtClean="0">
                <a:solidFill>
                  <a:schemeClr val="tx1"/>
                </a:solidFill>
              </a:rPr>
              <a:t>Originally presente</a:t>
            </a:r>
            <a:r>
              <a:rPr lang="en-GB" dirty="0" smtClean="0"/>
              <a:t>d by </a:t>
            </a:r>
          </a:p>
          <a:p>
            <a:r>
              <a:rPr lang="en-GB" dirty="0" smtClean="0">
                <a:solidFill>
                  <a:schemeClr val="tx1"/>
                </a:solidFill>
              </a:rPr>
              <a:t>Dave Thomson</a:t>
            </a:r>
          </a:p>
          <a:p>
            <a:r>
              <a:rPr lang="en-GB" dirty="0" smtClean="0">
                <a:solidFill>
                  <a:schemeClr val="tx1"/>
                </a:solidFill>
              </a:rPr>
              <a:t>Head of Community Land Team</a:t>
            </a:r>
          </a:p>
          <a:p>
            <a:endParaRPr lang="en-GB" dirty="0"/>
          </a:p>
          <a:p>
            <a:endParaRPr lang="en-GB" dirty="0" smtClean="0">
              <a:solidFill>
                <a:schemeClr val="tx1"/>
              </a:solidFill>
            </a:endParaRPr>
          </a:p>
          <a:p>
            <a:endParaRPr lang="en-GB" dirty="0" smtClean="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47728" y="5733256"/>
            <a:ext cx="4869528" cy="8893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Slide Number Placeholder 4"/>
          <p:cNvSpPr>
            <a:spLocks noGrp="1"/>
          </p:cNvSpPr>
          <p:nvPr>
            <p:ph type="sldNum" sz="quarter" idx="12"/>
          </p:nvPr>
        </p:nvSpPr>
        <p:spPr/>
        <p:txBody>
          <a:bodyPr/>
          <a:lstStyle/>
          <a:p>
            <a:fld id="{F7CCD78F-A441-4B61-BB6D-DF7BEEC04CEA}" type="slidenum">
              <a:rPr lang="en-GB" smtClean="0"/>
              <a:t>1</a:t>
            </a:fld>
            <a:endParaRPr lang="en-GB"/>
          </a:p>
        </p:txBody>
      </p:sp>
    </p:spTree>
    <p:extLst>
      <p:ext uri="{BB962C8B-B14F-4D97-AF65-F5344CB8AC3E}">
        <p14:creationId xmlns:p14="http://schemas.microsoft.com/office/powerpoint/2010/main" val="20210623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3600" b="1" dirty="0">
                <a:solidFill>
                  <a:prstClr val="black"/>
                </a:solidFill>
              </a:rPr>
              <a:t>Part 3A – Community Right to Buy</a:t>
            </a:r>
            <a:br>
              <a:rPr lang="en-GB" sz="3600" b="1" dirty="0">
                <a:solidFill>
                  <a:prstClr val="black"/>
                </a:solidFill>
              </a:rPr>
            </a:br>
            <a:r>
              <a:rPr lang="en-GB" sz="3600" b="1" dirty="0">
                <a:solidFill>
                  <a:prstClr val="black"/>
                </a:solidFill>
              </a:rPr>
              <a:t/>
            </a:r>
            <a:br>
              <a:rPr lang="en-GB" sz="3600" b="1" dirty="0">
                <a:solidFill>
                  <a:prstClr val="black"/>
                </a:solidFill>
              </a:rPr>
            </a:br>
            <a:r>
              <a:rPr lang="en-GB" sz="1800" b="1" dirty="0">
                <a:solidFill>
                  <a:prstClr val="black"/>
                </a:solidFill>
              </a:rPr>
              <a:t>Stage </a:t>
            </a:r>
            <a:r>
              <a:rPr lang="en-GB" sz="1800" b="1" dirty="0" smtClean="0">
                <a:solidFill>
                  <a:prstClr val="black"/>
                </a:solidFill>
              </a:rPr>
              <a:t>8: Valuation and Decision</a:t>
            </a:r>
            <a:endParaRPr lang="en-GB" dirty="0"/>
          </a:p>
        </p:txBody>
      </p:sp>
      <p:sp>
        <p:nvSpPr>
          <p:cNvPr id="3" name="Content Placeholder 2"/>
          <p:cNvSpPr>
            <a:spLocks noGrp="1"/>
          </p:cNvSpPr>
          <p:nvPr>
            <p:ph idx="1"/>
          </p:nvPr>
        </p:nvSpPr>
        <p:spPr>
          <a:xfrm>
            <a:off x="838200" y="2187574"/>
            <a:ext cx="10515600" cy="4351338"/>
          </a:xfrm>
        </p:spPr>
        <p:txBody>
          <a:bodyPr>
            <a:normAutofit/>
          </a:bodyPr>
          <a:lstStyle/>
          <a:p>
            <a:r>
              <a:rPr lang="en-GB" sz="1600" dirty="0" smtClean="0"/>
              <a:t>Ministerial decision is made.</a:t>
            </a:r>
          </a:p>
          <a:p>
            <a:r>
              <a:rPr lang="en-GB" sz="1600" dirty="0" smtClean="0"/>
              <a:t>The </a:t>
            </a:r>
            <a:r>
              <a:rPr lang="en-GB" sz="1600" dirty="0" smtClean="0"/>
              <a:t>landowner, any </a:t>
            </a:r>
            <a:r>
              <a:rPr lang="en-GB" sz="1600" dirty="0" smtClean="0"/>
              <a:t>person who is a member of the defined community or heritable creditor may appeal the Ministers decision but this must </a:t>
            </a:r>
            <a:r>
              <a:rPr lang="en-GB" sz="1600" dirty="0" smtClean="0"/>
              <a:t>be lodged </a:t>
            </a:r>
            <a:r>
              <a:rPr lang="en-GB" sz="1600" dirty="0" smtClean="0"/>
              <a:t>with the Sheriff Court within 28 days of the decision being made. </a:t>
            </a:r>
            <a:endParaRPr lang="en-GB" sz="1600" dirty="0"/>
          </a:p>
          <a:p>
            <a:r>
              <a:rPr lang="en-GB" sz="1600" dirty="0" smtClean="0"/>
              <a:t>Scottish Ministers will instruct an independent valuer to determine the market value of the land.</a:t>
            </a:r>
          </a:p>
          <a:p>
            <a:r>
              <a:rPr lang="en-GB" sz="1600" dirty="0" smtClean="0"/>
              <a:t>The community body are given 21 days to confirm they wish to proceed.</a:t>
            </a:r>
          </a:p>
          <a:p>
            <a:r>
              <a:rPr lang="en-GB" sz="1600" dirty="0" smtClean="0"/>
              <a:t>If they do wish to proceed, they then have 6 months from the date that Scottish Ministers approved the right to buy to complete the transfer.</a:t>
            </a:r>
          </a:p>
          <a:p>
            <a:r>
              <a:rPr lang="en-GB" sz="1600" dirty="0"/>
              <a:t>The valuation can take up to </a:t>
            </a:r>
            <a:r>
              <a:rPr lang="en-GB" sz="1600" dirty="0" smtClean="0"/>
              <a:t>8 </a:t>
            </a:r>
            <a:r>
              <a:rPr lang="en-GB" sz="1600" dirty="0"/>
              <a:t>weeks, so groups should be finalising any funding by this point, to make sure that they don’t run out of time</a:t>
            </a:r>
            <a:r>
              <a:rPr lang="en-GB" sz="1600" dirty="0" smtClean="0"/>
              <a:t>.  Any appeals against the valuation must be lodged with the Scottish Lands Tribunal within 21 days of notification of the valuation.</a:t>
            </a:r>
            <a:endParaRPr lang="en-GB" sz="1600" dirty="0"/>
          </a:p>
          <a:p>
            <a:r>
              <a:rPr lang="en-GB" sz="1600" dirty="0" smtClean="0"/>
              <a:t>An extension may be granted within this period on the agreement of both the Community Body and the land owner. However, given that this is a compulsory sale, it is highly unlikely to happen.</a:t>
            </a:r>
          </a:p>
          <a:p>
            <a:endParaRPr lang="en-GB" sz="1600" dirty="0"/>
          </a:p>
        </p:txBody>
      </p:sp>
      <p:sp>
        <p:nvSpPr>
          <p:cNvPr id="4" name="Slide Number Placeholder 3"/>
          <p:cNvSpPr>
            <a:spLocks noGrp="1"/>
          </p:cNvSpPr>
          <p:nvPr>
            <p:ph type="sldNum" sz="quarter" idx="12"/>
          </p:nvPr>
        </p:nvSpPr>
        <p:spPr/>
        <p:txBody>
          <a:bodyPr/>
          <a:lstStyle/>
          <a:p>
            <a:fld id="{F7CCD78F-A441-4B61-BB6D-DF7BEEC04CEA}" type="slidenum">
              <a:rPr lang="en-GB" smtClean="0"/>
              <a:t>10</a:t>
            </a:fld>
            <a:endParaRPr lang="en-GB"/>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47728" y="5733256"/>
            <a:ext cx="4869528" cy="8893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047323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3600" b="1" dirty="0" smtClean="0">
                <a:latin typeface="+mn-lt"/>
              </a:rPr>
              <a:t>Part 3A – Community Right to Buy</a:t>
            </a:r>
            <a:br>
              <a:rPr lang="en-GB" sz="3600" b="1" dirty="0" smtClean="0">
                <a:latin typeface="+mn-lt"/>
              </a:rPr>
            </a:br>
            <a:endParaRPr lang="en-GB" sz="1600" dirty="0">
              <a:solidFill>
                <a:srgbClr val="FF0000"/>
              </a:solidFill>
              <a:latin typeface="+mn-lt"/>
            </a:endParaRPr>
          </a:p>
        </p:txBody>
      </p:sp>
      <p:sp>
        <p:nvSpPr>
          <p:cNvPr id="3" name="Content Placeholder 2"/>
          <p:cNvSpPr>
            <a:spLocks noGrp="1"/>
          </p:cNvSpPr>
          <p:nvPr>
            <p:ph idx="1"/>
          </p:nvPr>
        </p:nvSpPr>
        <p:spPr/>
        <p:txBody>
          <a:bodyPr>
            <a:normAutofit/>
          </a:bodyPr>
          <a:lstStyle/>
          <a:p>
            <a:pPr marL="0" indent="0" algn="ctr">
              <a:buNone/>
            </a:pPr>
            <a:r>
              <a:rPr lang="en-GB" sz="3200" b="1" dirty="0" smtClean="0"/>
              <a:t>What is it?</a:t>
            </a:r>
          </a:p>
          <a:p>
            <a:pPr marL="0" indent="0" algn="ctr">
              <a:buNone/>
            </a:pPr>
            <a:endParaRPr lang="en-GB" dirty="0"/>
          </a:p>
          <a:p>
            <a:pPr marL="0" indent="0" algn="ctr">
              <a:buNone/>
            </a:pPr>
            <a:r>
              <a:rPr lang="en-GB" dirty="0" smtClean="0"/>
              <a:t>This </a:t>
            </a:r>
            <a:r>
              <a:rPr lang="en-GB" dirty="0"/>
              <a:t>is a compulsory purchase. </a:t>
            </a:r>
            <a:endParaRPr lang="en-GB" dirty="0" smtClean="0"/>
          </a:p>
          <a:p>
            <a:pPr marL="0" indent="0" algn="ctr">
              <a:buNone/>
            </a:pPr>
            <a:endParaRPr lang="en-GB" dirty="0" smtClean="0"/>
          </a:p>
          <a:p>
            <a:pPr marL="0" indent="0" algn="ctr">
              <a:buNone/>
            </a:pPr>
            <a:r>
              <a:rPr lang="en-GB" dirty="0" smtClean="0"/>
              <a:t>It </a:t>
            </a:r>
            <a:r>
              <a:rPr lang="en-GB" dirty="0"/>
              <a:t>gives </a:t>
            </a:r>
            <a:r>
              <a:rPr lang="en-GB" dirty="0" smtClean="0"/>
              <a:t>compliant Community Bodies </a:t>
            </a:r>
            <a:r>
              <a:rPr lang="en-GB" dirty="0"/>
              <a:t>a right to compulsorily purchase land </a:t>
            </a:r>
            <a:r>
              <a:rPr lang="en-GB" dirty="0" smtClean="0"/>
              <a:t>or buildings which are </a:t>
            </a:r>
            <a:r>
              <a:rPr lang="en-GB" dirty="0"/>
              <a:t>wholly or mainly, abandoned or neglected or </a:t>
            </a:r>
            <a:r>
              <a:rPr lang="en-GB" dirty="0" smtClean="0"/>
              <a:t>where the </a:t>
            </a:r>
            <a:r>
              <a:rPr lang="en-GB" dirty="0"/>
              <a:t>use or management of the land is causing harm to the environmental wellbeing of the community.</a:t>
            </a:r>
          </a:p>
          <a:p>
            <a:endParaRPr lang="en-GB" dirty="0"/>
          </a:p>
        </p:txBody>
      </p:sp>
      <p:sp>
        <p:nvSpPr>
          <p:cNvPr id="4" name="Slide Number Placeholder 3"/>
          <p:cNvSpPr>
            <a:spLocks noGrp="1"/>
          </p:cNvSpPr>
          <p:nvPr>
            <p:ph type="sldNum" sz="quarter" idx="12"/>
          </p:nvPr>
        </p:nvSpPr>
        <p:spPr/>
        <p:txBody>
          <a:bodyPr/>
          <a:lstStyle/>
          <a:p>
            <a:fld id="{F7CCD78F-A441-4B61-BB6D-DF7BEEC04CEA}" type="slidenum">
              <a:rPr lang="en-GB" smtClean="0"/>
              <a:t>2</a:t>
            </a:fld>
            <a:endParaRPr lang="en-GB"/>
          </a:p>
        </p:txBody>
      </p:sp>
    </p:spTree>
    <p:extLst>
      <p:ext uri="{BB962C8B-B14F-4D97-AF65-F5344CB8AC3E}">
        <p14:creationId xmlns:p14="http://schemas.microsoft.com/office/powerpoint/2010/main" val="24902319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Part 3A – Community Right to Buy</a:t>
            </a:r>
            <a:br>
              <a:rPr lang="en-GB" b="1" dirty="0" smtClean="0"/>
            </a:br>
            <a:r>
              <a:rPr lang="en-GB" b="1" dirty="0" smtClean="0"/>
              <a:t/>
            </a:r>
            <a:br>
              <a:rPr lang="en-GB" b="1" dirty="0" smtClean="0"/>
            </a:br>
            <a:r>
              <a:rPr lang="en-GB" sz="2000" b="1" dirty="0" smtClean="0"/>
              <a:t>Stage 1: Community identifies land or buildings which are abandoned, neglected or detrimental</a:t>
            </a:r>
            <a:endParaRPr lang="en-GB" sz="2000" b="1" dirty="0"/>
          </a:p>
        </p:txBody>
      </p:sp>
      <p:sp>
        <p:nvSpPr>
          <p:cNvPr id="3" name="Content Placeholder 2"/>
          <p:cNvSpPr>
            <a:spLocks noGrp="1"/>
          </p:cNvSpPr>
          <p:nvPr>
            <p:ph idx="1"/>
          </p:nvPr>
        </p:nvSpPr>
        <p:spPr/>
        <p:txBody>
          <a:bodyPr>
            <a:normAutofit/>
          </a:bodyPr>
          <a:lstStyle/>
          <a:p>
            <a:endParaRPr lang="en-GB" sz="1600" dirty="0" smtClean="0"/>
          </a:p>
          <a:p>
            <a:pPr marL="171450" indent="-171450"/>
            <a:endParaRPr lang="en-GB" sz="1600" dirty="0" smtClean="0"/>
          </a:p>
          <a:p>
            <a:pPr marL="171450" indent="-171450"/>
            <a:r>
              <a:rPr lang="en-GB" sz="1600" dirty="0" smtClean="0"/>
              <a:t>Land must be either abandoned or neglected, or detrimental to the environmental wellbeing of the community.</a:t>
            </a:r>
          </a:p>
          <a:p>
            <a:pPr marL="0" indent="0">
              <a:lnSpc>
                <a:spcPct val="100000"/>
              </a:lnSpc>
              <a:spcBef>
                <a:spcPts val="0"/>
              </a:spcBef>
              <a:buNone/>
              <a:defRPr/>
            </a:pPr>
            <a:endParaRPr lang="en-GB" sz="1600" baseline="0" dirty="0"/>
          </a:p>
          <a:p>
            <a:pPr>
              <a:lnSpc>
                <a:spcPct val="100000"/>
              </a:lnSpc>
              <a:spcBef>
                <a:spcPts val="0"/>
              </a:spcBef>
              <a:defRPr/>
            </a:pPr>
            <a:r>
              <a:rPr lang="en-GB" sz="1600" dirty="0" smtClean="0"/>
              <a:t>We don’t say what abandoned or neglected is, we allow community groups to make the case themselves. One persons neglect is another’s wild garden… but it must be wholly or mainly abandoned or neglected.</a:t>
            </a:r>
          </a:p>
          <a:p>
            <a:pPr marL="0" indent="0">
              <a:lnSpc>
                <a:spcPct val="100000"/>
              </a:lnSpc>
              <a:spcBef>
                <a:spcPts val="0"/>
              </a:spcBef>
              <a:buNone/>
              <a:defRPr/>
            </a:pPr>
            <a:endParaRPr lang="en-GB" sz="1600" dirty="0" smtClean="0"/>
          </a:p>
          <a:p>
            <a:pPr>
              <a:lnSpc>
                <a:spcPct val="100000"/>
              </a:lnSpc>
              <a:spcBef>
                <a:spcPts val="0"/>
              </a:spcBef>
              <a:defRPr/>
            </a:pPr>
            <a:r>
              <a:rPr lang="en-GB" sz="1600" baseline="0" dirty="0" smtClean="0"/>
              <a:t>We don’t say what</a:t>
            </a:r>
            <a:r>
              <a:rPr lang="en-GB" sz="1600" dirty="0" smtClean="0"/>
              <a:t> harm is, for the same reason that we don’t say what abandoned or neglected is. We allow the group to tell us why, but it must affect the majority of the community.</a:t>
            </a:r>
          </a:p>
          <a:p>
            <a:pPr marL="0" indent="0">
              <a:lnSpc>
                <a:spcPct val="100000"/>
              </a:lnSpc>
              <a:spcBef>
                <a:spcPts val="0"/>
              </a:spcBef>
              <a:buNone/>
              <a:defRPr/>
            </a:pPr>
            <a:endParaRPr lang="en-GB" sz="1600" baseline="0" dirty="0" smtClean="0"/>
          </a:p>
          <a:p>
            <a:endParaRPr lang="en-GB" dirty="0"/>
          </a:p>
        </p:txBody>
      </p:sp>
      <p:sp>
        <p:nvSpPr>
          <p:cNvPr id="4" name="Slide Number Placeholder 3"/>
          <p:cNvSpPr>
            <a:spLocks noGrp="1"/>
          </p:cNvSpPr>
          <p:nvPr>
            <p:ph type="sldNum" sz="quarter" idx="12"/>
          </p:nvPr>
        </p:nvSpPr>
        <p:spPr/>
        <p:txBody>
          <a:bodyPr/>
          <a:lstStyle/>
          <a:p>
            <a:fld id="{F7CCD78F-A441-4B61-BB6D-DF7BEEC04CEA}" type="slidenum">
              <a:rPr lang="en-GB" smtClean="0"/>
              <a:t>3</a:t>
            </a:fld>
            <a:endParaRPr lang="en-GB"/>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47728" y="5733256"/>
            <a:ext cx="4869528" cy="8893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130209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Part 3A – Community Right to Buy</a:t>
            </a:r>
            <a:r>
              <a:rPr lang="en-GB" sz="1800" b="1" dirty="0" smtClean="0"/>
              <a:t/>
            </a:r>
            <a:br>
              <a:rPr lang="en-GB" sz="1800" b="1" dirty="0" smtClean="0"/>
            </a:br>
            <a:r>
              <a:rPr lang="en-GB" sz="1800" b="1" dirty="0" smtClean="0"/>
              <a:t/>
            </a:r>
            <a:br>
              <a:rPr lang="en-GB" sz="1800" b="1" dirty="0" smtClean="0"/>
            </a:br>
            <a:r>
              <a:rPr lang="en-GB" sz="2000" b="1" dirty="0" smtClean="0"/>
              <a:t/>
            </a:r>
            <a:br>
              <a:rPr lang="en-GB" sz="2000" b="1" dirty="0" smtClean="0"/>
            </a:br>
            <a:r>
              <a:rPr lang="en-GB" sz="2000" b="1" dirty="0" smtClean="0"/>
              <a:t>Stage 2: Community form a compliant Community Body</a:t>
            </a:r>
            <a:endParaRPr lang="en-GB" sz="2000" dirty="0"/>
          </a:p>
        </p:txBody>
      </p:sp>
      <p:sp>
        <p:nvSpPr>
          <p:cNvPr id="3" name="Content Placeholder 2"/>
          <p:cNvSpPr>
            <a:spLocks noGrp="1"/>
          </p:cNvSpPr>
          <p:nvPr>
            <p:ph idx="1"/>
          </p:nvPr>
        </p:nvSpPr>
        <p:spPr/>
        <p:txBody>
          <a:bodyPr>
            <a:normAutofit/>
          </a:bodyPr>
          <a:lstStyle/>
          <a:p>
            <a:endParaRPr lang="en-GB" sz="1600" dirty="0" smtClean="0"/>
          </a:p>
          <a:p>
            <a:r>
              <a:rPr lang="en-GB" sz="1600" dirty="0" smtClean="0"/>
              <a:t>To use Part 3A Community Right to Buy, a community must first form a compliant Community Body.</a:t>
            </a:r>
          </a:p>
          <a:p>
            <a:r>
              <a:rPr lang="en-GB" sz="1600" dirty="0" smtClean="0"/>
              <a:t>A community group is only deemed to be compliant once we have issued them with a letter of compliance, for which there are a number of pre-application steps. </a:t>
            </a:r>
          </a:p>
          <a:p>
            <a:r>
              <a:rPr lang="en-GB" sz="1600" dirty="0" smtClean="0"/>
              <a:t>The first pre-application step is forming a compliant Community Body, which must be either a Company Limited by Guarantee (CLBG), Scottish Charitable Incorporated Organisation (SCIO) or Community Benefit Society (BenCom). </a:t>
            </a:r>
          </a:p>
          <a:p>
            <a:r>
              <a:rPr lang="en-GB" sz="1600" dirty="0" smtClean="0"/>
              <a:t>Template CLBG and SCIO models can be downloaded from the </a:t>
            </a:r>
            <a:r>
              <a:rPr lang="en-GB" sz="1600" dirty="0" smtClean="0">
                <a:hlinkClick r:id="rId2"/>
              </a:rPr>
              <a:t>Community Right to Buy </a:t>
            </a:r>
            <a:r>
              <a:rPr lang="en-GB" sz="1600" dirty="0" smtClean="0"/>
              <a:t>webpage. </a:t>
            </a:r>
          </a:p>
          <a:p>
            <a:r>
              <a:rPr lang="en-GB" sz="1600" dirty="0" smtClean="0"/>
              <a:t>A compliant Community Body wishing to pursue a Community Right to Buy must define its community by a prescribed type of area. A prescribed area may be a </a:t>
            </a:r>
            <a:r>
              <a:rPr lang="en-GB" sz="1600" b="1" dirty="0" smtClean="0"/>
              <a:t>single</a:t>
            </a:r>
            <a:r>
              <a:rPr lang="en-GB" sz="1600" dirty="0" smtClean="0"/>
              <a:t>: community council, electoral ward, settlement, locality, an island, postcode sector (e.g. EH54), postcode district (e.g. EH54 7) or a </a:t>
            </a:r>
            <a:r>
              <a:rPr lang="en-GB" sz="1600" b="1" dirty="0" smtClean="0"/>
              <a:t>list</a:t>
            </a:r>
            <a:r>
              <a:rPr lang="en-GB" sz="1600" dirty="0" smtClean="0"/>
              <a:t> of contiguous postcode </a:t>
            </a:r>
            <a:r>
              <a:rPr lang="en-GB" sz="1600" b="1" dirty="0" smtClean="0"/>
              <a:t>units </a:t>
            </a:r>
            <a:r>
              <a:rPr lang="en-GB" sz="1600" dirty="0" smtClean="0"/>
              <a:t>(e.g. EH54 7DA, EH54 7DH, EH54 7DL). A combination of a single type of area plus additional postcode units may also be used.</a:t>
            </a:r>
            <a:endParaRPr lang="en-GB" sz="1400" dirty="0"/>
          </a:p>
        </p:txBody>
      </p:sp>
      <p:sp>
        <p:nvSpPr>
          <p:cNvPr id="4" name="Slide Number Placeholder 3"/>
          <p:cNvSpPr>
            <a:spLocks noGrp="1"/>
          </p:cNvSpPr>
          <p:nvPr>
            <p:ph type="sldNum" sz="quarter" idx="12"/>
          </p:nvPr>
        </p:nvSpPr>
        <p:spPr/>
        <p:txBody>
          <a:bodyPr/>
          <a:lstStyle/>
          <a:p>
            <a:fld id="{F7CCD78F-A441-4B61-BB6D-DF7BEEC04CEA}" type="slidenum">
              <a:rPr lang="en-GB" smtClean="0"/>
              <a:t>4</a:t>
            </a:fld>
            <a:endParaRPr lang="en-GB"/>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47728" y="5733256"/>
            <a:ext cx="4869528" cy="8893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85925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b="1" dirty="0" smtClean="0"/>
              <a:t>Part 3A – Community Right to Buy</a:t>
            </a:r>
            <a:br>
              <a:rPr lang="en-GB" b="1" dirty="0" smtClean="0"/>
            </a:br>
            <a:r>
              <a:rPr lang="en-GB" b="1" dirty="0"/>
              <a:t/>
            </a:r>
            <a:br>
              <a:rPr lang="en-GB" b="1" dirty="0"/>
            </a:br>
            <a:r>
              <a:rPr lang="en-GB" sz="2200" b="1" dirty="0" smtClean="0"/>
              <a:t>Stage 3: The compliant Community Body must have tried to buy the land or contact the relevant regulator</a:t>
            </a:r>
            <a:endParaRPr lang="en-GB" sz="2200" dirty="0"/>
          </a:p>
        </p:txBody>
      </p:sp>
      <p:sp>
        <p:nvSpPr>
          <p:cNvPr id="3" name="Content Placeholder 2"/>
          <p:cNvSpPr>
            <a:spLocks noGrp="1"/>
          </p:cNvSpPr>
          <p:nvPr>
            <p:ph idx="1"/>
          </p:nvPr>
        </p:nvSpPr>
        <p:spPr/>
        <p:txBody>
          <a:bodyPr>
            <a:normAutofit/>
          </a:bodyPr>
          <a:lstStyle/>
          <a:p>
            <a:endParaRPr lang="en-GB" sz="1800" dirty="0" smtClean="0"/>
          </a:p>
          <a:p>
            <a:r>
              <a:rPr lang="en-GB" sz="1600" dirty="0" smtClean="0"/>
              <a:t>Before a compliant Community Body can submit an application they must have already tried to buy the land. </a:t>
            </a:r>
          </a:p>
          <a:p>
            <a:r>
              <a:rPr lang="en-GB" sz="1600" dirty="0" smtClean="0"/>
              <a:t>This doesn’t have to be for market value and doesn’t necessarily have to be a monetary offer. However, it must be a reasonable offer.</a:t>
            </a:r>
          </a:p>
          <a:p>
            <a:r>
              <a:rPr lang="en-GB" sz="1600" dirty="0" smtClean="0"/>
              <a:t>In addition, where a Community Body think the land is detrimental to the environmental wellbeing of the community, they must have first contacted the relevant regular to try to fix the issue.</a:t>
            </a:r>
          </a:p>
          <a:p>
            <a:r>
              <a:rPr lang="en-GB" sz="1600" dirty="0" smtClean="0"/>
              <a:t>Both of these steps are required because it should not be the case that the first step a group take to acquire land is a compulsory purchase, whether to address abandonment, neglected or detrimental effects.</a:t>
            </a:r>
          </a:p>
          <a:p>
            <a:r>
              <a:rPr lang="en-GB" sz="1600" dirty="0" smtClean="0"/>
              <a:t>Any offer or contacting of the regulator must be done by a compliant Part 3A Community Body. </a:t>
            </a:r>
            <a:endParaRPr lang="en-GB" sz="1600" dirty="0"/>
          </a:p>
        </p:txBody>
      </p:sp>
      <p:sp>
        <p:nvSpPr>
          <p:cNvPr id="4" name="Slide Number Placeholder 3"/>
          <p:cNvSpPr>
            <a:spLocks noGrp="1"/>
          </p:cNvSpPr>
          <p:nvPr>
            <p:ph type="sldNum" sz="quarter" idx="12"/>
          </p:nvPr>
        </p:nvSpPr>
        <p:spPr/>
        <p:txBody>
          <a:bodyPr/>
          <a:lstStyle/>
          <a:p>
            <a:fld id="{F7CCD78F-A441-4B61-BB6D-DF7BEEC04CEA}" type="slidenum">
              <a:rPr lang="en-GB" smtClean="0"/>
              <a:t>5</a:t>
            </a:fld>
            <a:endParaRPr lang="en-GB"/>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47728" y="5733256"/>
            <a:ext cx="4869528" cy="8893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68062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3837" y="410368"/>
            <a:ext cx="10515600" cy="1325563"/>
          </a:xfrm>
        </p:spPr>
        <p:txBody>
          <a:bodyPr>
            <a:noAutofit/>
          </a:bodyPr>
          <a:lstStyle/>
          <a:p>
            <a:r>
              <a:rPr lang="en-GB" sz="4000" b="1" dirty="0"/>
              <a:t>Part 3A – Community Right to Buy</a:t>
            </a:r>
            <a:br>
              <a:rPr lang="en-GB" sz="4000" b="1" dirty="0"/>
            </a:br>
            <a:r>
              <a:rPr lang="en-GB" sz="4000" b="1" dirty="0"/>
              <a:t/>
            </a:r>
            <a:br>
              <a:rPr lang="en-GB" sz="4000" b="1" dirty="0"/>
            </a:br>
            <a:r>
              <a:rPr lang="en-GB" sz="2000" b="1" dirty="0"/>
              <a:t>Stage </a:t>
            </a:r>
            <a:r>
              <a:rPr lang="en-GB" sz="2000" b="1" dirty="0" smtClean="0"/>
              <a:t>4: </a:t>
            </a:r>
            <a:r>
              <a:rPr lang="en-GB" sz="2000" b="1" dirty="0"/>
              <a:t>Community Body obtains evidence of current community support for their plans</a:t>
            </a:r>
            <a:endParaRPr lang="en-GB" sz="2000" dirty="0"/>
          </a:p>
        </p:txBody>
      </p:sp>
      <p:sp>
        <p:nvSpPr>
          <p:cNvPr id="3" name="Content Placeholder 2"/>
          <p:cNvSpPr>
            <a:spLocks noGrp="1"/>
          </p:cNvSpPr>
          <p:nvPr>
            <p:ph idx="1"/>
          </p:nvPr>
        </p:nvSpPr>
        <p:spPr/>
        <p:txBody>
          <a:bodyPr>
            <a:normAutofit/>
          </a:bodyPr>
          <a:lstStyle/>
          <a:p>
            <a:endParaRPr lang="en-GB" sz="1600" dirty="0" smtClean="0"/>
          </a:p>
          <a:p>
            <a:r>
              <a:rPr lang="en-GB" sz="1600" dirty="0" smtClean="0"/>
              <a:t>The Community now have to demonstrate the support of the whole community by means of a ballot.</a:t>
            </a:r>
          </a:p>
          <a:p>
            <a:r>
              <a:rPr lang="en-GB" sz="1600" dirty="0" smtClean="0"/>
              <a:t>Scottish Ministers will not run this ballot for the group, they must do so themselves. It is also possible to contract out the running of the ballot should the CB feel this would be a better option. </a:t>
            </a:r>
          </a:p>
          <a:p>
            <a:r>
              <a:rPr lang="en-GB" sz="1600" dirty="0" smtClean="0"/>
              <a:t>We will not pay the costs up front, but the group can reclaim reasonable costs, such as postage, stationery, printing etc. We will not cover the cost of publicising the ballot.</a:t>
            </a:r>
          </a:p>
          <a:p>
            <a:r>
              <a:rPr lang="en-GB" sz="1600" dirty="0" smtClean="0"/>
              <a:t>The costs can only be claimed if an application is submitted. The application does not have to be approved, merely received.</a:t>
            </a:r>
          </a:p>
          <a:p>
            <a:r>
              <a:rPr lang="en-GB" sz="1600" dirty="0" smtClean="0"/>
              <a:t>The result of the ballot must be published within 14 days and the result submitted to Scottish Ministers within 21 days (even if this is prior to an application being submitted).</a:t>
            </a:r>
          </a:p>
          <a:p>
            <a:r>
              <a:rPr lang="en-GB" sz="1600" dirty="0" smtClean="0"/>
              <a:t>The result of the ballot is valid for 6 months and an application must be submitted within this time period.</a:t>
            </a:r>
            <a:endParaRPr lang="en-GB" sz="1600" dirty="0"/>
          </a:p>
        </p:txBody>
      </p:sp>
      <p:sp>
        <p:nvSpPr>
          <p:cNvPr id="4" name="Slide Number Placeholder 3"/>
          <p:cNvSpPr>
            <a:spLocks noGrp="1"/>
          </p:cNvSpPr>
          <p:nvPr>
            <p:ph type="sldNum" sz="quarter" idx="12"/>
          </p:nvPr>
        </p:nvSpPr>
        <p:spPr/>
        <p:txBody>
          <a:bodyPr/>
          <a:lstStyle/>
          <a:p>
            <a:fld id="{F7CCD78F-A441-4B61-BB6D-DF7BEEC04CEA}" type="slidenum">
              <a:rPr lang="en-GB" smtClean="0"/>
              <a:t>6</a:t>
            </a:fld>
            <a:endParaRPr lang="en-GB"/>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47728" y="5733256"/>
            <a:ext cx="4869528" cy="8893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392213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4000" b="1" dirty="0">
                <a:solidFill>
                  <a:prstClr val="black"/>
                </a:solidFill>
              </a:rPr>
              <a:t>Part 3A – Community Right to Buy</a:t>
            </a:r>
            <a:br>
              <a:rPr lang="en-GB" sz="4000" b="1" dirty="0">
                <a:solidFill>
                  <a:prstClr val="black"/>
                </a:solidFill>
              </a:rPr>
            </a:br>
            <a:r>
              <a:rPr lang="en-GB" sz="4000" b="1" dirty="0">
                <a:solidFill>
                  <a:prstClr val="black"/>
                </a:solidFill>
              </a:rPr>
              <a:t/>
            </a:r>
            <a:br>
              <a:rPr lang="en-GB" sz="4000" b="1" dirty="0">
                <a:solidFill>
                  <a:prstClr val="black"/>
                </a:solidFill>
              </a:rPr>
            </a:br>
            <a:r>
              <a:rPr lang="en-GB" sz="2000" b="1" dirty="0">
                <a:solidFill>
                  <a:prstClr val="black"/>
                </a:solidFill>
              </a:rPr>
              <a:t>Stage </a:t>
            </a:r>
            <a:r>
              <a:rPr lang="en-GB" sz="2000" b="1" dirty="0" smtClean="0">
                <a:solidFill>
                  <a:prstClr val="black"/>
                </a:solidFill>
              </a:rPr>
              <a:t>5: Right to Buy Application is sent to Scottish Ministers</a:t>
            </a:r>
            <a:endParaRPr lang="en-GB" dirty="0"/>
          </a:p>
        </p:txBody>
      </p:sp>
      <p:sp>
        <p:nvSpPr>
          <p:cNvPr id="3" name="Content Placeholder 2"/>
          <p:cNvSpPr>
            <a:spLocks noGrp="1"/>
          </p:cNvSpPr>
          <p:nvPr>
            <p:ph idx="1"/>
          </p:nvPr>
        </p:nvSpPr>
        <p:spPr/>
        <p:txBody>
          <a:bodyPr>
            <a:normAutofit/>
          </a:bodyPr>
          <a:lstStyle/>
          <a:p>
            <a:endParaRPr lang="en-GB" sz="1600" dirty="0" smtClean="0"/>
          </a:p>
          <a:p>
            <a:r>
              <a:rPr lang="en-GB" sz="1600" dirty="0" smtClean="0"/>
              <a:t>Not only does the compliant Community Body the have to send the application to Scottish Ministers, they must also send a copy to the owner and to any heritable </a:t>
            </a:r>
            <a:r>
              <a:rPr lang="en-GB" sz="1600" dirty="0" smtClean="0"/>
              <a:t>creditors.</a:t>
            </a:r>
            <a:endParaRPr lang="en-GB" sz="1600" dirty="0" smtClean="0"/>
          </a:p>
          <a:p>
            <a:r>
              <a:rPr lang="en-GB" sz="1600" dirty="0" smtClean="0"/>
              <a:t>The name and contact details of owner(s) and heritable creditor(s) should be listed on the title deeds for a property.</a:t>
            </a:r>
          </a:p>
          <a:p>
            <a:r>
              <a:rPr lang="en-GB" sz="1600" dirty="0" smtClean="0"/>
              <a:t>A copy of the title deed can be obtained from </a:t>
            </a:r>
            <a:r>
              <a:rPr lang="en-GB" sz="1600" dirty="0" smtClean="0">
                <a:hlinkClick r:id="rId2"/>
              </a:rPr>
              <a:t>Registers of Scotland </a:t>
            </a:r>
            <a:r>
              <a:rPr lang="en-GB" sz="1600" dirty="0" smtClean="0"/>
              <a:t>for </a:t>
            </a:r>
            <a:r>
              <a:rPr lang="en-GB" sz="1600" dirty="0"/>
              <a:t>a small fee. </a:t>
            </a:r>
          </a:p>
        </p:txBody>
      </p:sp>
      <p:sp>
        <p:nvSpPr>
          <p:cNvPr id="4" name="Slide Number Placeholder 3"/>
          <p:cNvSpPr>
            <a:spLocks noGrp="1"/>
          </p:cNvSpPr>
          <p:nvPr>
            <p:ph type="sldNum" sz="quarter" idx="12"/>
          </p:nvPr>
        </p:nvSpPr>
        <p:spPr/>
        <p:txBody>
          <a:bodyPr/>
          <a:lstStyle/>
          <a:p>
            <a:fld id="{F7CCD78F-A441-4B61-BB6D-DF7BEEC04CEA}" type="slidenum">
              <a:rPr lang="en-GB" smtClean="0"/>
              <a:t>7</a:t>
            </a:fld>
            <a:endParaRPr lang="en-GB"/>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47728" y="5733256"/>
            <a:ext cx="4869528" cy="8893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694476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solidFill>
                  <a:prstClr val="black"/>
                </a:solidFill>
              </a:rPr>
              <a:t>Part 3A – Community Right to Buy</a:t>
            </a:r>
            <a:r>
              <a:rPr lang="en-GB" sz="3600" b="1" dirty="0">
                <a:solidFill>
                  <a:prstClr val="black"/>
                </a:solidFill>
              </a:rPr>
              <a:t/>
            </a:r>
            <a:br>
              <a:rPr lang="en-GB" sz="3600" b="1" dirty="0">
                <a:solidFill>
                  <a:prstClr val="black"/>
                </a:solidFill>
              </a:rPr>
            </a:br>
            <a:r>
              <a:rPr lang="en-GB" sz="3600" b="1" dirty="0">
                <a:solidFill>
                  <a:prstClr val="black"/>
                </a:solidFill>
              </a:rPr>
              <a:t/>
            </a:r>
            <a:br>
              <a:rPr lang="en-GB" sz="3600" b="1" dirty="0">
                <a:solidFill>
                  <a:prstClr val="black"/>
                </a:solidFill>
              </a:rPr>
            </a:br>
            <a:r>
              <a:rPr lang="en-GB" sz="2000" b="1" dirty="0">
                <a:solidFill>
                  <a:prstClr val="black"/>
                </a:solidFill>
              </a:rPr>
              <a:t>Stage </a:t>
            </a:r>
            <a:r>
              <a:rPr lang="en-GB" sz="2000" b="1" dirty="0" smtClean="0">
                <a:solidFill>
                  <a:prstClr val="black"/>
                </a:solidFill>
              </a:rPr>
              <a:t>6: A prohibition is placed on the owner, preventing them from selling the land to anyone else</a:t>
            </a:r>
            <a:endParaRPr lang="en-GB" sz="2000" dirty="0"/>
          </a:p>
        </p:txBody>
      </p:sp>
      <p:sp>
        <p:nvSpPr>
          <p:cNvPr id="3" name="Content Placeholder 2"/>
          <p:cNvSpPr>
            <a:spLocks noGrp="1"/>
          </p:cNvSpPr>
          <p:nvPr>
            <p:ph idx="1"/>
          </p:nvPr>
        </p:nvSpPr>
        <p:spPr>
          <a:xfrm>
            <a:off x="838200" y="2266199"/>
            <a:ext cx="10515600" cy="4351338"/>
          </a:xfrm>
        </p:spPr>
        <p:txBody>
          <a:bodyPr>
            <a:normAutofit/>
          </a:bodyPr>
          <a:lstStyle/>
          <a:p>
            <a:r>
              <a:rPr lang="en-GB" sz="1600" dirty="0" smtClean="0"/>
              <a:t>On receipt of an application, we will write to the owner and any heritable creditors, asking them for any comments in relation to the application.</a:t>
            </a:r>
          </a:p>
          <a:p>
            <a:r>
              <a:rPr lang="en-GB" sz="1600" dirty="0" smtClean="0"/>
              <a:t>We will also write to the owners of any land next to the land in the application, as well as anyone else we deem to have an interest.</a:t>
            </a:r>
            <a:endParaRPr lang="en-GB" sz="1600" dirty="0"/>
          </a:p>
          <a:p>
            <a:r>
              <a:rPr lang="en-GB" sz="1600" dirty="0" smtClean="0"/>
              <a:t>We will advertise the fact that there has been an application received. </a:t>
            </a:r>
          </a:p>
          <a:p>
            <a:r>
              <a:rPr lang="en-GB" sz="1600" dirty="0" smtClean="0"/>
              <a:t>The application will also be placed on the Register of Applications by Community Bodies to Buy Land (held by Registers of Scotland).</a:t>
            </a:r>
          </a:p>
          <a:p>
            <a:r>
              <a:rPr lang="en-GB" sz="1600" dirty="0" smtClean="0"/>
              <a:t>At this stage, a prohibition is also placed on the land, preventing the owner from taking steps to transfer.</a:t>
            </a:r>
            <a:endParaRPr lang="en-GB" sz="1600" dirty="0"/>
          </a:p>
        </p:txBody>
      </p:sp>
      <p:sp>
        <p:nvSpPr>
          <p:cNvPr id="4" name="Slide Number Placeholder 3"/>
          <p:cNvSpPr>
            <a:spLocks noGrp="1"/>
          </p:cNvSpPr>
          <p:nvPr>
            <p:ph type="sldNum" sz="quarter" idx="12"/>
          </p:nvPr>
        </p:nvSpPr>
        <p:spPr/>
        <p:txBody>
          <a:bodyPr/>
          <a:lstStyle/>
          <a:p>
            <a:fld id="{F7CCD78F-A441-4B61-BB6D-DF7BEEC04CEA}" type="slidenum">
              <a:rPr lang="en-GB" smtClean="0"/>
              <a:t>8</a:t>
            </a:fld>
            <a:endParaRPr lang="en-GB"/>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47728" y="5733256"/>
            <a:ext cx="4869528" cy="8893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180289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3600" b="1" dirty="0">
                <a:solidFill>
                  <a:prstClr val="black"/>
                </a:solidFill>
              </a:rPr>
              <a:t>Part 3A – Community Right to Buy</a:t>
            </a:r>
            <a:br>
              <a:rPr lang="en-GB" sz="3600" b="1" dirty="0">
                <a:solidFill>
                  <a:prstClr val="black"/>
                </a:solidFill>
              </a:rPr>
            </a:br>
            <a:r>
              <a:rPr lang="en-GB" sz="3600" b="1" dirty="0">
                <a:solidFill>
                  <a:prstClr val="black"/>
                </a:solidFill>
              </a:rPr>
              <a:t/>
            </a:r>
            <a:br>
              <a:rPr lang="en-GB" sz="3600" b="1" dirty="0">
                <a:solidFill>
                  <a:prstClr val="black"/>
                </a:solidFill>
              </a:rPr>
            </a:br>
            <a:r>
              <a:rPr lang="en-GB" sz="2000" b="1" dirty="0">
                <a:solidFill>
                  <a:prstClr val="black"/>
                </a:solidFill>
              </a:rPr>
              <a:t>Stage </a:t>
            </a:r>
            <a:r>
              <a:rPr lang="en-GB" sz="2000" b="1" dirty="0" smtClean="0">
                <a:solidFill>
                  <a:prstClr val="black"/>
                </a:solidFill>
              </a:rPr>
              <a:t>7: Scottish Ministers will seek comments from Owners, Creditors and the Community Bod</a:t>
            </a:r>
            <a:r>
              <a:rPr lang="en-GB" sz="1800" b="1" dirty="0" smtClean="0">
                <a:solidFill>
                  <a:prstClr val="black"/>
                </a:solidFill>
              </a:rPr>
              <a:t>y</a:t>
            </a:r>
            <a:endParaRPr lang="en-GB" dirty="0"/>
          </a:p>
        </p:txBody>
      </p:sp>
      <p:sp>
        <p:nvSpPr>
          <p:cNvPr id="3" name="Content Placeholder 2"/>
          <p:cNvSpPr>
            <a:spLocks noGrp="1"/>
          </p:cNvSpPr>
          <p:nvPr>
            <p:ph idx="1"/>
          </p:nvPr>
        </p:nvSpPr>
        <p:spPr>
          <a:xfrm>
            <a:off x="838200" y="2506662"/>
            <a:ext cx="10515600" cy="4351338"/>
          </a:xfrm>
        </p:spPr>
        <p:txBody>
          <a:bodyPr>
            <a:normAutofit/>
          </a:bodyPr>
          <a:lstStyle/>
          <a:p>
            <a:r>
              <a:rPr lang="en-GB" sz="1600" dirty="0" smtClean="0"/>
              <a:t>The owners of the land and any heritable creditors are given 60 days in which to provide Scottish Ministers with comments on the application.</a:t>
            </a:r>
          </a:p>
          <a:p>
            <a:r>
              <a:rPr lang="en-GB" sz="1600" dirty="0" smtClean="0"/>
              <a:t>Once Scottish Ministers have received these comments, we will send a copy to the Part 3A Community Body who will then have 60 days to provide further comments.</a:t>
            </a:r>
          </a:p>
          <a:p>
            <a:r>
              <a:rPr lang="en-GB" sz="1600" dirty="0" smtClean="0"/>
              <a:t>On receipt of the Community Bodies comments, Scottish Ministers will take no less than 60 days to decide whether or not to approve the application</a:t>
            </a:r>
          </a:p>
          <a:p>
            <a:endParaRPr lang="en-GB" sz="1800" dirty="0" smtClean="0"/>
          </a:p>
          <a:p>
            <a:endParaRPr lang="en-GB" sz="1800" dirty="0"/>
          </a:p>
        </p:txBody>
      </p:sp>
      <p:sp>
        <p:nvSpPr>
          <p:cNvPr id="4" name="Slide Number Placeholder 3"/>
          <p:cNvSpPr>
            <a:spLocks noGrp="1"/>
          </p:cNvSpPr>
          <p:nvPr>
            <p:ph type="sldNum" sz="quarter" idx="12"/>
          </p:nvPr>
        </p:nvSpPr>
        <p:spPr/>
        <p:txBody>
          <a:bodyPr/>
          <a:lstStyle/>
          <a:p>
            <a:fld id="{F7CCD78F-A441-4B61-BB6D-DF7BEEC04CEA}" type="slidenum">
              <a:rPr lang="en-GB" smtClean="0"/>
              <a:t>9</a:t>
            </a:fld>
            <a:endParaRPr lang="en-GB"/>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47728" y="5733256"/>
            <a:ext cx="4869528" cy="8893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4957434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217</TotalTime>
  <Words>1221</Words>
  <Application>Microsoft Office PowerPoint</Application>
  <PresentationFormat>Widescreen</PresentationFormat>
  <Paragraphs>79</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Part 3A Community Right to Buy Abandoned Neglected or Detrimental Land  Land Reform (Scotland) Act 2003 – Part 3A</vt:lpstr>
      <vt:lpstr>Part 3A – Community Right to Buy </vt:lpstr>
      <vt:lpstr>Part 3A – Community Right to Buy  Stage 1: Community identifies land or buildings which are abandoned, neglected or detrimental</vt:lpstr>
      <vt:lpstr>Part 3A – Community Right to Buy   Stage 2: Community form a compliant Community Body</vt:lpstr>
      <vt:lpstr>Part 3A – Community Right to Buy  Stage 3: The compliant Community Body must have tried to buy the land or contact the relevant regulator</vt:lpstr>
      <vt:lpstr>Part 3A – Community Right to Buy  Stage 4: Community Body obtains evidence of current community support for their plans</vt:lpstr>
      <vt:lpstr>Part 3A – Community Right to Buy  Stage 5: Right to Buy Application is sent to Scottish Ministers</vt:lpstr>
      <vt:lpstr>Part 3A – Community Right to Buy  Stage 6: A prohibition is placed on the owner, preventing them from selling the land to anyone else</vt:lpstr>
      <vt:lpstr>Part 3A – Community Right to Buy  Stage 7: Scottish Ministers will seek comments from Owners, Creditors and the Community Body</vt:lpstr>
      <vt:lpstr>Part 3A – Community Right to Buy  Stage 8: Valuation and Decision</vt:lpstr>
    </vt:vector>
  </TitlesOfParts>
  <Company>Scottish Government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Anderson K (Kyle)</dc:creator>
  <cp:lastModifiedBy>Anderson K (Kyle)</cp:lastModifiedBy>
  <cp:revision>28</cp:revision>
  <dcterms:created xsi:type="dcterms:W3CDTF">2019-06-20T09:42:46Z</dcterms:created>
  <dcterms:modified xsi:type="dcterms:W3CDTF">2019-06-24T07:15:02Z</dcterms:modified>
</cp:coreProperties>
</file>