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60" r:id="rId2"/>
    <p:sldId id="265" r:id="rId3"/>
    <p:sldId id="257" r:id="rId4"/>
    <p:sldId id="263" r:id="rId5"/>
    <p:sldId id="266" r:id="rId6"/>
    <p:sldId id="267" r:id="rId7"/>
    <p:sldId id="269" r:id="rId8"/>
    <p:sldId id="271" r:id="rId9"/>
    <p:sldId id="273" r:id="rId10"/>
    <p:sldId id="277" r:id="rId11"/>
    <p:sldId id="278" r:id="rId12"/>
    <p:sldId id="280" r:id="rId13"/>
    <p:sldId id="275" r:id="rId14"/>
    <p:sldId id="281" r:id="rId15"/>
    <p:sldId id="282" r:id="rId16"/>
    <p:sldId id="286" r:id="rId17"/>
    <p:sldId id="284" r:id="rId18"/>
    <p:sldId id="285" r:id="rId19"/>
    <p:sldId id="268" r:id="rId20"/>
    <p:sldId id="272"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B9DC"/>
    <a:srgbClr val="41C6CD"/>
    <a:srgbClr val="8488C4"/>
    <a:srgbClr val="AFB2D9"/>
    <a:srgbClr val="C9CBE5"/>
    <a:srgbClr val="7030CD"/>
    <a:srgbClr val="C3C5E3"/>
    <a:srgbClr val="DCC5ED"/>
    <a:srgbClr val="BAF2F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83" autoAdjust="0"/>
    <p:restoredTop sz="87077" autoAdjust="0"/>
  </p:normalViewPr>
  <p:slideViewPr>
    <p:cSldViewPr snapToGrid="0" snapToObjects="1">
      <p:cViewPr varScale="1">
        <p:scale>
          <a:sx n="65" d="100"/>
          <a:sy n="65" d="100"/>
        </p:scale>
        <p:origin x="1324" y="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C4BD12-635D-4D1A-BE11-ADCFD5FDB416}" type="doc">
      <dgm:prSet loTypeId="urn:microsoft.com/office/officeart/2005/8/layout/chart3" loCatId="cycle" qsTypeId="urn:microsoft.com/office/officeart/2005/8/quickstyle/simple1" qsCatId="simple" csTypeId="urn:microsoft.com/office/officeart/2005/8/colors/accent1_2" csCatId="accent1" phldr="1"/>
      <dgm:spPr/>
    </dgm:pt>
    <dgm:pt modelId="{808D904F-B28B-4D54-BE1E-2DADFEFD2964}">
      <dgm:prSet phldrT="[Text]" custT="1"/>
      <dgm:spPr>
        <a:solidFill>
          <a:schemeClr val="accent6"/>
        </a:solidFill>
      </dgm:spPr>
      <dgm:t>
        <a:bodyPr/>
        <a:lstStyle/>
        <a:p>
          <a:r>
            <a:rPr lang="en-US" sz="1400" b="1" dirty="0"/>
            <a:t>1 Work with young people and others</a:t>
          </a:r>
        </a:p>
      </dgm:t>
    </dgm:pt>
    <dgm:pt modelId="{902B7C78-B0EF-4E83-94E3-C65ABE116ECF}" type="parTrans" cxnId="{FC284ED9-D626-4B13-ACE8-8AD183FD9571}">
      <dgm:prSet/>
      <dgm:spPr/>
      <dgm:t>
        <a:bodyPr/>
        <a:lstStyle/>
        <a:p>
          <a:endParaRPr lang="en-US"/>
        </a:p>
      </dgm:t>
    </dgm:pt>
    <dgm:pt modelId="{183E7EF7-F40B-41A1-8003-36E7AAA58EB4}" type="sibTrans" cxnId="{FC284ED9-D626-4B13-ACE8-8AD183FD9571}">
      <dgm:prSet/>
      <dgm:spPr/>
      <dgm:t>
        <a:bodyPr/>
        <a:lstStyle/>
        <a:p>
          <a:endParaRPr lang="en-US"/>
        </a:p>
      </dgm:t>
    </dgm:pt>
    <dgm:pt modelId="{5F2ED742-DA8A-4354-B236-EB67ACEF8D07}">
      <dgm:prSet phldrT="[Text]" custT="1"/>
      <dgm:spPr>
        <a:solidFill>
          <a:schemeClr val="accent5"/>
        </a:solidFill>
      </dgm:spPr>
      <dgm:t>
        <a:bodyPr/>
        <a:lstStyle/>
        <a:p>
          <a:pPr algn="l"/>
          <a:r>
            <a:rPr lang="en-US" sz="1300" b="1" dirty="0"/>
            <a:t>2 Facilitate learning and development of young people through planning and implementing learning activities </a:t>
          </a:r>
        </a:p>
      </dgm:t>
    </dgm:pt>
    <dgm:pt modelId="{1F6325B4-DAAD-47B0-BA34-ACD0B4898028}" type="parTrans" cxnId="{2B315E78-B5EF-4B83-AB9C-0355685FE596}">
      <dgm:prSet/>
      <dgm:spPr/>
      <dgm:t>
        <a:bodyPr/>
        <a:lstStyle/>
        <a:p>
          <a:endParaRPr lang="en-US"/>
        </a:p>
      </dgm:t>
    </dgm:pt>
    <dgm:pt modelId="{948F990E-EA02-4835-A994-3A04637B88D2}" type="sibTrans" cxnId="{2B315E78-B5EF-4B83-AB9C-0355685FE596}">
      <dgm:prSet/>
      <dgm:spPr/>
      <dgm:t>
        <a:bodyPr/>
        <a:lstStyle/>
        <a:p>
          <a:endParaRPr lang="en-US"/>
        </a:p>
      </dgm:t>
    </dgm:pt>
    <dgm:pt modelId="{840B9FF5-2852-44A9-AE91-669CB64691CA}">
      <dgm:prSet phldrT="[Text]" custT="1"/>
      <dgm:spPr>
        <a:solidFill>
          <a:schemeClr val="accent2"/>
        </a:solidFill>
      </dgm:spPr>
      <dgm:t>
        <a:bodyPr/>
        <a:lstStyle/>
        <a:p>
          <a:r>
            <a:rPr lang="en-US" sz="1400" b="1" dirty="0"/>
            <a:t>5 Develop, lead and manage self and others</a:t>
          </a:r>
        </a:p>
      </dgm:t>
    </dgm:pt>
    <dgm:pt modelId="{3D1560A5-4B2E-4C66-99F2-AB75D6789B29}" type="parTrans" cxnId="{3AD081FB-C3FA-4972-B78F-61D1FB65F318}">
      <dgm:prSet/>
      <dgm:spPr/>
      <dgm:t>
        <a:bodyPr/>
        <a:lstStyle/>
        <a:p>
          <a:endParaRPr lang="en-US"/>
        </a:p>
      </dgm:t>
    </dgm:pt>
    <dgm:pt modelId="{A36FA380-A5B9-4CBD-9F0C-7A5D465701F7}" type="sibTrans" cxnId="{3AD081FB-C3FA-4972-B78F-61D1FB65F318}">
      <dgm:prSet/>
      <dgm:spPr/>
      <dgm:t>
        <a:bodyPr/>
        <a:lstStyle/>
        <a:p>
          <a:endParaRPr lang="en-US"/>
        </a:p>
      </dgm:t>
    </dgm:pt>
    <dgm:pt modelId="{D9374DBB-E352-4776-AED6-E48F71925DEF}">
      <dgm:prSet phldrT="[Text]" custT="1"/>
      <dgm:spPr>
        <a:solidFill>
          <a:schemeClr val="accent4"/>
        </a:solidFill>
      </dgm:spPr>
      <dgm:t>
        <a:bodyPr/>
        <a:lstStyle/>
        <a:p>
          <a:r>
            <a:rPr lang="en-US" sz="1400" b="1" dirty="0"/>
            <a:t>3 Actively demonstrate commitment to inclusion, equity and young people’s interests and health and wellbeing.</a:t>
          </a:r>
        </a:p>
      </dgm:t>
    </dgm:pt>
    <dgm:pt modelId="{487D8810-687C-42F8-8FF2-DD27B75E2CCF}" type="parTrans" cxnId="{6F6646CC-8B69-4DFD-94BC-5D3C173ED416}">
      <dgm:prSet/>
      <dgm:spPr/>
      <dgm:t>
        <a:bodyPr/>
        <a:lstStyle/>
        <a:p>
          <a:endParaRPr lang="en-US"/>
        </a:p>
      </dgm:t>
    </dgm:pt>
    <dgm:pt modelId="{725F8A32-E694-4959-95CE-34E61FE5143E}" type="sibTrans" cxnId="{6F6646CC-8B69-4DFD-94BC-5D3C173ED416}">
      <dgm:prSet/>
      <dgm:spPr/>
      <dgm:t>
        <a:bodyPr/>
        <a:lstStyle/>
        <a:p>
          <a:endParaRPr lang="en-US"/>
        </a:p>
      </dgm:t>
    </dgm:pt>
    <dgm:pt modelId="{494BC534-C8D5-46BC-A9E0-7E4D5100967A}">
      <dgm:prSet phldrT="[Text]" custT="1"/>
      <dgm:spPr>
        <a:solidFill>
          <a:schemeClr val="accent3"/>
        </a:solidFill>
      </dgm:spPr>
      <dgm:t>
        <a:bodyPr/>
        <a:lstStyle/>
        <a:p>
          <a:r>
            <a:rPr lang="en-US" sz="1400" b="1" dirty="0"/>
            <a:t>4 Plan and implement strategy and youth work activities for young people </a:t>
          </a:r>
        </a:p>
      </dgm:t>
    </dgm:pt>
    <dgm:pt modelId="{BEB5A925-4320-4C77-8B1C-CA6A30E70048}" type="parTrans" cxnId="{70BBAA71-F129-484A-ABE1-F3313910BC1B}">
      <dgm:prSet/>
      <dgm:spPr/>
      <dgm:t>
        <a:bodyPr/>
        <a:lstStyle/>
        <a:p>
          <a:endParaRPr lang="en-US"/>
        </a:p>
      </dgm:t>
    </dgm:pt>
    <dgm:pt modelId="{3497E698-8F78-47B3-AEA3-AFF758B70BDC}" type="sibTrans" cxnId="{70BBAA71-F129-484A-ABE1-F3313910BC1B}">
      <dgm:prSet/>
      <dgm:spPr/>
      <dgm:t>
        <a:bodyPr/>
        <a:lstStyle/>
        <a:p>
          <a:endParaRPr lang="en-US"/>
        </a:p>
      </dgm:t>
    </dgm:pt>
    <dgm:pt modelId="{11C17D05-973C-4E6C-829F-BC5BAA26786A}">
      <dgm:prSet phldrT="[Text]" custT="1"/>
      <dgm:spPr>
        <a:solidFill>
          <a:srgbClr val="FFC000"/>
        </a:solidFill>
      </dgm:spPr>
      <dgm:t>
        <a:bodyPr/>
        <a:lstStyle/>
        <a:p>
          <a:r>
            <a:rPr lang="en-US" sz="1400" b="1" dirty="0"/>
            <a:t>6 Work with Communities</a:t>
          </a:r>
        </a:p>
      </dgm:t>
    </dgm:pt>
    <dgm:pt modelId="{FC73D8FA-A08F-439F-A114-7F89DC190B3C}" type="parTrans" cxnId="{5E847374-F56B-42AF-AD03-185746002483}">
      <dgm:prSet/>
      <dgm:spPr/>
      <dgm:t>
        <a:bodyPr/>
        <a:lstStyle/>
        <a:p>
          <a:endParaRPr lang="en-GB"/>
        </a:p>
      </dgm:t>
    </dgm:pt>
    <dgm:pt modelId="{1A508167-FAB6-4CE6-A632-CB9CB74C15D4}" type="sibTrans" cxnId="{5E847374-F56B-42AF-AD03-185746002483}">
      <dgm:prSet/>
      <dgm:spPr/>
      <dgm:t>
        <a:bodyPr/>
        <a:lstStyle/>
        <a:p>
          <a:endParaRPr lang="en-GB"/>
        </a:p>
      </dgm:t>
    </dgm:pt>
    <dgm:pt modelId="{51619B71-5F40-4154-930E-2DC0B407DEFC}" type="pres">
      <dgm:prSet presAssocID="{E7C4BD12-635D-4D1A-BE11-ADCFD5FDB416}" presName="compositeShape" presStyleCnt="0">
        <dgm:presLayoutVars>
          <dgm:chMax val="7"/>
          <dgm:dir/>
          <dgm:resizeHandles val="exact"/>
        </dgm:presLayoutVars>
      </dgm:prSet>
      <dgm:spPr/>
    </dgm:pt>
    <dgm:pt modelId="{5A8D54B1-9962-4D7A-A988-747D72294826}" type="pres">
      <dgm:prSet presAssocID="{E7C4BD12-635D-4D1A-BE11-ADCFD5FDB416}" presName="wedge1" presStyleLbl="node1" presStyleIdx="0" presStyleCnt="6" custLinFactNeighborX="-2810" custLinFactNeighborY="5513"/>
      <dgm:spPr/>
    </dgm:pt>
    <dgm:pt modelId="{32A44ED2-B919-48B3-9B78-DD200106DCCF}" type="pres">
      <dgm:prSet presAssocID="{E7C4BD12-635D-4D1A-BE11-ADCFD5FDB416}" presName="wedge1Tx" presStyleLbl="node1" presStyleIdx="0" presStyleCnt="6">
        <dgm:presLayoutVars>
          <dgm:chMax val="0"/>
          <dgm:chPref val="0"/>
          <dgm:bulletEnabled val="1"/>
        </dgm:presLayoutVars>
      </dgm:prSet>
      <dgm:spPr/>
    </dgm:pt>
    <dgm:pt modelId="{03D0415A-950A-4A11-9672-027312D57524}" type="pres">
      <dgm:prSet presAssocID="{E7C4BD12-635D-4D1A-BE11-ADCFD5FDB416}" presName="wedge2" presStyleLbl="node1" presStyleIdx="1" presStyleCnt="6"/>
      <dgm:spPr/>
    </dgm:pt>
    <dgm:pt modelId="{EAAA9B30-CE66-4EDC-B8A2-3B323DDFCBED}" type="pres">
      <dgm:prSet presAssocID="{E7C4BD12-635D-4D1A-BE11-ADCFD5FDB416}" presName="wedge2Tx" presStyleLbl="node1" presStyleIdx="1" presStyleCnt="6">
        <dgm:presLayoutVars>
          <dgm:chMax val="0"/>
          <dgm:chPref val="0"/>
          <dgm:bulletEnabled val="1"/>
        </dgm:presLayoutVars>
      </dgm:prSet>
      <dgm:spPr/>
    </dgm:pt>
    <dgm:pt modelId="{6968E273-6463-4025-A25B-B2868B6C1A76}" type="pres">
      <dgm:prSet presAssocID="{E7C4BD12-635D-4D1A-BE11-ADCFD5FDB416}" presName="wedge3" presStyleLbl="node1" presStyleIdx="2" presStyleCnt="6" custLinFactNeighborX="152" custLinFactNeighborY="-372"/>
      <dgm:spPr/>
    </dgm:pt>
    <dgm:pt modelId="{8B30D69E-7A0D-4904-B5C5-16E179EDAE6A}" type="pres">
      <dgm:prSet presAssocID="{E7C4BD12-635D-4D1A-BE11-ADCFD5FDB416}" presName="wedge3Tx" presStyleLbl="node1" presStyleIdx="2" presStyleCnt="6">
        <dgm:presLayoutVars>
          <dgm:chMax val="0"/>
          <dgm:chPref val="0"/>
          <dgm:bulletEnabled val="1"/>
        </dgm:presLayoutVars>
      </dgm:prSet>
      <dgm:spPr/>
    </dgm:pt>
    <dgm:pt modelId="{E00BA104-165D-4E7B-8C60-654C42F32CE6}" type="pres">
      <dgm:prSet presAssocID="{E7C4BD12-635D-4D1A-BE11-ADCFD5FDB416}" presName="wedge4" presStyleLbl="node1" presStyleIdx="3" presStyleCnt="6"/>
      <dgm:spPr/>
    </dgm:pt>
    <dgm:pt modelId="{C7B71EAF-4CCE-46BD-AE51-43D17DECD945}" type="pres">
      <dgm:prSet presAssocID="{E7C4BD12-635D-4D1A-BE11-ADCFD5FDB416}" presName="wedge4Tx" presStyleLbl="node1" presStyleIdx="3" presStyleCnt="6">
        <dgm:presLayoutVars>
          <dgm:chMax val="0"/>
          <dgm:chPref val="0"/>
          <dgm:bulletEnabled val="1"/>
        </dgm:presLayoutVars>
      </dgm:prSet>
      <dgm:spPr/>
    </dgm:pt>
    <dgm:pt modelId="{17F0C9FD-4CF7-45DF-939B-D7B79E0B1D00}" type="pres">
      <dgm:prSet presAssocID="{E7C4BD12-635D-4D1A-BE11-ADCFD5FDB416}" presName="wedge5" presStyleLbl="node1" presStyleIdx="4" presStyleCnt="6"/>
      <dgm:spPr/>
    </dgm:pt>
    <dgm:pt modelId="{2A90E43B-5555-4DF3-BD02-FFB965D59C40}" type="pres">
      <dgm:prSet presAssocID="{E7C4BD12-635D-4D1A-BE11-ADCFD5FDB416}" presName="wedge5Tx" presStyleLbl="node1" presStyleIdx="4" presStyleCnt="6">
        <dgm:presLayoutVars>
          <dgm:chMax val="0"/>
          <dgm:chPref val="0"/>
          <dgm:bulletEnabled val="1"/>
        </dgm:presLayoutVars>
      </dgm:prSet>
      <dgm:spPr/>
    </dgm:pt>
    <dgm:pt modelId="{D4407365-1034-42FC-99F7-A27798171EDC}" type="pres">
      <dgm:prSet presAssocID="{E7C4BD12-635D-4D1A-BE11-ADCFD5FDB416}" presName="wedge6" presStyleLbl="node1" presStyleIdx="5" presStyleCnt="6" custLinFactNeighborX="600" custLinFactNeighborY="440"/>
      <dgm:spPr/>
    </dgm:pt>
    <dgm:pt modelId="{A98F95D8-4DC3-455E-B647-E98BAAC0F0B6}" type="pres">
      <dgm:prSet presAssocID="{E7C4BD12-635D-4D1A-BE11-ADCFD5FDB416}" presName="wedge6Tx" presStyleLbl="node1" presStyleIdx="5" presStyleCnt="6">
        <dgm:presLayoutVars>
          <dgm:chMax val="0"/>
          <dgm:chPref val="0"/>
          <dgm:bulletEnabled val="1"/>
        </dgm:presLayoutVars>
      </dgm:prSet>
      <dgm:spPr/>
    </dgm:pt>
  </dgm:ptLst>
  <dgm:cxnLst>
    <dgm:cxn modelId="{EE361211-1157-4ADB-8B35-A0B14FF7F5CE}" type="presOf" srcId="{D9374DBB-E352-4776-AED6-E48F71925DEF}" destId="{6968E273-6463-4025-A25B-B2868B6C1A76}" srcOrd="0" destOrd="0" presId="urn:microsoft.com/office/officeart/2005/8/layout/chart3"/>
    <dgm:cxn modelId="{34C51940-227F-49F1-8FA4-BE42D38C7E6F}" type="presOf" srcId="{11C17D05-973C-4E6C-829F-BC5BAA26786A}" destId="{A98F95D8-4DC3-455E-B647-E98BAAC0F0B6}" srcOrd="1" destOrd="0" presId="urn:microsoft.com/office/officeart/2005/8/layout/chart3"/>
    <dgm:cxn modelId="{ADAF245E-307D-4EB0-BEB7-AC982DBA3B63}" type="presOf" srcId="{494BC534-C8D5-46BC-A9E0-7E4D5100967A}" destId="{C7B71EAF-4CCE-46BD-AE51-43D17DECD945}" srcOrd="1" destOrd="0" presId="urn:microsoft.com/office/officeart/2005/8/layout/chart3"/>
    <dgm:cxn modelId="{49D4A06B-6430-493E-9BB7-7FF2ECA35849}" type="presOf" srcId="{808D904F-B28B-4D54-BE1E-2DADFEFD2964}" destId="{32A44ED2-B919-48B3-9B78-DD200106DCCF}" srcOrd="1" destOrd="0" presId="urn:microsoft.com/office/officeart/2005/8/layout/chart3"/>
    <dgm:cxn modelId="{E64E8151-D488-4806-BF74-170B979279FF}" type="presOf" srcId="{808D904F-B28B-4D54-BE1E-2DADFEFD2964}" destId="{5A8D54B1-9962-4D7A-A988-747D72294826}" srcOrd="0" destOrd="0" presId="urn:microsoft.com/office/officeart/2005/8/layout/chart3"/>
    <dgm:cxn modelId="{70BBAA71-F129-484A-ABE1-F3313910BC1B}" srcId="{E7C4BD12-635D-4D1A-BE11-ADCFD5FDB416}" destId="{494BC534-C8D5-46BC-A9E0-7E4D5100967A}" srcOrd="3" destOrd="0" parTransId="{BEB5A925-4320-4C77-8B1C-CA6A30E70048}" sibTransId="{3497E698-8F78-47B3-AEA3-AFF758B70BDC}"/>
    <dgm:cxn modelId="{D18CA653-B4E9-4792-8053-8EFAB8A3916A}" type="presOf" srcId="{5F2ED742-DA8A-4354-B236-EB67ACEF8D07}" destId="{03D0415A-950A-4A11-9672-027312D57524}" srcOrd="0" destOrd="0" presId="urn:microsoft.com/office/officeart/2005/8/layout/chart3"/>
    <dgm:cxn modelId="{5E847374-F56B-42AF-AD03-185746002483}" srcId="{E7C4BD12-635D-4D1A-BE11-ADCFD5FDB416}" destId="{11C17D05-973C-4E6C-829F-BC5BAA26786A}" srcOrd="5" destOrd="0" parTransId="{FC73D8FA-A08F-439F-A114-7F89DC190B3C}" sibTransId="{1A508167-FAB6-4CE6-A632-CB9CB74C15D4}"/>
    <dgm:cxn modelId="{2B315E78-B5EF-4B83-AB9C-0355685FE596}" srcId="{E7C4BD12-635D-4D1A-BE11-ADCFD5FDB416}" destId="{5F2ED742-DA8A-4354-B236-EB67ACEF8D07}" srcOrd="1" destOrd="0" parTransId="{1F6325B4-DAAD-47B0-BA34-ACD0B4898028}" sibTransId="{948F990E-EA02-4835-A994-3A04637B88D2}"/>
    <dgm:cxn modelId="{5821187F-0603-4259-925F-614E0AFCE48E}" type="presOf" srcId="{5F2ED742-DA8A-4354-B236-EB67ACEF8D07}" destId="{EAAA9B30-CE66-4EDC-B8A2-3B323DDFCBED}" srcOrd="1" destOrd="0" presId="urn:microsoft.com/office/officeart/2005/8/layout/chart3"/>
    <dgm:cxn modelId="{253D11B1-F996-4658-AC46-523D1B926C36}" type="presOf" srcId="{494BC534-C8D5-46BC-A9E0-7E4D5100967A}" destId="{E00BA104-165D-4E7B-8C60-654C42F32CE6}" srcOrd="0" destOrd="0" presId="urn:microsoft.com/office/officeart/2005/8/layout/chart3"/>
    <dgm:cxn modelId="{DD019BB7-7529-41BA-A0F9-B2880664F75D}" type="presOf" srcId="{E7C4BD12-635D-4D1A-BE11-ADCFD5FDB416}" destId="{51619B71-5F40-4154-930E-2DC0B407DEFC}" srcOrd="0" destOrd="0" presId="urn:microsoft.com/office/officeart/2005/8/layout/chart3"/>
    <dgm:cxn modelId="{6F6646CC-8B69-4DFD-94BC-5D3C173ED416}" srcId="{E7C4BD12-635D-4D1A-BE11-ADCFD5FDB416}" destId="{D9374DBB-E352-4776-AED6-E48F71925DEF}" srcOrd="2" destOrd="0" parTransId="{487D8810-687C-42F8-8FF2-DD27B75E2CCF}" sibTransId="{725F8A32-E694-4959-95CE-34E61FE5143E}"/>
    <dgm:cxn modelId="{8C134CCD-237A-47CF-A17D-35D53A2FE10D}" type="presOf" srcId="{11C17D05-973C-4E6C-829F-BC5BAA26786A}" destId="{D4407365-1034-42FC-99F7-A27798171EDC}" srcOrd="0" destOrd="0" presId="urn:microsoft.com/office/officeart/2005/8/layout/chart3"/>
    <dgm:cxn modelId="{FC284ED9-D626-4B13-ACE8-8AD183FD9571}" srcId="{E7C4BD12-635D-4D1A-BE11-ADCFD5FDB416}" destId="{808D904F-B28B-4D54-BE1E-2DADFEFD2964}" srcOrd="0" destOrd="0" parTransId="{902B7C78-B0EF-4E83-94E3-C65ABE116ECF}" sibTransId="{183E7EF7-F40B-41A1-8003-36E7AAA58EB4}"/>
    <dgm:cxn modelId="{22CE28DE-DD9F-4331-B69A-99E2F3238407}" type="presOf" srcId="{840B9FF5-2852-44A9-AE91-669CB64691CA}" destId="{2A90E43B-5555-4DF3-BD02-FFB965D59C40}" srcOrd="1" destOrd="0" presId="urn:microsoft.com/office/officeart/2005/8/layout/chart3"/>
    <dgm:cxn modelId="{7A11C8ED-0B46-4C13-B7A2-08A31A404657}" type="presOf" srcId="{840B9FF5-2852-44A9-AE91-669CB64691CA}" destId="{17F0C9FD-4CF7-45DF-939B-D7B79E0B1D00}" srcOrd="0" destOrd="0" presId="urn:microsoft.com/office/officeart/2005/8/layout/chart3"/>
    <dgm:cxn modelId="{36EBC4FA-91A6-4E4C-9596-6CB955D815F5}" type="presOf" srcId="{D9374DBB-E352-4776-AED6-E48F71925DEF}" destId="{8B30D69E-7A0D-4904-B5C5-16E179EDAE6A}" srcOrd="1" destOrd="0" presId="urn:microsoft.com/office/officeart/2005/8/layout/chart3"/>
    <dgm:cxn modelId="{3AD081FB-C3FA-4972-B78F-61D1FB65F318}" srcId="{E7C4BD12-635D-4D1A-BE11-ADCFD5FDB416}" destId="{840B9FF5-2852-44A9-AE91-669CB64691CA}" srcOrd="4" destOrd="0" parTransId="{3D1560A5-4B2E-4C66-99F2-AB75D6789B29}" sibTransId="{A36FA380-A5B9-4CBD-9F0C-7A5D465701F7}"/>
    <dgm:cxn modelId="{27B95760-390F-4281-8F8C-3E70289B445D}" type="presParOf" srcId="{51619B71-5F40-4154-930E-2DC0B407DEFC}" destId="{5A8D54B1-9962-4D7A-A988-747D72294826}" srcOrd="0" destOrd="0" presId="urn:microsoft.com/office/officeart/2005/8/layout/chart3"/>
    <dgm:cxn modelId="{99793053-DE13-4023-B56D-95F2A1918182}" type="presParOf" srcId="{51619B71-5F40-4154-930E-2DC0B407DEFC}" destId="{32A44ED2-B919-48B3-9B78-DD200106DCCF}" srcOrd="1" destOrd="0" presId="urn:microsoft.com/office/officeart/2005/8/layout/chart3"/>
    <dgm:cxn modelId="{CA568654-DB04-4BD9-964C-DFFEC05F9AEB}" type="presParOf" srcId="{51619B71-5F40-4154-930E-2DC0B407DEFC}" destId="{03D0415A-950A-4A11-9672-027312D57524}" srcOrd="2" destOrd="0" presId="urn:microsoft.com/office/officeart/2005/8/layout/chart3"/>
    <dgm:cxn modelId="{15664B87-2DCB-4DA5-8C9B-291E11B51C61}" type="presParOf" srcId="{51619B71-5F40-4154-930E-2DC0B407DEFC}" destId="{EAAA9B30-CE66-4EDC-B8A2-3B323DDFCBED}" srcOrd="3" destOrd="0" presId="urn:microsoft.com/office/officeart/2005/8/layout/chart3"/>
    <dgm:cxn modelId="{C7556882-955D-4F9A-8FD7-661106903A0E}" type="presParOf" srcId="{51619B71-5F40-4154-930E-2DC0B407DEFC}" destId="{6968E273-6463-4025-A25B-B2868B6C1A76}" srcOrd="4" destOrd="0" presId="urn:microsoft.com/office/officeart/2005/8/layout/chart3"/>
    <dgm:cxn modelId="{5351A74A-74EB-4665-AFAD-71AEA75A6E84}" type="presParOf" srcId="{51619B71-5F40-4154-930E-2DC0B407DEFC}" destId="{8B30D69E-7A0D-4904-B5C5-16E179EDAE6A}" srcOrd="5" destOrd="0" presId="urn:microsoft.com/office/officeart/2005/8/layout/chart3"/>
    <dgm:cxn modelId="{51DCB1AF-4550-40E7-8B92-1FA9C4D024FD}" type="presParOf" srcId="{51619B71-5F40-4154-930E-2DC0B407DEFC}" destId="{E00BA104-165D-4E7B-8C60-654C42F32CE6}" srcOrd="6" destOrd="0" presId="urn:microsoft.com/office/officeart/2005/8/layout/chart3"/>
    <dgm:cxn modelId="{5E79F02F-8CC5-44B6-8D81-11748D8AAEAC}" type="presParOf" srcId="{51619B71-5F40-4154-930E-2DC0B407DEFC}" destId="{C7B71EAF-4CCE-46BD-AE51-43D17DECD945}" srcOrd="7" destOrd="0" presId="urn:microsoft.com/office/officeart/2005/8/layout/chart3"/>
    <dgm:cxn modelId="{AE1BB04D-DB58-490F-B8A6-D6DA544A86E4}" type="presParOf" srcId="{51619B71-5F40-4154-930E-2DC0B407DEFC}" destId="{17F0C9FD-4CF7-45DF-939B-D7B79E0B1D00}" srcOrd="8" destOrd="0" presId="urn:microsoft.com/office/officeart/2005/8/layout/chart3"/>
    <dgm:cxn modelId="{4336BCA2-84BA-4CC1-88B0-6CD8C4DB74D8}" type="presParOf" srcId="{51619B71-5F40-4154-930E-2DC0B407DEFC}" destId="{2A90E43B-5555-4DF3-BD02-FFB965D59C40}" srcOrd="9" destOrd="0" presId="urn:microsoft.com/office/officeart/2005/8/layout/chart3"/>
    <dgm:cxn modelId="{56BF099E-11F7-4467-AED3-139C6E3B9735}" type="presParOf" srcId="{51619B71-5F40-4154-930E-2DC0B407DEFC}" destId="{D4407365-1034-42FC-99F7-A27798171EDC}" srcOrd="10" destOrd="0" presId="urn:microsoft.com/office/officeart/2005/8/layout/chart3"/>
    <dgm:cxn modelId="{1F3D9C65-0562-4EF0-95A1-4BB29AB07FB6}" type="presParOf" srcId="{51619B71-5F40-4154-930E-2DC0B407DEFC}" destId="{A98F95D8-4DC3-455E-B647-E98BAAC0F0B6}" srcOrd="11" destOrd="0" presId="urn:microsoft.com/office/officeart/2005/8/layout/char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8D54B1-9962-4D7A-A988-747D72294826}">
      <dsp:nvSpPr>
        <dsp:cNvPr id="0" name=""/>
        <dsp:cNvSpPr/>
      </dsp:nvSpPr>
      <dsp:spPr>
        <a:xfrm>
          <a:off x="1795318" y="660067"/>
          <a:ext cx="5297735" cy="5297735"/>
        </a:xfrm>
        <a:prstGeom prst="pie">
          <a:avLst>
            <a:gd name="adj1" fmla="val 16200000"/>
            <a:gd name="adj2" fmla="val 19800000"/>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1 Work with young people and others</a:t>
          </a:r>
        </a:p>
      </dsp:txBody>
      <dsp:txXfrm>
        <a:off x="4500947" y="1227682"/>
        <a:ext cx="1545172" cy="1135229"/>
      </dsp:txXfrm>
    </dsp:sp>
    <dsp:sp modelId="{03D0415A-950A-4A11-9672-027312D57524}">
      <dsp:nvSpPr>
        <dsp:cNvPr id="0" name=""/>
        <dsp:cNvSpPr/>
      </dsp:nvSpPr>
      <dsp:spPr>
        <a:xfrm>
          <a:off x="1786514" y="641089"/>
          <a:ext cx="5297735" cy="5297735"/>
        </a:xfrm>
        <a:prstGeom prst="pie">
          <a:avLst>
            <a:gd name="adj1" fmla="val 19800000"/>
            <a:gd name="adj2" fmla="val 1800000"/>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l" defTabSz="577850">
            <a:lnSpc>
              <a:spcPct val="90000"/>
            </a:lnSpc>
            <a:spcBef>
              <a:spcPct val="0"/>
            </a:spcBef>
            <a:spcAft>
              <a:spcPct val="35000"/>
            </a:spcAft>
            <a:buNone/>
          </a:pPr>
          <a:r>
            <a:rPr lang="en-US" sz="1300" b="1" kern="1200" dirty="0"/>
            <a:t>2 Facilitate learning and development of young people through planning and implementing learning activities </a:t>
          </a:r>
        </a:p>
      </dsp:txBody>
      <dsp:txXfrm>
        <a:off x="5412940" y="2753876"/>
        <a:ext cx="1601934" cy="1072160"/>
      </dsp:txXfrm>
    </dsp:sp>
    <dsp:sp modelId="{6968E273-6463-4025-A25B-B2868B6C1A76}">
      <dsp:nvSpPr>
        <dsp:cNvPr id="0" name=""/>
        <dsp:cNvSpPr/>
      </dsp:nvSpPr>
      <dsp:spPr>
        <a:xfrm>
          <a:off x="1794566" y="621381"/>
          <a:ext cx="5297735" cy="5297735"/>
        </a:xfrm>
        <a:prstGeom prst="pie">
          <a:avLst>
            <a:gd name="adj1" fmla="val 1800000"/>
            <a:gd name="adj2" fmla="val 5400000"/>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3 Actively demonstrate commitment to inclusion, equity and young people’s interests and health and wellbeing.</a:t>
          </a:r>
        </a:p>
      </dsp:txBody>
      <dsp:txXfrm>
        <a:off x="4500196" y="4216273"/>
        <a:ext cx="1545172" cy="1135229"/>
      </dsp:txXfrm>
    </dsp:sp>
    <dsp:sp modelId="{E00BA104-165D-4E7B-8C60-654C42F32CE6}">
      <dsp:nvSpPr>
        <dsp:cNvPr id="0" name=""/>
        <dsp:cNvSpPr/>
      </dsp:nvSpPr>
      <dsp:spPr>
        <a:xfrm>
          <a:off x="1786514" y="641089"/>
          <a:ext cx="5297735" cy="5297735"/>
        </a:xfrm>
        <a:prstGeom prst="pie">
          <a:avLst>
            <a:gd name="adj1" fmla="val 5400000"/>
            <a:gd name="adj2" fmla="val 9000000"/>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4 Plan and implement strategy and youth work activities for young people </a:t>
          </a:r>
        </a:p>
      </dsp:txBody>
      <dsp:txXfrm>
        <a:off x="2833447" y="4235981"/>
        <a:ext cx="1545172" cy="1135229"/>
      </dsp:txXfrm>
    </dsp:sp>
    <dsp:sp modelId="{17F0C9FD-4CF7-45DF-939B-D7B79E0B1D00}">
      <dsp:nvSpPr>
        <dsp:cNvPr id="0" name=""/>
        <dsp:cNvSpPr/>
      </dsp:nvSpPr>
      <dsp:spPr>
        <a:xfrm>
          <a:off x="1786514" y="641089"/>
          <a:ext cx="5297735" cy="5297735"/>
        </a:xfrm>
        <a:prstGeom prst="pie">
          <a:avLst>
            <a:gd name="adj1" fmla="val 9000000"/>
            <a:gd name="adj2" fmla="val 1260000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5 Develop, lead and manage self and others</a:t>
          </a:r>
        </a:p>
      </dsp:txBody>
      <dsp:txXfrm>
        <a:off x="1868503" y="2753876"/>
        <a:ext cx="1601934" cy="1072160"/>
      </dsp:txXfrm>
    </dsp:sp>
    <dsp:sp modelId="{D4407365-1034-42FC-99F7-A27798171EDC}">
      <dsp:nvSpPr>
        <dsp:cNvPr id="0" name=""/>
        <dsp:cNvSpPr/>
      </dsp:nvSpPr>
      <dsp:spPr>
        <a:xfrm>
          <a:off x="1818300" y="664399"/>
          <a:ext cx="5297735" cy="5297735"/>
        </a:xfrm>
        <a:prstGeom prst="pie">
          <a:avLst>
            <a:gd name="adj1" fmla="val 12600000"/>
            <a:gd name="adj2" fmla="val 16200000"/>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b="1" kern="1200" dirty="0"/>
            <a:t>6 Work with Communities</a:t>
          </a:r>
        </a:p>
      </dsp:txBody>
      <dsp:txXfrm>
        <a:off x="2865234" y="1232013"/>
        <a:ext cx="1545172" cy="1135229"/>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4718F6-941C-4584-8B45-E2B13D97A441}" type="datetimeFigureOut">
              <a:rPr lang="en-GB" smtClean="0"/>
              <a:t>12/01/2023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FD6ADC-E5D6-41EA-8ABD-30DE5FD58E3D}" type="slidenum">
              <a:rPr lang="en-GB" smtClean="0"/>
              <a:t>‹#›</a:t>
            </a:fld>
            <a:endParaRPr lang="en-GB"/>
          </a:p>
        </p:txBody>
      </p:sp>
    </p:spTree>
    <p:extLst>
      <p:ext uri="{BB962C8B-B14F-4D97-AF65-F5344CB8AC3E}">
        <p14:creationId xmlns:p14="http://schemas.microsoft.com/office/powerpoint/2010/main" val="2837417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5FD6ADC-E5D6-41EA-8ABD-30DE5FD58E3D}" type="slidenum">
              <a:rPr lang="en-GB" smtClean="0"/>
              <a:t>8</a:t>
            </a:fld>
            <a:endParaRPr lang="en-GB"/>
          </a:p>
        </p:txBody>
      </p:sp>
    </p:spTree>
    <p:extLst>
      <p:ext uri="{BB962C8B-B14F-4D97-AF65-F5344CB8AC3E}">
        <p14:creationId xmlns:p14="http://schemas.microsoft.com/office/powerpoint/2010/main" val="24004430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GB" dirty="0" err="1"/>
              <a:t>YW</a:t>
            </a:r>
            <a:r>
              <a:rPr lang="en-GB" dirty="0"/>
              <a:t> functional map</a:t>
            </a:r>
          </a:p>
          <a:p>
            <a:pPr marL="0" lvl="0" indent="0" algn="l" rtl="0">
              <a:spcBef>
                <a:spcPts val="0"/>
              </a:spcBef>
              <a:spcAft>
                <a:spcPts val="0"/>
              </a:spcAft>
              <a:buNone/>
            </a:pPr>
            <a:r>
              <a:rPr lang="en-GB" sz="1200" b="0" i="0" u="none" strike="noStrike" dirty="0">
                <a:solidFill>
                  <a:srgbClr val="000000"/>
                </a:solidFill>
                <a:effectLst/>
                <a:latin typeface="Noto Sans Symbols"/>
              </a:rPr>
              <a:t>6 Functional Areas</a:t>
            </a:r>
          </a:p>
          <a:p>
            <a:pPr marL="0" lvl="0" indent="0" algn="l" rtl="0">
              <a:spcBef>
                <a:spcPts val="0"/>
              </a:spcBef>
              <a:spcAft>
                <a:spcPts val="0"/>
              </a:spcAft>
              <a:buNone/>
            </a:pPr>
            <a:r>
              <a:rPr lang="en-GB" sz="1200" b="0" i="0" u="none" strike="noStrike" dirty="0">
                <a:solidFill>
                  <a:srgbClr val="000000"/>
                </a:solidFill>
                <a:effectLst/>
                <a:latin typeface="Noto Sans Symbols"/>
              </a:rPr>
              <a:t>40 standards</a:t>
            </a:r>
          </a:p>
          <a:p>
            <a:pPr marL="0" lvl="0" indent="0" algn="l" rtl="0">
              <a:spcBef>
                <a:spcPts val="0"/>
              </a:spcBef>
              <a:spcAft>
                <a:spcPts val="0"/>
              </a:spcAft>
              <a:buNone/>
            </a:pPr>
            <a:r>
              <a:rPr lang="en-GB" sz="1200" b="0" i="0" u="none" strike="noStrike" dirty="0">
                <a:solidFill>
                  <a:srgbClr val="000000"/>
                </a:solidFill>
                <a:effectLst/>
                <a:latin typeface="Noto Sans Symbols"/>
              </a:rPr>
              <a:t>Including</a:t>
            </a:r>
            <a:r>
              <a:rPr lang="en-GB" sz="1200" b="0" i="0" u="none" strike="noStrike" baseline="0" dirty="0">
                <a:solidFill>
                  <a:srgbClr val="000000"/>
                </a:solidFill>
                <a:effectLst/>
                <a:latin typeface="Noto Sans Symbols"/>
              </a:rPr>
              <a:t> 14 from other sectors which are relevant to </a:t>
            </a:r>
            <a:r>
              <a:rPr lang="en-GB" sz="1200" b="0" i="0" u="none" strike="noStrike" baseline="0" dirty="0" err="1">
                <a:solidFill>
                  <a:srgbClr val="000000"/>
                </a:solidFill>
                <a:effectLst/>
                <a:latin typeface="Noto Sans Symbols"/>
              </a:rPr>
              <a:t>YW</a:t>
            </a:r>
            <a:r>
              <a:rPr lang="en-GB" sz="1200" b="0" i="0" u="none" strike="noStrike" baseline="0" dirty="0">
                <a:solidFill>
                  <a:srgbClr val="000000"/>
                </a:solidFill>
                <a:effectLst/>
                <a:latin typeface="Noto Sans Symbols"/>
              </a:rPr>
              <a:t> practice </a:t>
            </a:r>
            <a:r>
              <a:rPr lang="en-GB" sz="1200" b="0" i="0" u="none" strike="noStrike" baseline="0" dirty="0" err="1">
                <a:solidFill>
                  <a:srgbClr val="000000"/>
                </a:solidFill>
                <a:effectLst/>
                <a:latin typeface="Noto Sans Symbols"/>
              </a:rPr>
              <a:t>eg</a:t>
            </a:r>
            <a:r>
              <a:rPr lang="en-GB" sz="1200" b="0" i="0" u="none" strike="noStrike" baseline="0" dirty="0">
                <a:solidFill>
                  <a:srgbClr val="000000"/>
                </a:solidFill>
                <a:effectLst/>
                <a:latin typeface="Noto Sans Symbols"/>
              </a:rPr>
              <a:t>   </a:t>
            </a:r>
            <a:r>
              <a:rPr lang="en-GB" dirty="0" err="1"/>
              <a:t>C3</a:t>
            </a:r>
            <a:r>
              <a:rPr lang="en-GB" dirty="0"/>
              <a:t> Promote inclusion, equity and the valuing of diversity Signpost No. 27 Promote equality of opportunity, diversity and inclusion (Management and leadership NOS </a:t>
            </a:r>
            <a:r>
              <a:rPr lang="en-GB" dirty="0" err="1"/>
              <a:t>CFAM&amp;LBA7</a:t>
            </a:r>
            <a:r>
              <a:rPr lang="en-GB" dirty="0"/>
              <a:t>) </a:t>
            </a:r>
            <a:endParaRPr lang="en-GB" sz="1200" b="0" i="0" u="none" strike="noStrike" dirty="0">
              <a:solidFill>
                <a:srgbClr val="000000"/>
              </a:solidFill>
              <a:effectLst/>
              <a:latin typeface="Noto Sans Symbols"/>
            </a:endParaRPr>
          </a:p>
          <a:p>
            <a:endParaRPr lang="en-GB" dirty="0"/>
          </a:p>
        </p:txBody>
      </p:sp>
      <p:sp>
        <p:nvSpPr>
          <p:cNvPr id="4" name="Slide Number Placeholder 3"/>
          <p:cNvSpPr>
            <a:spLocks noGrp="1"/>
          </p:cNvSpPr>
          <p:nvPr>
            <p:ph type="sldNum" sz="quarter" idx="10"/>
          </p:nvPr>
        </p:nvSpPr>
        <p:spPr/>
        <p:txBody>
          <a:bodyPr/>
          <a:lstStyle/>
          <a:p>
            <a:fld id="{25FD6ADC-E5D6-41EA-8ABD-30DE5FD58E3D}" type="slidenum">
              <a:rPr lang="en-GB" smtClean="0"/>
              <a:t>17</a:t>
            </a:fld>
            <a:endParaRPr lang="en-GB"/>
          </a:p>
        </p:txBody>
      </p:sp>
    </p:spTree>
    <p:extLst>
      <p:ext uri="{BB962C8B-B14F-4D97-AF65-F5344CB8AC3E}">
        <p14:creationId xmlns:p14="http://schemas.microsoft.com/office/powerpoint/2010/main" val="6884424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https://jamboard.google.com/d/1I-knTQHyRSchg3ShL4FLtgtGPDIXHM1NN0HLTMHK9v0/edit?usp=sharing </a:t>
            </a:r>
          </a:p>
          <a:p>
            <a:endParaRPr lang="en-GB" dirty="0"/>
          </a:p>
          <a:p>
            <a:r>
              <a:rPr lang="en-GB" dirty="0"/>
              <a:t>Discuss what you think </a:t>
            </a:r>
            <a:r>
              <a:rPr lang="en-GB" dirty="0" err="1"/>
              <a:t>ALWs</a:t>
            </a:r>
            <a:r>
              <a:rPr lang="en-GB" dirty="0"/>
              <a:t> need to DO, KNOW AND UNDERSTAND to achieve the key functions identified in previous exercise.  Put on </a:t>
            </a:r>
            <a:r>
              <a:rPr lang="en-GB" dirty="0" err="1"/>
              <a:t>postits</a:t>
            </a:r>
            <a:r>
              <a:rPr lang="en-GB" dirty="0"/>
              <a:t> on the </a:t>
            </a:r>
            <a:r>
              <a:rPr lang="en-GB" dirty="0" err="1"/>
              <a:t>jamboard</a:t>
            </a:r>
            <a:r>
              <a:rPr lang="en-GB" dirty="0"/>
              <a:t>.</a:t>
            </a:r>
          </a:p>
          <a:p>
            <a:r>
              <a:rPr lang="en-GB" dirty="0"/>
              <a:t>30 mins discussion.</a:t>
            </a:r>
          </a:p>
          <a:p>
            <a:r>
              <a:rPr lang="en-GB" dirty="0"/>
              <a:t>Back in main room to share thoughts</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296959-8BD8-4D22-A59C-4B343FF663B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3049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5FD6ADC-E5D6-41EA-8ABD-30DE5FD58E3D}" type="slidenum">
              <a:rPr lang="en-GB" smtClean="0"/>
              <a:t>9</a:t>
            </a:fld>
            <a:endParaRPr lang="en-GB"/>
          </a:p>
        </p:txBody>
      </p:sp>
    </p:spTree>
    <p:extLst>
      <p:ext uri="{BB962C8B-B14F-4D97-AF65-F5344CB8AC3E}">
        <p14:creationId xmlns:p14="http://schemas.microsoft.com/office/powerpoint/2010/main" val="2842629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5FD6ADC-E5D6-41EA-8ABD-30DE5FD58E3D}" type="slidenum">
              <a:rPr lang="en-GB" smtClean="0"/>
              <a:t>10</a:t>
            </a:fld>
            <a:endParaRPr lang="en-GB"/>
          </a:p>
        </p:txBody>
      </p:sp>
    </p:spTree>
    <p:extLst>
      <p:ext uri="{BB962C8B-B14F-4D97-AF65-F5344CB8AC3E}">
        <p14:creationId xmlns:p14="http://schemas.microsoft.com/office/powerpoint/2010/main" val="3417807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defTabSz="914400">
              <a:buClr>
                <a:srgbClr val="90C226"/>
              </a:buClr>
              <a:buSzPts val="1920"/>
              <a:defRPr/>
            </a:pPr>
            <a:endParaRPr lang="en-GB" sz="1200" kern="0" dirty="0">
              <a:solidFill>
                <a:srgbClr val="000000"/>
              </a:solidFill>
              <a:latin typeface="Arial"/>
              <a:ea typeface="Arial"/>
              <a:cs typeface="Arial"/>
              <a:sym typeface="Arial"/>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296959-8BD8-4D22-A59C-4B343FF663B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1983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GB" dirty="0" err="1"/>
              <a:t>YW</a:t>
            </a:r>
            <a:r>
              <a:rPr lang="en-GB" dirty="0"/>
              <a:t> functional map</a:t>
            </a:r>
          </a:p>
          <a:p>
            <a:pPr marL="0" lvl="0" indent="0" algn="l" rtl="0">
              <a:spcBef>
                <a:spcPts val="0"/>
              </a:spcBef>
              <a:spcAft>
                <a:spcPts val="0"/>
              </a:spcAft>
              <a:buNone/>
            </a:pPr>
            <a:r>
              <a:rPr lang="en-GB" sz="1200" b="0" i="0" u="none" strike="noStrike" dirty="0">
                <a:solidFill>
                  <a:srgbClr val="000000"/>
                </a:solidFill>
                <a:effectLst/>
                <a:latin typeface="Noto Sans Symbols"/>
              </a:rPr>
              <a:t>6 Functional Areas</a:t>
            </a:r>
          </a:p>
          <a:p>
            <a:pPr marL="0" lvl="0" indent="0" algn="l" rtl="0">
              <a:spcBef>
                <a:spcPts val="0"/>
              </a:spcBef>
              <a:spcAft>
                <a:spcPts val="0"/>
              </a:spcAft>
              <a:buNone/>
            </a:pPr>
            <a:r>
              <a:rPr lang="en-GB" sz="1200" b="0" i="0" u="none" strike="noStrike" dirty="0">
                <a:solidFill>
                  <a:srgbClr val="000000"/>
                </a:solidFill>
                <a:effectLst/>
                <a:latin typeface="Noto Sans Symbols"/>
              </a:rPr>
              <a:t>40 standards</a:t>
            </a:r>
          </a:p>
          <a:p>
            <a:pPr marL="0" lvl="0" indent="0" algn="l" rtl="0">
              <a:spcBef>
                <a:spcPts val="0"/>
              </a:spcBef>
              <a:spcAft>
                <a:spcPts val="0"/>
              </a:spcAft>
              <a:buNone/>
            </a:pPr>
            <a:r>
              <a:rPr lang="en-GB" sz="1200" b="0" i="0" u="none" strike="noStrike" dirty="0">
                <a:solidFill>
                  <a:srgbClr val="000000"/>
                </a:solidFill>
                <a:effectLst/>
                <a:latin typeface="Noto Sans Symbols"/>
              </a:rPr>
              <a:t>Including</a:t>
            </a:r>
            <a:r>
              <a:rPr lang="en-GB" sz="1200" b="0" i="0" u="none" strike="noStrike" baseline="0" dirty="0">
                <a:solidFill>
                  <a:srgbClr val="000000"/>
                </a:solidFill>
                <a:effectLst/>
                <a:latin typeface="Noto Sans Symbols"/>
              </a:rPr>
              <a:t> 14 from other sectors which are relevant to </a:t>
            </a:r>
            <a:r>
              <a:rPr lang="en-GB" sz="1200" b="0" i="0" u="none" strike="noStrike" baseline="0" dirty="0" err="1">
                <a:solidFill>
                  <a:srgbClr val="000000"/>
                </a:solidFill>
                <a:effectLst/>
                <a:latin typeface="Noto Sans Symbols"/>
              </a:rPr>
              <a:t>YW</a:t>
            </a:r>
            <a:r>
              <a:rPr lang="en-GB" sz="1200" b="0" i="0" u="none" strike="noStrike" baseline="0" dirty="0">
                <a:solidFill>
                  <a:srgbClr val="000000"/>
                </a:solidFill>
                <a:effectLst/>
                <a:latin typeface="Noto Sans Symbols"/>
              </a:rPr>
              <a:t> practice </a:t>
            </a:r>
            <a:r>
              <a:rPr lang="en-GB" sz="1200" b="0" i="0" u="none" strike="noStrike" baseline="0" dirty="0" err="1">
                <a:solidFill>
                  <a:srgbClr val="000000"/>
                </a:solidFill>
                <a:effectLst/>
                <a:latin typeface="Noto Sans Symbols"/>
              </a:rPr>
              <a:t>eg</a:t>
            </a:r>
            <a:r>
              <a:rPr lang="en-GB" sz="1200" b="0" i="0" u="none" strike="noStrike" baseline="0" dirty="0">
                <a:solidFill>
                  <a:srgbClr val="000000"/>
                </a:solidFill>
                <a:effectLst/>
                <a:latin typeface="Noto Sans Symbols"/>
              </a:rPr>
              <a:t>   </a:t>
            </a:r>
            <a:r>
              <a:rPr lang="en-GB" dirty="0" err="1"/>
              <a:t>C3</a:t>
            </a:r>
            <a:r>
              <a:rPr lang="en-GB" dirty="0"/>
              <a:t> Promote inclusion, equity and the valuing of diversity Signpost No. 27 Promote equality of opportunity, diversity and inclusion (Management and leadership NOS </a:t>
            </a:r>
            <a:r>
              <a:rPr lang="en-GB" dirty="0" err="1"/>
              <a:t>CFAM&amp;LBA7</a:t>
            </a:r>
            <a:r>
              <a:rPr lang="en-GB" dirty="0"/>
              <a:t>) </a:t>
            </a:r>
            <a:endParaRPr lang="en-GB" sz="1200" b="0" i="0" u="none" strike="noStrike" dirty="0">
              <a:solidFill>
                <a:srgbClr val="000000"/>
              </a:solidFill>
              <a:effectLst/>
              <a:latin typeface="Noto Sans Symbols"/>
            </a:endParaRPr>
          </a:p>
          <a:p>
            <a:endParaRPr lang="en-GB" dirty="0"/>
          </a:p>
        </p:txBody>
      </p:sp>
      <p:sp>
        <p:nvSpPr>
          <p:cNvPr id="4" name="Slide Number Placeholder 3"/>
          <p:cNvSpPr>
            <a:spLocks noGrp="1"/>
          </p:cNvSpPr>
          <p:nvPr>
            <p:ph type="sldNum" sz="quarter" idx="10"/>
          </p:nvPr>
        </p:nvSpPr>
        <p:spPr/>
        <p:txBody>
          <a:bodyPr/>
          <a:lstStyle/>
          <a:p>
            <a:fld id="{25FD6ADC-E5D6-41EA-8ABD-30DE5FD58E3D}" type="slidenum">
              <a:rPr lang="en-GB" smtClean="0"/>
              <a:t>12</a:t>
            </a:fld>
            <a:endParaRPr lang="en-GB"/>
          </a:p>
        </p:txBody>
      </p:sp>
    </p:spTree>
    <p:extLst>
      <p:ext uri="{BB962C8B-B14F-4D97-AF65-F5344CB8AC3E}">
        <p14:creationId xmlns:p14="http://schemas.microsoft.com/office/powerpoint/2010/main" val="3186509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296959-8BD8-4D22-A59C-4B343FF663B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096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296959-8BD8-4D22-A59C-4B343FF663B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0353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Proposal to enable discussions on functional areas.</a:t>
            </a:r>
          </a:p>
          <a:p>
            <a:r>
              <a:rPr lang="en-GB" dirty="0"/>
              <a:t>Steering group may amend.</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296959-8BD8-4D22-A59C-4B343FF663B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8628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https://jamboard.google.com/d/1I-knTQHyRSchg3ShL4FLtgtGPDIXHM1NN0HLTMHK9v0/edit?usp=sharing </a:t>
            </a:r>
          </a:p>
          <a:p>
            <a:endParaRPr lang="en-GB" dirty="0"/>
          </a:p>
          <a:p>
            <a:r>
              <a:rPr lang="en-GB" dirty="0"/>
              <a:t>4 discussion groups.  1 page per group</a:t>
            </a:r>
          </a:p>
          <a:p>
            <a:r>
              <a:rPr lang="en-GB" dirty="0"/>
              <a:t>Discuss what you think the key functions of AL are.  Put on </a:t>
            </a:r>
            <a:r>
              <a:rPr lang="en-GB" dirty="0" err="1"/>
              <a:t>postits</a:t>
            </a:r>
            <a:r>
              <a:rPr lang="en-GB" dirty="0"/>
              <a:t> on the </a:t>
            </a:r>
            <a:r>
              <a:rPr lang="en-GB" dirty="0" err="1"/>
              <a:t>jamboard</a:t>
            </a:r>
            <a:r>
              <a:rPr lang="en-GB" dirty="0"/>
              <a:t>.</a:t>
            </a:r>
          </a:p>
          <a:p>
            <a:r>
              <a:rPr lang="en-GB" dirty="0"/>
              <a:t>20 mins discussion.</a:t>
            </a:r>
          </a:p>
          <a:p>
            <a:r>
              <a:rPr lang="en-GB" dirty="0"/>
              <a:t>10 mins to theme</a:t>
            </a:r>
          </a:p>
          <a:p>
            <a:r>
              <a:rPr lang="en-GB" dirty="0"/>
              <a:t>Break for 10 mins</a:t>
            </a:r>
          </a:p>
          <a:p>
            <a:r>
              <a:rPr lang="en-GB" dirty="0"/>
              <a:t>Back in main room to share thoughts</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6296959-8BD8-4D22-A59C-4B343FF663B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57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DB559F5D-A450-D947-892D-A7160901704D}"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2524060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B559F5D-A450-D947-892D-A7160901704D}"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4146280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B559F5D-A450-D947-892D-A7160901704D}"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2768257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B559F5D-A450-D947-892D-A7160901704D}"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928097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B559F5D-A450-D947-892D-A7160901704D}"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994881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DB559F5D-A450-D947-892D-A7160901704D}"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3011062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DB559F5D-A450-D947-892D-A7160901704D}" type="datetimeFigureOut">
              <a:rPr lang="en-US" smtClean="0"/>
              <a:t>1/12/2023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1161264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DB559F5D-A450-D947-892D-A7160901704D}" type="datetimeFigureOut">
              <a:rPr lang="en-US" smtClean="0"/>
              <a:t>1/12/2023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1009719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559F5D-A450-D947-892D-A7160901704D}" type="datetimeFigureOut">
              <a:rPr lang="en-US" smtClean="0"/>
              <a:t>1/12/2023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303777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B559F5D-A450-D947-892D-A7160901704D}"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1970360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B559F5D-A450-D947-892D-A7160901704D}"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CDB181-53E4-3648-AFF6-B7F350E2149C}" type="slidenum">
              <a:rPr lang="en-US" smtClean="0"/>
              <a:t>‹#›</a:t>
            </a:fld>
            <a:endParaRPr lang="en-US"/>
          </a:p>
        </p:txBody>
      </p:sp>
    </p:spTree>
    <p:extLst>
      <p:ext uri="{BB962C8B-B14F-4D97-AF65-F5344CB8AC3E}">
        <p14:creationId xmlns:p14="http://schemas.microsoft.com/office/powerpoint/2010/main" val="1628832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559F5D-A450-D947-892D-A7160901704D}" type="datetimeFigureOut">
              <a:rPr lang="en-US" smtClean="0"/>
              <a:t>1/12/2023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CDB181-53E4-3648-AFF6-B7F350E2149C}" type="slidenum">
              <a:rPr lang="en-US" smtClean="0"/>
              <a:t>‹#›</a:t>
            </a:fld>
            <a:endParaRPr lang="en-US"/>
          </a:p>
        </p:txBody>
      </p:sp>
    </p:spTree>
    <p:extLst>
      <p:ext uri="{BB962C8B-B14F-4D97-AF65-F5344CB8AC3E}">
        <p14:creationId xmlns:p14="http://schemas.microsoft.com/office/powerpoint/2010/main" val="2804879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https://www.gov.scot/publications/adult-learning-strategy-scotland-2022-27/pages/2/"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ecampusontario.pressbooks.pub/techinthecurriculum/chapter/google-jamboard/" TargetMode="External"/><Relationship Id="rId5" Type="http://schemas.openxmlformats.org/officeDocument/2006/relationships/image" Target="../media/image8.png"/><Relationship Id="rId4" Type="http://schemas.openxmlformats.org/officeDocument/2006/relationships/hyperlink" Target="https://jamboard.google.com/d/1I-knTQHyRSchg3ShL4FLtgtGPDIXHM1NN0HLTMHK9v0/edit?usp=sharin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https://ecampusontario.pressbooks.pub/techinthecurriculum/chapter/google-jamboard/" TargetMode="External"/><Relationship Id="rId5" Type="http://schemas.openxmlformats.org/officeDocument/2006/relationships/image" Target="../media/image8.png"/><Relationship Id="rId4" Type="http://schemas.openxmlformats.org/officeDocument/2006/relationships/hyperlink" Target="https://jamboard.google.com/d/1I-knTQHyRSchg3ShL4FLtgtGPDIXHM1NN0HLTMHK9v0/edit?usp=sharing" TargetMode="External"/><Relationship Id="rId9" Type="http://schemas.openxmlformats.org/officeDocument/2006/relationships/image" Target="../media/image11.png"/></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mailto:Kirsty.Gemmell@cldstandardscouncil.org.uk"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2119539"/>
            <a:ext cx="9144000" cy="4738461"/>
          </a:xfrm>
          <a:prstGeom prst="rect">
            <a:avLst/>
          </a:prstGeom>
          <a:gradFill>
            <a:gsLst>
              <a:gs pos="0">
                <a:srgbClr val="8488C4"/>
              </a:gs>
              <a:gs pos="18000">
                <a:srgbClr val="D4DEFF"/>
              </a:gs>
              <a:gs pos="69000">
                <a:srgbClr val="41C6CD"/>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sp>
        <p:nvSpPr>
          <p:cNvPr id="10" name="Subtitle 2"/>
          <p:cNvSpPr txBox="1">
            <a:spLocks/>
          </p:cNvSpPr>
          <p:nvPr/>
        </p:nvSpPr>
        <p:spPr>
          <a:xfrm>
            <a:off x="815965" y="3519128"/>
            <a:ext cx="6400800" cy="1964626"/>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endParaRPr lang="en-US" sz="4000"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302334"/>
            <a:ext cx="5457322" cy="1476248"/>
          </a:xfrm>
          <a:prstGeom prst="rect">
            <a:avLst/>
          </a:prstGeom>
        </p:spPr>
      </p:pic>
      <p:sp>
        <p:nvSpPr>
          <p:cNvPr id="8" name="Google Shape;144;p18"/>
          <p:cNvSpPr txBox="1">
            <a:spLocks noGrp="1"/>
          </p:cNvSpPr>
          <p:nvPr>
            <p:ph type="ctrTitle"/>
          </p:nvPr>
        </p:nvSpPr>
        <p:spPr>
          <a:xfrm>
            <a:off x="552376" y="2043296"/>
            <a:ext cx="7560683" cy="3638184"/>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dk1"/>
              </a:buClr>
              <a:buSzPts val="3600"/>
              <a:buFont typeface="Arial"/>
              <a:buNone/>
            </a:pPr>
            <a:r>
              <a:rPr lang="en-GB" sz="3600" b="1" dirty="0">
                <a:solidFill>
                  <a:schemeClr val="dk1"/>
                </a:solidFill>
                <a:latin typeface="Arial"/>
                <a:ea typeface="Arial"/>
                <a:cs typeface="Arial"/>
                <a:sym typeface="Arial"/>
              </a:rPr>
              <a:t>Creation of </a:t>
            </a:r>
            <a:br>
              <a:rPr lang="en-GB" sz="3600" b="1" dirty="0">
                <a:solidFill>
                  <a:schemeClr val="dk1"/>
                </a:solidFill>
                <a:latin typeface="Arial"/>
                <a:ea typeface="Arial"/>
                <a:cs typeface="Arial"/>
                <a:sym typeface="Arial"/>
              </a:rPr>
            </a:br>
            <a:r>
              <a:rPr lang="en-GB" sz="3600" b="1" dirty="0">
                <a:solidFill>
                  <a:schemeClr val="dk1"/>
                </a:solidFill>
                <a:latin typeface="Arial"/>
                <a:ea typeface="Arial"/>
                <a:cs typeface="Arial"/>
                <a:sym typeface="Arial"/>
              </a:rPr>
              <a:t>Adult Learning </a:t>
            </a:r>
            <a:br>
              <a:rPr lang="en-GB" sz="3600" b="1" dirty="0">
                <a:solidFill>
                  <a:schemeClr val="dk1"/>
                </a:solidFill>
                <a:latin typeface="Arial"/>
                <a:ea typeface="Arial"/>
                <a:cs typeface="Arial"/>
                <a:sym typeface="Arial"/>
              </a:rPr>
            </a:br>
            <a:r>
              <a:rPr lang="en-GB" sz="3600" b="1" dirty="0">
                <a:solidFill>
                  <a:schemeClr val="dk1"/>
                </a:solidFill>
                <a:latin typeface="Arial"/>
                <a:ea typeface="Arial"/>
                <a:cs typeface="Arial"/>
                <a:sym typeface="Arial"/>
              </a:rPr>
              <a:t>National Occupational Standards</a:t>
            </a:r>
            <a:br>
              <a:rPr lang="en-GB" sz="4320" b="1" dirty="0">
                <a:solidFill>
                  <a:schemeClr val="dk1"/>
                </a:solidFill>
                <a:latin typeface="Arial"/>
                <a:ea typeface="Arial"/>
                <a:cs typeface="Arial"/>
                <a:sym typeface="Arial"/>
              </a:rPr>
            </a:br>
            <a:br>
              <a:rPr lang="en-GB" sz="4320" b="1" dirty="0"/>
            </a:br>
            <a:endParaRPr sz="4320" dirty="0"/>
          </a:p>
        </p:txBody>
      </p:sp>
      <p:sp>
        <p:nvSpPr>
          <p:cNvPr id="9" name="Google Shape;145;p18"/>
          <p:cNvSpPr txBox="1">
            <a:spLocks noGrp="1"/>
          </p:cNvSpPr>
          <p:nvPr>
            <p:ph type="subTitle" idx="1"/>
          </p:nvPr>
        </p:nvSpPr>
        <p:spPr>
          <a:xfrm>
            <a:off x="3364243" y="4702444"/>
            <a:ext cx="4966635" cy="1502946"/>
          </a:xfrm>
          <a:prstGeom prst="rect">
            <a:avLst/>
          </a:prstGeom>
          <a:noFill/>
          <a:ln>
            <a:noFill/>
          </a:ln>
        </p:spPr>
        <p:txBody>
          <a:bodyPr spcFirstLastPara="1" wrap="square" lIns="91425" tIns="45700" rIns="91425" bIns="45700" anchor="t" anchorCtr="0">
            <a:noAutofit/>
          </a:bodyPr>
          <a:lstStyle/>
          <a:p>
            <a:pPr marL="0" lvl="0" indent="0" algn="r" rtl="0">
              <a:spcBef>
                <a:spcPts val="0"/>
              </a:spcBef>
              <a:spcAft>
                <a:spcPts val="0"/>
              </a:spcAft>
              <a:buSzPts val="1920"/>
              <a:buNone/>
            </a:pPr>
            <a:endParaRPr sz="2400" b="1" dirty="0">
              <a:solidFill>
                <a:schemeClr val="dk1"/>
              </a:solidFill>
              <a:latin typeface="Arial"/>
              <a:ea typeface="Arial"/>
              <a:cs typeface="Arial"/>
              <a:sym typeface="Arial"/>
            </a:endParaRPr>
          </a:p>
          <a:p>
            <a:pPr marL="0" lvl="0" indent="0" algn="r" rtl="0">
              <a:spcBef>
                <a:spcPts val="1000"/>
              </a:spcBef>
              <a:spcAft>
                <a:spcPts val="0"/>
              </a:spcAft>
              <a:buSzPts val="1920"/>
              <a:buNone/>
            </a:pPr>
            <a:r>
              <a:rPr lang="en-GB" sz="2400" b="1" dirty="0">
                <a:solidFill>
                  <a:schemeClr val="dk1"/>
                </a:solidFill>
                <a:latin typeface="Arial"/>
                <a:ea typeface="Arial"/>
                <a:cs typeface="Arial"/>
                <a:sym typeface="Arial"/>
              </a:rPr>
              <a:t>Focus Group</a:t>
            </a:r>
            <a:endParaRPr dirty="0"/>
          </a:p>
          <a:p>
            <a:pPr marL="0" lvl="0" indent="0" algn="r" rtl="0">
              <a:spcBef>
                <a:spcPts val="1000"/>
              </a:spcBef>
              <a:spcAft>
                <a:spcPts val="0"/>
              </a:spcAft>
              <a:buSzPts val="1920"/>
              <a:buNone/>
            </a:pPr>
            <a:r>
              <a:rPr lang="en-GB" sz="2400" b="1" dirty="0">
                <a:solidFill>
                  <a:schemeClr val="dk1"/>
                </a:solidFill>
                <a:latin typeface="Arial"/>
                <a:ea typeface="Arial"/>
                <a:cs typeface="Arial"/>
                <a:sym typeface="Arial"/>
              </a:rPr>
              <a:t>January 2023</a:t>
            </a:r>
            <a:endParaRPr sz="1600" dirty="0"/>
          </a:p>
        </p:txBody>
      </p:sp>
    </p:spTree>
    <p:extLst>
      <p:ext uri="{BB962C8B-B14F-4D97-AF65-F5344CB8AC3E}">
        <p14:creationId xmlns:p14="http://schemas.microsoft.com/office/powerpoint/2010/main" val="2573602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23198" y="1324983"/>
            <a:ext cx="9144000" cy="6147501"/>
          </a:xfrm>
          <a:prstGeom prst="rect">
            <a:avLst/>
          </a:prstGeom>
          <a:gradFill flip="none" rotWithShape="1">
            <a:gsLst>
              <a:gs pos="0">
                <a:srgbClr val="7030CD"/>
              </a:gs>
              <a:gs pos="9000">
                <a:srgbClr val="41C6CD"/>
              </a:gs>
              <a:gs pos="27000">
                <a:srgbClr val="BAF2F8"/>
              </a:gs>
              <a:gs pos="100000">
                <a:schemeClr val="bg1"/>
              </a:gs>
            </a:gsLst>
            <a:lin ang="13500000" scaled="1"/>
            <a:tileRect/>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pic>
        <p:nvPicPr>
          <p:cNvPr id="34" name="Picture 33"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67316" y="350252"/>
            <a:ext cx="1014770" cy="961867"/>
          </a:xfrm>
          <a:prstGeom prst="rect">
            <a:avLst/>
          </a:prstGeom>
        </p:spPr>
      </p:pic>
      <p:sp>
        <p:nvSpPr>
          <p:cNvPr id="14" name="Google Shape;303;p27"/>
          <p:cNvSpPr txBox="1"/>
          <p:nvPr/>
        </p:nvSpPr>
        <p:spPr>
          <a:xfrm>
            <a:off x="367229" y="339223"/>
            <a:ext cx="8409541" cy="707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3600"/>
              <a:buFont typeface="Arial"/>
              <a:buNone/>
            </a:pPr>
            <a:r>
              <a:rPr lang="en-GB" sz="3600" b="1" i="0" u="none" strike="noStrike" cap="none" dirty="0">
                <a:solidFill>
                  <a:schemeClr val="dk1"/>
                </a:solidFill>
                <a:latin typeface="Arial"/>
                <a:ea typeface="Arial"/>
                <a:cs typeface="Arial"/>
                <a:sym typeface="Arial"/>
              </a:rPr>
              <a:t>Functional Map</a:t>
            </a:r>
            <a:endParaRPr sz="3600" b="0" i="0" u="none" strike="noStrike" cap="none" dirty="0">
              <a:solidFill>
                <a:schemeClr val="dk1"/>
              </a:solidFill>
              <a:latin typeface="Arial"/>
              <a:ea typeface="Arial"/>
              <a:cs typeface="Arial"/>
              <a:sym typeface="Arial"/>
            </a:endParaRPr>
          </a:p>
        </p:txBody>
      </p:sp>
      <p:sp>
        <p:nvSpPr>
          <p:cNvPr id="6" name="TextBox 5"/>
          <p:cNvSpPr txBox="1"/>
          <p:nvPr/>
        </p:nvSpPr>
        <p:spPr>
          <a:xfrm>
            <a:off x="367229" y="1270844"/>
            <a:ext cx="8211995" cy="1200329"/>
          </a:xfrm>
          <a:prstGeom prst="rect">
            <a:avLst/>
          </a:prstGeom>
          <a:noFill/>
        </p:spPr>
        <p:txBody>
          <a:bodyPr wrap="square" rtlCol="0">
            <a:spAutoFit/>
          </a:bodyPr>
          <a:lstStyle/>
          <a:p>
            <a:pPr algn="ctr"/>
            <a:endParaRPr lang="en-GB" dirty="0"/>
          </a:p>
          <a:p>
            <a:pPr algn="ctr"/>
            <a:r>
              <a:rPr lang="en-GB" sz="5400" dirty="0"/>
              <a:t>Sub-functions</a:t>
            </a:r>
          </a:p>
        </p:txBody>
      </p:sp>
      <p:sp>
        <p:nvSpPr>
          <p:cNvPr id="7" name="Down Arrow 6"/>
          <p:cNvSpPr/>
          <p:nvPr/>
        </p:nvSpPr>
        <p:spPr>
          <a:xfrm>
            <a:off x="4290397" y="2481137"/>
            <a:ext cx="609600" cy="85164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TextBox 7"/>
          <p:cNvSpPr txBox="1"/>
          <p:nvPr/>
        </p:nvSpPr>
        <p:spPr>
          <a:xfrm>
            <a:off x="489200" y="3345667"/>
            <a:ext cx="8211995" cy="923330"/>
          </a:xfrm>
          <a:prstGeom prst="rect">
            <a:avLst/>
          </a:prstGeom>
          <a:noFill/>
        </p:spPr>
        <p:txBody>
          <a:bodyPr wrap="square" rtlCol="0">
            <a:spAutoFit/>
          </a:bodyPr>
          <a:lstStyle/>
          <a:p>
            <a:pPr algn="ctr"/>
            <a:endParaRPr lang="en-GB" dirty="0"/>
          </a:p>
          <a:p>
            <a:pPr algn="ctr"/>
            <a:r>
              <a:rPr lang="en-GB" dirty="0"/>
              <a:t>What needs to happen to achieve this sub-function?</a:t>
            </a:r>
            <a:endParaRPr lang="en-US" dirty="0"/>
          </a:p>
          <a:p>
            <a:endParaRPr lang="en-GB" dirty="0"/>
          </a:p>
        </p:txBody>
      </p:sp>
      <p:sp>
        <p:nvSpPr>
          <p:cNvPr id="10" name="TextBox 9"/>
          <p:cNvSpPr txBox="1"/>
          <p:nvPr/>
        </p:nvSpPr>
        <p:spPr>
          <a:xfrm>
            <a:off x="564775" y="5103674"/>
            <a:ext cx="8211995" cy="1754326"/>
          </a:xfrm>
          <a:prstGeom prst="rect">
            <a:avLst/>
          </a:prstGeom>
          <a:noFill/>
        </p:spPr>
        <p:txBody>
          <a:bodyPr wrap="square" rtlCol="0">
            <a:spAutoFit/>
          </a:bodyPr>
          <a:lstStyle/>
          <a:p>
            <a:pPr algn="ctr"/>
            <a:r>
              <a:rPr lang="en-GB" sz="5400" dirty="0"/>
              <a:t>National Occupational Standards</a:t>
            </a:r>
          </a:p>
        </p:txBody>
      </p:sp>
      <p:sp>
        <p:nvSpPr>
          <p:cNvPr id="11" name="Down Arrow 10"/>
          <p:cNvSpPr/>
          <p:nvPr/>
        </p:nvSpPr>
        <p:spPr>
          <a:xfrm>
            <a:off x="4295665" y="4281861"/>
            <a:ext cx="609600" cy="85164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05759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39269" y="125163"/>
            <a:ext cx="1014770" cy="961867"/>
          </a:xfrm>
          <a:prstGeom prst="rect">
            <a:avLst/>
          </a:prstGeom>
        </p:spPr>
      </p:pic>
      <p:sp>
        <p:nvSpPr>
          <p:cNvPr id="6" name="Google Shape;314;p29"/>
          <p:cNvSpPr txBox="1">
            <a:spLocks/>
          </p:cNvSpPr>
          <p:nvPr/>
        </p:nvSpPr>
        <p:spPr>
          <a:xfrm>
            <a:off x="688115" y="241883"/>
            <a:ext cx="8596668" cy="800100"/>
          </a:xfrm>
          <a:prstGeom prst="rect">
            <a:avLst/>
          </a:prstGeom>
          <a:noFill/>
          <a:ln>
            <a:noFill/>
          </a:ln>
        </p:spPr>
        <p:txBody>
          <a:bodyPr spcFirstLastPara="1" vert="horz" wrap="square" lIns="91425" tIns="45700" rIns="91425" bIns="4570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ts val="0"/>
              </a:spcBef>
              <a:spcAft>
                <a:spcPts val="0"/>
              </a:spcAft>
              <a:buClr>
                <a:prstClr val="black"/>
              </a:buClr>
              <a:buSzPts val="3600"/>
              <a:buFont typeface="Arial"/>
              <a:buNone/>
              <a:tabLst/>
              <a:defRPr/>
            </a:pPr>
            <a:r>
              <a:rPr kumimoji="0" lang="en-GB" sz="3200" b="1" i="0" u="none" strike="noStrike" kern="1200" cap="none" spc="0" normalizeH="0" baseline="0" noProof="0" dirty="0">
                <a:ln>
                  <a:noFill/>
                </a:ln>
                <a:solidFill>
                  <a:prstClr val="black"/>
                </a:solidFill>
                <a:effectLst/>
                <a:uLnTx/>
                <a:uFillTx/>
                <a:latin typeface="Arial"/>
                <a:ea typeface="Arial"/>
                <a:cs typeface="Arial"/>
                <a:sym typeface="Arial"/>
              </a:rPr>
              <a:t>Example: Youth Work </a:t>
            </a:r>
          </a:p>
          <a:p>
            <a:pPr marL="0" marR="0" lvl="0" indent="0" algn="l" defTabSz="457200" rtl="0" eaLnBrk="1" fontAlgn="auto" latinLnBrk="0" hangingPunct="1">
              <a:lnSpc>
                <a:spcPct val="100000"/>
              </a:lnSpc>
              <a:spcBef>
                <a:spcPts val="0"/>
              </a:spcBef>
              <a:spcAft>
                <a:spcPts val="0"/>
              </a:spcAft>
              <a:buClr>
                <a:prstClr val="black"/>
              </a:buClr>
              <a:buSzPts val="3600"/>
              <a:buFont typeface="Arial"/>
              <a:buNone/>
              <a:tabLst/>
              <a:defRPr/>
            </a:pPr>
            <a:r>
              <a:rPr kumimoji="0" lang="en-GB" sz="3200" b="1" i="0" u="none" strike="noStrike" kern="1200" cap="none" spc="0" normalizeH="0" baseline="0" noProof="0" dirty="0">
                <a:ln>
                  <a:noFill/>
                </a:ln>
                <a:solidFill>
                  <a:prstClr val="black"/>
                </a:solidFill>
                <a:effectLst/>
                <a:uLnTx/>
                <a:uFillTx/>
                <a:latin typeface="Arial"/>
                <a:ea typeface="Arial"/>
                <a:cs typeface="Arial"/>
                <a:sym typeface="Arial"/>
              </a:rPr>
              <a:t>Functional Areas</a:t>
            </a:r>
            <a:endParaRPr kumimoji="0" lang="en-GB" sz="3200" b="0" i="0" u="none" strike="noStrike" kern="1200" cap="none" spc="0" normalizeH="0" baseline="0" noProof="0" dirty="0">
              <a:ln>
                <a:noFill/>
              </a:ln>
              <a:solidFill>
                <a:prstClr val="black"/>
              </a:solidFill>
              <a:effectLst/>
              <a:uLnTx/>
              <a:uFillTx/>
              <a:latin typeface="Arial"/>
              <a:ea typeface="Arial"/>
              <a:cs typeface="Arial"/>
              <a:sym typeface="Arial"/>
            </a:endParaRPr>
          </a:p>
        </p:txBody>
      </p:sp>
      <p:sp>
        <p:nvSpPr>
          <p:cNvPr id="7" name="Rectangle 6"/>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 </a:t>
            </a:r>
          </a:p>
        </p:txBody>
      </p:sp>
      <p:graphicFrame>
        <p:nvGraphicFramePr>
          <p:cNvPr id="8" name="Diagram 7"/>
          <p:cNvGraphicFramePr/>
          <p:nvPr>
            <p:extLst>
              <p:ext uri="{D42A27DB-BD31-4B8C-83A1-F6EECF244321}">
                <p14:modId xmlns:p14="http://schemas.microsoft.com/office/powerpoint/2010/main" val="2922655248"/>
              </p:ext>
            </p:extLst>
          </p:nvPr>
        </p:nvGraphicFramePr>
        <p:xfrm>
          <a:off x="1464305" y="895866"/>
          <a:ext cx="9028435" cy="630682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TextBox 1">
            <a:extLst>
              <a:ext uri="{FF2B5EF4-FFF2-40B4-BE49-F238E27FC236}">
                <a16:creationId xmlns:a16="http://schemas.microsoft.com/office/drawing/2014/main" id="{5DC2AE7C-D6E7-4996-841B-8DBE5192C546}"/>
              </a:ext>
            </a:extLst>
          </p:cNvPr>
          <p:cNvSpPr txBox="1"/>
          <p:nvPr/>
        </p:nvSpPr>
        <p:spPr>
          <a:xfrm>
            <a:off x="186814" y="2591500"/>
            <a:ext cx="2998838" cy="2862322"/>
          </a:xfrm>
          <a:prstGeom prst="rect">
            <a:avLst/>
          </a:prstGeom>
          <a:noFill/>
        </p:spPr>
        <p:txBody>
          <a:bodyPr wrap="square" rtlCol="0">
            <a:spAutoFit/>
          </a:bodyPr>
          <a:lstStyle/>
          <a:p>
            <a:r>
              <a:rPr lang="en-GB" b="1" dirty="0"/>
              <a:t>KEY PURPOSE: </a:t>
            </a:r>
          </a:p>
          <a:p>
            <a:r>
              <a:rPr lang="en-GB" b="1" dirty="0"/>
              <a:t>Enable young people to develop holistically, working with them to facilitate their personal, social and educational development, to enable them to develop their voice, influence and place in society and to reach their full potential’ </a:t>
            </a:r>
          </a:p>
        </p:txBody>
      </p:sp>
    </p:spTree>
    <p:extLst>
      <p:ext uri="{BB962C8B-B14F-4D97-AF65-F5344CB8AC3E}">
        <p14:creationId xmlns:p14="http://schemas.microsoft.com/office/powerpoint/2010/main" val="3949992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67316" y="350252"/>
            <a:ext cx="1014770" cy="961867"/>
          </a:xfrm>
          <a:prstGeom prst="rect">
            <a:avLst/>
          </a:prstGeom>
        </p:spPr>
      </p:pic>
      <p:sp>
        <p:nvSpPr>
          <p:cNvPr id="14" name="Google Shape;303;p27"/>
          <p:cNvSpPr txBox="1"/>
          <p:nvPr/>
        </p:nvSpPr>
        <p:spPr>
          <a:xfrm>
            <a:off x="223794" y="339223"/>
            <a:ext cx="8409541" cy="707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3600"/>
              <a:buFont typeface="Arial"/>
              <a:buNone/>
            </a:pPr>
            <a:r>
              <a:rPr lang="en-GB" sz="3600" b="1" dirty="0">
                <a:solidFill>
                  <a:schemeClr val="dk1"/>
                </a:solidFill>
                <a:latin typeface="Arial"/>
                <a:ea typeface="Arial"/>
                <a:cs typeface="Arial"/>
                <a:sym typeface="Arial"/>
              </a:rPr>
              <a:t>Example: Youth Work</a:t>
            </a:r>
            <a:r>
              <a:rPr lang="en-GB" sz="3600" b="1" i="0" u="none" strike="noStrike" cap="none" dirty="0">
                <a:solidFill>
                  <a:schemeClr val="dk1"/>
                </a:solidFill>
                <a:latin typeface="Arial"/>
                <a:ea typeface="Arial"/>
                <a:cs typeface="Arial"/>
                <a:sym typeface="Arial"/>
              </a:rPr>
              <a:t> </a:t>
            </a:r>
          </a:p>
          <a:p>
            <a:pPr marL="0" marR="0" lvl="0" indent="0" algn="l" rtl="0">
              <a:spcBef>
                <a:spcPts val="0"/>
              </a:spcBef>
              <a:spcAft>
                <a:spcPts val="0"/>
              </a:spcAft>
              <a:buClr>
                <a:schemeClr val="dk1"/>
              </a:buClr>
              <a:buSzPts val="3600"/>
              <a:buFont typeface="Arial"/>
              <a:buNone/>
            </a:pPr>
            <a:r>
              <a:rPr lang="en-GB" sz="3600" b="1" i="0" u="none" strike="noStrike" cap="none" dirty="0">
                <a:solidFill>
                  <a:schemeClr val="dk1"/>
                </a:solidFill>
                <a:latin typeface="Arial"/>
                <a:ea typeface="Arial"/>
                <a:cs typeface="Arial"/>
                <a:sym typeface="Arial"/>
              </a:rPr>
              <a:t>Functional Map</a:t>
            </a:r>
            <a:endParaRPr sz="3600" b="0" i="0" u="none" strike="noStrike" cap="none" dirty="0">
              <a:solidFill>
                <a:schemeClr val="dk1"/>
              </a:solidFill>
              <a:latin typeface="Arial"/>
              <a:ea typeface="Arial"/>
              <a:cs typeface="Arial"/>
              <a:sym typeface="Arial"/>
            </a:endParaRPr>
          </a:p>
        </p:txBody>
      </p:sp>
      <p:pic>
        <p:nvPicPr>
          <p:cNvPr id="2" name="Picture 1"/>
          <p:cNvPicPr>
            <a:picLocks noChangeAspect="1"/>
          </p:cNvPicPr>
          <p:nvPr/>
        </p:nvPicPr>
        <p:blipFill>
          <a:blip r:embed="rId4"/>
          <a:stretch>
            <a:fillRect/>
          </a:stretch>
        </p:blipFill>
        <p:spPr>
          <a:xfrm>
            <a:off x="367391" y="1510210"/>
            <a:ext cx="8122346" cy="5258150"/>
          </a:xfrm>
          <a:prstGeom prst="rect">
            <a:avLst/>
          </a:prstGeom>
        </p:spPr>
      </p:pic>
    </p:spTree>
    <p:extLst>
      <p:ext uri="{BB962C8B-B14F-4D97-AF65-F5344CB8AC3E}">
        <p14:creationId xmlns:p14="http://schemas.microsoft.com/office/powerpoint/2010/main" val="3070006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39269" y="125163"/>
            <a:ext cx="1014770" cy="961867"/>
          </a:xfrm>
          <a:prstGeom prst="rect">
            <a:avLst/>
          </a:prstGeom>
        </p:spPr>
      </p:pic>
      <p:sp>
        <p:nvSpPr>
          <p:cNvPr id="6" name="Google Shape;314;p29"/>
          <p:cNvSpPr txBox="1">
            <a:spLocks/>
          </p:cNvSpPr>
          <p:nvPr/>
        </p:nvSpPr>
        <p:spPr>
          <a:xfrm>
            <a:off x="637315" y="39080"/>
            <a:ext cx="8596668" cy="800100"/>
          </a:xfrm>
          <a:prstGeom prst="rect">
            <a:avLst/>
          </a:prstGeom>
          <a:noFill/>
          <a:ln>
            <a:noFill/>
          </a:ln>
        </p:spPr>
        <p:txBody>
          <a:bodyPr spcFirstLastPara="1" vert="horz" wrap="square" lIns="91425" tIns="45700" rIns="91425" bIns="4570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ts val="0"/>
              </a:spcBef>
              <a:spcAft>
                <a:spcPts val="0"/>
              </a:spcAft>
              <a:buClr>
                <a:prstClr val="black"/>
              </a:buClr>
              <a:buSzPts val="3600"/>
              <a:buFont typeface="Arial"/>
              <a:buNone/>
              <a:tabLst/>
              <a:defRPr/>
            </a:pPr>
            <a:r>
              <a:rPr lang="en-GB" b="1" dirty="0">
                <a:solidFill>
                  <a:prstClr val="black"/>
                </a:solidFill>
                <a:latin typeface="Arial"/>
                <a:ea typeface="Arial"/>
                <a:cs typeface="Arial"/>
                <a:sym typeface="Arial"/>
              </a:rPr>
              <a:t>Example: Youth Work </a:t>
            </a:r>
          </a:p>
          <a:p>
            <a:pPr marL="0" marR="0" lvl="0" indent="0" algn="l" defTabSz="457200" rtl="0" eaLnBrk="1" fontAlgn="auto" latinLnBrk="0" hangingPunct="1">
              <a:lnSpc>
                <a:spcPct val="100000"/>
              </a:lnSpc>
              <a:spcBef>
                <a:spcPts val="0"/>
              </a:spcBef>
              <a:spcAft>
                <a:spcPts val="0"/>
              </a:spcAft>
              <a:buClr>
                <a:prstClr val="black"/>
              </a:buClr>
              <a:buSzPts val="3600"/>
              <a:buFont typeface="Arial"/>
              <a:buNone/>
              <a:tabLst/>
              <a:defRPr/>
            </a:pPr>
            <a:r>
              <a:rPr lang="en-GB" b="1" dirty="0">
                <a:solidFill>
                  <a:prstClr val="black"/>
                </a:solidFill>
                <a:latin typeface="Arial"/>
                <a:ea typeface="Arial"/>
                <a:cs typeface="Arial"/>
                <a:sym typeface="Arial"/>
              </a:rPr>
              <a:t>Standard</a:t>
            </a:r>
            <a:endParaRPr kumimoji="0" lang="en-GB" sz="4400" b="0" i="0" u="none" strike="noStrike" kern="1200" cap="none" spc="0" normalizeH="0" baseline="0" noProof="0" dirty="0">
              <a:ln>
                <a:noFill/>
              </a:ln>
              <a:solidFill>
                <a:prstClr val="black"/>
              </a:solidFill>
              <a:effectLst/>
              <a:uLnTx/>
              <a:uFillTx/>
              <a:latin typeface="Arial"/>
              <a:ea typeface="Arial"/>
              <a:cs typeface="Arial"/>
              <a:sym typeface="Arial"/>
            </a:endParaRPr>
          </a:p>
        </p:txBody>
      </p:sp>
      <p:sp>
        <p:nvSpPr>
          <p:cNvPr id="9" name="Google Shape;315;p29"/>
          <p:cNvSpPr txBox="1">
            <a:spLocks/>
          </p:cNvSpPr>
          <p:nvPr/>
        </p:nvSpPr>
        <p:spPr>
          <a:xfrm>
            <a:off x="3587455" y="1519790"/>
            <a:ext cx="5370708" cy="4457558"/>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20040" algn="l" rtl="0">
              <a:lnSpc>
                <a:spcPct val="100000"/>
              </a:lnSpc>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20040" algn="l" rtl="0">
              <a:lnSpc>
                <a:spcPct val="100000"/>
              </a:lnSpc>
              <a:spcBef>
                <a:spcPts val="1000"/>
              </a:spcBef>
              <a:spcAft>
                <a:spcPts val="0"/>
              </a:spcAft>
              <a:buClr>
                <a:schemeClr val="accent1"/>
              </a:buClr>
              <a:buSzPts val="144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320039" algn="l" rtl="0">
              <a:lnSpc>
                <a:spcPct val="100000"/>
              </a:lnSpc>
              <a:spcBef>
                <a:spcPts val="1000"/>
              </a:spcBef>
              <a:spcAft>
                <a:spcPts val="0"/>
              </a:spcAft>
              <a:buClr>
                <a:schemeClr val="accent1"/>
              </a:buClr>
              <a:buSzPts val="144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320039"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320039"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320039"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320039"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320040"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320040"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9pPr>
          </a:lstStyle>
          <a:p>
            <a:pPr marL="137160" indent="0">
              <a:buNone/>
            </a:pPr>
            <a:r>
              <a:rPr lang="en-GB" sz="1600" b="1" dirty="0" err="1">
                <a:solidFill>
                  <a:srgbClr val="5979CE"/>
                </a:solidFill>
                <a:latin typeface="Arial-BoldMT"/>
              </a:rPr>
              <a:t>CLDYW01</a:t>
            </a:r>
            <a:r>
              <a:rPr lang="en-GB" sz="1600" b="1" dirty="0">
                <a:solidFill>
                  <a:srgbClr val="5979CE"/>
                </a:solidFill>
                <a:latin typeface="Arial-BoldMT"/>
              </a:rPr>
              <a:t> Performance criteria</a:t>
            </a:r>
          </a:p>
          <a:p>
            <a:pPr marL="137160" indent="0">
              <a:buNone/>
            </a:pPr>
            <a:r>
              <a:rPr lang="en-GB" sz="1600" dirty="0">
                <a:solidFill>
                  <a:srgbClr val="5979CE"/>
                </a:solidFill>
                <a:latin typeface="ArialMT"/>
              </a:rPr>
              <a:t>You must be able to:</a:t>
            </a:r>
            <a:endParaRPr lang="en-GB" dirty="0"/>
          </a:p>
          <a:p>
            <a:pPr marL="480060" indent="-342900">
              <a:buFont typeface="+mj-lt"/>
              <a:buAutoNum type="arabicPeriod"/>
            </a:pPr>
            <a:r>
              <a:rPr lang="en-GB" sz="1400" dirty="0">
                <a:solidFill>
                  <a:srgbClr val="000000"/>
                </a:solidFill>
                <a:latin typeface="Helvetica" pitchFamily="2" charset="0"/>
              </a:rPr>
              <a:t> establish contact with young people using suitable locations</a:t>
            </a:r>
          </a:p>
          <a:p>
            <a:pPr marL="480060" indent="-342900">
              <a:buFont typeface="+mj-lt"/>
              <a:buAutoNum type="arabicPeriod"/>
            </a:pPr>
            <a:r>
              <a:rPr lang="en-GB" sz="1400" dirty="0">
                <a:solidFill>
                  <a:srgbClr val="000000"/>
                </a:solidFill>
                <a:latin typeface="Helvetica" pitchFamily="2" charset="0"/>
              </a:rPr>
              <a:t>initiate and hold conversations with young people at an appropriate time and place</a:t>
            </a:r>
          </a:p>
          <a:p>
            <a:pPr marL="480060" indent="-342900">
              <a:buFont typeface="+mj-lt"/>
              <a:buAutoNum type="arabicPeriod"/>
            </a:pPr>
            <a:r>
              <a:rPr lang="en-GB" sz="1400" dirty="0">
                <a:solidFill>
                  <a:srgbClr val="000000"/>
                </a:solidFill>
                <a:latin typeface="Helvetica" pitchFamily="2" charset="0"/>
              </a:rPr>
              <a:t>provide young people with information about your role and responsibilities and how you may work together</a:t>
            </a:r>
          </a:p>
          <a:p>
            <a:pPr marL="480060" indent="-342900">
              <a:buFont typeface="+mj-lt"/>
              <a:buAutoNum type="arabicPeriod"/>
            </a:pPr>
            <a:r>
              <a:rPr lang="en-GB" sz="1400" dirty="0">
                <a:solidFill>
                  <a:srgbClr val="000000"/>
                </a:solidFill>
                <a:latin typeface="Helvetica" pitchFamily="2" charset="0"/>
              </a:rPr>
              <a:t>agree with young people their role and responsibilities</a:t>
            </a:r>
          </a:p>
          <a:p>
            <a:pPr marL="480060" indent="-342900">
              <a:buFont typeface="+mj-lt"/>
              <a:buAutoNum type="arabicPeriod"/>
            </a:pPr>
            <a:r>
              <a:rPr lang="en-GB" sz="1400" dirty="0">
                <a:solidFill>
                  <a:srgbClr val="000000"/>
                </a:solidFill>
                <a:latin typeface="Helvetica" pitchFamily="2" charset="0"/>
              </a:rPr>
              <a:t>respond to any questions or issues raised by young people when they are developing proposals and plans</a:t>
            </a:r>
          </a:p>
          <a:p>
            <a:pPr marL="480060" indent="-342900">
              <a:buFont typeface="+mj-lt"/>
              <a:buAutoNum type="arabicPeriod"/>
            </a:pPr>
            <a:r>
              <a:rPr lang="en-GB" sz="1400" dirty="0">
                <a:solidFill>
                  <a:srgbClr val="000000"/>
                </a:solidFill>
                <a:latin typeface="Helvetica" pitchFamily="2" charset="0"/>
              </a:rPr>
              <a:t>maintain appropriate ethical, legal and contractual requirements in all dealings with young people</a:t>
            </a:r>
          </a:p>
          <a:p>
            <a:pPr marL="480060" indent="-342900">
              <a:buFont typeface="+mj-lt"/>
              <a:buAutoNum type="arabicPeriod"/>
            </a:pPr>
            <a:r>
              <a:rPr lang="en-GB" sz="1400" dirty="0">
                <a:solidFill>
                  <a:srgbClr val="000000"/>
                </a:solidFill>
                <a:latin typeface="Helvetica" pitchFamily="2" charset="0"/>
              </a:rPr>
              <a:t>meet the values and principles underpinning youth work in relation to the requirements of this standard</a:t>
            </a:r>
          </a:p>
          <a:p>
            <a:pPr marL="137160" indent="0">
              <a:buNone/>
            </a:pPr>
            <a:endParaRPr lang="en-GB" sz="1600" dirty="0">
              <a:solidFill>
                <a:srgbClr val="000000"/>
              </a:solidFill>
              <a:latin typeface="Helvetica" pitchFamily="2" charset="0"/>
            </a:endParaRPr>
          </a:p>
        </p:txBody>
      </p:sp>
      <p:sp>
        <p:nvSpPr>
          <p:cNvPr id="7" name="Rectangle 6"/>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 </a:t>
            </a:r>
          </a:p>
        </p:txBody>
      </p:sp>
      <p:sp>
        <p:nvSpPr>
          <p:cNvPr id="4" name="Rounded Rectangle 3"/>
          <p:cNvSpPr/>
          <p:nvPr/>
        </p:nvSpPr>
        <p:spPr>
          <a:xfrm>
            <a:off x="240569" y="1752018"/>
            <a:ext cx="3316823" cy="219071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GB"/>
          </a:p>
        </p:txBody>
      </p:sp>
      <p:sp>
        <p:nvSpPr>
          <p:cNvPr id="5" name="TextBox 4"/>
          <p:cNvSpPr txBox="1"/>
          <p:nvPr/>
        </p:nvSpPr>
        <p:spPr>
          <a:xfrm>
            <a:off x="300695" y="1951097"/>
            <a:ext cx="3286760" cy="2585323"/>
          </a:xfrm>
          <a:prstGeom prst="rect">
            <a:avLst/>
          </a:prstGeom>
          <a:noFill/>
        </p:spPr>
        <p:txBody>
          <a:bodyPr wrap="square" rtlCol="0">
            <a:spAutoFit/>
          </a:bodyPr>
          <a:lstStyle/>
          <a:p>
            <a:r>
              <a:rPr lang="en-GB" b="1" dirty="0"/>
              <a:t>Functional Area 1 – Work with Young People and others</a:t>
            </a:r>
          </a:p>
          <a:p>
            <a:endParaRPr lang="en-GB" b="1" dirty="0"/>
          </a:p>
          <a:p>
            <a:r>
              <a:rPr lang="en-GB" b="1" dirty="0" err="1"/>
              <a:t>CLDYW01</a:t>
            </a:r>
            <a:r>
              <a:rPr lang="en-GB" b="1" dirty="0"/>
              <a:t> - Initiate, build and maintain relationships with young people</a:t>
            </a:r>
          </a:p>
          <a:p>
            <a:pPr fontAlgn="t"/>
            <a:endParaRPr lang="en-GB" dirty="0"/>
          </a:p>
          <a:p>
            <a:pPr fontAlgn="t"/>
            <a:endParaRPr lang="en-GB" dirty="0"/>
          </a:p>
          <a:p>
            <a:pPr fontAlgn="t"/>
            <a:endParaRPr lang="en-GB" dirty="0"/>
          </a:p>
        </p:txBody>
      </p:sp>
    </p:spTree>
    <p:extLst>
      <p:ext uri="{BB962C8B-B14F-4D97-AF65-F5344CB8AC3E}">
        <p14:creationId xmlns:p14="http://schemas.microsoft.com/office/powerpoint/2010/main" val="49623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39269" y="125163"/>
            <a:ext cx="1014770" cy="961867"/>
          </a:xfrm>
          <a:prstGeom prst="rect">
            <a:avLst/>
          </a:prstGeom>
        </p:spPr>
      </p:pic>
      <p:sp>
        <p:nvSpPr>
          <p:cNvPr id="6" name="Google Shape;314;p29"/>
          <p:cNvSpPr txBox="1">
            <a:spLocks/>
          </p:cNvSpPr>
          <p:nvPr/>
        </p:nvSpPr>
        <p:spPr>
          <a:xfrm>
            <a:off x="637315" y="39080"/>
            <a:ext cx="8596668" cy="800100"/>
          </a:xfrm>
          <a:prstGeom prst="rect">
            <a:avLst/>
          </a:prstGeom>
          <a:noFill/>
          <a:ln>
            <a:noFill/>
          </a:ln>
        </p:spPr>
        <p:txBody>
          <a:bodyPr spcFirstLastPara="1" vert="horz" wrap="square" lIns="91425" tIns="45700" rIns="91425" bIns="4570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ts val="0"/>
              </a:spcBef>
              <a:spcAft>
                <a:spcPts val="0"/>
              </a:spcAft>
              <a:buClr>
                <a:prstClr val="black"/>
              </a:buClr>
              <a:buSzPts val="3600"/>
              <a:buFont typeface="Arial"/>
              <a:buNone/>
              <a:tabLst/>
              <a:defRPr/>
            </a:pPr>
            <a:r>
              <a:rPr lang="en-GB" b="1" dirty="0">
                <a:solidFill>
                  <a:prstClr val="black"/>
                </a:solidFill>
                <a:latin typeface="Arial"/>
                <a:ea typeface="Arial"/>
                <a:cs typeface="Arial"/>
                <a:sym typeface="Arial"/>
              </a:rPr>
              <a:t>Example: Youth Work </a:t>
            </a:r>
          </a:p>
          <a:p>
            <a:pPr marL="0" marR="0" lvl="0" indent="0" algn="l" defTabSz="457200" rtl="0" eaLnBrk="1" fontAlgn="auto" latinLnBrk="0" hangingPunct="1">
              <a:lnSpc>
                <a:spcPct val="100000"/>
              </a:lnSpc>
              <a:spcBef>
                <a:spcPts val="0"/>
              </a:spcBef>
              <a:spcAft>
                <a:spcPts val="0"/>
              </a:spcAft>
              <a:buClr>
                <a:prstClr val="black"/>
              </a:buClr>
              <a:buSzPts val="3600"/>
              <a:buFont typeface="Arial"/>
              <a:buNone/>
              <a:tabLst/>
              <a:defRPr/>
            </a:pPr>
            <a:r>
              <a:rPr lang="en-GB" b="1" dirty="0">
                <a:solidFill>
                  <a:prstClr val="black"/>
                </a:solidFill>
                <a:latin typeface="Arial"/>
                <a:ea typeface="Arial"/>
                <a:cs typeface="Arial"/>
                <a:sym typeface="Arial"/>
              </a:rPr>
              <a:t>Standard</a:t>
            </a:r>
            <a:endParaRPr kumimoji="0" lang="en-GB" sz="4400" b="0" i="0" u="none" strike="noStrike" kern="1200" cap="none" spc="0" normalizeH="0" baseline="0" noProof="0" dirty="0">
              <a:ln>
                <a:noFill/>
              </a:ln>
              <a:solidFill>
                <a:prstClr val="black"/>
              </a:solidFill>
              <a:effectLst/>
              <a:uLnTx/>
              <a:uFillTx/>
              <a:latin typeface="Arial"/>
              <a:ea typeface="Arial"/>
              <a:cs typeface="Arial"/>
              <a:sym typeface="Arial"/>
            </a:endParaRPr>
          </a:p>
        </p:txBody>
      </p:sp>
      <p:sp>
        <p:nvSpPr>
          <p:cNvPr id="9" name="Google Shape;315;p29"/>
          <p:cNvSpPr txBox="1">
            <a:spLocks/>
          </p:cNvSpPr>
          <p:nvPr/>
        </p:nvSpPr>
        <p:spPr>
          <a:xfrm>
            <a:off x="3587455" y="1519790"/>
            <a:ext cx="5370708" cy="4457558"/>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20040" algn="l" rtl="0">
              <a:lnSpc>
                <a:spcPct val="100000"/>
              </a:lnSpc>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20040" algn="l" rtl="0">
              <a:lnSpc>
                <a:spcPct val="100000"/>
              </a:lnSpc>
              <a:spcBef>
                <a:spcPts val="1000"/>
              </a:spcBef>
              <a:spcAft>
                <a:spcPts val="0"/>
              </a:spcAft>
              <a:buClr>
                <a:schemeClr val="accent1"/>
              </a:buClr>
              <a:buSzPts val="144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320039" algn="l" rtl="0">
              <a:lnSpc>
                <a:spcPct val="100000"/>
              </a:lnSpc>
              <a:spcBef>
                <a:spcPts val="1000"/>
              </a:spcBef>
              <a:spcAft>
                <a:spcPts val="0"/>
              </a:spcAft>
              <a:buClr>
                <a:schemeClr val="accent1"/>
              </a:buClr>
              <a:buSzPts val="144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320039"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320039"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320039"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320039"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320040"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320040" algn="l" rtl="0">
              <a:lnSpc>
                <a:spcPct val="100000"/>
              </a:lnSpc>
              <a:spcBef>
                <a:spcPts val="1000"/>
              </a:spcBef>
              <a:spcAft>
                <a:spcPts val="0"/>
              </a:spcAft>
              <a:buClr>
                <a:schemeClr val="accent1"/>
              </a:buClr>
              <a:buSzPts val="1440"/>
              <a:buFont typeface="Noto Sans Symbols"/>
              <a:buChar char="►"/>
              <a:defRPr sz="1200" b="0" i="0" u="none" strike="noStrike" cap="none">
                <a:solidFill>
                  <a:srgbClr val="3F3F3F"/>
                </a:solidFill>
                <a:latin typeface="Trebuchet MS"/>
                <a:ea typeface="Trebuchet MS"/>
                <a:cs typeface="Trebuchet MS"/>
                <a:sym typeface="Trebuchet MS"/>
              </a:defRPr>
            </a:lvl9pPr>
          </a:lstStyle>
          <a:p>
            <a:pPr marL="137160" indent="0">
              <a:buNone/>
            </a:pPr>
            <a:r>
              <a:rPr lang="en-GB" sz="1600" b="1" dirty="0" err="1">
                <a:solidFill>
                  <a:srgbClr val="5979CE"/>
                </a:solidFill>
                <a:latin typeface="Arial-BoldMT"/>
              </a:rPr>
              <a:t>CLDYW01</a:t>
            </a:r>
            <a:r>
              <a:rPr lang="en-GB" sz="1600" b="1" dirty="0">
                <a:solidFill>
                  <a:srgbClr val="5979CE"/>
                </a:solidFill>
                <a:latin typeface="Arial-BoldMT"/>
              </a:rPr>
              <a:t> Knowledge and Understanding</a:t>
            </a:r>
          </a:p>
          <a:p>
            <a:pPr marL="137160" indent="0">
              <a:buNone/>
            </a:pPr>
            <a:r>
              <a:rPr lang="en-GB" sz="1600" b="1" dirty="0">
                <a:solidFill>
                  <a:srgbClr val="5979CE"/>
                </a:solidFill>
                <a:latin typeface="Arial-BoldMT"/>
              </a:rPr>
              <a:t>You need to know and understand: </a:t>
            </a:r>
          </a:p>
          <a:p>
            <a:pPr marL="480060" indent="-342900">
              <a:buFont typeface="+mj-lt"/>
              <a:buAutoNum type="arabicPeriod"/>
            </a:pPr>
            <a:r>
              <a:rPr lang="en-GB" sz="1600" dirty="0">
                <a:solidFill>
                  <a:srgbClr val="000000"/>
                </a:solidFill>
                <a:latin typeface="Helvetica" pitchFamily="2" charset="0"/>
              </a:rPr>
              <a:t>legal, organisational and codes of practice relevant to working with young people, and their impact for communicating with young people</a:t>
            </a:r>
          </a:p>
          <a:p>
            <a:pPr marL="480060" indent="-342900">
              <a:buFont typeface="+mj-lt"/>
              <a:buAutoNum type="arabicPeriod"/>
            </a:pPr>
            <a:r>
              <a:rPr lang="en-GB" sz="1600" dirty="0">
                <a:solidFill>
                  <a:srgbClr val="000000"/>
                </a:solidFill>
                <a:latin typeface="Helvetica" pitchFamily="2" charset="0"/>
              </a:rPr>
              <a:t>locations in the community where young people meet</a:t>
            </a:r>
          </a:p>
          <a:p>
            <a:pPr marL="480060" indent="-342900">
              <a:buFont typeface="+mj-lt"/>
              <a:buAutoNum type="arabicPeriod"/>
            </a:pPr>
            <a:r>
              <a:rPr lang="en-GB" sz="1600" dirty="0">
                <a:solidFill>
                  <a:srgbClr val="000000"/>
                </a:solidFill>
                <a:latin typeface="Helvetica" pitchFamily="2" charset="0"/>
              </a:rPr>
              <a:t>the importance of building trust and rapport with young people and methods for achieving this for a range of young people</a:t>
            </a:r>
          </a:p>
          <a:p>
            <a:pPr marL="480060" indent="-342900">
              <a:buFont typeface="+mj-lt"/>
              <a:buAutoNum type="arabicPeriod"/>
            </a:pPr>
            <a:r>
              <a:rPr lang="en-GB" sz="1600" dirty="0">
                <a:solidFill>
                  <a:srgbClr val="000000"/>
                </a:solidFill>
                <a:latin typeface="Helvetica" pitchFamily="2" charset="0"/>
              </a:rPr>
              <a:t>different styles and forms of communication that may be appropriate for communicating with young people, including electronic channels …</a:t>
            </a:r>
          </a:p>
          <a:p>
            <a:pPr marL="137160" indent="0">
              <a:buNone/>
            </a:pPr>
            <a:endParaRPr lang="en-GB" sz="1600" dirty="0">
              <a:solidFill>
                <a:srgbClr val="000000"/>
              </a:solidFill>
              <a:latin typeface="Helvetica" pitchFamily="2" charset="0"/>
            </a:endParaRPr>
          </a:p>
          <a:p>
            <a:pPr marL="137160" indent="0">
              <a:buNone/>
            </a:pPr>
            <a:r>
              <a:rPr lang="en-GB" sz="1600" b="1" dirty="0">
                <a:solidFill>
                  <a:srgbClr val="000000"/>
                </a:solidFill>
                <a:latin typeface="Helvetica" pitchFamily="2" charset="0"/>
              </a:rPr>
              <a:t>11 knowledge and understanding criteria in total</a:t>
            </a:r>
          </a:p>
        </p:txBody>
      </p:sp>
      <p:sp>
        <p:nvSpPr>
          <p:cNvPr id="7" name="Rectangle 6"/>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 </a:t>
            </a:r>
          </a:p>
        </p:txBody>
      </p:sp>
      <p:sp>
        <p:nvSpPr>
          <p:cNvPr id="4" name="Rounded Rectangle 3"/>
          <p:cNvSpPr/>
          <p:nvPr/>
        </p:nvSpPr>
        <p:spPr>
          <a:xfrm>
            <a:off x="240569" y="1752018"/>
            <a:ext cx="3316823" cy="219071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GB"/>
          </a:p>
        </p:txBody>
      </p:sp>
      <p:sp>
        <p:nvSpPr>
          <p:cNvPr id="5" name="TextBox 4"/>
          <p:cNvSpPr txBox="1"/>
          <p:nvPr/>
        </p:nvSpPr>
        <p:spPr>
          <a:xfrm>
            <a:off x="270632" y="1975297"/>
            <a:ext cx="3286760" cy="2585323"/>
          </a:xfrm>
          <a:prstGeom prst="rect">
            <a:avLst/>
          </a:prstGeom>
          <a:noFill/>
        </p:spPr>
        <p:txBody>
          <a:bodyPr wrap="square" rtlCol="0">
            <a:spAutoFit/>
          </a:bodyPr>
          <a:lstStyle/>
          <a:p>
            <a:r>
              <a:rPr lang="en-GB" b="1" dirty="0"/>
              <a:t>Functional Area 1 – Work with Young People and others</a:t>
            </a:r>
          </a:p>
          <a:p>
            <a:endParaRPr lang="en-GB" b="1" dirty="0"/>
          </a:p>
          <a:p>
            <a:r>
              <a:rPr lang="en-GB" b="1" dirty="0" err="1"/>
              <a:t>CLDYW01</a:t>
            </a:r>
            <a:r>
              <a:rPr lang="en-GB" b="1" dirty="0"/>
              <a:t> - Initiate, build and maintain relationships with young people</a:t>
            </a:r>
          </a:p>
          <a:p>
            <a:pPr fontAlgn="t"/>
            <a:endParaRPr lang="en-GB" dirty="0"/>
          </a:p>
          <a:p>
            <a:pPr fontAlgn="t"/>
            <a:endParaRPr lang="en-GB" dirty="0"/>
          </a:p>
          <a:p>
            <a:pPr fontAlgn="t"/>
            <a:endParaRPr lang="en-GB" dirty="0"/>
          </a:p>
        </p:txBody>
      </p:sp>
    </p:spTree>
    <p:extLst>
      <p:ext uri="{BB962C8B-B14F-4D97-AF65-F5344CB8AC3E}">
        <p14:creationId xmlns:p14="http://schemas.microsoft.com/office/powerpoint/2010/main" val="320483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39269" y="125163"/>
            <a:ext cx="1014770" cy="961867"/>
          </a:xfrm>
          <a:prstGeom prst="rect">
            <a:avLst/>
          </a:prstGeom>
        </p:spPr>
      </p:pic>
      <p:sp>
        <p:nvSpPr>
          <p:cNvPr id="6" name="Google Shape;314;p29"/>
          <p:cNvSpPr txBox="1">
            <a:spLocks/>
          </p:cNvSpPr>
          <p:nvPr/>
        </p:nvSpPr>
        <p:spPr>
          <a:xfrm>
            <a:off x="273666" y="356380"/>
            <a:ext cx="8596668" cy="800100"/>
          </a:xfrm>
          <a:prstGeom prst="rect">
            <a:avLst/>
          </a:prstGeom>
          <a:noFill/>
          <a:ln>
            <a:noFill/>
          </a:ln>
        </p:spPr>
        <p:txBody>
          <a:bodyPr spcFirstLastPara="1" vert="horz" wrap="square" lIns="91425" tIns="45700" rIns="91425" bIns="4570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ts val="0"/>
              </a:spcBef>
              <a:spcAft>
                <a:spcPts val="0"/>
              </a:spcAft>
              <a:buClr>
                <a:prstClr val="black"/>
              </a:buClr>
              <a:buSzPts val="3600"/>
              <a:buFont typeface="Arial"/>
              <a:buNone/>
              <a:tabLst/>
              <a:defRPr/>
            </a:pPr>
            <a:r>
              <a:rPr lang="en-GB" b="1" dirty="0">
                <a:solidFill>
                  <a:prstClr val="black"/>
                </a:solidFill>
                <a:latin typeface="Arial"/>
                <a:ea typeface="Arial"/>
                <a:cs typeface="Arial"/>
                <a:sym typeface="Arial"/>
              </a:rPr>
              <a:t>Adult Learning Key Purpose</a:t>
            </a:r>
            <a:endParaRPr kumimoji="0" lang="en-GB" sz="4400" b="0" i="0" u="none" strike="noStrike" kern="1200" cap="none" spc="0" normalizeH="0" baseline="0" noProof="0" dirty="0">
              <a:ln>
                <a:noFill/>
              </a:ln>
              <a:solidFill>
                <a:prstClr val="black"/>
              </a:solidFill>
              <a:effectLst/>
              <a:uLnTx/>
              <a:uFillTx/>
              <a:latin typeface="Arial"/>
              <a:ea typeface="Arial"/>
              <a:cs typeface="Arial"/>
              <a:sym typeface="Arial"/>
            </a:endParaRPr>
          </a:p>
        </p:txBody>
      </p:sp>
      <p:sp>
        <p:nvSpPr>
          <p:cNvPr id="7" name="Rectangle 6"/>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 </a:t>
            </a:r>
          </a:p>
        </p:txBody>
      </p:sp>
      <p:sp>
        <p:nvSpPr>
          <p:cNvPr id="9" name="TextBox 8">
            <a:extLst>
              <a:ext uri="{FF2B5EF4-FFF2-40B4-BE49-F238E27FC236}">
                <a16:creationId xmlns:a16="http://schemas.microsoft.com/office/drawing/2014/main" id="{97868C30-07FB-4FC0-9D4D-85A77DFBEA45}"/>
              </a:ext>
            </a:extLst>
          </p:cNvPr>
          <p:cNvSpPr txBox="1"/>
          <p:nvPr/>
        </p:nvSpPr>
        <p:spPr>
          <a:xfrm>
            <a:off x="570270" y="2277436"/>
            <a:ext cx="7295535" cy="2862322"/>
          </a:xfrm>
          <a:prstGeom prst="rect">
            <a:avLst/>
          </a:prstGeom>
          <a:noFill/>
        </p:spPr>
        <p:txBody>
          <a:bodyPr wrap="square">
            <a:spAutoFit/>
          </a:bodyPr>
          <a:lstStyle/>
          <a:p>
            <a:pPr algn="l"/>
            <a:r>
              <a:rPr lang="en-GB" sz="3600" b="1" i="0" dirty="0">
                <a:solidFill>
                  <a:srgbClr val="333333"/>
                </a:solidFill>
                <a:effectLst/>
                <a:latin typeface="Roboto" panose="02000000000000000000" pitchFamily="2" charset="0"/>
              </a:rPr>
              <a:t>To develop better-skilled, educated, confident and empowered people contributing to connected and inclusive communities.</a:t>
            </a:r>
          </a:p>
        </p:txBody>
      </p:sp>
      <p:sp>
        <p:nvSpPr>
          <p:cNvPr id="4" name="TextBox 3">
            <a:extLst>
              <a:ext uri="{FF2B5EF4-FFF2-40B4-BE49-F238E27FC236}">
                <a16:creationId xmlns:a16="http://schemas.microsoft.com/office/drawing/2014/main" id="{119A4FBA-D6E6-4E19-92FF-FEA1EE876F8C}"/>
              </a:ext>
            </a:extLst>
          </p:cNvPr>
          <p:cNvSpPr txBox="1"/>
          <p:nvPr/>
        </p:nvSpPr>
        <p:spPr>
          <a:xfrm>
            <a:off x="5456903" y="5429899"/>
            <a:ext cx="3303639" cy="646331"/>
          </a:xfrm>
          <a:prstGeom prst="rect">
            <a:avLst/>
          </a:prstGeom>
          <a:noFill/>
        </p:spPr>
        <p:txBody>
          <a:bodyPr wrap="square" rtlCol="0">
            <a:spAutoFit/>
          </a:bodyPr>
          <a:lstStyle/>
          <a:p>
            <a:r>
              <a:rPr lang="en-GB" dirty="0"/>
              <a:t>Adapted from </a:t>
            </a:r>
            <a:r>
              <a:rPr lang="en-GB" dirty="0">
                <a:hlinkClick r:id="rId4"/>
              </a:rPr>
              <a:t>Adult Learning Strategy for Scotland 2022-27</a:t>
            </a:r>
            <a:endParaRPr lang="en-GB" dirty="0"/>
          </a:p>
        </p:txBody>
      </p:sp>
    </p:spTree>
    <p:extLst>
      <p:ext uri="{BB962C8B-B14F-4D97-AF65-F5344CB8AC3E}">
        <p14:creationId xmlns:p14="http://schemas.microsoft.com/office/powerpoint/2010/main" val="1033421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39269" y="125163"/>
            <a:ext cx="1014770" cy="961867"/>
          </a:xfrm>
          <a:prstGeom prst="rect">
            <a:avLst/>
          </a:prstGeom>
        </p:spPr>
      </p:pic>
      <p:sp>
        <p:nvSpPr>
          <p:cNvPr id="6" name="Google Shape;314;p29"/>
          <p:cNvSpPr txBox="1">
            <a:spLocks/>
          </p:cNvSpPr>
          <p:nvPr/>
        </p:nvSpPr>
        <p:spPr>
          <a:xfrm>
            <a:off x="457371" y="432084"/>
            <a:ext cx="8596668" cy="800100"/>
          </a:xfrm>
          <a:prstGeom prst="rect">
            <a:avLst/>
          </a:prstGeom>
          <a:noFill/>
          <a:ln>
            <a:noFill/>
          </a:ln>
        </p:spPr>
        <p:txBody>
          <a:bodyPr spcFirstLastPara="1" vert="horz" wrap="square" lIns="91425" tIns="45700" rIns="91425" bIns="4570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ts val="0"/>
              </a:spcBef>
              <a:spcAft>
                <a:spcPts val="0"/>
              </a:spcAft>
              <a:buClr>
                <a:prstClr val="black"/>
              </a:buClr>
              <a:buSzPts val="3600"/>
              <a:buFont typeface="Arial"/>
              <a:buNone/>
              <a:tabLst/>
              <a:defRPr/>
            </a:pPr>
            <a:r>
              <a:rPr kumimoji="0" lang="en-GB" sz="4400" b="1" i="0" u="none" strike="noStrike" kern="1200" cap="none" spc="0" normalizeH="0" baseline="0" noProof="0" dirty="0">
                <a:ln>
                  <a:noFill/>
                </a:ln>
                <a:solidFill>
                  <a:prstClr val="black"/>
                </a:solidFill>
                <a:effectLst/>
                <a:uLnTx/>
                <a:uFillTx/>
                <a:latin typeface="Arial"/>
                <a:ea typeface="Arial"/>
                <a:cs typeface="Arial"/>
                <a:sym typeface="Arial"/>
              </a:rPr>
              <a:t>Fu</a:t>
            </a:r>
            <a:r>
              <a:rPr lang="en-GB" b="1" dirty="0" err="1">
                <a:solidFill>
                  <a:prstClr val="black"/>
                </a:solidFill>
                <a:latin typeface="Arial"/>
                <a:ea typeface="Arial"/>
                <a:cs typeface="Arial"/>
                <a:sym typeface="Arial"/>
              </a:rPr>
              <a:t>nctional</a:t>
            </a:r>
            <a:r>
              <a:rPr lang="en-GB" b="1" dirty="0">
                <a:solidFill>
                  <a:prstClr val="black"/>
                </a:solidFill>
                <a:latin typeface="Arial"/>
                <a:ea typeface="Arial"/>
                <a:cs typeface="Arial"/>
                <a:sym typeface="Arial"/>
              </a:rPr>
              <a:t> Area discussion</a:t>
            </a:r>
            <a:endParaRPr kumimoji="0" lang="en-GB" sz="4400" b="0" i="0" u="none" strike="noStrike" kern="1200" cap="none" spc="0" normalizeH="0" baseline="0" noProof="0" dirty="0">
              <a:ln>
                <a:noFill/>
              </a:ln>
              <a:solidFill>
                <a:prstClr val="black"/>
              </a:solidFill>
              <a:effectLst/>
              <a:uLnTx/>
              <a:uFillTx/>
              <a:latin typeface="Arial"/>
              <a:ea typeface="Arial"/>
              <a:cs typeface="Arial"/>
              <a:sym typeface="Arial"/>
            </a:endParaRPr>
          </a:p>
        </p:txBody>
      </p:sp>
      <p:sp>
        <p:nvSpPr>
          <p:cNvPr id="7" name="Rectangle 6"/>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 </a:t>
            </a:r>
          </a:p>
        </p:txBody>
      </p:sp>
      <p:sp>
        <p:nvSpPr>
          <p:cNvPr id="2" name="TextBox 1">
            <a:extLst>
              <a:ext uri="{FF2B5EF4-FFF2-40B4-BE49-F238E27FC236}">
                <a16:creationId xmlns:a16="http://schemas.microsoft.com/office/drawing/2014/main" id="{136193DD-91D5-4881-AEF8-4E3259481B2A}"/>
              </a:ext>
            </a:extLst>
          </p:cNvPr>
          <p:cNvSpPr txBox="1"/>
          <p:nvPr/>
        </p:nvSpPr>
        <p:spPr>
          <a:xfrm>
            <a:off x="2694038" y="5779585"/>
            <a:ext cx="3519948" cy="369332"/>
          </a:xfrm>
          <a:prstGeom prst="rect">
            <a:avLst/>
          </a:prstGeom>
          <a:noFill/>
        </p:spPr>
        <p:txBody>
          <a:bodyPr wrap="square" rtlCol="0">
            <a:spAutoFit/>
          </a:bodyPr>
          <a:lstStyle/>
          <a:p>
            <a:r>
              <a:rPr lang="en-GB" dirty="0"/>
              <a:t> </a:t>
            </a:r>
          </a:p>
        </p:txBody>
      </p:sp>
      <p:sp>
        <p:nvSpPr>
          <p:cNvPr id="10" name="TextBox 9">
            <a:extLst>
              <a:ext uri="{FF2B5EF4-FFF2-40B4-BE49-F238E27FC236}">
                <a16:creationId xmlns:a16="http://schemas.microsoft.com/office/drawing/2014/main" id="{5F33FFE8-910F-4A7E-AAFB-16CC8C69A616}"/>
              </a:ext>
            </a:extLst>
          </p:cNvPr>
          <p:cNvSpPr txBox="1"/>
          <p:nvPr/>
        </p:nvSpPr>
        <p:spPr>
          <a:xfrm>
            <a:off x="2308123" y="4400387"/>
            <a:ext cx="4616244" cy="923330"/>
          </a:xfrm>
          <a:prstGeom prst="rect">
            <a:avLst/>
          </a:prstGeom>
          <a:noFill/>
        </p:spPr>
        <p:txBody>
          <a:bodyPr wrap="square">
            <a:spAutoFit/>
          </a:bodyPr>
          <a:lstStyle/>
          <a:p>
            <a:r>
              <a:rPr lang="en-GB" dirty="0">
                <a:hlinkClick r:id="rId4"/>
              </a:rPr>
              <a:t>https://jamboard.google.com/d/1I-knTQHyRSchg3ShL4FLtgtGPDIXHM1NN0HLTMHK9v0/edit?usp=sharing</a:t>
            </a:r>
            <a:r>
              <a:rPr lang="en-GB" dirty="0"/>
              <a:t> </a:t>
            </a:r>
          </a:p>
        </p:txBody>
      </p:sp>
      <p:pic>
        <p:nvPicPr>
          <p:cNvPr id="11" name="Picture 10" descr="Logo&#10;&#10;Description automatically generated">
            <a:extLst>
              <a:ext uri="{FF2B5EF4-FFF2-40B4-BE49-F238E27FC236}">
                <a16:creationId xmlns:a16="http://schemas.microsoft.com/office/drawing/2014/main" id="{880CCE6B-E810-4F81-A3E4-3E311F38DBCA}"/>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308224" y="1340999"/>
            <a:ext cx="8482182" cy="3398149"/>
          </a:xfrm>
          <a:prstGeom prst="rect">
            <a:avLst/>
          </a:prstGeom>
        </p:spPr>
      </p:pic>
    </p:spTree>
    <p:extLst>
      <p:ext uri="{BB962C8B-B14F-4D97-AF65-F5344CB8AC3E}">
        <p14:creationId xmlns:p14="http://schemas.microsoft.com/office/powerpoint/2010/main" val="21437813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67316" y="350252"/>
            <a:ext cx="1014770" cy="961867"/>
          </a:xfrm>
          <a:prstGeom prst="rect">
            <a:avLst/>
          </a:prstGeom>
        </p:spPr>
      </p:pic>
      <p:sp>
        <p:nvSpPr>
          <p:cNvPr id="14" name="Google Shape;303;p27"/>
          <p:cNvSpPr txBox="1"/>
          <p:nvPr/>
        </p:nvSpPr>
        <p:spPr>
          <a:xfrm>
            <a:off x="223794" y="339223"/>
            <a:ext cx="8409541" cy="707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3600"/>
              <a:buFont typeface="Arial"/>
              <a:buNone/>
            </a:pPr>
            <a:r>
              <a:rPr lang="en-GB" sz="3600" b="1" dirty="0">
                <a:solidFill>
                  <a:schemeClr val="dk1"/>
                </a:solidFill>
                <a:latin typeface="Arial"/>
                <a:ea typeface="Arial"/>
                <a:cs typeface="Arial"/>
                <a:sym typeface="Arial"/>
              </a:rPr>
              <a:t>Example: Youth Work</a:t>
            </a:r>
            <a:r>
              <a:rPr lang="en-GB" sz="3600" b="1" i="0" u="none" strike="noStrike" cap="none" dirty="0">
                <a:solidFill>
                  <a:schemeClr val="dk1"/>
                </a:solidFill>
                <a:latin typeface="Arial"/>
                <a:ea typeface="Arial"/>
                <a:cs typeface="Arial"/>
                <a:sym typeface="Arial"/>
              </a:rPr>
              <a:t> </a:t>
            </a:r>
          </a:p>
          <a:p>
            <a:pPr marL="0" marR="0" lvl="0" indent="0" algn="l" rtl="0">
              <a:spcBef>
                <a:spcPts val="0"/>
              </a:spcBef>
              <a:spcAft>
                <a:spcPts val="0"/>
              </a:spcAft>
              <a:buClr>
                <a:schemeClr val="dk1"/>
              </a:buClr>
              <a:buSzPts val="3600"/>
              <a:buFont typeface="Arial"/>
              <a:buNone/>
            </a:pPr>
            <a:r>
              <a:rPr lang="en-GB" sz="3600" b="1" i="0" u="none" strike="noStrike" cap="none" dirty="0">
                <a:solidFill>
                  <a:schemeClr val="dk1"/>
                </a:solidFill>
                <a:latin typeface="Arial"/>
                <a:ea typeface="Arial"/>
                <a:cs typeface="Arial"/>
                <a:sym typeface="Arial"/>
              </a:rPr>
              <a:t>Functional Map</a:t>
            </a:r>
            <a:endParaRPr sz="3600" b="0" i="0" u="none" strike="noStrike" cap="none" dirty="0">
              <a:solidFill>
                <a:schemeClr val="dk1"/>
              </a:solidFill>
              <a:latin typeface="Arial"/>
              <a:ea typeface="Arial"/>
              <a:cs typeface="Arial"/>
              <a:sym typeface="Arial"/>
            </a:endParaRPr>
          </a:p>
        </p:txBody>
      </p:sp>
      <p:pic>
        <p:nvPicPr>
          <p:cNvPr id="2" name="Picture 1"/>
          <p:cNvPicPr>
            <a:picLocks noChangeAspect="1"/>
          </p:cNvPicPr>
          <p:nvPr/>
        </p:nvPicPr>
        <p:blipFill>
          <a:blip r:embed="rId4"/>
          <a:stretch>
            <a:fillRect/>
          </a:stretch>
        </p:blipFill>
        <p:spPr>
          <a:xfrm>
            <a:off x="367391" y="1510210"/>
            <a:ext cx="8122346" cy="5258150"/>
          </a:xfrm>
          <a:prstGeom prst="rect">
            <a:avLst/>
          </a:prstGeom>
        </p:spPr>
      </p:pic>
    </p:spTree>
    <p:extLst>
      <p:ext uri="{BB962C8B-B14F-4D97-AF65-F5344CB8AC3E}">
        <p14:creationId xmlns:p14="http://schemas.microsoft.com/office/powerpoint/2010/main" val="2586273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33"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39269" y="125163"/>
            <a:ext cx="1014770" cy="961867"/>
          </a:xfrm>
          <a:prstGeom prst="rect">
            <a:avLst/>
          </a:prstGeom>
        </p:spPr>
      </p:pic>
      <p:sp>
        <p:nvSpPr>
          <p:cNvPr id="6" name="Google Shape;314;p29"/>
          <p:cNvSpPr txBox="1">
            <a:spLocks/>
          </p:cNvSpPr>
          <p:nvPr/>
        </p:nvSpPr>
        <p:spPr>
          <a:xfrm>
            <a:off x="457371" y="432084"/>
            <a:ext cx="8596668" cy="800100"/>
          </a:xfrm>
          <a:prstGeom prst="rect">
            <a:avLst/>
          </a:prstGeom>
          <a:noFill/>
          <a:ln>
            <a:noFill/>
          </a:ln>
        </p:spPr>
        <p:txBody>
          <a:bodyPr spcFirstLastPara="1" vert="horz" wrap="square" lIns="91425" tIns="45700" rIns="91425" bIns="4570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ts val="0"/>
              </a:spcBef>
              <a:spcAft>
                <a:spcPts val="0"/>
              </a:spcAft>
              <a:buClr>
                <a:prstClr val="black"/>
              </a:buClr>
              <a:buSzPts val="3600"/>
              <a:buFont typeface="Arial"/>
              <a:buNone/>
              <a:tabLst/>
              <a:defRPr/>
            </a:pPr>
            <a:r>
              <a:rPr lang="en-GB" b="1" dirty="0">
                <a:solidFill>
                  <a:prstClr val="black"/>
                </a:solidFill>
                <a:latin typeface="Arial"/>
                <a:ea typeface="Arial"/>
                <a:cs typeface="Arial"/>
                <a:sym typeface="Arial"/>
              </a:rPr>
              <a:t>Standards discussion</a:t>
            </a:r>
            <a:endParaRPr kumimoji="0" lang="en-GB" sz="4400" b="0" i="0" u="none" strike="noStrike" kern="1200" cap="none" spc="0" normalizeH="0" baseline="0" noProof="0" dirty="0">
              <a:ln>
                <a:noFill/>
              </a:ln>
              <a:solidFill>
                <a:prstClr val="black"/>
              </a:solidFill>
              <a:effectLst/>
              <a:uLnTx/>
              <a:uFillTx/>
              <a:latin typeface="Arial"/>
              <a:ea typeface="Arial"/>
              <a:cs typeface="Arial"/>
              <a:sym typeface="Arial"/>
            </a:endParaRPr>
          </a:p>
        </p:txBody>
      </p:sp>
      <p:sp>
        <p:nvSpPr>
          <p:cNvPr id="7" name="Rectangle 6"/>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 </a:t>
            </a:r>
          </a:p>
        </p:txBody>
      </p:sp>
      <p:sp>
        <p:nvSpPr>
          <p:cNvPr id="2" name="TextBox 1">
            <a:extLst>
              <a:ext uri="{FF2B5EF4-FFF2-40B4-BE49-F238E27FC236}">
                <a16:creationId xmlns:a16="http://schemas.microsoft.com/office/drawing/2014/main" id="{136193DD-91D5-4881-AEF8-4E3259481B2A}"/>
              </a:ext>
            </a:extLst>
          </p:cNvPr>
          <p:cNvSpPr txBox="1"/>
          <p:nvPr/>
        </p:nvSpPr>
        <p:spPr>
          <a:xfrm>
            <a:off x="2694038" y="5779585"/>
            <a:ext cx="3519948" cy="369332"/>
          </a:xfrm>
          <a:prstGeom prst="rect">
            <a:avLst/>
          </a:prstGeom>
          <a:noFill/>
        </p:spPr>
        <p:txBody>
          <a:bodyPr wrap="square" rtlCol="0">
            <a:spAutoFit/>
          </a:bodyPr>
          <a:lstStyle/>
          <a:p>
            <a:r>
              <a:rPr lang="en-GB" dirty="0"/>
              <a:t> </a:t>
            </a:r>
          </a:p>
        </p:txBody>
      </p:sp>
      <p:sp>
        <p:nvSpPr>
          <p:cNvPr id="10" name="TextBox 9">
            <a:extLst>
              <a:ext uri="{FF2B5EF4-FFF2-40B4-BE49-F238E27FC236}">
                <a16:creationId xmlns:a16="http://schemas.microsoft.com/office/drawing/2014/main" id="{5F33FFE8-910F-4A7E-AAFB-16CC8C69A616}"/>
              </a:ext>
            </a:extLst>
          </p:cNvPr>
          <p:cNvSpPr txBox="1"/>
          <p:nvPr/>
        </p:nvSpPr>
        <p:spPr>
          <a:xfrm>
            <a:off x="4437795" y="5687252"/>
            <a:ext cx="4616244" cy="923330"/>
          </a:xfrm>
          <a:prstGeom prst="rect">
            <a:avLst/>
          </a:prstGeom>
          <a:noFill/>
        </p:spPr>
        <p:txBody>
          <a:bodyPr wrap="square">
            <a:spAutoFit/>
          </a:bodyPr>
          <a:lstStyle/>
          <a:p>
            <a:r>
              <a:rPr lang="en-GB" dirty="0">
                <a:hlinkClick r:id="rId4"/>
              </a:rPr>
              <a:t>https://jamboard.google.com/d/1I-knTQHyRSchg3ShL4FLtgtGPDIXHM1NN0HLTMHK9v0/edit?usp=sharing</a:t>
            </a:r>
            <a:r>
              <a:rPr lang="en-GB" dirty="0"/>
              <a:t> </a:t>
            </a:r>
          </a:p>
        </p:txBody>
      </p:sp>
      <p:pic>
        <p:nvPicPr>
          <p:cNvPr id="11" name="Picture 10" descr="Logo&#10;&#10;Description automatically generated">
            <a:extLst>
              <a:ext uri="{FF2B5EF4-FFF2-40B4-BE49-F238E27FC236}">
                <a16:creationId xmlns:a16="http://schemas.microsoft.com/office/drawing/2014/main" id="{880CCE6B-E810-4F81-A3E4-3E311F38DBCA}"/>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186813" y="5333608"/>
            <a:ext cx="3798676" cy="1521833"/>
          </a:xfrm>
          <a:prstGeom prst="rect">
            <a:avLst/>
          </a:prstGeom>
        </p:spPr>
      </p:pic>
      <p:sp>
        <p:nvSpPr>
          <p:cNvPr id="9" name="TextBox 8">
            <a:extLst>
              <a:ext uri="{FF2B5EF4-FFF2-40B4-BE49-F238E27FC236}">
                <a16:creationId xmlns:a16="http://schemas.microsoft.com/office/drawing/2014/main" id="{AE25D909-BB8B-4E7A-9F14-6F98109CD72A}"/>
              </a:ext>
            </a:extLst>
          </p:cNvPr>
          <p:cNvSpPr txBox="1"/>
          <p:nvPr/>
        </p:nvSpPr>
        <p:spPr>
          <a:xfrm>
            <a:off x="2286000" y="3246792"/>
            <a:ext cx="4572000" cy="369332"/>
          </a:xfrm>
          <a:prstGeom prst="rect">
            <a:avLst/>
          </a:prstGeom>
          <a:noFill/>
        </p:spPr>
        <p:txBody>
          <a:bodyPr wrap="square">
            <a:spAutoFit/>
          </a:bodyPr>
          <a:lstStyle/>
          <a:p>
            <a:r>
              <a:rPr lang="en-GB" b="0" dirty="0">
                <a:effectLst/>
              </a:rPr>
              <a:t> </a:t>
            </a:r>
            <a:endParaRPr lang="en-GB" dirty="0"/>
          </a:p>
        </p:txBody>
      </p:sp>
      <p:pic>
        <p:nvPicPr>
          <p:cNvPr id="8" name="Picture 7">
            <a:extLst>
              <a:ext uri="{FF2B5EF4-FFF2-40B4-BE49-F238E27FC236}">
                <a16:creationId xmlns:a16="http://schemas.microsoft.com/office/drawing/2014/main" id="{EF240ACA-9047-4172-9191-69D6615FA55D}"/>
              </a:ext>
            </a:extLst>
          </p:cNvPr>
          <p:cNvPicPr>
            <a:picLocks noChangeAspect="1"/>
          </p:cNvPicPr>
          <p:nvPr/>
        </p:nvPicPr>
        <p:blipFill>
          <a:blip r:embed="rId7"/>
          <a:stretch>
            <a:fillRect/>
          </a:stretch>
        </p:blipFill>
        <p:spPr>
          <a:xfrm>
            <a:off x="6072187" y="2281101"/>
            <a:ext cx="2771775" cy="2066925"/>
          </a:xfrm>
          <a:prstGeom prst="rect">
            <a:avLst/>
          </a:prstGeom>
        </p:spPr>
      </p:pic>
      <p:pic>
        <p:nvPicPr>
          <p:cNvPr id="14" name="Picture 13">
            <a:extLst>
              <a:ext uri="{FF2B5EF4-FFF2-40B4-BE49-F238E27FC236}">
                <a16:creationId xmlns:a16="http://schemas.microsoft.com/office/drawing/2014/main" id="{CBEF9C87-1CF2-41C7-8928-D96C4E90049D}"/>
              </a:ext>
            </a:extLst>
          </p:cNvPr>
          <p:cNvPicPr>
            <a:picLocks noChangeAspect="1"/>
          </p:cNvPicPr>
          <p:nvPr/>
        </p:nvPicPr>
        <p:blipFill>
          <a:blip r:embed="rId8"/>
          <a:stretch>
            <a:fillRect/>
          </a:stretch>
        </p:blipFill>
        <p:spPr>
          <a:xfrm>
            <a:off x="2886075" y="2338387"/>
            <a:ext cx="3371850" cy="2181225"/>
          </a:xfrm>
          <a:prstGeom prst="rect">
            <a:avLst/>
          </a:prstGeom>
        </p:spPr>
      </p:pic>
      <p:pic>
        <p:nvPicPr>
          <p:cNvPr id="16" name="Picture 15">
            <a:extLst>
              <a:ext uri="{FF2B5EF4-FFF2-40B4-BE49-F238E27FC236}">
                <a16:creationId xmlns:a16="http://schemas.microsoft.com/office/drawing/2014/main" id="{04D07352-13B6-43AB-98A0-7266106A1325}"/>
              </a:ext>
            </a:extLst>
          </p:cNvPr>
          <p:cNvPicPr>
            <a:picLocks noChangeAspect="1"/>
          </p:cNvPicPr>
          <p:nvPr/>
        </p:nvPicPr>
        <p:blipFill>
          <a:blip r:embed="rId9"/>
          <a:stretch>
            <a:fillRect/>
          </a:stretch>
        </p:blipFill>
        <p:spPr>
          <a:xfrm>
            <a:off x="457200" y="1768421"/>
            <a:ext cx="2428875" cy="3028950"/>
          </a:xfrm>
          <a:prstGeom prst="rect">
            <a:avLst/>
          </a:prstGeom>
        </p:spPr>
      </p:pic>
    </p:spTree>
    <p:extLst>
      <p:ext uri="{BB962C8B-B14F-4D97-AF65-F5344CB8AC3E}">
        <p14:creationId xmlns:p14="http://schemas.microsoft.com/office/powerpoint/2010/main" val="2499292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0" y="1428996"/>
            <a:ext cx="9144000" cy="5863932"/>
          </a:xfrm>
          <a:prstGeom prst="rect">
            <a:avLst/>
          </a:prstGeom>
          <a:gradFill flip="none" rotWithShape="1">
            <a:gsLst>
              <a:gs pos="0">
                <a:srgbClr val="7030CD"/>
              </a:gs>
              <a:gs pos="9000">
                <a:srgbClr val="41C6CD"/>
              </a:gs>
              <a:gs pos="27000">
                <a:srgbClr val="BAF2F8"/>
              </a:gs>
              <a:gs pos="100000">
                <a:schemeClr val="bg1"/>
              </a:gs>
            </a:gsLst>
            <a:lin ang="13500000" scaled="1"/>
            <a:tileRect/>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pic>
        <p:nvPicPr>
          <p:cNvPr id="34" name="Picture 33" descr="CLD_Colour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7316" y="350252"/>
            <a:ext cx="1014770" cy="961867"/>
          </a:xfrm>
          <a:prstGeom prst="rect">
            <a:avLst/>
          </a:prstGeom>
        </p:spPr>
      </p:pic>
      <p:sp>
        <p:nvSpPr>
          <p:cNvPr id="39" name="Google Shape;255;p24"/>
          <p:cNvSpPr txBox="1">
            <a:spLocks/>
          </p:cNvSpPr>
          <p:nvPr/>
        </p:nvSpPr>
        <p:spPr>
          <a:xfrm>
            <a:off x="352532" y="467129"/>
            <a:ext cx="10197494" cy="1099457"/>
          </a:xfrm>
          <a:prstGeom prst="rect">
            <a:avLst/>
          </a:prstGeom>
          <a:noFill/>
          <a:ln>
            <a:noFill/>
          </a:ln>
        </p:spPr>
        <p:txBody>
          <a:bodyPr spcFirstLastPara="1" vert="horz" wrap="square" lIns="91425" tIns="45700" rIns="91425" bIns="4570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spcBef>
                <a:spcPts val="0"/>
              </a:spcBef>
              <a:buClr>
                <a:schemeClr val="accent1"/>
              </a:buClr>
              <a:buSzPts val="3600"/>
              <a:buFont typeface="Arial"/>
              <a:buNone/>
            </a:pPr>
            <a:r>
              <a:rPr lang="en-GB" b="1" dirty="0">
                <a:latin typeface="Arial"/>
                <a:ea typeface="Arial"/>
                <a:cs typeface="Arial"/>
                <a:sym typeface="Arial"/>
              </a:rPr>
              <a:t>Next Steps</a:t>
            </a:r>
            <a:endParaRPr lang="en-GB" dirty="0">
              <a:latin typeface="Arial"/>
              <a:ea typeface="Arial"/>
              <a:cs typeface="Arial"/>
              <a:sym typeface="Arial"/>
            </a:endParaRPr>
          </a:p>
        </p:txBody>
      </p:sp>
      <p:grpSp>
        <p:nvGrpSpPr>
          <p:cNvPr id="40" name="Google Shape;258;p24"/>
          <p:cNvGrpSpPr/>
          <p:nvPr/>
        </p:nvGrpSpPr>
        <p:grpSpPr>
          <a:xfrm>
            <a:off x="179294" y="1924394"/>
            <a:ext cx="8892987" cy="4583354"/>
            <a:chOff x="-110811" y="0"/>
            <a:chExt cx="9960239" cy="4093482"/>
          </a:xfrm>
        </p:grpSpPr>
        <p:sp>
          <p:nvSpPr>
            <p:cNvPr id="41" name="Google Shape;259;p24"/>
            <p:cNvSpPr/>
            <p:nvPr/>
          </p:nvSpPr>
          <p:spPr>
            <a:xfrm>
              <a:off x="-110811" y="0"/>
              <a:ext cx="9960239" cy="4093482"/>
            </a:xfrm>
            <a:prstGeom prst="rightArrow">
              <a:avLst>
                <a:gd name="adj1" fmla="val 50000"/>
                <a:gd name="adj2" fmla="val 50000"/>
              </a:avLst>
            </a:prstGeom>
            <a:solidFill>
              <a:srgbClr val="41C6C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62;p24"/>
            <p:cNvSpPr/>
            <p:nvPr/>
          </p:nvSpPr>
          <p:spPr>
            <a:xfrm>
              <a:off x="672352" y="1188078"/>
              <a:ext cx="2135902" cy="1637392"/>
            </a:xfrm>
            <a:prstGeom prst="roundRect">
              <a:avLst>
                <a:gd name="adj" fmla="val 16667"/>
              </a:avLst>
            </a:prstGeom>
            <a:solidFill>
              <a:srgbClr val="B6B9DC"/>
            </a:solidFill>
            <a:ln w="2540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63;p24"/>
            <p:cNvSpPr txBox="1"/>
            <p:nvPr/>
          </p:nvSpPr>
          <p:spPr>
            <a:xfrm>
              <a:off x="1033026" y="1313869"/>
              <a:ext cx="1976039" cy="1477530"/>
            </a:xfrm>
            <a:prstGeom prst="rect">
              <a:avLst/>
            </a:prstGeom>
            <a:noFill/>
            <a:ln>
              <a:noFill/>
            </a:ln>
          </p:spPr>
          <p:txBody>
            <a:bodyPr spcFirstLastPara="1" wrap="square" lIns="68575" tIns="68575" rIns="68575" bIns="68575" anchor="t" anchorCtr="0">
              <a:noAutofit/>
            </a:bodyPr>
            <a:lstStyle/>
            <a:p>
              <a:pPr marL="0" marR="0" lvl="0" indent="0" algn="l" rtl="0">
                <a:spcBef>
                  <a:spcPts val="0"/>
                </a:spcBef>
                <a:spcAft>
                  <a:spcPts val="0"/>
                </a:spcAft>
                <a:buClr>
                  <a:schemeClr val="dk1"/>
                </a:buClr>
                <a:buSzPts val="1800"/>
                <a:buFont typeface="Arial"/>
                <a:buNone/>
              </a:pPr>
              <a:r>
                <a:rPr lang="en-GB" sz="1800" b="0" i="0" u="none" strike="noStrike" cap="none" dirty="0">
                  <a:solidFill>
                    <a:schemeClr val="dk1"/>
                  </a:solidFill>
                  <a:latin typeface="Arial"/>
                  <a:ea typeface="Arial"/>
                  <a:cs typeface="Arial"/>
                  <a:sym typeface="Arial"/>
                </a:rPr>
                <a:t>Draft NOS submitted to regulators for review</a:t>
              </a:r>
              <a:endParaRPr sz="2100" b="0" i="0" u="none" strike="noStrike" cap="none" dirty="0">
                <a:solidFill>
                  <a:schemeClr val="lt1"/>
                </a:solidFill>
                <a:latin typeface="Trebuchet MS"/>
                <a:ea typeface="Trebuchet MS"/>
                <a:cs typeface="Trebuchet MS"/>
                <a:sym typeface="Trebuchet MS"/>
              </a:endParaRPr>
            </a:p>
            <a:p>
              <a:pPr marL="171450" marR="0" lvl="1" indent="-171450" algn="l" rtl="0">
                <a:lnSpc>
                  <a:spcPct val="90000"/>
                </a:lnSpc>
                <a:spcBef>
                  <a:spcPts val="630"/>
                </a:spcBef>
                <a:spcAft>
                  <a:spcPts val="0"/>
                </a:spcAft>
                <a:buClr>
                  <a:schemeClr val="dk1"/>
                </a:buClr>
                <a:buSzPts val="1800"/>
                <a:buFont typeface="Arial"/>
                <a:buNone/>
              </a:pPr>
              <a:r>
                <a:rPr lang="en-GB" sz="1800" b="0" i="0" u="none" strike="noStrike" cap="none" dirty="0">
                  <a:solidFill>
                    <a:schemeClr val="dk1"/>
                  </a:solidFill>
                  <a:latin typeface="Arial"/>
                  <a:ea typeface="Arial"/>
                  <a:cs typeface="Arial"/>
                  <a:sym typeface="Arial"/>
                </a:rPr>
                <a:t>Jan 2023</a:t>
              </a:r>
              <a:endParaRPr sz="1800" b="0" i="0" u="none" strike="noStrike" cap="none" dirty="0">
                <a:solidFill>
                  <a:schemeClr val="dk1"/>
                </a:solidFill>
                <a:latin typeface="Trebuchet MS"/>
                <a:ea typeface="Trebuchet MS"/>
                <a:cs typeface="Trebuchet MS"/>
                <a:sym typeface="Trebuchet MS"/>
              </a:endParaRPr>
            </a:p>
          </p:txBody>
        </p:sp>
        <p:sp>
          <p:nvSpPr>
            <p:cNvPr id="46" name="Google Shape;264;p24"/>
            <p:cNvSpPr/>
            <p:nvPr/>
          </p:nvSpPr>
          <p:spPr>
            <a:xfrm>
              <a:off x="3709584" y="1205003"/>
              <a:ext cx="2135902" cy="1637392"/>
            </a:xfrm>
            <a:prstGeom prst="roundRect">
              <a:avLst>
                <a:gd name="adj" fmla="val 16667"/>
              </a:avLst>
            </a:prstGeom>
            <a:solidFill>
              <a:srgbClr val="AFB2D9"/>
            </a:solidFill>
            <a:ln w="2540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65;p24"/>
            <p:cNvSpPr txBox="1"/>
            <p:nvPr/>
          </p:nvSpPr>
          <p:spPr>
            <a:xfrm>
              <a:off x="3881288" y="1313869"/>
              <a:ext cx="1976039" cy="1477530"/>
            </a:xfrm>
            <a:prstGeom prst="rect">
              <a:avLst/>
            </a:prstGeom>
            <a:noFill/>
            <a:ln>
              <a:noFill/>
            </a:ln>
          </p:spPr>
          <p:txBody>
            <a:bodyPr spcFirstLastPara="1" wrap="square" lIns="68575" tIns="68575" rIns="68575" bIns="68575" anchor="t" anchorCtr="0">
              <a:noAutofit/>
            </a:bodyPr>
            <a:lstStyle/>
            <a:p>
              <a:pPr marL="0" marR="0" lvl="0" indent="0" algn="l" rtl="0">
                <a:lnSpc>
                  <a:spcPct val="90000"/>
                </a:lnSpc>
                <a:spcBef>
                  <a:spcPts val="0"/>
                </a:spcBef>
                <a:spcAft>
                  <a:spcPts val="0"/>
                </a:spcAft>
                <a:buClr>
                  <a:schemeClr val="dk1"/>
                </a:buClr>
                <a:buSzPts val="1800"/>
                <a:buFont typeface="Arial"/>
                <a:buNone/>
              </a:pPr>
              <a:r>
                <a:rPr lang="en-GB" sz="1800" b="0" i="0" u="none" strike="noStrike" cap="none" dirty="0">
                  <a:solidFill>
                    <a:schemeClr val="dk1"/>
                  </a:solidFill>
                  <a:latin typeface="Arial"/>
                  <a:ea typeface="Arial"/>
                  <a:cs typeface="Arial"/>
                  <a:sym typeface="Arial"/>
                </a:rPr>
                <a:t>On-line consultation with sector of draft NOS </a:t>
              </a:r>
            </a:p>
            <a:p>
              <a:pPr marL="0" marR="0" lvl="0" indent="0" algn="l" rtl="0">
                <a:lnSpc>
                  <a:spcPct val="90000"/>
                </a:lnSpc>
                <a:spcBef>
                  <a:spcPts val="0"/>
                </a:spcBef>
                <a:spcAft>
                  <a:spcPts val="0"/>
                </a:spcAft>
                <a:buClr>
                  <a:schemeClr val="dk1"/>
                </a:buClr>
                <a:buSzPts val="1800"/>
                <a:buFont typeface="Arial"/>
                <a:buNone/>
              </a:pPr>
              <a:endParaRPr lang="en-GB" dirty="0">
                <a:solidFill>
                  <a:schemeClr val="dk1"/>
                </a:solidFill>
                <a:latin typeface="Arial"/>
                <a:ea typeface="Arial"/>
                <a:cs typeface="Arial"/>
                <a:sym typeface="Arial"/>
              </a:endParaRPr>
            </a:p>
            <a:p>
              <a:pPr marL="0" marR="0" lvl="0" indent="0" algn="l" rtl="0">
                <a:lnSpc>
                  <a:spcPct val="90000"/>
                </a:lnSpc>
                <a:spcBef>
                  <a:spcPts val="0"/>
                </a:spcBef>
                <a:spcAft>
                  <a:spcPts val="0"/>
                </a:spcAft>
                <a:buClr>
                  <a:schemeClr val="dk1"/>
                </a:buClr>
                <a:buSzPts val="1800"/>
                <a:buFont typeface="Arial"/>
                <a:buNone/>
              </a:pPr>
              <a:r>
                <a:rPr lang="en-GB" sz="1800" b="0" i="0" u="none" strike="noStrike" cap="none" dirty="0">
                  <a:solidFill>
                    <a:schemeClr val="dk1"/>
                  </a:solidFill>
                  <a:latin typeface="Arial"/>
                  <a:ea typeface="Arial"/>
                  <a:cs typeface="Arial"/>
                  <a:sym typeface="Arial"/>
                </a:rPr>
                <a:t>Jan/Feb 2023</a:t>
              </a:r>
              <a:endParaRPr sz="2100" b="0" i="0" u="none" strike="noStrike" cap="none" dirty="0">
                <a:solidFill>
                  <a:schemeClr val="lt1"/>
                </a:solidFill>
                <a:latin typeface="Arial"/>
                <a:ea typeface="Arial"/>
                <a:cs typeface="Arial"/>
                <a:sym typeface="Arial"/>
              </a:endParaRPr>
            </a:p>
          </p:txBody>
        </p:sp>
        <p:sp>
          <p:nvSpPr>
            <p:cNvPr id="48" name="Google Shape;266;p24"/>
            <p:cNvSpPr/>
            <p:nvPr/>
          </p:nvSpPr>
          <p:spPr>
            <a:xfrm>
              <a:off x="6628648" y="1268009"/>
              <a:ext cx="2011530" cy="1557462"/>
            </a:xfrm>
            <a:prstGeom prst="roundRect">
              <a:avLst>
                <a:gd name="adj" fmla="val 16667"/>
              </a:avLst>
            </a:prstGeom>
            <a:solidFill>
              <a:srgbClr val="8488C4"/>
            </a:solidFill>
            <a:ln w="25400" cap="rnd"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67;p24"/>
            <p:cNvSpPr txBox="1"/>
            <p:nvPr/>
          </p:nvSpPr>
          <p:spPr>
            <a:xfrm>
              <a:off x="6886867" y="1343793"/>
              <a:ext cx="1791254" cy="1477530"/>
            </a:xfrm>
            <a:prstGeom prst="rect">
              <a:avLst/>
            </a:prstGeom>
            <a:noFill/>
            <a:ln>
              <a:noFill/>
            </a:ln>
          </p:spPr>
          <p:txBody>
            <a:bodyPr spcFirstLastPara="1" wrap="square" lIns="68575" tIns="68575" rIns="68575" bIns="68575" anchor="t" anchorCtr="0">
              <a:noAutofit/>
            </a:bodyPr>
            <a:lstStyle/>
            <a:p>
              <a:pPr marL="0" marR="0" lvl="0" indent="0" algn="l" rtl="0">
                <a:lnSpc>
                  <a:spcPct val="90000"/>
                </a:lnSpc>
                <a:spcBef>
                  <a:spcPts val="0"/>
                </a:spcBef>
                <a:spcAft>
                  <a:spcPts val="0"/>
                </a:spcAft>
                <a:buClr>
                  <a:schemeClr val="dk1"/>
                </a:buClr>
                <a:buSzPts val="1800"/>
                <a:buFont typeface="Arial"/>
                <a:buNone/>
              </a:pPr>
              <a:r>
                <a:rPr lang="en-GB" sz="1800" b="0" i="0" u="none" strike="noStrike" cap="none" dirty="0">
                  <a:solidFill>
                    <a:schemeClr val="dk1"/>
                  </a:solidFill>
                  <a:latin typeface="Arial"/>
                  <a:ea typeface="Arial"/>
                  <a:cs typeface="Arial"/>
                  <a:sym typeface="Arial"/>
                </a:rPr>
                <a:t>Final NOS submitted </a:t>
              </a:r>
            </a:p>
            <a:p>
              <a:pPr marL="0" marR="0" lvl="0" indent="0" algn="l" rtl="0">
                <a:lnSpc>
                  <a:spcPct val="90000"/>
                </a:lnSpc>
                <a:spcBef>
                  <a:spcPts val="0"/>
                </a:spcBef>
                <a:spcAft>
                  <a:spcPts val="0"/>
                </a:spcAft>
                <a:buClr>
                  <a:schemeClr val="dk1"/>
                </a:buClr>
                <a:buSzPts val="1800"/>
                <a:buFont typeface="Arial"/>
                <a:buNone/>
              </a:pPr>
              <a:endParaRPr lang="en-GB" dirty="0">
                <a:solidFill>
                  <a:schemeClr val="dk1"/>
                </a:solidFill>
                <a:latin typeface="Arial"/>
                <a:ea typeface="Arial"/>
                <a:cs typeface="Arial"/>
                <a:sym typeface="Arial"/>
              </a:endParaRPr>
            </a:p>
            <a:p>
              <a:pPr marL="0" marR="0" lvl="0" indent="0" algn="l" rtl="0">
                <a:lnSpc>
                  <a:spcPct val="90000"/>
                </a:lnSpc>
                <a:spcBef>
                  <a:spcPts val="0"/>
                </a:spcBef>
                <a:spcAft>
                  <a:spcPts val="0"/>
                </a:spcAft>
                <a:buClr>
                  <a:schemeClr val="dk1"/>
                </a:buClr>
                <a:buSzPts val="1800"/>
                <a:buFont typeface="Arial"/>
                <a:buNone/>
              </a:pPr>
              <a:endParaRPr lang="en-GB" sz="1800" b="0" i="0" u="none" strike="noStrike" cap="none" dirty="0">
                <a:solidFill>
                  <a:schemeClr val="dk1"/>
                </a:solidFill>
                <a:latin typeface="Arial"/>
                <a:ea typeface="Arial"/>
                <a:cs typeface="Arial"/>
                <a:sym typeface="Arial"/>
              </a:endParaRPr>
            </a:p>
            <a:p>
              <a:pPr marL="0" marR="0" lvl="0" indent="0" algn="l" rtl="0">
                <a:lnSpc>
                  <a:spcPct val="90000"/>
                </a:lnSpc>
                <a:spcBef>
                  <a:spcPts val="0"/>
                </a:spcBef>
                <a:spcAft>
                  <a:spcPts val="0"/>
                </a:spcAft>
                <a:buClr>
                  <a:schemeClr val="dk1"/>
                </a:buClr>
                <a:buSzPts val="1800"/>
                <a:buFont typeface="Arial"/>
                <a:buNone/>
              </a:pPr>
              <a:endParaRPr lang="en-GB" dirty="0">
                <a:solidFill>
                  <a:schemeClr val="dk1"/>
                </a:solidFill>
                <a:latin typeface="Arial"/>
                <a:ea typeface="Arial"/>
                <a:cs typeface="Arial"/>
                <a:sym typeface="Arial"/>
              </a:endParaRPr>
            </a:p>
            <a:p>
              <a:pPr marL="0" marR="0" lvl="0" indent="0" algn="l" rtl="0">
                <a:lnSpc>
                  <a:spcPct val="90000"/>
                </a:lnSpc>
                <a:spcBef>
                  <a:spcPts val="0"/>
                </a:spcBef>
                <a:spcAft>
                  <a:spcPts val="0"/>
                </a:spcAft>
                <a:buClr>
                  <a:schemeClr val="dk1"/>
                </a:buClr>
                <a:buSzPts val="1800"/>
                <a:buFont typeface="Arial"/>
                <a:buNone/>
              </a:pPr>
              <a:r>
                <a:rPr lang="en-GB" sz="1800" b="0" i="0" u="none" strike="noStrike" cap="none" dirty="0">
                  <a:solidFill>
                    <a:schemeClr val="dk1"/>
                  </a:solidFill>
                  <a:latin typeface="Arial"/>
                  <a:ea typeface="Arial"/>
                  <a:cs typeface="Arial"/>
                  <a:sym typeface="Arial"/>
                </a:rPr>
                <a:t>March 2023</a:t>
              </a:r>
              <a:endParaRPr dirty="0"/>
            </a:p>
          </p:txBody>
        </p:sp>
      </p:grpSp>
      <p:sp>
        <p:nvSpPr>
          <p:cNvPr id="15" name="Rectangle 14"/>
          <p:cNvSpPr/>
          <p:nvPr/>
        </p:nvSpPr>
        <p:spPr>
          <a:xfrm>
            <a:off x="446046" y="1332140"/>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1301486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LD_Colour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7316" y="350252"/>
            <a:ext cx="1014770" cy="961867"/>
          </a:xfrm>
          <a:prstGeom prst="rect">
            <a:avLst/>
          </a:prstGeom>
        </p:spPr>
      </p:pic>
      <p:sp>
        <p:nvSpPr>
          <p:cNvPr id="2" name="TextBox 1"/>
          <p:cNvSpPr txBox="1"/>
          <p:nvPr/>
        </p:nvSpPr>
        <p:spPr>
          <a:xfrm>
            <a:off x="806994" y="394898"/>
            <a:ext cx="2585911" cy="830997"/>
          </a:xfrm>
          <a:prstGeom prst="rect">
            <a:avLst/>
          </a:prstGeom>
          <a:noFill/>
        </p:spPr>
        <p:txBody>
          <a:bodyPr wrap="square" rtlCol="0">
            <a:spAutoFit/>
          </a:bodyPr>
          <a:lstStyle/>
          <a:p>
            <a:r>
              <a:rPr lang="en-GB" sz="4800" b="1" kern="0" dirty="0">
                <a:solidFill>
                  <a:srgbClr val="000000"/>
                </a:solidFill>
                <a:latin typeface="Arial"/>
                <a:ea typeface="Arial"/>
                <a:cs typeface="Arial"/>
                <a:sym typeface="Arial"/>
              </a:rPr>
              <a:t>Agenda</a:t>
            </a:r>
            <a:endParaRPr lang="en-US" dirty="0">
              <a:solidFill>
                <a:schemeClr val="bg1">
                  <a:lumMod val="50000"/>
                </a:schemeClr>
              </a:solidFill>
              <a:latin typeface=""/>
              <a:cs typeface="Gill Sans"/>
            </a:endParaRPr>
          </a:p>
        </p:txBody>
      </p:sp>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sp>
        <p:nvSpPr>
          <p:cNvPr id="8" name="Rectangle 7"/>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sp>
        <p:nvSpPr>
          <p:cNvPr id="9" name="Google Shape;161;p19"/>
          <p:cNvSpPr txBox="1">
            <a:spLocks/>
          </p:cNvSpPr>
          <p:nvPr/>
        </p:nvSpPr>
        <p:spPr>
          <a:xfrm>
            <a:off x="601249" y="831185"/>
            <a:ext cx="7689231" cy="6286500"/>
          </a:xfrm>
          <a:prstGeom prst="rect">
            <a:avLst/>
          </a:prstGeom>
          <a:noFill/>
          <a:ln>
            <a:noFill/>
          </a:ln>
        </p:spPr>
        <p:txBody>
          <a:bodyPr spcFirstLastPara="1" vert="horz" wrap="square" lIns="91425" tIns="45700" rIns="91425" bIns="45700" rtlCol="0" anchor="ctr" anchorCtr="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342900" indent="-342900" algn="l">
              <a:lnSpc>
                <a:spcPct val="90000"/>
              </a:lnSpc>
              <a:spcBef>
                <a:spcPts val="0"/>
              </a:spcBef>
              <a:buSzPts val="1440"/>
              <a:buFont typeface="Arial"/>
              <a:buChar char="►"/>
            </a:pPr>
            <a:r>
              <a:rPr lang="en-GB" b="1" dirty="0">
                <a:solidFill>
                  <a:schemeClr val="tx1"/>
                </a:solidFill>
                <a:latin typeface="Arial"/>
                <a:ea typeface="Arial"/>
                <a:cs typeface="Arial"/>
                <a:sym typeface="Arial"/>
              </a:rPr>
              <a:t>Welcome and Introductions</a:t>
            </a:r>
            <a:endParaRPr lang="en-GB" b="1" dirty="0">
              <a:solidFill>
                <a:schemeClr val="tx1"/>
              </a:solidFill>
            </a:endParaRPr>
          </a:p>
          <a:p>
            <a:pPr marL="342900" indent="-342900" algn="l">
              <a:lnSpc>
                <a:spcPct val="90000"/>
              </a:lnSpc>
              <a:spcBef>
                <a:spcPts val="1600"/>
              </a:spcBef>
              <a:buSzPts val="1440"/>
              <a:buFont typeface="Arial"/>
              <a:buChar char="►"/>
            </a:pPr>
            <a:r>
              <a:rPr lang="en-GB" b="1" dirty="0">
                <a:solidFill>
                  <a:schemeClr val="tx1"/>
                </a:solidFill>
                <a:latin typeface="Arial"/>
                <a:ea typeface="Arial"/>
                <a:cs typeface="Arial"/>
                <a:sym typeface="Arial"/>
              </a:rPr>
              <a:t>Background to NOS </a:t>
            </a:r>
          </a:p>
          <a:p>
            <a:pPr marL="342900" indent="-342900" algn="l">
              <a:lnSpc>
                <a:spcPct val="90000"/>
              </a:lnSpc>
              <a:spcBef>
                <a:spcPts val="1600"/>
              </a:spcBef>
              <a:buSzPts val="1440"/>
              <a:buFont typeface="Arial"/>
              <a:buChar char="►"/>
            </a:pPr>
            <a:r>
              <a:rPr lang="en-GB" b="1" dirty="0">
                <a:solidFill>
                  <a:schemeClr val="tx1"/>
                </a:solidFill>
                <a:latin typeface="Arial"/>
                <a:ea typeface="Arial"/>
                <a:cs typeface="Arial"/>
                <a:sym typeface="Arial"/>
              </a:rPr>
              <a:t>Approach to NOS reviews </a:t>
            </a:r>
            <a:endParaRPr lang="en-GB" b="1" dirty="0">
              <a:solidFill>
                <a:schemeClr val="tx1"/>
              </a:solidFill>
            </a:endParaRPr>
          </a:p>
          <a:p>
            <a:pPr marL="342900" indent="-342900" algn="l">
              <a:lnSpc>
                <a:spcPct val="90000"/>
              </a:lnSpc>
              <a:spcBef>
                <a:spcPts val="1600"/>
              </a:spcBef>
              <a:buSzPts val="1440"/>
              <a:buFont typeface="Arial"/>
              <a:buChar char="►"/>
            </a:pPr>
            <a:r>
              <a:rPr lang="en-GB" b="1" dirty="0">
                <a:solidFill>
                  <a:schemeClr val="tx1"/>
                </a:solidFill>
                <a:latin typeface="Arial"/>
                <a:ea typeface="Arial"/>
                <a:cs typeface="Arial"/>
                <a:sym typeface="Arial"/>
              </a:rPr>
              <a:t>Functional Map discussion</a:t>
            </a:r>
          </a:p>
          <a:p>
            <a:pPr marL="342900" indent="-342900" algn="l">
              <a:lnSpc>
                <a:spcPct val="90000"/>
              </a:lnSpc>
              <a:spcBef>
                <a:spcPts val="1600"/>
              </a:spcBef>
              <a:buSzPts val="1440"/>
              <a:buFont typeface="Arial"/>
              <a:buChar char="►"/>
            </a:pPr>
            <a:r>
              <a:rPr lang="en-GB" b="1" dirty="0">
                <a:solidFill>
                  <a:schemeClr val="tx1"/>
                </a:solidFill>
                <a:latin typeface="Arial"/>
                <a:ea typeface="Arial"/>
                <a:cs typeface="Arial"/>
                <a:sym typeface="Arial"/>
              </a:rPr>
              <a:t>Standards discussion</a:t>
            </a:r>
          </a:p>
          <a:p>
            <a:pPr marL="342900" indent="-342900" algn="l">
              <a:lnSpc>
                <a:spcPct val="90000"/>
              </a:lnSpc>
              <a:spcBef>
                <a:spcPts val="1600"/>
              </a:spcBef>
              <a:buSzPts val="1440"/>
              <a:buFont typeface="Arial"/>
              <a:buChar char="►"/>
            </a:pPr>
            <a:r>
              <a:rPr lang="en-GB" b="1" dirty="0">
                <a:solidFill>
                  <a:schemeClr val="tx1"/>
                </a:solidFill>
                <a:latin typeface="Arial"/>
                <a:ea typeface="Arial"/>
                <a:cs typeface="Arial"/>
                <a:sym typeface="Arial"/>
              </a:rPr>
              <a:t>Next steps</a:t>
            </a:r>
            <a:endParaRPr lang="en-GB" sz="1600" dirty="0"/>
          </a:p>
        </p:txBody>
      </p:sp>
    </p:spTree>
    <p:extLst>
      <p:ext uri="{BB962C8B-B14F-4D97-AF65-F5344CB8AC3E}">
        <p14:creationId xmlns:p14="http://schemas.microsoft.com/office/powerpoint/2010/main" val="13567182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0" y="1780675"/>
            <a:ext cx="9144000" cy="5863932"/>
          </a:xfrm>
          <a:prstGeom prst="rect">
            <a:avLst/>
          </a:prstGeom>
          <a:gradFill flip="none" rotWithShape="1">
            <a:gsLst>
              <a:gs pos="0">
                <a:srgbClr val="7030CD"/>
              </a:gs>
              <a:gs pos="9000">
                <a:srgbClr val="41C6CD"/>
              </a:gs>
              <a:gs pos="27000">
                <a:srgbClr val="BAF2F8"/>
              </a:gs>
              <a:gs pos="100000">
                <a:schemeClr val="bg1"/>
              </a:gs>
            </a:gsLst>
            <a:lin ang="13500000" scaled="1"/>
            <a:tileRect/>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pic>
        <p:nvPicPr>
          <p:cNvPr id="34" name="Picture 33" descr="CLD_Colour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7316" y="350252"/>
            <a:ext cx="1014770" cy="961867"/>
          </a:xfrm>
          <a:prstGeom prst="rect">
            <a:avLst/>
          </a:prstGeom>
        </p:spPr>
      </p:pic>
      <p:sp>
        <p:nvSpPr>
          <p:cNvPr id="6" name="Google Shape;308;p28"/>
          <p:cNvSpPr txBox="1">
            <a:spLocks/>
          </p:cNvSpPr>
          <p:nvPr/>
        </p:nvSpPr>
        <p:spPr>
          <a:xfrm>
            <a:off x="677334" y="609600"/>
            <a:ext cx="8596668" cy="800100"/>
          </a:xfrm>
          <a:prstGeom prst="rect">
            <a:avLst/>
          </a:prstGeom>
          <a:noFill/>
          <a:ln>
            <a:noFill/>
          </a:ln>
        </p:spPr>
        <p:txBody>
          <a:bodyPr spcFirstLastPara="1" vert="horz" wrap="square" lIns="91425" tIns="45700" rIns="91425" bIns="4570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spcBef>
                <a:spcPts val="0"/>
              </a:spcBef>
              <a:buClr>
                <a:schemeClr val="dk1"/>
              </a:buClr>
              <a:buSzPts val="3600"/>
              <a:buFont typeface="Arial"/>
              <a:buNone/>
            </a:pPr>
            <a:r>
              <a:rPr lang="en-GB" b="1">
                <a:solidFill>
                  <a:schemeClr val="dk1"/>
                </a:solidFill>
                <a:latin typeface="Arial"/>
                <a:ea typeface="Arial"/>
                <a:cs typeface="Arial"/>
                <a:sym typeface="Arial"/>
              </a:rPr>
              <a:t>Contact Details</a:t>
            </a:r>
            <a:endParaRPr lang="en-GB" dirty="0">
              <a:solidFill>
                <a:schemeClr val="dk1"/>
              </a:solidFill>
              <a:latin typeface="Arial"/>
              <a:ea typeface="Arial"/>
              <a:cs typeface="Arial"/>
              <a:sym typeface="Arial"/>
            </a:endParaRPr>
          </a:p>
        </p:txBody>
      </p:sp>
      <p:sp>
        <p:nvSpPr>
          <p:cNvPr id="7" name="Google Shape;309;p28"/>
          <p:cNvSpPr txBox="1">
            <a:spLocks/>
          </p:cNvSpPr>
          <p:nvPr/>
        </p:nvSpPr>
        <p:spPr>
          <a:xfrm>
            <a:off x="677334" y="1690456"/>
            <a:ext cx="7792898" cy="5096575"/>
          </a:xfrm>
          <a:prstGeom prst="rect">
            <a:avLst/>
          </a:prstGeom>
          <a:noFill/>
          <a:ln>
            <a:noFill/>
          </a:ln>
        </p:spPr>
        <p:txBody>
          <a:bodyPr spcFirstLastPara="1" vert="horz" wrap="square" lIns="91425" tIns="45700" rIns="91425" bIns="45700" rtlCol="0" anchor="t" anchorCtr="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buSzPts val="1920"/>
            </a:pPr>
            <a:endParaRPr lang="en-GB" sz="2400" dirty="0">
              <a:solidFill>
                <a:schemeClr val="dk1"/>
              </a:solidFill>
              <a:latin typeface="Arial"/>
              <a:ea typeface="Arial"/>
              <a:cs typeface="Arial"/>
              <a:sym typeface="Arial"/>
            </a:endParaRPr>
          </a:p>
          <a:p>
            <a:pPr algn="l">
              <a:spcBef>
                <a:spcPts val="1000"/>
              </a:spcBef>
              <a:buSzPts val="1920"/>
            </a:pPr>
            <a:endParaRPr lang="en-GB" sz="2400" dirty="0">
              <a:solidFill>
                <a:schemeClr val="dk1"/>
              </a:solidFill>
              <a:latin typeface="Arial"/>
              <a:ea typeface="Arial"/>
              <a:cs typeface="Arial"/>
              <a:sym typeface="Arial"/>
            </a:endParaRPr>
          </a:p>
          <a:p>
            <a:pPr algn="l">
              <a:spcBef>
                <a:spcPts val="1000"/>
              </a:spcBef>
              <a:buSzPts val="1920"/>
            </a:pPr>
            <a:r>
              <a:rPr lang="en-GB" sz="2400" dirty="0">
                <a:solidFill>
                  <a:schemeClr val="dk1"/>
                </a:solidFill>
                <a:latin typeface="Arial"/>
                <a:ea typeface="Arial"/>
                <a:cs typeface="Arial"/>
                <a:sym typeface="Arial"/>
              </a:rPr>
              <a:t>Kirsty Gemmell</a:t>
            </a:r>
          </a:p>
          <a:p>
            <a:pPr algn="l">
              <a:spcBef>
                <a:spcPts val="1000"/>
              </a:spcBef>
              <a:buSzPts val="1920"/>
            </a:pPr>
            <a:r>
              <a:rPr lang="en-GB" sz="2400" dirty="0">
                <a:solidFill>
                  <a:schemeClr val="dk1"/>
                </a:solidFill>
                <a:latin typeface="Arial"/>
                <a:cs typeface="Arial"/>
                <a:sym typeface="Arial"/>
              </a:rPr>
              <a:t>Education Officer</a:t>
            </a:r>
          </a:p>
          <a:p>
            <a:pPr algn="l">
              <a:spcBef>
                <a:spcPts val="1000"/>
              </a:spcBef>
              <a:buSzPts val="1920"/>
            </a:pPr>
            <a:endParaRPr lang="en-GB" dirty="0"/>
          </a:p>
          <a:p>
            <a:pPr algn="l">
              <a:spcBef>
                <a:spcPts val="1000"/>
              </a:spcBef>
              <a:buSzPts val="1920"/>
            </a:pPr>
            <a:r>
              <a:rPr lang="en-GB" sz="2400" u="sng" dirty="0">
                <a:solidFill>
                  <a:schemeClr val="hlink"/>
                </a:solidFill>
                <a:latin typeface="Arial"/>
                <a:ea typeface="Arial"/>
                <a:cs typeface="Arial"/>
                <a:sym typeface="Arial"/>
                <a:hlinkClick r:id="rId3"/>
              </a:rPr>
              <a:t>Kirsty.Gemmell@cldstandardscouncil.org.uk</a:t>
            </a:r>
            <a:r>
              <a:rPr lang="en-GB" sz="2400" u="sng" dirty="0">
                <a:solidFill>
                  <a:schemeClr val="hlink"/>
                </a:solidFill>
                <a:latin typeface="Arial"/>
                <a:ea typeface="Arial"/>
                <a:cs typeface="Arial"/>
                <a:sym typeface="Arial"/>
              </a:rPr>
              <a:t> </a:t>
            </a:r>
            <a:endParaRPr lang="en-GB" sz="2400" dirty="0">
              <a:solidFill>
                <a:schemeClr val="dk1"/>
              </a:solidFill>
              <a:latin typeface="Arial"/>
              <a:ea typeface="Arial"/>
              <a:cs typeface="Arial"/>
              <a:sym typeface="Arial"/>
            </a:endParaRPr>
          </a:p>
          <a:p>
            <a:pPr algn="l">
              <a:spcBef>
                <a:spcPts val="1000"/>
              </a:spcBef>
              <a:buSzPts val="1920"/>
            </a:pPr>
            <a:endParaRPr lang="en-GB" sz="2400" dirty="0">
              <a:solidFill>
                <a:schemeClr val="dk1"/>
              </a:solidFill>
              <a:latin typeface="Arial"/>
              <a:ea typeface="Arial"/>
              <a:cs typeface="Arial"/>
              <a:sym typeface="Arial"/>
            </a:endParaRPr>
          </a:p>
          <a:p>
            <a:pPr algn="l">
              <a:spcBef>
                <a:spcPts val="1000"/>
              </a:spcBef>
              <a:buSzPts val="2240"/>
            </a:pPr>
            <a:endParaRPr lang="en-GB" sz="2800" dirty="0">
              <a:solidFill>
                <a:schemeClr val="dk1"/>
              </a:solidFill>
              <a:latin typeface="Arial"/>
              <a:ea typeface="Arial"/>
              <a:cs typeface="Arial"/>
              <a:sym typeface="Arial"/>
            </a:endParaRPr>
          </a:p>
          <a:p>
            <a:pPr algn="l">
              <a:spcBef>
                <a:spcPts val="1000"/>
              </a:spcBef>
              <a:buSzPts val="2240"/>
            </a:pPr>
            <a:endParaRPr lang="en-GB" sz="2800" dirty="0">
              <a:solidFill>
                <a:schemeClr val="dk1"/>
              </a:solidFill>
              <a:latin typeface="Arial"/>
              <a:ea typeface="Arial"/>
              <a:cs typeface="Arial"/>
              <a:sym typeface="Arial"/>
            </a:endParaRPr>
          </a:p>
        </p:txBody>
      </p:sp>
      <p:sp>
        <p:nvSpPr>
          <p:cNvPr id="8" name="Rectangle 7"/>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3253808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LD_Colour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7316" y="350252"/>
            <a:ext cx="1014770" cy="961867"/>
          </a:xfrm>
          <a:prstGeom prst="rect">
            <a:avLst/>
          </a:prstGeom>
        </p:spPr>
      </p:pic>
      <p:sp>
        <p:nvSpPr>
          <p:cNvPr id="6" name="Rectangle 5"/>
          <p:cNvSpPr/>
          <p:nvPr/>
        </p:nvSpPr>
        <p:spPr>
          <a:xfrm>
            <a:off x="0" y="6433457"/>
            <a:ext cx="9144000" cy="424543"/>
          </a:xfrm>
          <a:prstGeom prst="rect">
            <a:avLst/>
          </a:prstGeom>
          <a:gradFill>
            <a:gsLst>
              <a:gs pos="0">
                <a:srgbClr val="8488C4"/>
              </a:gs>
              <a:gs pos="23000">
                <a:srgbClr val="D4DEFF"/>
              </a:gs>
              <a:gs pos="98000">
                <a:schemeClr val="bg1"/>
              </a:gs>
              <a:gs pos="45000">
                <a:srgbClr val="41C6CD">
                  <a:alpha val="47000"/>
                </a:srgbClr>
              </a:gs>
            </a:gsLst>
            <a:lin ang="16200000" scaled="0"/>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sp>
        <p:nvSpPr>
          <p:cNvPr id="5" name="Google Shape;166;p20"/>
          <p:cNvSpPr txBox="1">
            <a:spLocks/>
          </p:cNvSpPr>
          <p:nvPr/>
        </p:nvSpPr>
        <p:spPr>
          <a:xfrm>
            <a:off x="677334" y="609600"/>
            <a:ext cx="8596668" cy="1320800"/>
          </a:xfrm>
          <a:prstGeom prst="rect">
            <a:avLst/>
          </a:prstGeom>
          <a:noFill/>
          <a:ln>
            <a:noFill/>
          </a:ln>
        </p:spPr>
        <p:txBody>
          <a:bodyPr spcFirstLastPara="1" vert="horz" wrap="square" lIns="91425" tIns="45700" rIns="91425" bIns="4570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spcBef>
                <a:spcPts val="0"/>
              </a:spcBef>
              <a:buClr>
                <a:schemeClr val="dk1"/>
              </a:buClr>
              <a:buSzPts val="3600"/>
              <a:buFont typeface="Arial"/>
              <a:buNone/>
            </a:pPr>
            <a:r>
              <a:rPr lang="en-GB" b="1">
                <a:solidFill>
                  <a:schemeClr val="dk1"/>
                </a:solidFill>
                <a:latin typeface="Arial"/>
                <a:ea typeface="Arial"/>
                <a:cs typeface="Arial"/>
                <a:sym typeface="Arial"/>
              </a:rPr>
              <a:t>Project Outputs</a:t>
            </a:r>
            <a:endParaRPr lang="en-GB" dirty="0">
              <a:solidFill>
                <a:schemeClr val="dk1"/>
              </a:solidFill>
              <a:latin typeface="Arial"/>
              <a:ea typeface="Arial"/>
              <a:cs typeface="Arial"/>
              <a:sym typeface="Arial"/>
            </a:endParaRPr>
          </a:p>
        </p:txBody>
      </p:sp>
      <p:grpSp>
        <p:nvGrpSpPr>
          <p:cNvPr id="8" name="Google Shape;167;p20"/>
          <p:cNvGrpSpPr/>
          <p:nvPr/>
        </p:nvGrpSpPr>
        <p:grpSpPr>
          <a:xfrm>
            <a:off x="29167" y="2336838"/>
            <a:ext cx="8852919" cy="1839628"/>
            <a:chOff x="-140066" y="357582"/>
            <a:chExt cx="8852919" cy="1306140"/>
          </a:xfrm>
        </p:grpSpPr>
        <p:sp>
          <p:nvSpPr>
            <p:cNvPr id="9" name="Google Shape;168;p20"/>
            <p:cNvSpPr/>
            <p:nvPr/>
          </p:nvSpPr>
          <p:spPr>
            <a:xfrm>
              <a:off x="116541" y="446922"/>
              <a:ext cx="8596312" cy="1216800"/>
            </a:xfrm>
            <a:prstGeom prst="roundRect">
              <a:avLst>
                <a:gd name="adj" fmla="val 16667"/>
              </a:avLst>
            </a:prstGeom>
            <a:solidFill>
              <a:schemeClr val="accent4">
                <a:lumMod val="75000"/>
              </a:schemeClr>
            </a:solidFill>
            <a:ln>
              <a:noFill/>
            </a:ln>
            <a:effectLst>
              <a:outerShdw blurRad="38100" dist="254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69;p20"/>
            <p:cNvSpPr txBox="1"/>
            <p:nvPr/>
          </p:nvSpPr>
          <p:spPr>
            <a:xfrm>
              <a:off x="-140066" y="357582"/>
              <a:ext cx="8477514" cy="1220979"/>
            </a:xfrm>
            <a:prstGeom prst="rect">
              <a:avLst/>
            </a:prstGeom>
            <a:noFill/>
            <a:ln>
              <a:noFill/>
            </a:ln>
          </p:spPr>
          <p:txBody>
            <a:bodyPr spcFirstLastPara="1" wrap="square" lIns="121900" tIns="121900" rIns="121900" bIns="121900" anchor="ctr" anchorCtr="0">
              <a:noAutofit/>
            </a:bodyPr>
            <a:lstStyle/>
            <a:p>
              <a:pPr marL="0" marR="0" lvl="0" indent="0" algn="ctr" rtl="0">
                <a:lnSpc>
                  <a:spcPct val="90000"/>
                </a:lnSpc>
                <a:spcBef>
                  <a:spcPts val="0"/>
                </a:spcBef>
                <a:spcAft>
                  <a:spcPts val="0"/>
                </a:spcAft>
                <a:buClr>
                  <a:schemeClr val="lt1"/>
                </a:buClr>
                <a:buSzPts val="3200"/>
                <a:buFont typeface="Trebuchet MS"/>
                <a:buNone/>
              </a:pPr>
              <a:r>
                <a:rPr lang="en-GB" sz="3200" b="0" i="0" u="none" strike="noStrike" cap="none" dirty="0">
                  <a:solidFill>
                    <a:schemeClr val="lt1"/>
                  </a:solidFill>
                  <a:latin typeface="Trebuchet MS"/>
                  <a:ea typeface="Trebuchet MS"/>
                  <a:cs typeface="Trebuchet MS"/>
                  <a:sym typeface="Trebuchet MS"/>
                </a:rPr>
                <a:t>A suite of up to date </a:t>
              </a:r>
            </a:p>
            <a:p>
              <a:pPr marL="0" marR="0" lvl="0" indent="0" algn="ctr" rtl="0">
                <a:lnSpc>
                  <a:spcPct val="90000"/>
                </a:lnSpc>
                <a:spcBef>
                  <a:spcPts val="0"/>
                </a:spcBef>
                <a:spcAft>
                  <a:spcPts val="0"/>
                </a:spcAft>
                <a:buClr>
                  <a:schemeClr val="lt1"/>
                </a:buClr>
                <a:buSzPts val="3200"/>
                <a:buFont typeface="Trebuchet MS"/>
                <a:buNone/>
              </a:pPr>
              <a:r>
                <a:rPr lang="en-GB" sz="3200" b="0" i="0" u="none" strike="noStrike" cap="none" dirty="0">
                  <a:solidFill>
                    <a:schemeClr val="lt1"/>
                  </a:solidFill>
                  <a:latin typeface="Trebuchet MS"/>
                  <a:ea typeface="Trebuchet MS"/>
                  <a:cs typeface="Trebuchet MS"/>
                  <a:sym typeface="Trebuchet MS"/>
                </a:rPr>
                <a:t>National Occupatio</a:t>
              </a:r>
              <a:r>
                <a:rPr lang="en-GB" sz="3200" b="0" u="none" strike="noStrike" cap="none" dirty="0">
                  <a:solidFill>
                    <a:schemeClr val="lt1"/>
                  </a:solidFill>
                  <a:latin typeface="Trebuchet MS"/>
                  <a:ea typeface="Trebuchet MS"/>
                  <a:cs typeface="Trebuchet MS"/>
                  <a:sym typeface="Trebuchet MS"/>
                </a:rPr>
                <a:t>n</a:t>
              </a:r>
              <a:r>
                <a:rPr lang="en-GB" sz="3200" b="0" i="0" u="none" strike="noStrike" cap="none" dirty="0">
                  <a:solidFill>
                    <a:schemeClr val="lt1"/>
                  </a:solidFill>
                  <a:latin typeface="Trebuchet MS"/>
                  <a:ea typeface="Trebuchet MS"/>
                  <a:cs typeface="Trebuchet MS"/>
                  <a:sym typeface="Trebuchet MS"/>
                </a:rPr>
                <a:t>al Standards for </a:t>
              </a:r>
            </a:p>
            <a:p>
              <a:pPr marL="0" marR="0" lvl="0" indent="0" algn="ctr" rtl="0">
                <a:lnSpc>
                  <a:spcPct val="90000"/>
                </a:lnSpc>
                <a:spcBef>
                  <a:spcPts val="0"/>
                </a:spcBef>
                <a:spcAft>
                  <a:spcPts val="0"/>
                </a:spcAft>
                <a:buClr>
                  <a:schemeClr val="lt1"/>
                </a:buClr>
                <a:buSzPts val="3200"/>
                <a:buFont typeface="Trebuchet MS"/>
                <a:buNone/>
              </a:pPr>
              <a:r>
                <a:rPr lang="en-GB" sz="3200" dirty="0">
                  <a:solidFill>
                    <a:schemeClr val="lt1"/>
                  </a:solidFill>
                  <a:latin typeface="Trebuchet MS"/>
                  <a:ea typeface="Trebuchet MS"/>
                  <a:cs typeface="Trebuchet MS"/>
                  <a:sym typeface="Trebuchet MS"/>
                </a:rPr>
                <a:t>Adult Learning</a:t>
              </a:r>
              <a:endParaRPr sz="3200" b="0" i="0" u="none" strike="noStrike" cap="none" dirty="0">
                <a:solidFill>
                  <a:schemeClr val="lt1"/>
                </a:solidFill>
                <a:latin typeface="Trebuchet MS"/>
                <a:ea typeface="Trebuchet MS"/>
                <a:cs typeface="Trebuchet MS"/>
                <a:sym typeface="Trebuchet MS"/>
              </a:endParaRPr>
            </a:p>
          </p:txBody>
        </p:sp>
      </p:grpSp>
      <p:sp>
        <p:nvSpPr>
          <p:cNvPr id="11" name="Rectangle 10"/>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212248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1370992"/>
            <a:ext cx="9144000" cy="5464629"/>
          </a:xfrm>
          <a:prstGeom prst="rect">
            <a:avLst/>
          </a:prstGeom>
          <a:gradFill flip="none" rotWithShape="1">
            <a:gsLst>
              <a:gs pos="0">
                <a:srgbClr val="7030CD"/>
              </a:gs>
              <a:gs pos="9000">
                <a:srgbClr val="41C6CD"/>
              </a:gs>
              <a:gs pos="27000">
                <a:srgbClr val="BAF2F8"/>
              </a:gs>
              <a:gs pos="100000">
                <a:schemeClr val="bg1"/>
              </a:gs>
            </a:gsLst>
            <a:lin ang="13500000" scaled="1"/>
            <a:tileRect/>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pic>
        <p:nvPicPr>
          <p:cNvPr id="7" name="Picture 6" descr="CLD_Colour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7316" y="350252"/>
            <a:ext cx="1014770" cy="961867"/>
          </a:xfrm>
          <a:prstGeom prst="rect">
            <a:avLst/>
          </a:prstGeom>
        </p:spPr>
      </p:pic>
      <p:sp>
        <p:nvSpPr>
          <p:cNvPr id="6" name="Google Shape;175;p21"/>
          <p:cNvSpPr txBox="1">
            <a:spLocks/>
          </p:cNvSpPr>
          <p:nvPr/>
        </p:nvSpPr>
        <p:spPr>
          <a:xfrm>
            <a:off x="744240" y="319743"/>
            <a:ext cx="5692799" cy="947925"/>
          </a:xfrm>
          <a:prstGeom prst="rect">
            <a:avLst/>
          </a:prstGeom>
          <a:noFill/>
          <a:ln>
            <a:noFill/>
          </a:ln>
        </p:spPr>
        <p:txBody>
          <a:bodyPr spcFirstLastPara="1" vert="horz" wrap="square" lIns="91425" tIns="45700" rIns="91425" bIns="45700" rtlCol="0" anchor="ctr"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spcBef>
                <a:spcPts val="0"/>
              </a:spcBef>
              <a:buClr>
                <a:schemeClr val="dk1"/>
              </a:buClr>
              <a:buSzPts val="4400"/>
              <a:buFont typeface="Arial"/>
              <a:buNone/>
            </a:pPr>
            <a:r>
              <a:rPr lang="en-GB" sz="2800" b="1" dirty="0">
                <a:solidFill>
                  <a:schemeClr val="dk1"/>
                </a:solidFill>
                <a:latin typeface="Arial"/>
                <a:ea typeface="Arial"/>
                <a:cs typeface="Arial"/>
                <a:sym typeface="Arial"/>
              </a:rPr>
              <a:t>Remit of the Focus Group</a:t>
            </a:r>
            <a:endParaRPr lang="en-GB" sz="2800" dirty="0">
              <a:solidFill>
                <a:schemeClr val="dk1"/>
              </a:solidFill>
              <a:latin typeface="Arial"/>
              <a:ea typeface="Arial"/>
              <a:cs typeface="Arial"/>
              <a:sym typeface="Arial"/>
            </a:endParaRPr>
          </a:p>
        </p:txBody>
      </p:sp>
      <p:grpSp>
        <p:nvGrpSpPr>
          <p:cNvPr id="8" name="Google Shape;187;p21"/>
          <p:cNvGrpSpPr/>
          <p:nvPr/>
        </p:nvGrpSpPr>
        <p:grpSpPr>
          <a:xfrm>
            <a:off x="227209" y="1098534"/>
            <a:ext cx="8716271" cy="5083931"/>
            <a:chOff x="0" y="2095"/>
            <a:chExt cx="6649165" cy="6472809"/>
          </a:xfrm>
        </p:grpSpPr>
        <p:sp>
          <p:nvSpPr>
            <p:cNvPr id="17" name="Google Shape;196;p21"/>
            <p:cNvSpPr/>
            <p:nvPr/>
          </p:nvSpPr>
          <p:spPr>
            <a:xfrm>
              <a:off x="0" y="2234098"/>
              <a:ext cx="6628804" cy="892801"/>
            </a:xfrm>
            <a:prstGeom prst="roundRect">
              <a:avLst>
                <a:gd name="adj" fmla="val 10000"/>
              </a:avLst>
            </a:prstGeom>
            <a:solidFill>
              <a:srgbClr val="7030CD"/>
            </a:solidFill>
            <a:ln>
              <a:noFill/>
            </a:ln>
            <a:effectLst>
              <a:outerShdw blurRad="38100" dist="254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90;p21"/>
            <p:cNvSpPr/>
            <p:nvPr/>
          </p:nvSpPr>
          <p:spPr>
            <a:xfrm>
              <a:off x="1031185" y="2095"/>
              <a:ext cx="5597618" cy="892801"/>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92;p21"/>
            <p:cNvSpPr/>
            <p:nvPr/>
          </p:nvSpPr>
          <p:spPr>
            <a:xfrm>
              <a:off x="0" y="1118096"/>
              <a:ext cx="6628804" cy="892801"/>
            </a:xfrm>
            <a:prstGeom prst="roundRect">
              <a:avLst>
                <a:gd name="adj" fmla="val 10000"/>
              </a:avLst>
            </a:prstGeom>
            <a:solidFill>
              <a:srgbClr val="7030CD"/>
            </a:solidFill>
            <a:ln>
              <a:noFill/>
            </a:ln>
            <a:effectLst>
              <a:outerShdw blurRad="38100" dist="254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93;p21"/>
            <p:cNvSpPr/>
            <p:nvPr/>
          </p:nvSpPr>
          <p:spPr>
            <a:xfrm>
              <a:off x="268283" y="2388357"/>
              <a:ext cx="491040" cy="791131"/>
            </a:xfrm>
            <a:prstGeom prst="rect">
              <a:avLst/>
            </a:prstGeom>
            <a:blipFill rotWithShape="1">
              <a:blip r:embed="rId3">
                <a:alphaModFix/>
              </a:blip>
              <a:stretch>
                <a:fillRect/>
              </a:stretch>
            </a:blipFill>
            <a:ln>
              <a:noFill/>
            </a:ln>
            <a:effectLst>
              <a:outerShdw blurRad="38100" dist="254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94;p21"/>
            <p:cNvSpPr/>
            <p:nvPr/>
          </p:nvSpPr>
          <p:spPr>
            <a:xfrm>
              <a:off x="1031185" y="1118096"/>
              <a:ext cx="5597618" cy="892801"/>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95;p21"/>
            <p:cNvSpPr txBox="1"/>
            <p:nvPr/>
          </p:nvSpPr>
          <p:spPr>
            <a:xfrm>
              <a:off x="1031185" y="1118096"/>
              <a:ext cx="5597618" cy="892801"/>
            </a:xfrm>
            <a:prstGeom prst="rect">
              <a:avLst/>
            </a:prstGeom>
            <a:solidFill>
              <a:srgbClr val="41C6CD"/>
            </a:solidFill>
            <a:ln>
              <a:noFill/>
            </a:ln>
          </p:spPr>
          <p:txBody>
            <a:bodyPr spcFirstLastPara="1" wrap="square" lIns="94475" tIns="94475" rIns="94475" bIns="94475" anchor="ctr" anchorCtr="0">
              <a:noAutofit/>
            </a:bodyPr>
            <a:lstStyle/>
            <a:p>
              <a:pPr lvl="0">
                <a:lnSpc>
                  <a:spcPct val="90000"/>
                </a:lnSpc>
                <a:buClr>
                  <a:schemeClr val="dk1"/>
                </a:buClr>
                <a:buSzPts val="1700"/>
              </a:pPr>
              <a:r>
                <a:rPr lang="en-GB" sz="1700" dirty="0">
                  <a:solidFill>
                    <a:schemeClr val="dk1"/>
                  </a:solidFill>
                  <a:latin typeface="Trebuchet MS"/>
                  <a:ea typeface="Trebuchet MS"/>
                  <a:cs typeface="Trebuchet MS"/>
                  <a:sym typeface="Trebuchet MS"/>
                </a:rPr>
                <a:t>Review any materials and give us your professional opinions</a:t>
              </a:r>
              <a:endParaRPr sz="1700" b="0" i="0" u="none" strike="noStrike" cap="none" dirty="0">
                <a:solidFill>
                  <a:schemeClr val="dk1"/>
                </a:solidFill>
                <a:latin typeface="Trebuchet MS"/>
                <a:ea typeface="Trebuchet MS"/>
                <a:cs typeface="Trebuchet MS"/>
                <a:sym typeface="Trebuchet MS"/>
              </a:endParaRPr>
            </a:p>
          </p:txBody>
        </p:sp>
        <p:sp>
          <p:nvSpPr>
            <p:cNvPr id="18" name="Google Shape;197;p21"/>
            <p:cNvSpPr/>
            <p:nvPr/>
          </p:nvSpPr>
          <p:spPr>
            <a:xfrm>
              <a:off x="221035" y="1280240"/>
              <a:ext cx="491040" cy="730657"/>
            </a:xfrm>
            <a:prstGeom prst="rect">
              <a:avLst/>
            </a:prstGeom>
            <a:blipFill rotWithShape="1">
              <a:blip r:embed="rId4">
                <a:alphaModFix/>
              </a:blip>
              <a:stretch>
                <a:fillRect/>
              </a:stretch>
            </a:blipFill>
            <a:ln>
              <a:noFill/>
            </a:ln>
            <a:effectLst>
              <a:outerShdw blurRad="38100" dist="254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8;p21"/>
            <p:cNvSpPr/>
            <p:nvPr/>
          </p:nvSpPr>
          <p:spPr>
            <a:xfrm>
              <a:off x="1031185" y="2234098"/>
              <a:ext cx="5597618" cy="892801"/>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99;p21"/>
            <p:cNvSpPr txBox="1"/>
            <p:nvPr/>
          </p:nvSpPr>
          <p:spPr>
            <a:xfrm>
              <a:off x="1031185" y="2234098"/>
              <a:ext cx="5597618" cy="892801"/>
            </a:xfrm>
            <a:prstGeom prst="rect">
              <a:avLst/>
            </a:prstGeom>
            <a:solidFill>
              <a:srgbClr val="41C6CD"/>
            </a:solidFill>
            <a:ln>
              <a:noFill/>
            </a:ln>
          </p:spPr>
          <p:txBody>
            <a:bodyPr spcFirstLastPara="1" wrap="square" lIns="94475" tIns="94475" rIns="94475" bIns="94475" anchor="ctr" anchorCtr="0">
              <a:noAutofit/>
            </a:bodyPr>
            <a:lstStyle/>
            <a:p>
              <a:pPr>
                <a:lnSpc>
                  <a:spcPct val="90000"/>
                </a:lnSpc>
                <a:buClr>
                  <a:schemeClr val="dk1"/>
                </a:buClr>
                <a:buSzPts val="1700"/>
              </a:pPr>
              <a:r>
                <a:rPr lang="en-GB" sz="1700" dirty="0">
                  <a:solidFill>
                    <a:schemeClr val="dk1"/>
                  </a:solidFill>
                  <a:latin typeface="Trebuchet MS"/>
                  <a:ea typeface="Trebuchet MS"/>
                  <a:cs typeface="Trebuchet MS"/>
                  <a:sym typeface="Trebuchet MS"/>
                </a:rPr>
                <a:t>Participate in a wider online consultation on the draft NOS</a:t>
              </a:r>
            </a:p>
            <a:p>
              <a:pPr lvl="0">
                <a:lnSpc>
                  <a:spcPct val="90000"/>
                </a:lnSpc>
                <a:buClr>
                  <a:schemeClr val="dk1"/>
                </a:buClr>
                <a:buSzPts val="1700"/>
              </a:pPr>
              <a:endParaRPr sz="1700" b="0" i="0" u="none" strike="noStrike" cap="none" dirty="0">
                <a:solidFill>
                  <a:schemeClr val="dk1"/>
                </a:solidFill>
                <a:latin typeface="Trebuchet MS"/>
                <a:ea typeface="Trebuchet MS"/>
                <a:cs typeface="Trebuchet MS"/>
                <a:sym typeface="Trebuchet MS"/>
              </a:endParaRPr>
            </a:p>
          </p:txBody>
        </p:sp>
        <p:sp>
          <p:nvSpPr>
            <p:cNvPr id="21" name="Google Shape;200;p21"/>
            <p:cNvSpPr/>
            <p:nvPr/>
          </p:nvSpPr>
          <p:spPr>
            <a:xfrm>
              <a:off x="0" y="3350100"/>
              <a:ext cx="6628804" cy="892801"/>
            </a:xfrm>
            <a:prstGeom prst="roundRect">
              <a:avLst>
                <a:gd name="adj" fmla="val 10000"/>
              </a:avLst>
            </a:prstGeom>
            <a:solidFill>
              <a:srgbClr val="7030CD"/>
            </a:solidFill>
            <a:ln>
              <a:noFill/>
            </a:ln>
            <a:effectLst>
              <a:outerShdw blurRad="38100" dist="254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01;p21"/>
            <p:cNvSpPr/>
            <p:nvPr/>
          </p:nvSpPr>
          <p:spPr>
            <a:xfrm>
              <a:off x="270072" y="3550980"/>
              <a:ext cx="491040" cy="664704"/>
            </a:xfrm>
            <a:prstGeom prst="rect">
              <a:avLst/>
            </a:prstGeom>
            <a:blipFill rotWithShape="1">
              <a:blip r:embed="rId5">
                <a:alphaModFix/>
              </a:blip>
              <a:stretch>
                <a:fillRect/>
              </a:stretch>
            </a:blipFill>
            <a:ln>
              <a:noFill/>
            </a:ln>
            <a:effectLst>
              <a:outerShdw blurRad="38100" dist="254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02;p21"/>
            <p:cNvSpPr/>
            <p:nvPr/>
          </p:nvSpPr>
          <p:spPr>
            <a:xfrm>
              <a:off x="1031185" y="3350100"/>
              <a:ext cx="5597618" cy="892801"/>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03;p21"/>
            <p:cNvSpPr txBox="1"/>
            <p:nvPr/>
          </p:nvSpPr>
          <p:spPr>
            <a:xfrm>
              <a:off x="1051547" y="3350100"/>
              <a:ext cx="5577258" cy="892801"/>
            </a:xfrm>
            <a:prstGeom prst="rect">
              <a:avLst/>
            </a:prstGeom>
            <a:solidFill>
              <a:srgbClr val="41C6CD"/>
            </a:solidFill>
            <a:ln>
              <a:noFill/>
            </a:ln>
          </p:spPr>
          <p:txBody>
            <a:bodyPr spcFirstLastPara="1" wrap="square" lIns="94475" tIns="94475" rIns="94475" bIns="94475" anchor="ctr" anchorCtr="0">
              <a:noAutofit/>
            </a:bodyPr>
            <a:lstStyle/>
            <a:p>
              <a:pPr marL="0" marR="0" lvl="0" indent="0" algn="l" rtl="0">
                <a:lnSpc>
                  <a:spcPct val="90000"/>
                </a:lnSpc>
                <a:spcBef>
                  <a:spcPts val="0"/>
                </a:spcBef>
                <a:spcAft>
                  <a:spcPts val="0"/>
                </a:spcAft>
                <a:buClr>
                  <a:schemeClr val="dk1"/>
                </a:buClr>
                <a:buSzPts val="1700"/>
                <a:buFont typeface="Trebuchet MS"/>
                <a:buNone/>
              </a:pPr>
              <a:r>
                <a:rPr lang="en-GB" sz="1700" b="0" i="0" u="none" strike="noStrike" cap="none" dirty="0">
                  <a:solidFill>
                    <a:schemeClr val="dk1"/>
                  </a:solidFill>
                  <a:latin typeface="Trebuchet MS"/>
                  <a:ea typeface="Trebuchet MS"/>
                  <a:cs typeface="Trebuchet MS"/>
                  <a:sym typeface="Trebuchet MS"/>
                </a:rPr>
                <a:t>Promote the NOS </a:t>
              </a:r>
              <a:r>
                <a:rPr lang="en-GB" sz="1700" dirty="0">
                  <a:solidFill>
                    <a:schemeClr val="dk1"/>
                  </a:solidFill>
                  <a:latin typeface="Trebuchet MS"/>
                  <a:ea typeface="Trebuchet MS"/>
                  <a:cs typeface="Trebuchet MS"/>
                  <a:sym typeface="Trebuchet MS"/>
                </a:rPr>
                <a:t>development</a:t>
              </a:r>
              <a:r>
                <a:rPr lang="en-GB" sz="1700" b="0" i="0" u="none" strike="noStrike" cap="none" dirty="0">
                  <a:solidFill>
                    <a:schemeClr val="dk1"/>
                  </a:solidFill>
                  <a:latin typeface="Trebuchet MS"/>
                  <a:ea typeface="Trebuchet MS"/>
                  <a:cs typeface="Trebuchet MS"/>
                  <a:sym typeface="Trebuchet MS"/>
                </a:rPr>
                <a:t> to your networks and encourage participation in the wider consultation of the draft revised NOS</a:t>
              </a:r>
              <a:endParaRPr sz="1700" b="0" i="0" u="none" strike="noStrike" cap="none" dirty="0">
                <a:solidFill>
                  <a:schemeClr val="dk1"/>
                </a:solidFill>
                <a:latin typeface="Trebuchet MS"/>
                <a:ea typeface="Trebuchet MS"/>
                <a:cs typeface="Trebuchet MS"/>
                <a:sym typeface="Trebuchet MS"/>
              </a:endParaRPr>
            </a:p>
          </p:txBody>
        </p:sp>
        <p:sp>
          <p:nvSpPr>
            <p:cNvPr id="27" name="Google Shape;206;p21"/>
            <p:cNvSpPr/>
            <p:nvPr/>
          </p:nvSpPr>
          <p:spPr>
            <a:xfrm>
              <a:off x="1031185" y="4466101"/>
              <a:ext cx="5597618" cy="892801"/>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08;p21"/>
            <p:cNvSpPr/>
            <p:nvPr/>
          </p:nvSpPr>
          <p:spPr>
            <a:xfrm>
              <a:off x="13574" y="4535108"/>
              <a:ext cx="6628804" cy="892801"/>
            </a:xfrm>
            <a:prstGeom prst="roundRect">
              <a:avLst>
                <a:gd name="adj" fmla="val 10000"/>
              </a:avLst>
            </a:prstGeom>
            <a:solidFill>
              <a:srgbClr val="7030CD"/>
            </a:solidFill>
            <a:ln>
              <a:noFill/>
            </a:ln>
            <a:effectLst>
              <a:outerShdw blurRad="38100" dist="254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09;p21"/>
            <p:cNvSpPr/>
            <p:nvPr/>
          </p:nvSpPr>
          <p:spPr>
            <a:xfrm>
              <a:off x="268283" y="4688623"/>
              <a:ext cx="491040" cy="661273"/>
            </a:xfrm>
            <a:prstGeom prst="rect">
              <a:avLst/>
            </a:prstGeom>
            <a:blipFill rotWithShape="1">
              <a:blip r:embed="rId6">
                <a:alphaModFix/>
              </a:blip>
              <a:stretch>
                <a:fillRect/>
              </a:stretch>
            </a:blipFill>
            <a:ln>
              <a:noFill/>
            </a:ln>
            <a:effectLst>
              <a:outerShdw blurRad="38100" dist="254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10;p21"/>
            <p:cNvSpPr/>
            <p:nvPr/>
          </p:nvSpPr>
          <p:spPr>
            <a:xfrm>
              <a:off x="1031185" y="5582103"/>
              <a:ext cx="5597618" cy="892801"/>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11;p21"/>
            <p:cNvSpPr txBox="1"/>
            <p:nvPr/>
          </p:nvSpPr>
          <p:spPr>
            <a:xfrm>
              <a:off x="1051547" y="4543198"/>
              <a:ext cx="5597618" cy="892801"/>
            </a:xfrm>
            <a:prstGeom prst="rect">
              <a:avLst/>
            </a:prstGeom>
            <a:solidFill>
              <a:srgbClr val="41C6CD"/>
            </a:solidFill>
            <a:ln>
              <a:noFill/>
            </a:ln>
          </p:spPr>
          <p:txBody>
            <a:bodyPr spcFirstLastPara="1" wrap="square" lIns="94475" tIns="94475" rIns="94475" bIns="94475" anchor="ctr" anchorCtr="0">
              <a:noAutofit/>
            </a:bodyPr>
            <a:lstStyle/>
            <a:p>
              <a:pPr marL="0" marR="0" lvl="0" indent="0" algn="l" rtl="0">
                <a:lnSpc>
                  <a:spcPct val="90000"/>
                </a:lnSpc>
                <a:spcBef>
                  <a:spcPts val="0"/>
                </a:spcBef>
                <a:spcAft>
                  <a:spcPts val="0"/>
                </a:spcAft>
                <a:buClr>
                  <a:schemeClr val="dk1"/>
                </a:buClr>
                <a:buSzPts val="1700"/>
                <a:buFont typeface="Trebuchet MS"/>
                <a:buNone/>
              </a:pPr>
              <a:r>
                <a:rPr lang="en-GB" sz="1700" b="0" i="0" u="none" strike="noStrike" cap="none" dirty="0">
                  <a:solidFill>
                    <a:schemeClr val="dk1"/>
                  </a:solidFill>
                  <a:latin typeface="Trebuchet MS"/>
                  <a:ea typeface="Trebuchet MS"/>
                  <a:cs typeface="Trebuchet MS"/>
                  <a:sym typeface="Trebuchet MS"/>
                </a:rPr>
                <a:t>Help us keep to agreed timescales set within the agenda for today and tell us if you need further opportunity to comment</a:t>
              </a:r>
              <a:endParaRPr sz="1700" b="0" i="0" u="none" strike="noStrike" cap="none" dirty="0">
                <a:solidFill>
                  <a:schemeClr val="dk1"/>
                </a:solidFill>
                <a:latin typeface="Trebuchet MS"/>
                <a:ea typeface="Trebuchet MS"/>
                <a:cs typeface="Trebuchet MS"/>
                <a:sym typeface="Trebuchet MS"/>
              </a:endParaRPr>
            </a:p>
          </p:txBody>
        </p:sp>
      </p:grpSp>
      <p:sp>
        <p:nvSpPr>
          <p:cNvPr id="33" name="Rectangle 32"/>
          <p:cNvSpPr/>
          <p:nvPr/>
        </p:nvSpPr>
        <p:spPr>
          <a:xfrm>
            <a:off x="744240" y="1370992"/>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3046241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867157"/>
            <a:ext cx="9144000" cy="5464629"/>
          </a:xfrm>
          <a:prstGeom prst="rect">
            <a:avLst/>
          </a:prstGeom>
          <a:gradFill flip="none" rotWithShape="1">
            <a:gsLst>
              <a:gs pos="0">
                <a:srgbClr val="7030CD"/>
              </a:gs>
              <a:gs pos="9000">
                <a:srgbClr val="41C6CD"/>
              </a:gs>
              <a:gs pos="27000">
                <a:srgbClr val="BAF2F8"/>
              </a:gs>
              <a:gs pos="100000">
                <a:schemeClr val="bg1"/>
              </a:gs>
            </a:gsLst>
            <a:lin ang="13500000" scaled="1"/>
            <a:tileRect/>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pic>
        <p:nvPicPr>
          <p:cNvPr id="7" name="Picture 6" descr="CLD_Colour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7316" y="350252"/>
            <a:ext cx="1014770" cy="961867"/>
          </a:xfrm>
          <a:prstGeom prst="rect">
            <a:avLst/>
          </a:prstGeom>
        </p:spPr>
      </p:pic>
      <p:sp>
        <p:nvSpPr>
          <p:cNvPr id="33" name="Google Shape;216;p22"/>
          <p:cNvSpPr txBox="1">
            <a:spLocks/>
          </p:cNvSpPr>
          <p:nvPr/>
        </p:nvSpPr>
        <p:spPr>
          <a:xfrm>
            <a:off x="273666" y="453591"/>
            <a:ext cx="8596668" cy="800100"/>
          </a:xfrm>
          <a:prstGeom prst="rect">
            <a:avLst/>
          </a:prstGeom>
          <a:noFill/>
          <a:ln>
            <a:noFill/>
          </a:ln>
        </p:spPr>
        <p:txBody>
          <a:bodyPr spcFirstLastPara="1" vert="horz" wrap="square" lIns="91425" tIns="45700" rIns="91425" bIns="4570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spcBef>
                <a:spcPts val="0"/>
              </a:spcBef>
              <a:buClr>
                <a:schemeClr val="dk1"/>
              </a:buClr>
              <a:buSzPts val="3600"/>
              <a:buFont typeface="Arial"/>
              <a:buNone/>
            </a:pPr>
            <a:r>
              <a:rPr lang="en-GB" b="1" dirty="0">
                <a:solidFill>
                  <a:schemeClr val="dk1"/>
                </a:solidFill>
                <a:latin typeface="Arial"/>
                <a:ea typeface="Arial"/>
                <a:cs typeface="Arial"/>
                <a:sym typeface="Arial"/>
              </a:rPr>
              <a:t>What are NOS?</a:t>
            </a:r>
            <a:endParaRPr lang="en-GB" dirty="0">
              <a:solidFill>
                <a:schemeClr val="dk1"/>
              </a:solidFill>
              <a:latin typeface="Arial"/>
              <a:ea typeface="Arial"/>
              <a:cs typeface="Arial"/>
              <a:sym typeface="Arial"/>
            </a:endParaRPr>
          </a:p>
        </p:txBody>
      </p:sp>
      <p:sp>
        <p:nvSpPr>
          <p:cNvPr id="34" name="Google Shape;217;p22"/>
          <p:cNvSpPr txBox="1">
            <a:spLocks/>
          </p:cNvSpPr>
          <p:nvPr/>
        </p:nvSpPr>
        <p:spPr>
          <a:xfrm>
            <a:off x="378890" y="2582781"/>
            <a:ext cx="8596668" cy="1809926"/>
          </a:xfrm>
          <a:prstGeom prst="rect">
            <a:avLst/>
          </a:prstGeom>
          <a:noFill/>
          <a:ln>
            <a:noFill/>
          </a:ln>
        </p:spPr>
        <p:txBody>
          <a:bodyPr spcFirstLastPara="1" vert="horz" wrap="square" lIns="91425" tIns="45700" rIns="91425" bIns="45700" rtlCol="0" anchor="t" anchorCtr="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spcBef>
                <a:spcPts val="0"/>
              </a:spcBef>
              <a:buSzPts val="2560"/>
            </a:pPr>
            <a:r>
              <a:rPr lang="en-GB" sz="4000" dirty="0">
                <a:solidFill>
                  <a:schemeClr val="dk1"/>
                </a:solidFill>
                <a:latin typeface="Arial"/>
                <a:ea typeface="Arial"/>
                <a:cs typeface="Arial"/>
                <a:sym typeface="Arial"/>
              </a:rPr>
              <a:t>A National Occupational Standard describes what an individual needs to </a:t>
            </a:r>
            <a:r>
              <a:rPr lang="en-GB" sz="4000" b="1" dirty="0">
                <a:solidFill>
                  <a:schemeClr val="dk1"/>
                </a:solidFill>
                <a:latin typeface="Arial"/>
                <a:ea typeface="Arial"/>
                <a:cs typeface="Arial"/>
                <a:sym typeface="Arial"/>
              </a:rPr>
              <a:t>do</a:t>
            </a:r>
            <a:r>
              <a:rPr lang="en-GB" sz="4000" dirty="0">
                <a:solidFill>
                  <a:schemeClr val="dk1"/>
                </a:solidFill>
                <a:latin typeface="Arial"/>
                <a:ea typeface="Arial"/>
                <a:cs typeface="Arial"/>
                <a:sym typeface="Arial"/>
              </a:rPr>
              <a:t>, </a:t>
            </a:r>
            <a:r>
              <a:rPr lang="en-GB" sz="4000" b="1" dirty="0">
                <a:solidFill>
                  <a:schemeClr val="dk1"/>
                </a:solidFill>
                <a:latin typeface="Arial"/>
                <a:ea typeface="Arial"/>
                <a:cs typeface="Arial"/>
                <a:sym typeface="Arial"/>
              </a:rPr>
              <a:t>know</a:t>
            </a:r>
            <a:r>
              <a:rPr lang="en-GB" sz="4000" dirty="0">
                <a:solidFill>
                  <a:schemeClr val="dk1"/>
                </a:solidFill>
                <a:latin typeface="Arial"/>
                <a:ea typeface="Arial"/>
                <a:cs typeface="Arial"/>
                <a:sym typeface="Arial"/>
              </a:rPr>
              <a:t>, and </a:t>
            </a:r>
            <a:r>
              <a:rPr lang="en-GB" sz="4000" b="1" dirty="0">
                <a:solidFill>
                  <a:schemeClr val="dk1"/>
                </a:solidFill>
                <a:latin typeface="Arial"/>
                <a:ea typeface="Arial"/>
                <a:cs typeface="Arial"/>
                <a:sym typeface="Arial"/>
              </a:rPr>
              <a:t>understand</a:t>
            </a:r>
            <a:r>
              <a:rPr lang="en-GB" sz="4000" dirty="0">
                <a:solidFill>
                  <a:schemeClr val="dk1"/>
                </a:solidFill>
                <a:latin typeface="Arial"/>
                <a:ea typeface="Arial"/>
                <a:cs typeface="Arial"/>
                <a:sym typeface="Arial"/>
              </a:rPr>
              <a:t> in order to competently carry out a particular job or function</a:t>
            </a:r>
            <a:endParaRPr lang="en-GB" sz="4000" dirty="0"/>
          </a:p>
          <a:p>
            <a:pPr marL="342900" indent="-251459" algn="l">
              <a:spcBef>
                <a:spcPts val="1000"/>
              </a:spcBef>
              <a:buSzPts val="1440"/>
            </a:pPr>
            <a:endParaRPr lang="en-GB" dirty="0"/>
          </a:p>
        </p:txBody>
      </p:sp>
      <p:sp>
        <p:nvSpPr>
          <p:cNvPr id="6" name="Rectangle 5"/>
          <p:cNvSpPr/>
          <p:nvPr/>
        </p:nvSpPr>
        <p:spPr>
          <a:xfrm>
            <a:off x="378890"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4094246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055" y="1393371"/>
            <a:ext cx="9144000" cy="5464629"/>
          </a:xfrm>
          <a:prstGeom prst="rect">
            <a:avLst/>
          </a:prstGeom>
          <a:gradFill flip="none" rotWithShape="1">
            <a:gsLst>
              <a:gs pos="0">
                <a:srgbClr val="7030CD"/>
              </a:gs>
              <a:gs pos="9000">
                <a:srgbClr val="41C6CD"/>
              </a:gs>
              <a:gs pos="27000">
                <a:srgbClr val="BAF2F8"/>
              </a:gs>
              <a:gs pos="100000">
                <a:schemeClr val="bg1"/>
              </a:gs>
            </a:gsLst>
            <a:lin ang="13500000" scaled="1"/>
            <a:tileRect/>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pic>
        <p:nvPicPr>
          <p:cNvPr id="7" name="Picture 6" descr="CLD_Colour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7316" y="416508"/>
            <a:ext cx="1014770" cy="961867"/>
          </a:xfrm>
          <a:prstGeom prst="rect">
            <a:avLst/>
          </a:prstGeom>
        </p:spPr>
      </p:pic>
      <p:sp>
        <p:nvSpPr>
          <p:cNvPr id="8" name="Google Shape;222;p23"/>
          <p:cNvSpPr txBox="1"/>
          <p:nvPr/>
        </p:nvSpPr>
        <p:spPr>
          <a:xfrm>
            <a:off x="282303" y="189782"/>
            <a:ext cx="6336704" cy="79584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3600"/>
              <a:buFont typeface="Arial"/>
              <a:buNone/>
            </a:pPr>
            <a:r>
              <a:rPr lang="en-GB" sz="3600" b="1" i="0" u="none" strike="noStrike" cap="none" dirty="0">
                <a:solidFill>
                  <a:schemeClr val="dk1"/>
                </a:solidFill>
                <a:latin typeface="Arial"/>
                <a:ea typeface="Arial"/>
                <a:cs typeface="Arial"/>
                <a:sym typeface="Arial"/>
              </a:rPr>
              <a:t>Potential Uses of NOS</a:t>
            </a:r>
            <a:endParaRPr sz="3600" dirty="0"/>
          </a:p>
        </p:txBody>
      </p:sp>
      <p:sp>
        <p:nvSpPr>
          <p:cNvPr id="10" name="Google Shape;223;p23"/>
          <p:cNvSpPr/>
          <p:nvPr/>
        </p:nvSpPr>
        <p:spPr>
          <a:xfrm>
            <a:off x="5940425" y="2199856"/>
            <a:ext cx="2447925" cy="936625"/>
          </a:xfrm>
          <a:prstGeom prst="ellipse">
            <a:avLst/>
          </a:prstGeom>
          <a:solidFill>
            <a:srgbClr val="6D91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1" i="0" u="none" strike="noStrike" cap="none">
              <a:solidFill>
                <a:schemeClr val="dk1"/>
              </a:solidFill>
              <a:latin typeface="Trebuchet MS"/>
              <a:ea typeface="Trebuchet MS"/>
              <a:cs typeface="Trebuchet MS"/>
              <a:sym typeface="Trebuchet MS"/>
            </a:endParaRPr>
          </a:p>
        </p:txBody>
      </p:sp>
      <p:sp>
        <p:nvSpPr>
          <p:cNvPr id="11" name="Google Shape;224;p23"/>
          <p:cNvSpPr/>
          <p:nvPr/>
        </p:nvSpPr>
        <p:spPr>
          <a:xfrm>
            <a:off x="5795963" y="3927056"/>
            <a:ext cx="2879725" cy="936625"/>
          </a:xfrm>
          <a:prstGeom prst="ellipse">
            <a:avLst/>
          </a:prstGeom>
          <a:solidFill>
            <a:srgbClr val="6D91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1" i="0" u="none" strike="noStrike" cap="none">
              <a:solidFill>
                <a:schemeClr val="dk1"/>
              </a:solidFill>
              <a:latin typeface="Trebuchet MS"/>
              <a:ea typeface="Trebuchet MS"/>
              <a:cs typeface="Trebuchet MS"/>
              <a:sym typeface="Trebuchet MS"/>
            </a:endParaRPr>
          </a:p>
        </p:txBody>
      </p:sp>
      <p:sp>
        <p:nvSpPr>
          <p:cNvPr id="12" name="Google Shape;225;p23"/>
          <p:cNvSpPr/>
          <p:nvPr/>
        </p:nvSpPr>
        <p:spPr>
          <a:xfrm>
            <a:off x="3203575" y="4719219"/>
            <a:ext cx="2447925" cy="936625"/>
          </a:xfrm>
          <a:prstGeom prst="ellipse">
            <a:avLst/>
          </a:prstGeom>
          <a:solidFill>
            <a:srgbClr val="6D91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1" i="0" u="none" strike="noStrike" cap="none">
              <a:solidFill>
                <a:schemeClr val="dk1"/>
              </a:solidFill>
              <a:latin typeface="Trebuchet MS"/>
              <a:ea typeface="Trebuchet MS"/>
              <a:cs typeface="Trebuchet MS"/>
              <a:sym typeface="Trebuchet MS"/>
            </a:endParaRPr>
          </a:p>
        </p:txBody>
      </p:sp>
      <p:sp>
        <p:nvSpPr>
          <p:cNvPr id="13" name="Google Shape;226;p23"/>
          <p:cNvSpPr/>
          <p:nvPr/>
        </p:nvSpPr>
        <p:spPr>
          <a:xfrm>
            <a:off x="468313" y="4000081"/>
            <a:ext cx="2447925" cy="936625"/>
          </a:xfrm>
          <a:prstGeom prst="ellipse">
            <a:avLst/>
          </a:prstGeom>
          <a:solidFill>
            <a:srgbClr val="6D91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1" i="0" u="none" strike="noStrike" cap="none">
              <a:solidFill>
                <a:schemeClr val="dk1"/>
              </a:solidFill>
              <a:latin typeface="Trebuchet MS"/>
              <a:ea typeface="Trebuchet MS"/>
              <a:cs typeface="Trebuchet MS"/>
              <a:sym typeface="Trebuchet MS"/>
            </a:endParaRPr>
          </a:p>
        </p:txBody>
      </p:sp>
      <p:sp>
        <p:nvSpPr>
          <p:cNvPr id="14" name="Google Shape;227;p23"/>
          <p:cNvSpPr/>
          <p:nvPr/>
        </p:nvSpPr>
        <p:spPr>
          <a:xfrm>
            <a:off x="395288" y="2271294"/>
            <a:ext cx="2447925" cy="936625"/>
          </a:xfrm>
          <a:prstGeom prst="ellipse">
            <a:avLst/>
          </a:prstGeom>
          <a:solidFill>
            <a:srgbClr val="6D91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1" i="0" u="none" strike="noStrike" cap="none">
              <a:solidFill>
                <a:schemeClr val="dk1"/>
              </a:solidFill>
              <a:latin typeface="Trebuchet MS"/>
              <a:ea typeface="Trebuchet MS"/>
              <a:cs typeface="Trebuchet MS"/>
              <a:sym typeface="Trebuchet MS"/>
            </a:endParaRPr>
          </a:p>
        </p:txBody>
      </p:sp>
      <p:sp>
        <p:nvSpPr>
          <p:cNvPr id="15" name="Google Shape;228;p23"/>
          <p:cNvSpPr/>
          <p:nvPr/>
        </p:nvSpPr>
        <p:spPr>
          <a:xfrm>
            <a:off x="3132138" y="1261817"/>
            <a:ext cx="2447925" cy="936625"/>
          </a:xfrm>
          <a:prstGeom prst="ellipse">
            <a:avLst/>
          </a:prstGeom>
          <a:solidFill>
            <a:srgbClr val="6D91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1" i="0" u="none" strike="noStrike" cap="none">
              <a:solidFill>
                <a:schemeClr val="dk1"/>
              </a:solidFill>
              <a:latin typeface="Trebuchet MS"/>
              <a:ea typeface="Trebuchet MS"/>
              <a:cs typeface="Trebuchet MS"/>
              <a:sym typeface="Trebuchet MS"/>
            </a:endParaRPr>
          </a:p>
        </p:txBody>
      </p:sp>
      <p:sp>
        <p:nvSpPr>
          <p:cNvPr id="16" name="Google Shape;229;p23"/>
          <p:cNvSpPr txBox="1"/>
          <p:nvPr/>
        </p:nvSpPr>
        <p:spPr>
          <a:xfrm>
            <a:off x="3203574" y="3061869"/>
            <a:ext cx="2306067" cy="923330"/>
          </a:xfrm>
          <a:prstGeom prst="rect">
            <a:avLst/>
          </a:prstGeom>
          <a:noFill/>
          <a:ln w="19050" cap="flat" cmpd="sng">
            <a:solidFill>
              <a:srgbClr val="3A3A3A"/>
            </a:solidFill>
            <a:prstDash val="solid"/>
            <a:miter lim="800000"/>
            <a:headEnd type="none" w="sm" len="sm"/>
            <a:tailEnd type="none" w="sm" len="sm"/>
          </a:ln>
        </p:spPr>
        <p:txBody>
          <a:bodyPr spcFirstLastPara="1" wrap="square" lIns="91425" tIns="45700" rIns="91425" bIns="45700" anchor="t" anchorCtr="0">
            <a:noAutofit/>
          </a:bodyPr>
          <a:lstStyle/>
          <a:p>
            <a:pPr marL="177800" marR="0" lvl="0" indent="-177800" algn="ctr" rtl="0">
              <a:spcBef>
                <a:spcPts val="0"/>
              </a:spcBef>
              <a:spcAft>
                <a:spcPts val="0"/>
              </a:spcAft>
              <a:buNone/>
            </a:pPr>
            <a:r>
              <a:rPr lang="en-GB" sz="1800" b="1" i="0" u="none" strike="noStrike" cap="none">
                <a:solidFill>
                  <a:srgbClr val="7030A0"/>
                </a:solidFill>
                <a:latin typeface="Trebuchet MS"/>
                <a:ea typeface="Trebuchet MS"/>
                <a:cs typeface="Trebuchet MS"/>
                <a:sym typeface="Trebuchet MS"/>
              </a:rPr>
              <a:t>Key outcomes</a:t>
            </a:r>
            <a:endParaRPr/>
          </a:p>
          <a:p>
            <a:pPr marL="177800" marR="0" lvl="0" indent="-177800" algn="ctr" rtl="0">
              <a:spcBef>
                <a:spcPts val="0"/>
              </a:spcBef>
              <a:spcAft>
                <a:spcPts val="0"/>
              </a:spcAft>
              <a:buNone/>
            </a:pPr>
            <a:r>
              <a:rPr lang="en-GB" sz="1800" b="1" i="0" u="none" strike="noStrike" cap="none">
                <a:solidFill>
                  <a:srgbClr val="7030A0"/>
                </a:solidFill>
                <a:latin typeface="Trebuchet MS"/>
                <a:ea typeface="Trebuchet MS"/>
                <a:cs typeface="Trebuchet MS"/>
                <a:sym typeface="Trebuchet MS"/>
              </a:rPr>
              <a:t>Underpinning knowledge</a:t>
            </a:r>
            <a:endParaRPr/>
          </a:p>
        </p:txBody>
      </p:sp>
      <p:sp>
        <p:nvSpPr>
          <p:cNvPr id="17" name="Google Shape;230;p23"/>
          <p:cNvSpPr txBox="1"/>
          <p:nvPr/>
        </p:nvSpPr>
        <p:spPr>
          <a:xfrm>
            <a:off x="3450655" y="1407694"/>
            <a:ext cx="1871663" cy="64135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1800" b="1" i="0" u="none" strike="noStrike" cap="none" dirty="0">
                <a:solidFill>
                  <a:schemeClr val="bg1"/>
                </a:solidFill>
                <a:latin typeface="Trebuchet MS"/>
                <a:ea typeface="Trebuchet MS"/>
                <a:cs typeface="Trebuchet MS"/>
                <a:sym typeface="Trebuchet MS"/>
              </a:rPr>
              <a:t>Competency frameworks</a:t>
            </a:r>
            <a:endParaRPr dirty="0">
              <a:solidFill>
                <a:schemeClr val="bg1"/>
              </a:solidFill>
            </a:endParaRPr>
          </a:p>
        </p:txBody>
      </p:sp>
      <p:sp>
        <p:nvSpPr>
          <p:cNvPr id="18" name="Google Shape;231;p23"/>
          <p:cNvSpPr txBox="1"/>
          <p:nvPr/>
        </p:nvSpPr>
        <p:spPr>
          <a:xfrm>
            <a:off x="6156325" y="2344319"/>
            <a:ext cx="2159000" cy="64135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1800" b="1" i="0" u="none" strike="noStrike" cap="none" dirty="0">
                <a:solidFill>
                  <a:schemeClr val="bg1"/>
                </a:solidFill>
                <a:latin typeface="Trebuchet MS"/>
                <a:ea typeface="Trebuchet MS"/>
                <a:cs typeface="Trebuchet MS"/>
                <a:sym typeface="Trebuchet MS"/>
              </a:rPr>
              <a:t>Job descriptions / requirements</a:t>
            </a:r>
            <a:endParaRPr dirty="0">
              <a:solidFill>
                <a:schemeClr val="bg1"/>
              </a:solidFill>
            </a:endParaRPr>
          </a:p>
        </p:txBody>
      </p:sp>
      <p:sp>
        <p:nvSpPr>
          <p:cNvPr id="19" name="Google Shape;232;p23"/>
          <p:cNvSpPr txBox="1"/>
          <p:nvPr/>
        </p:nvSpPr>
        <p:spPr>
          <a:xfrm>
            <a:off x="5867400" y="4071519"/>
            <a:ext cx="2808288" cy="64135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1800" b="1" i="0" u="none" strike="noStrike" cap="none" dirty="0">
                <a:solidFill>
                  <a:schemeClr val="bg1"/>
                </a:solidFill>
                <a:latin typeface="Trebuchet MS"/>
                <a:ea typeface="Trebuchet MS"/>
                <a:cs typeface="Trebuchet MS"/>
                <a:sym typeface="Trebuchet MS"/>
              </a:rPr>
              <a:t>Individual performance</a:t>
            </a:r>
            <a:endParaRPr dirty="0">
              <a:solidFill>
                <a:schemeClr val="bg1"/>
              </a:solidFill>
            </a:endParaRPr>
          </a:p>
          <a:p>
            <a:pPr marL="0" marR="0" lvl="0" indent="0" algn="ctr" rtl="0">
              <a:spcBef>
                <a:spcPts val="0"/>
              </a:spcBef>
              <a:spcAft>
                <a:spcPts val="0"/>
              </a:spcAft>
              <a:buNone/>
            </a:pPr>
            <a:r>
              <a:rPr lang="en-GB" sz="1800" b="1" i="0" u="none" strike="noStrike" cap="none" dirty="0">
                <a:solidFill>
                  <a:schemeClr val="bg1"/>
                </a:solidFill>
                <a:latin typeface="Trebuchet MS"/>
                <a:ea typeface="Trebuchet MS"/>
                <a:cs typeface="Trebuchet MS"/>
                <a:sym typeface="Trebuchet MS"/>
              </a:rPr>
              <a:t>&amp; appraisal</a:t>
            </a:r>
            <a:endParaRPr dirty="0">
              <a:solidFill>
                <a:schemeClr val="bg1"/>
              </a:solidFill>
            </a:endParaRPr>
          </a:p>
        </p:txBody>
      </p:sp>
      <p:sp>
        <p:nvSpPr>
          <p:cNvPr id="20" name="Google Shape;233;p23"/>
          <p:cNvSpPr txBox="1"/>
          <p:nvPr/>
        </p:nvSpPr>
        <p:spPr>
          <a:xfrm>
            <a:off x="3348038" y="4863681"/>
            <a:ext cx="2232025" cy="64135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1800" b="1" i="0" u="none" strike="noStrike" cap="none" dirty="0">
                <a:solidFill>
                  <a:schemeClr val="bg1"/>
                </a:solidFill>
                <a:latin typeface="Trebuchet MS"/>
                <a:ea typeface="Trebuchet MS"/>
                <a:cs typeface="Trebuchet MS"/>
                <a:sym typeface="Trebuchet MS"/>
              </a:rPr>
              <a:t>Focused training &amp; development</a:t>
            </a:r>
            <a:endParaRPr dirty="0">
              <a:solidFill>
                <a:schemeClr val="bg1"/>
              </a:solidFill>
            </a:endParaRPr>
          </a:p>
        </p:txBody>
      </p:sp>
      <p:sp>
        <p:nvSpPr>
          <p:cNvPr id="21" name="Google Shape;234;p23"/>
          <p:cNvSpPr txBox="1"/>
          <p:nvPr/>
        </p:nvSpPr>
        <p:spPr>
          <a:xfrm>
            <a:off x="786830" y="4142956"/>
            <a:ext cx="2016125" cy="64135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1800" b="1" i="0" u="none" strike="noStrike" cap="none" dirty="0">
                <a:solidFill>
                  <a:schemeClr val="bg1"/>
                </a:solidFill>
                <a:latin typeface="Trebuchet MS"/>
                <a:ea typeface="Trebuchet MS"/>
                <a:cs typeface="Trebuchet MS"/>
                <a:sym typeface="Trebuchet MS"/>
              </a:rPr>
              <a:t>Career planning &amp; progression</a:t>
            </a:r>
            <a:endParaRPr dirty="0">
              <a:solidFill>
                <a:schemeClr val="bg1"/>
              </a:solidFill>
            </a:endParaRPr>
          </a:p>
        </p:txBody>
      </p:sp>
      <p:sp>
        <p:nvSpPr>
          <p:cNvPr id="22" name="Google Shape;235;p23"/>
          <p:cNvSpPr txBox="1"/>
          <p:nvPr/>
        </p:nvSpPr>
        <p:spPr>
          <a:xfrm>
            <a:off x="715393" y="2558631"/>
            <a:ext cx="1871662" cy="366713"/>
          </a:xfrm>
          <a:prstGeom prst="rect">
            <a:avLst/>
          </a:prstGeom>
          <a:noFill/>
          <a:ln w="9525" cap="flat" cmpd="sng">
            <a:solidFill>
              <a:srgbClr val="6D91A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1800" b="1" i="0" u="none" strike="noStrike" cap="none" dirty="0">
                <a:solidFill>
                  <a:schemeClr val="bg1"/>
                </a:solidFill>
                <a:latin typeface="Trebuchet MS"/>
                <a:ea typeface="Trebuchet MS"/>
                <a:cs typeface="Trebuchet MS"/>
                <a:sym typeface="Trebuchet MS"/>
              </a:rPr>
              <a:t>Qualifications</a:t>
            </a:r>
            <a:endParaRPr dirty="0">
              <a:solidFill>
                <a:schemeClr val="bg1"/>
              </a:solidFill>
            </a:endParaRPr>
          </a:p>
        </p:txBody>
      </p:sp>
      <p:sp>
        <p:nvSpPr>
          <p:cNvPr id="23" name="Google Shape;236;p23"/>
          <p:cNvSpPr/>
          <p:nvPr/>
        </p:nvSpPr>
        <p:spPr>
          <a:xfrm rot="5400000" flipH="1">
            <a:off x="4067969" y="2486400"/>
            <a:ext cx="576263" cy="288925"/>
          </a:xfrm>
          <a:custGeom>
            <a:avLst/>
            <a:gdLst/>
            <a:ahLst/>
            <a:cxnLst/>
            <a:rect l="l" t="t" r="r" b="b"/>
            <a:pathLst>
              <a:path w="21600" h="21600" extrusionOk="0">
                <a:moveTo>
                  <a:pt x="16200" y="0"/>
                </a:moveTo>
                <a:lnTo>
                  <a:pt x="16200" y="5400"/>
                </a:lnTo>
                <a:lnTo>
                  <a:pt x="3375" y="5400"/>
                </a:lnTo>
                <a:lnTo>
                  <a:pt x="3375" y="16200"/>
                </a:lnTo>
                <a:lnTo>
                  <a:pt x="16200" y="16200"/>
                </a:lnTo>
                <a:lnTo>
                  <a:pt x="16200" y="21600"/>
                </a:lnTo>
                <a:lnTo>
                  <a:pt x="21600" y="10800"/>
                </a:lnTo>
                <a:close/>
              </a:path>
              <a:path w="21600" h="21600" extrusionOk="0">
                <a:moveTo>
                  <a:pt x="1350" y="5400"/>
                </a:moveTo>
                <a:lnTo>
                  <a:pt x="1350" y="16200"/>
                </a:lnTo>
                <a:lnTo>
                  <a:pt x="2700" y="16200"/>
                </a:lnTo>
                <a:lnTo>
                  <a:pt x="2700" y="5400"/>
                </a:lnTo>
                <a:close/>
              </a:path>
              <a:path w="21600" h="21600" extrusionOk="0">
                <a:moveTo>
                  <a:pt x="0" y="5400"/>
                </a:moveTo>
                <a:lnTo>
                  <a:pt x="0" y="16200"/>
                </a:lnTo>
                <a:lnTo>
                  <a:pt x="675" y="16200"/>
                </a:lnTo>
                <a:lnTo>
                  <a:pt x="675" y="5400"/>
                </a:lnTo>
                <a:close/>
              </a:path>
            </a:pathLst>
          </a:custGeom>
          <a:solidFill>
            <a:srgbClr val="7030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24" name="Google Shape;237;p23"/>
          <p:cNvSpPr/>
          <p:nvPr/>
        </p:nvSpPr>
        <p:spPr>
          <a:xfrm rot="8587806" flipH="1">
            <a:off x="5478553" y="2705991"/>
            <a:ext cx="466725" cy="288925"/>
          </a:xfrm>
          <a:custGeom>
            <a:avLst/>
            <a:gdLst/>
            <a:ahLst/>
            <a:cxnLst/>
            <a:rect l="l" t="t" r="r" b="b"/>
            <a:pathLst>
              <a:path w="21600" h="21600" extrusionOk="0">
                <a:moveTo>
                  <a:pt x="16200" y="0"/>
                </a:moveTo>
                <a:lnTo>
                  <a:pt x="16200" y="5400"/>
                </a:lnTo>
                <a:lnTo>
                  <a:pt x="3375" y="5400"/>
                </a:lnTo>
                <a:lnTo>
                  <a:pt x="3375" y="16200"/>
                </a:lnTo>
                <a:lnTo>
                  <a:pt x="16200" y="16200"/>
                </a:lnTo>
                <a:lnTo>
                  <a:pt x="16200" y="21600"/>
                </a:lnTo>
                <a:lnTo>
                  <a:pt x="21600" y="10800"/>
                </a:lnTo>
                <a:close/>
              </a:path>
              <a:path w="21600" h="21600" extrusionOk="0">
                <a:moveTo>
                  <a:pt x="1350" y="5400"/>
                </a:moveTo>
                <a:lnTo>
                  <a:pt x="1350" y="16200"/>
                </a:lnTo>
                <a:lnTo>
                  <a:pt x="2700" y="16200"/>
                </a:lnTo>
                <a:lnTo>
                  <a:pt x="2700" y="5400"/>
                </a:lnTo>
                <a:close/>
              </a:path>
              <a:path w="21600" h="21600" extrusionOk="0">
                <a:moveTo>
                  <a:pt x="0" y="5400"/>
                </a:moveTo>
                <a:lnTo>
                  <a:pt x="0" y="16200"/>
                </a:lnTo>
                <a:lnTo>
                  <a:pt x="675" y="16200"/>
                </a:lnTo>
                <a:lnTo>
                  <a:pt x="675" y="5400"/>
                </a:lnTo>
                <a:close/>
              </a:path>
            </a:pathLst>
          </a:custGeom>
          <a:solidFill>
            <a:srgbClr val="7030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25" name="Google Shape;238;p23"/>
          <p:cNvSpPr/>
          <p:nvPr/>
        </p:nvSpPr>
        <p:spPr>
          <a:xfrm rot="-2174419" flipH="1">
            <a:off x="2788911" y="4042053"/>
            <a:ext cx="466725" cy="288925"/>
          </a:xfrm>
          <a:custGeom>
            <a:avLst/>
            <a:gdLst/>
            <a:ahLst/>
            <a:cxnLst/>
            <a:rect l="l" t="t" r="r" b="b"/>
            <a:pathLst>
              <a:path w="21600" h="21600" extrusionOk="0">
                <a:moveTo>
                  <a:pt x="16200" y="0"/>
                </a:moveTo>
                <a:lnTo>
                  <a:pt x="16200" y="5400"/>
                </a:lnTo>
                <a:lnTo>
                  <a:pt x="3375" y="5400"/>
                </a:lnTo>
                <a:lnTo>
                  <a:pt x="3375" y="16200"/>
                </a:lnTo>
                <a:lnTo>
                  <a:pt x="16200" y="16200"/>
                </a:lnTo>
                <a:lnTo>
                  <a:pt x="16200" y="21600"/>
                </a:lnTo>
                <a:lnTo>
                  <a:pt x="21600" y="10800"/>
                </a:lnTo>
                <a:close/>
              </a:path>
              <a:path w="21600" h="21600" extrusionOk="0">
                <a:moveTo>
                  <a:pt x="1350" y="5400"/>
                </a:moveTo>
                <a:lnTo>
                  <a:pt x="1350" y="16200"/>
                </a:lnTo>
                <a:lnTo>
                  <a:pt x="2700" y="16200"/>
                </a:lnTo>
                <a:lnTo>
                  <a:pt x="2700" y="5400"/>
                </a:lnTo>
                <a:close/>
              </a:path>
              <a:path w="21600" h="21600" extrusionOk="0">
                <a:moveTo>
                  <a:pt x="0" y="5400"/>
                </a:moveTo>
                <a:lnTo>
                  <a:pt x="0" y="16200"/>
                </a:lnTo>
                <a:lnTo>
                  <a:pt x="675" y="16200"/>
                </a:lnTo>
                <a:lnTo>
                  <a:pt x="675" y="5400"/>
                </a:lnTo>
                <a:close/>
              </a:path>
            </a:pathLst>
          </a:custGeom>
          <a:solidFill>
            <a:srgbClr val="7030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26" name="Google Shape;239;p23"/>
          <p:cNvSpPr/>
          <p:nvPr/>
        </p:nvSpPr>
        <p:spPr>
          <a:xfrm rot="-8062923" flipH="1">
            <a:off x="5398869" y="4069829"/>
            <a:ext cx="466725" cy="288925"/>
          </a:xfrm>
          <a:custGeom>
            <a:avLst/>
            <a:gdLst/>
            <a:ahLst/>
            <a:cxnLst/>
            <a:rect l="l" t="t" r="r" b="b"/>
            <a:pathLst>
              <a:path w="21600" h="21600" extrusionOk="0">
                <a:moveTo>
                  <a:pt x="16200" y="0"/>
                </a:moveTo>
                <a:lnTo>
                  <a:pt x="16200" y="5400"/>
                </a:lnTo>
                <a:lnTo>
                  <a:pt x="3375" y="5400"/>
                </a:lnTo>
                <a:lnTo>
                  <a:pt x="3375" y="16200"/>
                </a:lnTo>
                <a:lnTo>
                  <a:pt x="16200" y="16200"/>
                </a:lnTo>
                <a:lnTo>
                  <a:pt x="16200" y="21600"/>
                </a:lnTo>
                <a:lnTo>
                  <a:pt x="21600" y="10800"/>
                </a:lnTo>
                <a:close/>
              </a:path>
              <a:path w="21600" h="21600" extrusionOk="0">
                <a:moveTo>
                  <a:pt x="1350" y="5400"/>
                </a:moveTo>
                <a:lnTo>
                  <a:pt x="1350" y="16200"/>
                </a:lnTo>
                <a:lnTo>
                  <a:pt x="2700" y="16200"/>
                </a:lnTo>
                <a:lnTo>
                  <a:pt x="2700" y="5400"/>
                </a:lnTo>
                <a:close/>
              </a:path>
              <a:path w="21600" h="21600" extrusionOk="0">
                <a:moveTo>
                  <a:pt x="0" y="5400"/>
                </a:moveTo>
                <a:lnTo>
                  <a:pt x="0" y="16200"/>
                </a:lnTo>
                <a:lnTo>
                  <a:pt x="675" y="16200"/>
                </a:lnTo>
                <a:lnTo>
                  <a:pt x="675" y="5400"/>
                </a:lnTo>
                <a:close/>
              </a:path>
            </a:pathLst>
          </a:custGeom>
          <a:solidFill>
            <a:srgbClr val="7030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27" name="Google Shape;240;p23"/>
          <p:cNvSpPr/>
          <p:nvPr/>
        </p:nvSpPr>
        <p:spPr>
          <a:xfrm rot="1900941" flipH="1">
            <a:off x="2840218" y="2693064"/>
            <a:ext cx="466725" cy="288925"/>
          </a:xfrm>
          <a:custGeom>
            <a:avLst/>
            <a:gdLst/>
            <a:ahLst/>
            <a:cxnLst/>
            <a:rect l="l" t="t" r="r" b="b"/>
            <a:pathLst>
              <a:path w="21600" h="21600" extrusionOk="0">
                <a:moveTo>
                  <a:pt x="16200" y="0"/>
                </a:moveTo>
                <a:lnTo>
                  <a:pt x="16200" y="5400"/>
                </a:lnTo>
                <a:lnTo>
                  <a:pt x="3375" y="5400"/>
                </a:lnTo>
                <a:lnTo>
                  <a:pt x="3375" y="16200"/>
                </a:lnTo>
                <a:lnTo>
                  <a:pt x="16200" y="16200"/>
                </a:lnTo>
                <a:lnTo>
                  <a:pt x="16200" y="21600"/>
                </a:lnTo>
                <a:lnTo>
                  <a:pt x="21600" y="10800"/>
                </a:lnTo>
                <a:close/>
              </a:path>
              <a:path w="21600" h="21600" extrusionOk="0">
                <a:moveTo>
                  <a:pt x="1350" y="5400"/>
                </a:moveTo>
                <a:lnTo>
                  <a:pt x="1350" y="16200"/>
                </a:lnTo>
                <a:lnTo>
                  <a:pt x="2700" y="16200"/>
                </a:lnTo>
                <a:lnTo>
                  <a:pt x="2700" y="5400"/>
                </a:lnTo>
                <a:close/>
              </a:path>
              <a:path w="21600" h="21600" extrusionOk="0">
                <a:moveTo>
                  <a:pt x="0" y="5400"/>
                </a:moveTo>
                <a:lnTo>
                  <a:pt x="0" y="16200"/>
                </a:lnTo>
                <a:lnTo>
                  <a:pt x="675" y="16200"/>
                </a:lnTo>
                <a:lnTo>
                  <a:pt x="675" y="5400"/>
                </a:lnTo>
                <a:close/>
              </a:path>
            </a:pathLst>
          </a:custGeom>
          <a:solidFill>
            <a:srgbClr val="7030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28" name="Google Shape;241;p23"/>
          <p:cNvSpPr/>
          <p:nvPr/>
        </p:nvSpPr>
        <p:spPr>
          <a:xfrm rot="5400000">
            <a:off x="4067969" y="4288386"/>
            <a:ext cx="574675" cy="287337"/>
          </a:xfrm>
          <a:custGeom>
            <a:avLst/>
            <a:gdLst/>
            <a:ahLst/>
            <a:cxnLst/>
            <a:rect l="l" t="t" r="r" b="b"/>
            <a:pathLst>
              <a:path w="21600" h="21600" extrusionOk="0">
                <a:moveTo>
                  <a:pt x="16200" y="0"/>
                </a:moveTo>
                <a:lnTo>
                  <a:pt x="16200" y="5400"/>
                </a:lnTo>
                <a:lnTo>
                  <a:pt x="3375" y="5400"/>
                </a:lnTo>
                <a:lnTo>
                  <a:pt x="3375" y="16200"/>
                </a:lnTo>
                <a:lnTo>
                  <a:pt x="16200" y="16200"/>
                </a:lnTo>
                <a:lnTo>
                  <a:pt x="16200" y="21600"/>
                </a:lnTo>
                <a:lnTo>
                  <a:pt x="21600" y="10800"/>
                </a:lnTo>
                <a:close/>
              </a:path>
              <a:path w="21600" h="21600" extrusionOk="0">
                <a:moveTo>
                  <a:pt x="1350" y="5400"/>
                </a:moveTo>
                <a:lnTo>
                  <a:pt x="1350" y="16200"/>
                </a:lnTo>
                <a:lnTo>
                  <a:pt x="2700" y="16200"/>
                </a:lnTo>
                <a:lnTo>
                  <a:pt x="2700" y="5400"/>
                </a:lnTo>
                <a:close/>
              </a:path>
              <a:path w="21600" h="21600" extrusionOk="0">
                <a:moveTo>
                  <a:pt x="0" y="5400"/>
                </a:moveTo>
                <a:lnTo>
                  <a:pt x="0" y="16200"/>
                </a:lnTo>
                <a:lnTo>
                  <a:pt x="675" y="16200"/>
                </a:lnTo>
                <a:lnTo>
                  <a:pt x="675" y="5400"/>
                </a:lnTo>
                <a:close/>
              </a:path>
            </a:pathLst>
          </a:custGeom>
          <a:solidFill>
            <a:srgbClr val="7030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29" name="Google Shape;242;p23"/>
          <p:cNvSpPr/>
          <p:nvPr/>
        </p:nvSpPr>
        <p:spPr>
          <a:xfrm rot="1883031">
            <a:off x="5867400" y="1695031"/>
            <a:ext cx="855663" cy="287338"/>
          </a:xfrm>
          <a:prstGeom prst="curvedDownArrow">
            <a:avLst>
              <a:gd name="adj1" fmla="val 59558"/>
              <a:gd name="adj2" fmla="val 119116"/>
              <a:gd name="adj3" fmla="val 33333"/>
            </a:avLst>
          </a:prstGeom>
          <a:solidFill>
            <a:srgbClr val="7030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30" name="Google Shape;243;p23"/>
          <p:cNvSpPr/>
          <p:nvPr/>
        </p:nvSpPr>
        <p:spPr>
          <a:xfrm rot="8872297">
            <a:off x="5867400" y="5079581"/>
            <a:ext cx="855663" cy="287338"/>
          </a:xfrm>
          <a:prstGeom prst="curvedDownArrow">
            <a:avLst>
              <a:gd name="adj1" fmla="val 59558"/>
              <a:gd name="adj2" fmla="val 119116"/>
              <a:gd name="adj3" fmla="val 33333"/>
            </a:avLst>
          </a:prstGeom>
          <a:solidFill>
            <a:srgbClr val="7030A0"/>
          </a:solidFill>
          <a:ln w="9525" cap="flat" cmpd="sng">
            <a:solidFill>
              <a:srgbClr val="7D60A0"/>
            </a:solidFill>
            <a:prstDash val="solid"/>
            <a:miter lim="800000"/>
            <a:headEnd type="none" w="sm" len="sm"/>
            <a:tailEnd type="none" w="sm" len="sm"/>
          </a:ln>
          <a:effectLst>
            <a:outerShdw dist="20000" dir="5400000" rotWithShape="0">
              <a:srgbClr val="000000">
                <a:alpha val="37647"/>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44;p23"/>
          <p:cNvSpPr txBox="1"/>
          <p:nvPr/>
        </p:nvSpPr>
        <p:spPr>
          <a:xfrm rot="-1927703">
            <a:off x="5867400" y="5079581"/>
            <a:ext cx="855663" cy="287338"/>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32" name="Google Shape;245;p23"/>
          <p:cNvSpPr/>
          <p:nvPr/>
        </p:nvSpPr>
        <p:spPr>
          <a:xfrm rot="-2087278">
            <a:off x="2124075" y="1695031"/>
            <a:ext cx="855663" cy="287338"/>
          </a:xfrm>
          <a:prstGeom prst="curvedDownArrow">
            <a:avLst>
              <a:gd name="adj1" fmla="val 59558"/>
              <a:gd name="adj2" fmla="val 119116"/>
              <a:gd name="adj3" fmla="val 33333"/>
            </a:avLst>
          </a:prstGeom>
          <a:solidFill>
            <a:srgbClr val="7030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35" name="Google Shape;246;p23"/>
          <p:cNvSpPr/>
          <p:nvPr/>
        </p:nvSpPr>
        <p:spPr>
          <a:xfrm rot="-8193172">
            <a:off x="2268538" y="5079581"/>
            <a:ext cx="855662" cy="288925"/>
          </a:xfrm>
          <a:prstGeom prst="curvedDownArrow">
            <a:avLst>
              <a:gd name="adj1" fmla="val 59231"/>
              <a:gd name="adj2" fmla="val 118461"/>
              <a:gd name="adj3" fmla="val 33333"/>
            </a:avLst>
          </a:prstGeom>
          <a:solidFill>
            <a:srgbClr val="7030A0"/>
          </a:solidFill>
          <a:ln w="9525" cap="flat" cmpd="sng">
            <a:solidFill>
              <a:srgbClr val="D3D3D3"/>
            </a:solidFill>
            <a:prstDash val="solid"/>
            <a:miter lim="800000"/>
            <a:headEnd type="none" w="sm" len="sm"/>
            <a:tailEnd type="none" w="sm" len="sm"/>
          </a:ln>
          <a:effectLst>
            <a:outerShdw dist="20000" dir="5400000" rotWithShape="0">
              <a:srgbClr val="000000">
                <a:alpha val="37647"/>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47;p23"/>
          <p:cNvSpPr txBox="1"/>
          <p:nvPr/>
        </p:nvSpPr>
        <p:spPr>
          <a:xfrm rot="2606828">
            <a:off x="2268525" y="5079581"/>
            <a:ext cx="855662" cy="2889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37" name="Google Shape;248;p23"/>
          <p:cNvSpPr/>
          <p:nvPr/>
        </p:nvSpPr>
        <p:spPr>
          <a:xfrm rot="5400000">
            <a:off x="7348538" y="3382544"/>
            <a:ext cx="715962" cy="220662"/>
          </a:xfrm>
          <a:prstGeom prst="curvedDownArrow">
            <a:avLst>
              <a:gd name="adj1" fmla="val 64892"/>
              <a:gd name="adj2" fmla="val 129784"/>
              <a:gd name="adj3" fmla="val 33333"/>
            </a:avLst>
          </a:prstGeom>
          <a:solidFill>
            <a:srgbClr val="7030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38" name="Google Shape;249;p23"/>
          <p:cNvSpPr/>
          <p:nvPr/>
        </p:nvSpPr>
        <p:spPr>
          <a:xfrm rot="-5400000">
            <a:off x="795338" y="3455569"/>
            <a:ext cx="715962" cy="220662"/>
          </a:xfrm>
          <a:prstGeom prst="curvedDownArrow">
            <a:avLst>
              <a:gd name="adj1" fmla="val 64892"/>
              <a:gd name="adj2" fmla="val 129784"/>
              <a:gd name="adj3" fmla="val 33333"/>
            </a:avLst>
          </a:prstGeom>
          <a:solidFill>
            <a:srgbClr val="7030A0"/>
          </a:solidFill>
          <a:ln w="12700" cap="rnd" cmpd="sng">
            <a:solidFill>
              <a:srgbClr val="D3D3D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0" i="0" u="none" strike="noStrike" cap="none">
              <a:solidFill>
                <a:schemeClr val="dk1"/>
              </a:solidFill>
              <a:latin typeface="Trebuchet MS"/>
              <a:ea typeface="Trebuchet MS"/>
              <a:cs typeface="Trebuchet MS"/>
              <a:sym typeface="Trebuchet MS"/>
            </a:endParaRPr>
          </a:p>
        </p:txBody>
      </p:sp>
      <p:sp>
        <p:nvSpPr>
          <p:cNvPr id="33" name="Rectangle 32"/>
          <p:cNvSpPr/>
          <p:nvPr/>
        </p:nvSpPr>
        <p:spPr>
          <a:xfrm>
            <a:off x="349681" y="1019052"/>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3922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0" y="1467854"/>
            <a:ext cx="9144000" cy="5863932"/>
          </a:xfrm>
          <a:prstGeom prst="rect">
            <a:avLst/>
          </a:prstGeom>
          <a:gradFill flip="none" rotWithShape="1">
            <a:gsLst>
              <a:gs pos="0">
                <a:srgbClr val="7030CD"/>
              </a:gs>
              <a:gs pos="9000">
                <a:srgbClr val="41C6CD"/>
              </a:gs>
              <a:gs pos="27000">
                <a:srgbClr val="BAF2F8"/>
              </a:gs>
              <a:gs pos="100000">
                <a:schemeClr val="bg1"/>
              </a:gs>
            </a:gsLst>
            <a:lin ang="13500000" scaled="1"/>
            <a:tileRect/>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pic>
        <p:nvPicPr>
          <p:cNvPr id="34" name="Picture 33" descr="CLD_Colour_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7316" y="350252"/>
            <a:ext cx="1014770" cy="961867"/>
          </a:xfrm>
          <a:prstGeom prst="rect">
            <a:avLst/>
          </a:prstGeom>
        </p:spPr>
      </p:pic>
      <p:sp>
        <p:nvSpPr>
          <p:cNvPr id="15" name="Google Shape;272;p25"/>
          <p:cNvSpPr txBox="1">
            <a:spLocks/>
          </p:cNvSpPr>
          <p:nvPr/>
        </p:nvSpPr>
        <p:spPr>
          <a:xfrm>
            <a:off x="677334" y="609600"/>
            <a:ext cx="8596668" cy="800100"/>
          </a:xfrm>
          <a:prstGeom prst="rect">
            <a:avLst/>
          </a:prstGeom>
          <a:noFill/>
          <a:ln>
            <a:noFill/>
          </a:ln>
        </p:spPr>
        <p:txBody>
          <a:bodyPr spcFirstLastPara="1" vert="horz" wrap="square" lIns="91425" tIns="45700" rIns="91425" bIns="45700" rtlCol="0" anchor="t" anchorCtr="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spcBef>
                <a:spcPts val="0"/>
              </a:spcBef>
              <a:buClr>
                <a:schemeClr val="dk1"/>
              </a:buClr>
              <a:buSzPts val="3600"/>
              <a:buFont typeface="Arial"/>
              <a:buNone/>
            </a:pPr>
            <a:r>
              <a:rPr lang="en-GB" b="1" dirty="0">
                <a:solidFill>
                  <a:schemeClr val="dk1"/>
                </a:solidFill>
                <a:latin typeface="Arial"/>
                <a:ea typeface="Arial"/>
                <a:cs typeface="Arial"/>
                <a:sym typeface="Arial"/>
              </a:rPr>
              <a:t>Functional Analysis</a:t>
            </a:r>
            <a:endParaRPr lang="en-GB" dirty="0">
              <a:solidFill>
                <a:schemeClr val="dk1"/>
              </a:solidFill>
              <a:latin typeface="Arial"/>
              <a:ea typeface="Arial"/>
              <a:cs typeface="Arial"/>
              <a:sym typeface="Arial"/>
            </a:endParaRPr>
          </a:p>
        </p:txBody>
      </p:sp>
      <p:sp>
        <p:nvSpPr>
          <p:cNvPr id="16" name="Google Shape;273;p25"/>
          <p:cNvSpPr txBox="1">
            <a:spLocks/>
          </p:cNvSpPr>
          <p:nvPr/>
        </p:nvSpPr>
        <p:spPr>
          <a:xfrm>
            <a:off x="576666" y="2486947"/>
            <a:ext cx="8134197" cy="3463792"/>
          </a:xfrm>
          <a:prstGeom prst="rect">
            <a:avLst/>
          </a:prstGeom>
          <a:noFill/>
          <a:ln>
            <a:noFill/>
          </a:ln>
        </p:spPr>
        <p:txBody>
          <a:bodyPr spcFirstLastPara="1" vert="horz" wrap="square" lIns="91425" tIns="45700" rIns="91425" bIns="45700" rtlCol="0" anchor="t" anchorCtr="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buSzPts val="2072"/>
            </a:pPr>
            <a:r>
              <a:rPr lang="en-GB" sz="3600" dirty="0">
                <a:solidFill>
                  <a:schemeClr val="dk1"/>
                </a:solidFill>
                <a:latin typeface="Arial"/>
                <a:ea typeface="Arial"/>
                <a:cs typeface="Arial"/>
                <a:sym typeface="Arial"/>
              </a:rPr>
              <a:t>Functional analysis is the main tool used to develop NOS.</a:t>
            </a:r>
            <a:endParaRPr lang="en-GB" sz="3600" dirty="0"/>
          </a:p>
          <a:p>
            <a:pPr algn="l">
              <a:spcBef>
                <a:spcPts val="240"/>
              </a:spcBef>
              <a:buSzPts val="962"/>
            </a:pPr>
            <a:endParaRPr lang="en-GB" sz="3600" dirty="0">
              <a:solidFill>
                <a:schemeClr val="dk1"/>
              </a:solidFill>
              <a:latin typeface="Arial"/>
              <a:ea typeface="Arial"/>
              <a:cs typeface="Arial"/>
              <a:sym typeface="Arial"/>
            </a:endParaRPr>
          </a:p>
          <a:p>
            <a:pPr algn="l">
              <a:spcBef>
                <a:spcPts val="518"/>
              </a:spcBef>
              <a:buSzPts val="2072"/>
            </a:pPr>
            <a:r>
              <a:rPr lang="en-GB" sz="3600" dirty="0">
                <a:solidFill>
                  <a:schemeClr val="dk1"/>
                </a:solidFill>
                <a:latin typeface="Arial"/>
                <a:ea typeface="Arial"/>
                <a:cs typeface="Arial"/>
                <a:sym typeface="Arial"/>
              </a:rPr>
              <a:t>Functions are the main activities a person is expected to do as part of their job.</a:t>
            </a:r>
            <a:endParaRPr lang="en-GB" sz="3600" dirty="0"/>
          </a:p>
          <a:p>
            <a:pPr marL="342900" indent="-281838" algn="l">
              <a:spcBef>
                <a:spcPts val="240"/>
              </a:spcBef>
              <a:buSzPts val="962"/>
            </a:pPr>
            <a:endParaRPr lang="en-GB" sz="1202" dirty="0">
              <a:solidFill>
                <a:schemeClr val="dk1"/>
              </a:solidFill>
              <a:latin typeface="Arial"/>
              <a:ea typeface="Arial"/>
              <a:cs typeface="Arial"/>
              <a:sym typeface="Arial"/>
            </a:endParaRPr>
          </a:p>
          <a:p>
            <a:pPr algn="l">
              <a:spcBef>
                <a:spcPts val="1000"/>
              </a:spcBef>
              <a:buSzPts val="2072"/>
            </a:pPr>
            <a:endParaRPr lang="en-GB" sz="2590" dirty="0">
              <a:solidFill>
                <a:schemeClr val="dk1"/>
              </a:solidFill>
              <a:latin typeface="Arial"/>
              <a:ea typeface="Arial"/>
              <a:cs typeface="Arial"/>
              <a:sym typeface="Arial"/>
            </a:endParaRPr>
          </a:p>
        </p:txBody>
      </p:sp>
      <p:sp>
        <p:nvSpPr>
          <p:cNvPr id="6" name="Rectangle 5"/>
          <p:cNvSpPr/>
          <p:nvPr/>
        </p:nvSpPr>
        <p:spPr>
          <a:xfrm>
            <a:off x="806993" y="1428101"/>
            <a:ext cx="6921863" cy="90236"/>
          </a:xfrm>
          <a:prstGeom prst="rect">
            <a:avLst/>
          </a:prstGeom>
          <a:solidFill>
            <a:srgbClr val="41C6CD"/>
          </a:soli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1017007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1" y="994068"/>
            <a:ext cx="9144000" cy="5863932"/>
          </a:xfrm>
          <a:prstGeom prst="rect">
            <a:avLst/>
          </a:prstGeom>
          <a:gradFill flip="none" rotWithShape="1">
            <a:gsLst>
              <a:gs pos="0">
                <a:srgbClr val="7030CD"/>
              </a:gs>
              <a:gs pos="9000">
                <a:srgbClr val="41C6CD"/>
              </a:gs>
              <a:gs pos="27000">
                <a:srgbClr val="BAF2F8"/>
              </a:gs>
              <a:gs pos="100000">
                <a:schemeClr val="bg1"/>
              </a:gs>
            </a:gsLst>
            <a:lin ang="13500000" scaled="1"/>
            <a:tileRect/>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endParaRPr lang="en-GB" dirty="0">
              <a:solidFill>
                <a:schemeClr val="tx1"/>
              </a:solidFill>
            </a:endParaRPr>
          </a:p>
        </p:txBody>
      </p:sp>
      <p:pic>
        <p:nvPicPr>
          <p:cNvPr id="34" name="Picture 33"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67316" y="78753"/>
            <a:ext cx="1014770" cy="961867"/>
          </a:xfrm>
          <a:prstGeom prst="rect">
            <a:avLst/>
          </a:prstGeom>
        </p:spPr>
      </p:pic>
      <p:sp>
        <p:nvSpPr>
          <p:cNvPr id="14" name="Google Shape;303;p27"/>
          <p:cNvSpPr txBox="1"/>
          <p:nvPr/>
        </p:nvSpPr>
        <p:spPr>
          <a:xfrm>
            <a:off x="367229" y="-3413"/>
            <a:ext cx="8409541" cy="707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3600"/>
              <a:buFont typeface="Arial"/>
              <a:buNone/>
            </a:pPr>
            <a:r>
              <a:rPr lang="en-GB" sz="3600" b="1" i="0" u="none" strike="noStrike" cap="none" dirty="0">
                <a:solidFill>
                  <a:schemeClr val="dk1"/>
                </a:solidFill>
                <a:latin typeface="Arial"/>
                <a:ea typeface="Arial"/>
                <a:cs typeface="Arial"/>
                <a:sym typeface="Arial"/>
              </a:rPr>
              <a:t>Functional Map</a:t>
            </a:r>
            <a:endParaRPr sz="3600" b="0" i="0" u="none" strike="noStrike" cap="none" dirty="0">
              <a:solidFill>
                <a:schemeClr val="dk1"/>
              </a:solidFill>
              <a:latin typeface="Arial"/>
              <a:ea typeface="Arial"/>
              <a:cs typeface="Arial"/>
              <a:sym typeface="Arial"/>
            </a:endParaRPr>
          </a:p>
        </p:txBody>
      </p:sp>
      <p:sp>
        <p:nvSpPr>
          <p:cNvPr id="5" name="TextBox 4"/>
          <p:cNvSpPr txBox="1"/>
          <p:nvPr/>
        </p:nvSpPr>
        <p:spPr>
          <a:xfrm>
            <a:off x="2599925" y="1652123"/>
            <a:ext cx="4141694" cy="1200329"/>
          </a:xfrm>
          <a:prstGeom prst="rect">
            <a:avLst/>
          </a:prstGeom>
          <a:noFill/>
        </p:spPr>
        <p:txBody>
          <a:bodyPr wrap="square" rtlCol="0">
            <a:spAutoFit/>
          </a:bodyPr>
          <a:lstStyle/>
          <a:p>
            <a:r>
              <a:rPr lang="en-GB" sz="5400" dirty="0"/>
              <a:t>Key purpose</a:t>
            </a:r>
          </a:p>
          <a:p>
            <a:endParaRPr lang="en-GB" dirty="0"/>
          </a:p>
        </p:txBody>
      </p:sp>
      <p:sp>
        <p:nvSpPr>
          <p:cNvPr id="6" name="Down Arrow 5"/>
          <p:cNvSpPr/>
          <p:nvPr/>
        </p:nvSpPr>
        <p:spPr>
          <a:xfrm>
            <a:off x="4276163" y="2738801"/>
            <a:ext cx="609600" cy="85164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TextBox 6"/>
          <p:cNvSpPr txBox="1"/>
          <p:nvPr/>
        </p:nvSpPr>
        <p:spPr>
          <a:xfrm>
            <a:off x="474965" y="3644236"/>
            <a:ext cx="8211995" cy="923330"/>
          </a:xfrm>
          <a:prstGeom prst="rect">
            <a:avLst/>
          </a:prstGeom>
          <a:noFill/>
        </p:spPr>
        <p:txBody>
          <a:bodyPr wrap="square" rtlCol="0">
            <a:spAutoFit/>
          </a:bodyPr>
          <a:lstStyle/>
          <a:p>
            <a:pPr algn="ctr"/>
            <a:endParaRPr lang="en-GB" dirty="0"/>
          </a:p>
          <a:p>
            <a:pPr algn="ctr"/>
            <a:r>
              <a:rPr lang="en-GB" dirty="0"/>
              <a:t>What needs to happen to achieve the Key Purpose?</a:t>
            </a:r>
            <a:endParaRPr lang="en-US" dirty="0"/>
          </a:p>
          <a:p>
            <a:endParaRPr lang="en-GB" dirty="0"/>
          </a:p>
        </p:txBody>
      </p:sp>
      <p:sp>
        <p:nvSpPr>
          <p:cNvPr id="12" name="Down Arrow 11"/>
          <p:cNvSpPr/>
          <p:nvPr/>
        </p:nvSpPr>
        <p:spPr>
          <a:xfrm>
            <a:off x="4289528" y="4505763"/>
            <a:ext cx="609600" cy="85164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TextBox 12"/>
          <p:cNvSpPr txBox="1"/>
          <p:nvPr/>
        </p:nvSpPr>
        <p:spPr>
          <a:xfrm>
            <a:off x="564774" y="5337771"/>
            <a:ext cx="8211995" cy="1200329"/>
          </a:xfrm>
          <a:prstGeom prst="rect">
            <a:avLst/>
          </a:prstGeom>
          <a:noFill/>
        </p:spPr>
        <p:txBody>
          <a:bodyPr wrap="square" rtlCol="0">
            <a:spAutoFit/>
          </a:bodyPr>
          <a:lstStyle/>
          <a:p>
            <a:pPr algn="ctr"/>
            <a:endParaRPr lang="en-GB" dirty="0"/>
          </a:p>
          <a:p>
            <a:pPr algn="ctr"/>
            <a:r>
              <a:rPr lang="en-GB" sz="5400" dirty="0"/>
              <a:t>Functional Areas</a:t>
            </a:r>
          </a:p>
        </p:txBody>
      </p:sp>
    </p:spTree>
    <p:extLst>
      <p:ext uri="{BB962C8B-B14F-4D97-AF65-F5344CB8AC3E}">
        <p14:creationId xmlns:p14="http://schemas.microsoft.com/office/powerpoint/2010/main" val="1068126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1" y="710499"/>
            <a:ext cx="9144000" cy="6147501"/>
          </a:xfrm>
          <a:prstGeom prst="rect">
            <a:avLst/>
          </a:prstGeom>
          <a:gradFill flip="none" rotWithShape="1">
            <a:gsLst>
              <a:gs pos="0">
                <a:srgbClr val="7030CD"/>
              </a:gs>
              <a:gs pos="9000">
                <a:srgbClr val="41C6CD"/>
              </a:gs>
              <a:gs pos="27000">
                <a:srgbClr val="BAF2F8"/>
              </a:gs>
              <a:gs pos="100000">
                <a:schemeClr val="bg1"/>
              </a:gs>
            </a:gsLst>
            <a:lin ang="13500000" scaled="1"/>
            <a:tileRect/>
          </a:gradFill>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 </a:t>
            </a:r>
          </a:p>
        </p:txBody>
      </p:sp>
      <p:pic>
        <p:nvPicPr>
          <p:cNvPr id="34" name="Picture 33" descr="CLD_Colour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71839" y="43928"/>
            <a:ext cx="1014770" cy="961867"/>
          </a:xfrm>
          <a:prstGeom prst="rect">
            <a:avLst/>
          </a:prstGeom>
        </p:spPr>
      </p:pic>
      <p:sp>
        <p:nvSpPr>
          <p:cNvPr id="14" name="Google Shape;303;p27"/>
          <p:cNvSpPr txBox="1"/>
          <p:nvPr/>
        </p:nvSpPr>
        <p:spPr>
          <a:xfrm>
            <a:off x="367229" y="339223"/>
            <a:ext cx="8409541" cy="707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3600"/>
              <a:buFont typeface="Arial"/>
              <a:buNone/>
            </a:pPr>
            <a:r>
              <a:rPr lang="en-GB" sz="3600" b="1" i="0" u="none" strike="noStrike" cap="none" dirty="0">
                <a:solidFill>
                  <a:schemeClr val="dk1"/>
                </a:solidFill>
                <a:latin typeface="Arial"/>
                <a:ea typeface="Arial"/>
                <a:cs typeface="Arial"/>
                <a:sym typeface="Arial"/>
              </a:rPr>
              <a:t>Functional Map</a:t>
            </a:r>
            <a:endParaRPr sz="3600" b="0" i="0" u="none" strike="noStrike" cap="none" dirty="0">
              <a:solidFill>
                <a:schemeClr val="dk1"/>
              </a:solidFill>
              <a:latin typeface="Arial"/>
              <a:ea typeface="Arial"/>
              <a:cs typeface="Arial"/>
              <a:sym typeface="Arial"/>
            </a:endParaRPr>
          </a:p>
        </p:txBody>
      </p:sp>
      <p:sp>
        <p:nvSpPr>
          <p:cNvPr id="6" name="TextBox 5"/>
          <p:cNvSpPr txBox="1"/>
          <p:nvPr/>
        </p:nvSpPr>
        <p:spPr>
          <a:xfrm>
            <a:off x="367229" y="1424216"/>
            <a:ext cx="8211995" cy="1200329"/>
          </a:xfrm>
          <a:prstGeom prst="rect">
            <a:avLst/>
          </a:prstGeom>
          <a:noFill/>
        </p:spPr>
        <p:txBody>
          <a:bodyPr wrap="square" rtlCol="0">
            <a:spAutoFit/>
          </a:bodyPr>
          <a:lstStyle/>
          <a:p>
            <a:pPr algn="ctr"/>
            <a:endParaRPr lang="en-GB" dirty="0"/>
          </a:p>
          <a:p>
            <a:pPr algn="ctr"/>
            <a:r>
              <a:rPr lang="en-GB" sz="5400" dirty="0"/>
              <a:t>Functional Areas</a:t>
            </a:r>
          </a:p>
        </p:txBody>
      </p:sp>
      <p:sp>
        <p:nvSpPr>
          <p:cNvPr id="7" name="Down Arrow 6"/>
          <p:cNvSpPr/>
          <p:nvPr/>
        </p:nvSpPr>
        <p:spPr>
          <a:xfrm>
            <a:off x="4290397" y="2826655"/>
            <a:ext cx="609600" cy="85164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TextBox 7"/>
          <p:cNvSpPr txBox="1"/>
          <p:nvPr/>
        </p:nvSpPr>
        <p:spPr>
          <a:xfrm>
            <a:off x="489200" y="3699596"/>
            <a:ext cx="8211995" cy="923330"/>
          </a:xfrm>
          <a:prstGeom prst="rect">
            <a:avLst/>
          </a:prstGeom>
          <a:noFill/>
        </p:spPr>
        <p:txBody>
          <a:bodyPr wrap="square" rtlCol="0">
            <a:spAutoFit/>
          </a:bodyPr>
          <a:lstStyle/>
          <a:p>
            <a:pPr algn="ctr"/>
            <a:endParaRPr lang="en-GB" dirty="0"/>
          </a:p>
          <a:p>
            <a:pPr algn="ctr"/>
            <a:r>
              <a:rPr lang="en-GB" dirty="0"/>
              <a:t>What needs to happen to achieve this functional area?</a:t>
            </a:r>
            <a:endParaRPr lang="en-US" dirty="0"/>
          </a:p>
          <a:p>
            <a:endParaRPr lang="en-GB" dirty="0"/>
          </a:p>
        </p:txBody>
      </p:sp>
      <p:sp>
        <p:nvSpPr>
          <p:cNvPr id="10" name="TextBox 9"/>
          <p:cNvSpPr txBox="1"/>
          <p:nvPr/>
        </p:nvSpPr>
        <p:spPr>
          <a:xfrm>
            <a:off x="489200" y="5826720"/>
            <a:ext cx="8211995" cy="923330"/>
          </a:xfrm>
          <a:prstGeom prst="rect">
            <a:avLst/>
          </a:prstGeom>
          <a:noFill/>
        </p:spPr>
        <p:txBody>
          <a:bodyPr wrap="square" rtlCol="0">
            <a:spAutoFit/>
          </a:bodyPr>
          <a:lstStyle/>
          <a:p>
            <a:pPr algn="ctr"/>
            <a:r>
              <a:rPr lang="en-GB" sz="5400" dirty="0"/>
              <a:t>Sub-functions</a:t>
            </a:r>
          </a:p>
        </p:txBody>
      </p:sp>
      <p:sp>
        <p:nvSpPr>
          <p:cNvPr id="11" name="Down Arrow 10"/>
          <p:cNvSpPr/>
          <p:nvPr/>
        </p:nvSpPr>
        <p:spPr>
          <a:xfrm>
            <a:off x="4290397" y="4753353"/>
            <a:ext cx="609600" cy="85164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308483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9574</TotalTime>
  <Words>996</Words>
  <Application>Microsoft Office PowerPoint</Application>
  <PresentationFormat>On-screen Show (4:3)</PresentationFormat>
  <Paragraphs>185</Paragraphs>
  <Slides>20</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Arial</vt:lpstr>
      <vt:lpstr>Arial-BoldMT</vt:lpstr>
      <vt:lpstr>ArialMT</vt:lpstr>
      <vt:lpstr>Calibri</vt:lpstr>
      <vt:lpstr>Helvetica</vt:lpstr>
      <vt:lpstr>Noto Sans Symbols</vt:lpstr>
      <vt:lpstr>Roboto</vt:lpstr>
      <vt:lpstr>Trebuchet MS</vt:lpstr>
      <vt:lpstr>Office Theme</vt:lpstr>
      <vt:lpstr>Creation of  Adult Learning  National Occupational Standards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Douglas Heede</dc:creator>
  <cp:lastModifiedBy>Kirsty Gemmell</cp:lastModifiedBy>
  <cp:revision>63</cp:revision>
  <dcterms:created xsi:type="dcterms:W3CDTF">2017-03-09T10:49:59Z</dcterms:created>
  <dcterms:modified xsi:type="dcterms:W3CDTF">2023-01-12T17:58:30Z</dcterms:modified>
</cp:coreProperties>
</file>