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9" r:id="rId2"/>
    <p:sldId id="261" r:id="rId3"/>
    <p:sldId id="262" r:id="rId4"/>
    <p:sldId id="257" r:id="rId5"/>
    <p:sldId id="265" r:id="rId6"/>
    <p:sldId id="260" r:id="rId7"/>
    <p:sldId id="256" r:id="rId8"/>
    <p:sldId id="264" r:id="rId9"/>
    <p:sldId id="266" r:id="rId10"/>
    <p:sldId id="258" r:id="rId11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9" d="100"/>
          <a:sy n="79" d="100"/>
        </p:scale>
        <p:origin x="-90" y="-7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0FC2E-D6AA-45BB-8CE8-9414F41BEF3C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BCA7D-C0C9-4E57-A80E-34303D04CB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022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49DB-5453-473E-9F53-82EBEF641B70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B223-501C-4082-99DC-AB2A9F82A1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628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49DB-5453-473E-9F53-82EBEF641B70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B223-501C-4082-99DC-AB2A9F82A1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29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49DB-5453-473E-9F53-82EBEF641B70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B223-501C-4082-99DC-AB2A9F82A1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766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49DB-5453-473E-9F53-82EBEF641B70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B223-501C-4082-99DC-AB2A9F82A1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793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49DB-5453-473E-9F53-82EBEF641B70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B223-501C-4082-99DC-AB2A9F82A1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95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49DB-5453-473E-9F53-82EBEF641B70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B223-501C-4082-99DC-AB2A9F82A1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276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49DB-5453-473E-9F53-82EBEF641B70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B223-501C-4082-99DC-AB2A9F82A1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983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49DB-5453-473E-9F53-82EBEF641B70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B223-501C-4082-99DC-AB2A9F82A1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43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49DB-5453-473E-9F53-82EBEF641B70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B223-501C-4082-99DC-AB2A9F82A1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297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49DB-5453-473E-9F53-82EBEF641B70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B223-501C-4082-99DC-AB2A9F82A1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498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49DB-5453-473E-9F53-82EBEF641B70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B223-501C-4082-99DC-AB2A9F82A1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92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749DB-5453-473E-9F53-82EBEF641B70}" type="datetimeFigureOut">
              <a:rPr lang="en-GB" smtClean="0"/>
              <a:t>13/09/2016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1B223-501C-4082-99DC-AB2A9F82A1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784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4198289"/>
            <a:ext cx="10515600" cy="1978674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>
                <a:effectLst/>
              </a:rPr>
              <a:t>The South East &amp; Central CLD Consortium </a:t>
            </a:r>
            <a:r>
              <a:rPr lang="en-GB" dirty="0"/>
              <a:t>N</a:t>
            </a:r>
            <a:r>
              <a:rPr lang="en-GB" dirty="0">
                <a:effectLst/>
              </a:rPr>
              <a:t>etworking </a:t>
            </a:r>
            <a:r>
              <a:rPr lang="en-GB" dirty="0"/>
              <a:t>E</a:t>
            </a:r>
            <a:r>
              <a:rPr lang="en-GB" dirty="0">
                <a:effectLst/>
              </a:rPr>
              <a:t>vent </a:t>
            </a:r>
          </a:p>
          <a:p>
            <a:pPr marL="0" indent="0" algn="ctr">
              <a:buNone/>
            </a:pPr>
            <a:r>
              <a:rPr lang="en-GB" dirty="0">
                <a:effectLst/>
              </a:rPr>
              <a:t>South Bridge Resource Centre </a:t>
            </a:r>
          </a:p>
          <a:p>
            <a:pPr marL="0" indent="0" algn="ctr">
              <a:buNone/>
            </a:pPr>
            <a:r>
              <a:rPr lang="en-GB" dirty="0">
                <a:effectLst/>
              </a:rPr>
              <a:t>Thurs 8</a:t>
            </a:r>
            <a:r>
              <a:rPr lang="en-GB" baseline="30000" dirty="0">
                <a:effectLst/>
              </a:rPr>
              <a:t>th</a:t>
            </a:r>
            <a:r>
              <a:rPr lang="en-GB" dirty="0">
                <a:effectLst/>
              </a:rPr>
              <a:t> Sept</a:t>
            </a:r>
            <a:endParaRPr lang="en-GB" dirty="0"/>
          </a:p>
          <a:p>
            <a:pPr algn="ctr"/>
            <a:endParaRPr lang="en-GB" dirty="0"/>
          </a:p>
        </p:txBody>
      </p:sp>
      <p:sp>
        <p:nvSpPr>
          <p:cNvPr id="6" name="AutoShape 4" descr="Image result for cuts to services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Thinking about Contemporary CLD in </a:t>
            </a:r>
            <a:r>
              <a:rPr lang="en-GB" b="1" dirty="0" smtClean="0"/>
              <a:t>Scotland</a:t>
            </a:r>
            <a:br>
              <a:rPr lang="en-GB" b="1" dirty="0" smtClean="0"/>
            </a:br>
            <a:r>
              <a:rPr lang="en-GB" b="1" dirty="0" smtClean="0"/>
              <a:t>What Next?</a:t>
            </a:r>
            <a:endParaRPr lang="en-US" b="1" dirty="0"/>
          </a:p>
        </p:txBody>
      </p:sp>
      <p:pic>
        <p:nvPicPr>
          <p:cNvPr id="1030" name="Picture 6" descr="Image result for despair and hop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232" y="1905373"/>
            <a:ext cx="2845536" cy="2235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9266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703" y="1214438"/>
            <a:ext cx="9246593" cy="4962525"/>
          </a:xfrm>
        </p:spPr>
      </p:pic>
    </p:spTree>
    <p:extLst>
      <p:ext uri="{BB962C8B-B14F-4D97-AF65-F5344CB8AC3E}">
        <p14:creationId xmlns:p14="http://schemas.microsoft.com/office/powerpoint/2010/main" val="1965492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sz="3600" dirty="0"/>
              <a:t>Current political and policy context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sz="3600" dirty="0"/>
              <a:t>What this has meant for CLD </a:t>
            </a:r>
          </a:p>
          <a:p>
            <a:pPr marL="514350" indent="-514350">
              <a:buAutoNum type="arabicPeriod"/>
            </a:pPr>
            <a:r>
              <a:rPr lang="en-GB" sz="3600" dirty="0"/>
              <a:t>Purposes of CLD</a:t>
            </a:r>
          </a:p>
          <a:p>
            <a:pPr marL="514350" indent="-514350">
              <a:buAutoNum type="arabicPeriod"/>
            </a:pPr>
            <a:r>
              <a:rPr lang="en-GB" sz="3600" dirty="0"/>
              <a:t>Fanning the flames of despair or igniting a spark of hope?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5846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Current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3038"/>
            <a:ext cx="10515600" cy="4733925"/>
          </a:xfrm>
        </p:spPr>
        <p:txBody>
          <a:bodyPr>
            <a:normAutofit lnSpcReduction="10000"/>
          </a:bodyPr>
          <a:lstStyle/>
          <a:p>
            <a:r>
              <a:rPr lang="en-GB" dirty="0"/>
              <a:t>Spread of neoliberal ideology – a competitive market place is the best way to create economic wealth and ensure the freedom of the individual to succeed or not, dependent on their individual efforts</a:t>
            </a:r>
          </a:p>
          <a:p>
            <a:r>
              <a:rPr lang="en-GB" dirty="0"/>
              <a:t>Individuals serving the interests of multi- national corporations are able to wield considerable economic and political power on the global stage (and influence national culture)</a:t>
            </a:r>
          </a:p>
          <a:p>
            <a:r>
              <a:rPr lang="en-GB" dirty="0"/>
              <a:t>The financial crash caused by deregulated banks has been reconstructed as a problem of sovereign debt justifying austerity policies (cuts to public services disproportionately relied upon by the poor)</a:t>
            </a:r>
          </a:p>
          <a:p>
            <a:r>
              <a:rPr lang="en-GB" dirty="0"/>
              <a:t>A massive shift in resources from poor to rich (62 people have as much wealth as 3.5 billion)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7897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Poverty and Inequality in Scotland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2014/15, 58 per cent of working age adults in poverty were living in working households, as were 66 per cent of children in poverty. </a:t>
            </a:r>
            <a:r>
              <a:rPr lang="en-GB" b="1" dirty="0"/>
              <a:t>While employment remains the best route out of poverty, employment is no longer a protection against poverty</a:t>
            </a:r>
          </a:p>
          <a:p>
            <a:endParaRPr lang="en-GB" dirty="0"/>
          </a:p>
          <a:p>
            <a:r>
              <a:rPr lang="en-GB" dirty="0"/>
              <a:t>The top 10 per cent of the population had 15 per cent more income in 2014/15 than the bottom 40 per cent combined. (A disparity which has been growing year on year)</a:t>
            </a:r>
          </a:p>
        </p:txBody>
      </p:sp>
    </p:spTree>
    <p:extLst>
      <p:ext uri="{BB962C8B-B14F-4D97-AF65-F5344CB8AC3E}">
        <p14:creationId xmlns:p14="http://schemas.microsoft.com/office/powerpoint/2010/main" val="3656493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A social policy emphasis </a:t>
            </a:r>
            <a:br>
              <a:rPr lang="en-GB" b="1" dirty="0"/>
            </a:br>
            <a:r>
              <a:rPr lang="en-GB" b="1" dirty="0"/>
              <a:t>on community empowerment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For too long communities have not had a big enough say in what happens in their local area – whether it be about what happens to local amenities, how local services are delivered, or how new development is planned. (Localism Act 2011 – 2015)</a:t>
            </a:r>
          </a:p>
          <a:p>
            <a:endParaRPr lang="en-GB" dirty="0"/>
          </a:p>
          <a:p>
            <a:r>
              <a:rPr lang="en-GB" dirty="0"/>
              <a:t>“This bill is a momentous step in our drive to decentralise decisions and give people a stronger voice in their communities” (Marco </a:t>
            </a:r>
            <a:r>
              <a:rPr lang="en-GB" dirty="0" err="1"/>
              <a:t>Biagi</a:t>
            </a:r>
            <a:r>
              <a:rPr lang="en-GB" dirty="0"/>
              <a:t> MSP, Minister for Local Government and Community Empowerment)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666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What has this policy context</a:t>
            </a:r>
            <a:br>
              <a:rPr lang="en-GB" b="1" dirty="0"/>
            </a:br>
            <a:r>
              <a:rPr lang="en-GB" b="1" dirty="0"/>
              <a:t> meant for CLD provision?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Disappearing or reshaped statutory </a:t>
            </a:r>
            <a:r>
              <a:rPr lang="en-GB" dirty="0" smtClean="0"/>
              <a:t>&amp; third sector</a:t>
            </a:r>
          </a:p>
          <a:p>
            <a:pPr marL="0" indent="0">
              <a:buNone/>
            </a:pPr>
            <a:r>
              <a:rPr lang="en-GB" dirty="0" smtClean="0"/>
              <a:t>    provision</a:t>
            </a:r>
            <a:endParaRPr lang="en-GB" dirty="0"/>
          </a:p>
          <a:p>
            <a:r>
              <a:rPr lang="en-GB" dirty="0" smtClean="0"/>
              <a:t>Struggle </a:t>
            </a:r>
            <a:r>
              <a:rPr lang="en-GB" dirty="0"/>
              <a:t>to address increasing poverty and social deprivation</a:t>
            </a:r>
          </a:p>
          <a:p>
            <a:r>
              <a:rPr lang="en-GB" dirty="0" smtClean="0"/>
              <a:t>Increased managerialism</a:t>
            </a:r>
            <a:endParaRPr lang="en-GB" dirty="0"/>
          </a:p>
          <a:p>
            <a:r>
              <a:rPr lang="en-GB" dirty="0"/>
              <a:t>A focus on employability</a:t>
            </a:r>
          </a:p>
          <a:p>
            <a:r>
              <a:rPr lang="en-GB" smtClean="0"/>
              <a:t>A </a:t>
            </a:r>
            <a:r>
              <a:rPr lang="en-GB" dirty="0"/>
              <a:t>key role in facilitating community involvement or engagement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668" y="1690688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114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2590" y="2553758"/>
            <a:ext cx="9045934" cy="300108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  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sz="3100" dirty="0"/>
              <a:t>addressing	 					maintaining</a:t>
            </a:r>
            <a:br>
              <a:rPr lang="en-GB" sz="3100" dirty="0"/>
            </a:br>
            <a:r>
              <a:rPr lang="en-GB" sz="3100" dirty="0"/>
              <a:t>disadvantage or					social order</a:t>
            </a:r>
            <a:br>
              <a:rPr lang="en-GB" sz="3100" dirty="0"/>
            </a:br>
            <a:r>
              <a:rPr lang="en-GB" sz="3100" dirty="0"/>
              <a:t>    inequality					social (help people fit</a:t>
            </a:r>
            <a:br>
              <a:rPr lang="en-GB" sz="3100" dirty="0"/>
            </a:br>
            <a:r>
              <a:rPr lang="en-GB" sz="3100" dirty="0"/>
              <a:t>(contribute to		 			in </a:t>
            </a:r>
            <a:r>
              <a:rPr lang="en-GB" sz="3100" dirty="0" smtClean="0"/>
              <a:t>better?) </a:t>
            </a:r>
            <a:r>
              <a:rPr lang="en-GB" sz="3100" dirty="0"/>
              <a:t/>
            </a:r>
            <a:br>
              <a:rPr lang="en-GB" sz="3100" dirty="0"/>
            </a:br>
            <a:r>
              <a:rPr lang="en-GB" sz="3100" dirty="0"/>
              <a:t>social change?) 					</a:t>
            </a:r>
            <a:br>
              <a:rPr lang="en-GB" sz="3100" dirty="0"/>
            </a:br>
            <a:r>
              <a:rPr lang="en-GB" sz="3100" dirty="0"/>
              <a:t/>
            </a:r>
            <a:br>
              <a:rPr lang="en-GB" sz="3100" dirty="0"/>
            </a:br>
            <a:r>
              <a:rPr lang="en-GB" sz="3100" dirty="0"/>
              <a:t>		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078" y="727968"/>
            <a:ext cx="9144000" cy="1233997"/>
          </a:xfrm>
        </p:spPr>
        <p:txBody>
          <a:bodyPr>
            <a:normAutofit fontScale="55000" lnSpcReduction="20000"/>
          </a:bodyPr>
          <a:lstStyle/>
          <a:p>
            <a:endParaRPr lang="en-GB" dirty="0"/>
          </a:p>
          <a:p>
            <a:r>
              <a:rPr lang="en-GB" sz="6400" b="1" dirty="0"/>
              <a:t>The Contradictory Purposes of CLD </a:t>
            </a:r>
          </a:p>
          <a:p>
            <a:r>
              <a:rPr lang="en-GB" sz="6400" b="1" dirty="0"/>
              <a:t>– what is the problem to be solved?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9835" y="3035404"/>
            <a:ext cx="3694269" cy="139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059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Addressing the context we are </a:t>
            </a:r>
            <a:r>
              <a:rPr lang="en-GB" b="1" dirty="0" smtClean="0"/>
              <a:t>in </a:t>
            </a:r>
            <a:br>
              <a:rPr lang="en-GB" b="1" dirty="0" smtClean="0"/>
            </a:br>
            <a:r>
              <a:rPr lang="en-GB" b="1" dirty="0" smtClean="0"/>
              <a:t>– what next?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064192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GB" sz="3800" dirty="0"/>
              <a:t>Praxis (theory </a:t>
            </a:r>
            <a:endParaRPr lang="en-GB" sz="38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GB" sz="3800" dirty="0" smtClean="0"/>
              <a:t>and </a:t>
            </a:r>
            <a:r>
              <a:rPr lang="en-GB" sz="3800" dirty="0"/>
              <a:t>practice) – </a:t>
            </a:r>
            <a:r>
              <a:rPr lang="en-GB" sz="3800" dirty="0" smtClean="0"/>
              <a:t>increasing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3800" dirty="0" smtClean="0"/>
              <a:t>need to be </a:t>
            </a:r>
            <a:r>
              <a:rPr lang="en-GB" sz="3800" dirty="0"/>
              <a:t>clear why we </a:t>
            </a:r>
            <a:endParaRPr lang="en-GB" sz="38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GB" sz="3800" dirty="0" smtClean="0"/>
              <a:t>are doing </a:t>
            </a:r>
            <a:r>
              <a:rPr lang="en-GB" sz="3800" dirty="0"/>
              <a:t>what we are </a:t>
            </a:r>
            <a:endParaRPr lang="en-GB" sz="38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GB" sz="3800" dirty="0" smtClean="0"/>
              <a:t>doing </a:t>
            </a:r>
            <a:r>
              <a:rPr lang="en-GB" sz="3800" dirty="0"/>
              <a:t>– what </a:t>
            </a:r>
            <a:endParaRPr lang="en-GB" sz="38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GB" sz="3800" dirty="0" smtClean="0"/>
              <a:t>problem </a:t>
            </a:r>
            <a:r>
              <a:rPr lang="en-GB" sz="3800" dirty="0"/>
              <a:t>are we addressing</a:t>
            </a:r>
            <a:r>
              <a:rPr lang="en-GB" sz="3800" dirty="0" smtClean="0"/>
              <a:t>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355080" y="1976700"/>
            <a:ext cx="5181600" cy="2627105"/>
          </a:xfrm>
        </p:spPr>
        <p:txBody>
          <a:bodyPr>
            <a:normAutofit fontScale="62500" lnSpcReduction="20000"/>
          </a:bodyPr>
          <a:lstStyle/>
          <a:p>
            <a:pPr lvl="4">
              <a:lnSpc>
                <a:spcPct val="120000"/>
              </a:lnSpc>
            </a:pPr>
            <a:r>
              <a:rPr lang="en-GB" sz="3800" dirty="0"/>
              <a:t>How do we contribute to promoting social justice and social solidarity? </a:t>
            </a:r>
          </a:p>
          <a:p>
            <a:pPr>
              <a:lnSpc>
                <a:spcPct val="120000"/>
              </a:lnSpc>
            </a:pPr>
            <a:endParaRPr lang="en-GB" sz="3200" dirty="0"/>
          </a:p>
        </p:txBody>
      </p:sp>
      <p:sp>
        <p:nvSpPr>
          <p:cNvPr id="5" name="AutoShape 4" descr="Image result for social change art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9110" y="1825624"/>
            <a:ext cx="3756660" cy="2428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307079" y="4889817"/>
            <a:ext cx="6096001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400" dirty="0"/>
              <a:t>How do we support people in the short term and contribute to addressing more central issues of social inequality in the long term?</a:t>
            </a:r>
          </a:p>
        </p:txBody>
      </p:sp>
    </p:spTree>
    <p:extLst>
      <p:ext uri="{BB962C8B-B14F-4D97-AF65-F5344CB8AC3E}">
        <p14:creationId xmlns:p14="http://schemas.microsoft.com/office/powerpoint/2010/main" val="3025888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285612"/>
            <a:ext cx="10515600" cy="1325563"/>
          </a:xfrm>
        </p:spPr>
        <p:txBody>
          <a:bodyPr/>
          <a:lstStyle/>
          <a:p>
            <a:pPr algn="ctr"/>
            <a:r>
              <a:rPr lang="en-GB" b="1" dirty="0" smtClean="0"/>
              <a:t>Some Ideas</a:t>
            </a:r>
            <a:endParaRPr lang="en-GB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375576"/>
            <a:ext cx="10515600" cy="4801387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Use the policy rhetoric about community empowerment and engagement to our advantage highlighting our expertise in this field but choose to interpret it as a means to address the democratic deficit</a:t>
            </a:r>
          </a:p>
          <a:p>
            <a:r>
              <a:rPr lang="en-GB" dirty="0"/>
              <a:t>Use </a:t>
            </a:r>
            <a:r>
              <a:rPr lang="en-GB" dirty="0" smtClean="0"/>
              <a:t>newspaper articles, social </a:t>
            </a:r>
            <a:r>
              <a:rPr lang="en-GB" dirty="0"/>
              <a:t>marketing techniques, </a:t>
            </a:r>
            <a:r>
              <a:rPr lang="en-GB" dirty="0" err="1"/>
              <a:t>facebook</a:t>
            </a:r>
            <a:r>
              <a:rPr lang="en-GB" dirty="0"/>
              <a:t>, twitter </a:t>
            </a:r>
            <a:r>
              <a:rPr lang="en-GB" dirty="0" err="1"/>
              <a:t>etc</a:t>
            </a:r>
            <a:r>
              <a:rPr lang="en-GB" dirty="0"/>
              <a:t> to illustrate the impact of what we do, why it has value (See it as campaigning on social justice)</a:t>
            </a:r>
          </a:p>
          <a:p>
            <a:r>
              <a:rPr lang="en-GB" dirty="0" smtClean="0"/>
              <a:t>Marshall the evidence we have available to highlight social impact of service cuts, make evidence visible and challenge political commitment to address social inequality</a:t>
            </a:r>
          </a:p>
          <a:p>
            <a:r>
              <a:rPr lang="en-GB" dirty="0" smtClean="0"/>
              <a:t>Build alliances and promote solidarity, work to avoid groups being set against one another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742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566</Words>
  <Application>Microsoft Office PowerPoint</Application>
  <PresentationFormat>Custom</PresentationFormat>
  <Paragraphs>50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Thinking about Contemporary CLD in Scotland What Next?</vt:lpstr>
      <vt:lpstr>Outline</vt:lpstr>
      <vt:lpstr>Current context</vt:lpstr>
      <vt:lpstr>Poverty and Inequality in Scotland</vt:lpstr>
      <vt:lpstr>A social policy emphasis  on community empowerment</vt:lpstr>
      <vt:lpstr>What has this policy context  meant for CLD provision?</vt:lpstr>
      <vt:lpstr>    addressing       maintaining disadvantage or     social order     inequality     social (help people fit (contribute to      in better?)  social change?)          </vt:lpstr>
      <vt:lpstr>Addressing the context we are in  – what next?</vt:lpstr>
      <vt:lpstr>Some Ideas</vt:lpstr>
      <vt:lpstr>PowerPoint Presentation</vt:lpstr>
    </vt:vector>
  </TitlesOfParts>
  <Company>University of Edinburgh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</dc:title>
  <dc:creator>PETRIE Margaret</dc:creator>
  <cp:lastModifiedBy>Catto, Derek</cp:lastModifiedBy>
  <cp:revision>29</cp:revision>
  <cp:lastPrinted>2016-09-08T09:27:04Z</cp:lastPrinted>
  <dcterms:created xsi:type="dcterms:W3CDTF">2016-09-06T13:06:44Z</dcterms:created>
  <dcterms:modified xsi:type="dcterms:W3CDTF">2016-09-13T07:19:49Z</dcterms:modified>
</cp:coreProperties>
</file>