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60" r:id="rId2"/>
    <p:sldId id="265" r:id="rId3"/>
    <p:sldId id="257" r:id="rId4"/>
    <p:sldId id="266" r:id="rId5"/>
    <p:sldId id="267" r:id="rId6"/>
    <p:sldId id="271" r:id="rId7"/>
    <p:sldId id="282" r:id="rId8"/>
    <p:sldId id="285" r:id="rId9"/>
    <p:sldId id="288" r:id="rId10"/>
    <p:sldId id="280" r:id="rId11"/>
    <p:sldId id="289" r:id="rId12"/>
    <p:sldId id="281" r:id="rId13"/>
    <p:sldId id="275" r:id="rId14"/>
    <p:sldId id="287" r:id="rId15"/>
    <p:sldId id="290" r:id="rId16"/>
    <p:sldId id="268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B9DC"/>
    <a:srgbClr val="41C6CD"/>
    <a:srgbClr val="8488C4"/>
    <a:srgbClr val="AFB2D9"/>
    <a:srgbClr val="C9CBE5"/>
    <a:srgbClr val="7030CD"/>
    <a:srgbClr val="C3C5E3"/>
    <a:srgbClr val="DCC5ED"/>
    <a:srgbClr val="BAF2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3" autoAdjust="0"/>
    <p:restoredTop sz="87077" autoAdjust="0"/>
  </p:normalViewPr>
  <p:slideViewPr>
    <p:cSldViewPr snapToGrid="0" snapToObjects="1">
      <p:cViewPr varScale="1">
        <p:scale>
          <a:sx n="106" d="100"/>
          <a:sy n="106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4BD12-635D-4D1A-BE11-ADCFD5FDB416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808D904F-B28B-4D54-BE1E-2DADFEFD2964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400" b="1" dirty="0"/>
            <a:t>1 </a:t>
          </a:r>
          <a:r>
            <a:rPr lang="en-GB" sz="1400" b="1" dirty="0"/>
            <a:t>Understand and practise community development </a:t>
          </a:r>
          <a:endParaRPr lang="en-US" sz="1400" b="1" dirty="0"/>
        </a:p>
      </dgm:t>
    </dgm:pt>
    <dgm:pt modelId="{902B7C78-B0EF-4E83-94E3-C65ABE116ECF}" type="parTrans" cxnId="{FC284ED9-D626-4B13-ACE8-8AD183FD9571}">
      <dgm:prSet/>
      <dgm:spPr/>
      <dgm:t>
        <a:bodyPr/>
        <a:lstStyle/>
        <a:p>
          <a:endParaRPr lang="en-US"/>
        </a:p>
      </dgm:t>
    </dgm:pt>
    <dgm:pt modelId="{183E7EF7-F40B-41A1-8003-36E7AAA58EB4}" type="sibTrans" cxnId="{FC284ED9-D626-4B13-ACE8-8AD183FD9571}">
      <dgm:prSet/>
      <dgm:spPr/>
      <dgm:t>
        <a:bodyPr/>
        <a:lstStyle/>
        <a:p>
          <a:endParaRPr lang="en-US"/>
        </a:p>
      </dgm:t>
    </dgm:pt>
    <dgm:pt modelId="{840B9FF5-2852-44A9-AE91-669CB64691C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400" b="1" dirty="0"/>
            <a:t>4 </a:t>
          </a:r>
          <a:r>
            <a:rPr lang="en-GB" sz="1400" b="1" dirty="0"/>
            <a:t>Collaborative and cross-sectoral working </a:t>
          </a:r>
          <a:endParaRPr lang="en-US" sz="1400" b="1" dirty="0"/>
        </a:p>
      </dgm:t>
    </dgm:pt>
    <dgm:pt modelId="{3D1560A5-4B2E-4C66-99F2-AB75D6789B29}" type="parTrans" cxnId="{3AD081FB-C3FA-4972-B78F-61D1FB65F318}">
      <dgm:prSet/>
      <dgm:spPr/>
      <dgm:t>
        <a:bodyPr/>
        <a:lstStyle/>
        <a:p>
          <a:endParaRPr lang="en-US"/>
        </a:p>
      </dgm:t>
    </dgm:pt>
    <dgm:pt modelId="{A36FA380-A5B9-4CBD-9F0C-7A5D465701F7}" type="sibTrans" cxnId="{3AD081FB-C3FA-4972-B78F-61D1FB65F318}">
      <dgm:prSet/>
      <dgm:spPr/>
      <dgm:t>
        <a:bodyPr/>
        <a:lstStyle/>
        <a:p>
          <a:endParaRPr lang="en-US"/>
        </a:p>
      </dgm:t>
    </dgm:pt>
    <dgm:pt modelId="{D9374DBB-E352-4776-AED6-E48F71925DEF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400" b="1" dirty="0"/>
            <a:t>2 </a:t>
          </a:r>
          <a:r>
            <a:rPr lang="en-GB" sz="1400" b="1" dirty="0"/>
            <a:t>Understand and engage with communities </a:t>
          </a:r>
          <a:endParaRPr lang="en-US" sz="1400" b="1" dirty="0"/>
        </a:p>
      </dgm:t>
    </dgm:pt>
    <dgm:pt modelId="{487D8810-687C-42F8-8FF2-DD27B75E2CCF}" type="parTrans" cxnId="{6F6646CC-8B69-4DFD-94BC-5D3C173ED416}">
      <dgm:prSet/>
      <dgm:spPr/>
      <dgm:t>
        <a:bodyPr/>
        <a:lstStyle/>
        <a:p>
          <a:endParaRPr lang="en-US"/>
        </a:p>
      </dgm:t>
    </dgm:pt>
    <dgm:pt modelId="{725F8A32-E694-4959-95CE-34E61FE5143E}" type="sibTrans" cxnId="{6F6646CC-8B69-4DFD-94BC-5D3C173ED416}">
      <dgm:prSet/>
      <dgm:spPr/>
      <dgm:t>
        <a:bodyPr/>
        <a:lstStyle/>
        <a:p>
          <a:endParaRPr lang="en-US"/>
        </a:p>
      </dgm:t>
    </dgm:pt>
    <dgm:pt modelId="{494BC534-C8D5-46BC-A9E0-7E4D5100967A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400" b="1" dirty="0"/>
            <a:t>3 </a:t>
          </a:r>
          <a:r>
            <a:rPr lang="en-GB" sz="1400" b="1" dirty="0"/>
            <a:t>Group work and collective action </a:t>
          </a:r>
          <a:endParaRPr lang="en-US" sz="1400" b="1" dirty="0"/>
        </a:p>
      </dgm:t>
    </dgm:pt>
    <dgm:pt modelId="{BEB5A925-4320-4C77-8B1C-CA6A30E70048}" type="parTrans" cxnId="{70BBAA71-F129-484A-ABE1-F3313910BC1B}">
      <dgm:prSet/>
      <dgm:spPr/>
      <dgm:t>
        <a:bodyPr/>
        <a:lstStyle/>
        <a:p>
          <a:endParaRPr lang="en-US"/>
        </a:p>
      </dgm:t>
    </dgm:pt>
    <dgm:pt modelId="{3497E698-8F78-47B3-AEA3-AFF758B70BDC}" type="sibTrans" cxnId="{70BBAA71-F129-484A-ABE1-F3313910BC1B}">
      <dgm:prSet/>
      <dgm:spPr/>
      <dgm:t>
        <a:bodyPr/>
        <a:lstStyle/>
        <a:p>
          <a:endParaRPr lang="en-US"/>
        </a:p>
      </dgm:t>
    </dgm:pt>
    <dgm:pt modelId="{11C17D05-973C-4E6C-829F-BC5BAA26786A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400" b="1" dirty="0"/>
            <a:t>5 </a:t>
          </a:r>
          <a:r>
            <a:rPr lang="en-GB" sz="1400" b="1" dirty="0"/>
            <a:t>Community learning for social change </a:t>
          </a:r>
          <a:endParaRPr lang="en-US" sz="1400" b="1" dirty="0"/>
        </a:p>
      </dgm:t>
    </dgm:pt>
    <dgm:pt modelId="{FC73D8FA-A08F-439F-A114-7F89DC190B3C}" type="parTrans" cxnId="{5E847374-F56B-42AF-AD03-185746002483}">
      <dgm:prSet/>
      <dgm:spPr/>
      <dgm:t>
        <a:bodyPr/>
        <a:lstStyle/>
        <a:p>
          <a:endParaRPr lang="en-GB"/>
        </a:p>
      </dgm:t>
    </dgm:pt>
    <dgm:pt modelId="{1A508167-FAB6-4CE6-A632-CB9CB74C15D4}" type="sibTrans" cxnId="{5E847374-F56B-42AF-AD03-185746002483}">
      <dgm:prSet/>
      <dgm:spPr/>
      <dgm:t>
        <a:bodyPr/>
        <a:lstStyle/>
        <a:p>
          <a:endParaRPr lang="en-GB"/>
        </a:p>
      </dgm:t>
    </dgm:pt>
    <dgm:pt modelId="{5B416A58-86EE-496F-9E41-23A19988FFEA}">
      <dgm:prSet/>
      <dgm:spPr/>
      <dgm:t>
        <a:bodyPr/>
        <a:lstStyle/>
        <a:p>
          <a:endParaRPr lang="en-GB"/>
        </a:p>
      </dgm:t>
    </dgm:pt>
    <dgm:pt modelId="{6F3EAFA4-CCEE-4D27-B8DB-7838094B9FCC}" type="parTrans" cxnId="{F61110D4-056E-4095-8B9D-F16A8E512333}">
      <dgm:prSet/>
      <dgm:spPr/>
      <dgm:t>
        <a:bodyPr/>
        <a:lstStyle/>
        <a:p>
          <a:endParaRPr lang="en-GB"/>
        </a:p>
      </dgm:t>
    </dgm:pt>
    <dgm:pt modelId="{B425B120-509D-443D-AC0D-E8B099C74494}" type="sibTrans" cxnId="{F61110D4-056E-4095-8B9D-F16A8E512333}">
      <dgm:prSet/>
      <dgm:spPr/>
      <dgm:t>
        <a:bodyPr/>
        <a:lstStyle/>
        <a:p>
          <a:endParaRPr lang="en-GB"/>
        </a:p>
      </dgm:t>
    </dgm:pt>
    <dgm:pt modelId="{51619B71-5F40-4154-930E-2DC0B407DEFC}" type="pres">
      <dgm:prSet presAssocID="{E7C4BD12-635D-4D1A-BE11-ADCFD5FDB416}" presName="compositeShape" presStyleCnt="0">
        <dgm:presLayoutVars>
          <dgm:chMax val="7"/>
          <dgm:dir/>
          <dgm:resizeHandles val="exact"/>
        </dgm:presLayoutVars>
      </dgm:prSet>
      <dgm:spPr/>
    </dgm:pt>
    <dgm:pt modelId="{5A8D54B1-9962-4D7A-A988-747D72294826}" type="pres">
      <dgm:prSet presAssocID="{E7C4BD12-635D-4D1A-BE11-ADCFD5FDB416}" presName="wedge1" presStyleLbl="node1" presStyleIdx="0" presStyleCnt="6" custLinFactNeighborX="-2810" custLinFactNeighborY="5513"/>
      <dgm:spPr/>
    </dgm:pt>
    <dgm:pt modelId="{32A44ED2-B919-48B3-9B78-DD200106DCCF}" type="pres">
      <dgm:prSet presAssocID="{E7C4BD12-635D-4D1A-BE11-ADCFD5FDB416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03D0415A-950A-4A11-9672-027312D57524}" type="pres">
      <dgm:prSet presAssocID="{E7C4BD12-635D-4D1A-BE11-ADCFD5FDB416}" presName="wedge2" presStyleLbl="node1" presStyleIdx="1" presStyleCnt="6"/>
      <dgm:spPr/>
    </dgm:pt>
    <dgm:pt modelId="{EAAA9B30-CE66-4EDC-B8A2-3B323DDFCBED}" type="pres">
      <dgm:prSet presAssocID="{E7C4BD12-635D-4D1A-BE11-ADCFD5FDB416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6968E273-6463-4025-A25B-B2868B6C1A76}" type="pres">
      <dgm:prSet presAssocID="{E7C4BD12-635D-4D1A-BE11-ADCFD5FDB416}" presName="wedge3" presStyleLbl="node1" presStyleIdx="2" presStyleCnt="6" custLinFactNeighborX="152" custLinFactNeighborY="-372"/>
      <dgm:spPr/>
    </dgm:pt>
    <dgm:pt modelId="{8B30D69E-7A0D-4904-B5C5-16E179EDAE6A}" type="pres">
      <dgm:prSet presAssocID="{E7C4BD12-635D-4D1A-BE11-ADCFD5FDB416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E00BA104-165D-4E7B-8C60-654C42F32CE6}" type="pres">
      <dgm:prSet presAssocID="{E7C4BD12-635D-4D1A-BE11-ADCFD5FDB416}" presName="wedge4" presStyleLbl="node1" presStyleIdx="3" presStyleCnt="6"/>
      <dgm:spPr/>
    </dgm:pt>
    <dgm:pt modelId="{C7B71EAF-4CCE-46BD-AE51-43D17DECD945}" type="pres">
      <dgm:prSet presAssocID="{E7C4BD12-635D-4D1A-BE11-ADCFD5FDB416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17F0C9FD-4CF7-45DF-939B-D7B79E0B1D00}" type="pres">
      <dgm:prSet presAssocID="{E7C4BD12-635D-4D1A-BE11-ADCFD5FDB416}" presName="wedge5" presStyleLbl="node1" presStyleIdx="4" presStyleCnt="6"/>
      <dgm:spPr/>
    </dgm:pt>
    <dgm:pt modelId="{2A90E43B-5555-4DF3-BD02-FFB965D59C40}" type="pres">
      <dgm:prSet presAssocID="{E7C4BD12-635D-4D1A-BE11-ADCFD5FDB416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76162D8-9D5E-450C-98B6-FCF9BE597108}" type="pres">
      <dgm:prSet presAssocID="{E7C4BD12-635D-4D1A-BE11-ADCFD5FDB416}" presName="wedge6" presStyleLbl="node1" presStyleIdx="5" presStyleCnt="6" custLinFactNeighborX="-36" custLinFactNeighborY="323"/>
      <dgm:spPr/>
    </dgm:pt>
    <dgm:pt modelId="{80419BF4-7371-49EF-8C8B-73DE1325290F}" type="pres">
      <dgm:prSet presAssocID="{E7C4BD12-635D-4D1A-BE11-ADCFD5FDB416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A5C23006-D602-4F32-9CBD-7CAA35D19C12}" type="presOf" srcId="{494BC534-C8D5-46BC-A9E0-7E4D5100967A}" destId="{8B30D69E-7A0D-4904-B5C5-16E179EDAE6A}" srcOrd="1" destOrd="0" presId="urn:microsoft.com/office/officeart/2005/8/layout/chart3"/>
    <dgm:cxn modelId="{53FCD016-D1B1-4786-B6E9-9B8E9EB7DF5B}" type="presOf" srcId="{840B9FF5-2852-44A9-AE91-669CB64691CA}" destId="{C7B71EAF-4CCE-46BD-AE51-43D17DECD945}" srcOrd="1" destOrd="0" presId="urn:microsoft.com/office/officeart/2005/8/layout/chart3"/>
    <dgm:cxn modelId="{5866A921-378B-4D87-8923-4FE93484654F}" type="presOf" srcId="{11C17D05-973C-4E6C-829F-BC5BAA26786A}" destId="{2A90E43B-5555-4DF3-BD02-FFB965D59C40}" srcOrd="1" destOrd="0" presId="urn:microsoft.com/office/officeart/2005/8/layout/chart3"/>
    <dgm:cxn modelId="{CA488F41-A83C-4C17-9433-6002D9D2C37C}" type="presOf" srcId="{840B9FF5-2852-44A9-AE91-669CB64691CA}" destId="{E00BA104-165D-4E7B-8C60-654C42F32CE6}" srcOrd="0" destOrd="0" presId="urn:microsoft.com/office/officeart/2005/8/layout/chart3"/>
    <dgm:cxn modelId="{4ADC494A-B740-4F09-9BD7-1234515A1741}" type="presOf" srcId="{5B416A58-86EE-496F-9E41-23A19988FFEA}" destId="{876162D8-9D5E-450C-98B6-FCF9BE597108}" srcOrd="0" destOrd="0" presId="urn:microsoft.com/office/officeart/2005/8/layout/chart3"/>
    <dgm:cxn modelId="{49D4A06B-6430-493E-9BB7-7FF2ECA35849}" type="presOf" srcId="{808D904F-B28B-4D54-BE1E-2DADFEFD2964}" destId="{32A44ED2-B919-48B3-9B78-DD200106DCCF}" srcOrd="1" destOrd="0" presId="urn:microsoft.com/office/officeart/2005/8/layout/chart3"/>
    <dgm:cxn modelId="{22FE796F-AD81-49BE-A585-33776562FA26}" type="presOf" srcId="{D9374DBB-E352-4776-AED6-E48F71925DEF}" destId="{EAAA9B30-CE66-4EDC-B8A2-3B323DDFCBED}" srcOrd="1" destOrd="0" presId="urn:microsoft.com/office/officeart/2005/8/layout/chart3"/>
    <dgm:cxn modelId="{E64E8151-D488-4806-BF74-170B979279FF}" type="presOf" srcId="{808D904F-B28B-4D54-BE1E-2DADFEFD2964}" destId="{5A8D54B1-9962-4D7A-A988-747D72294826}" srcOrd="0" destOrd="0" presId="urn:microsoft.com/office/officeart/2005/8/layout/chart3"/>
    <dgm:cxn modelId="{70BBAA71-F129-484A-ABE1-F3313910BC1B}" srcId="{E7C4BD12-635D-4D1A-BE11-ADCFD5FDB416}" destId="{494BC534-C8D5-46BC-A9E0-7E4D5100967A}" srcOrd="2" destOrd="0" parTransId="{BEB5A925-4320-4C77-8B1C-CA6A30E70048}" sibTransId="{3497E698-8F78-47B3-AEA3-AFF758B70BDC}"/>
    <dgm:cxn modelId="{5E847374-F56B-42AF-AD03-185746002483}" srcId="{E7C4BD12-635D-4D1A-BE11-ADCFD5FDB416}" destId="{11C17D05-973C-4E6C-829F-BC5BAA26786A}" srcOrd="4" destOrd="0" parTransId="{FC73D8FA-A08F-439F-A114-7F89DC190B3C}" sibTransId="{1A508167-FAB6-4CE6-A632-CB9CB74C15D4}"/>
    <dgm:cxn modelId="{05C12F9C-A57E-4EEC-AC91-4E19A7C538EF}" type="presOf" srcId="{11C17D05-973C-4E6C-829F-BC5BAA26786A}" destId="{17F0C9FD-4CF7-45DF-939B-D7B79E0B1D00}" srcOrd="0" destOrd="0" presId="urn:microsoft.com/office/officeart/2005/8/layout/chart3"/>
    <dgm:cxn modelId="{DD019BB7-7529-41BA-A0F9-B2880664F75D}" type="presOf" srcId="{E7C4BD12-635D-4D1A-BE11-ADCFD5FDB416}" destId="{51619B71-5F40-4154-930E-2DC0B407DEFC}" srcOrd="0" destOrd="0" presId="urn:microsoft.com/office/officeart/2005/8/layout/chart3"/>
    <dgm:cxn modelId="{6F6646CC-8B69-4DFD-94BC-5D3C173ED416}" srcId="{E7C4BD12-635D-4D1A-BE11-ADCFD5FDB416}" destId="{D9374DBB-E352-4776-AED6-E48F71925DEF}" srcOrd="1" destOrd="0" parTransId="{487D8810-687C-42F8-8FF2-DD27B75E2CCF}" sibTransId="{725F8A32-E694-4959-95CE-34E61FE5143E}"/>
    <dgm:cxn modelId="{1BE550D2-FF4A-468D-824E-A46258DA8570}" type="presOf" srcId="{D9374DBB-E352-4776-AED6-E48F71925DEF}" destId="{03D0415A-950A-4A11-9672-027312D57524}" srcOrd="0" destOrd="0" presId="urn:microsoft.com/office/officeart/2005/8/layout/chart3"/>
    <dgm:cxn modelId="{F61110D4-056E-4095-8B9D-F16A8E512333}" srcId="{E7C4BD12-635D-4D1A-BE11-ADCFD5FDB416}" destId="{5B416A58-86EE-496F-9E41-23A19988FFEA}" srcOrd="5" destOrd="0" parTransId="{6F3EAFA4-CCEE-4D27-B8DB-7838094B9FCC}" sibTransId="{B425B120-509D-443D-AC0D-E8B099C74494}"/>
    <dgm:cxn modelId="{FC284ED9-D626-4B13-ACE8-8AD183FD9571}" srcId="{E7C4BD12-635D-4D1A-BE11-ADCFD5FDB416}" destId="{808D904F-B28B-4D54-BE1E-2DADFEFD2964}" srcOrd="0" destOrd="0" parTransId="{902B7C78-B0EF-4E83-94E3-C65ABE116ECF}" sibTransId="{183E7EF7-F40B-41A1-8003-36E7AAA58EB4}"/>
    <dgm:cxn modelId="{91C7A9EF-4D4F-4587-A8E0-F316606A13AF}" type="presOf" srcId="{5B416A58-86EE-496F-9E41-23A19988FFEA}" destId="{80419BF4-7371-49EF-8C8B-73DE1325290F}" srcOrd="1" destOrd="0" presId="urn:microsoft.com/office/officeart/2005/8/layout/chart3"/>
    <dgm:cxn modelId="{9DD4D1F5-A76B-46B9-990B-06B62D427D37}" type="presOf" srcId="{494BC534-C8D5-46BC-A9E0-7E4D5100967A}" destId="{6968E273-6463-4025-A25B-B2868B6C1A76}" srcOrd="0" destOrd="0" presId="urn:microsoft.com/office/officeart/2005/8/layout/chart3"/>
    <dgm:cxn modelId="{3AD081FB-C3FA-4972-B78F-61D1FB65F318}" srcId="{E7C4BD12-635D-4D1A-BE11-ADCFD5FDB416}" destId="{840B9FF5-2852-44A9-AE91-669CB64691CA}" srcOrd="3" destOrd="0" parTransId="{3D1560A5-4B2E-4C66-99F2-AB75D6789B29}" sibTransId="{A36FA380-A5B9-4CBD-9F0C-7A5D465701F7}"/>
    <dgm:cxn modelId="{27B95760-390F-4281-8F8C-3E70289B445D}" type="presParOf" srcId="{51619B71-5F40-4154-930E-2DC0B407DEFC}" destId="{5A8D54B1-9962-4D7A-A988-747D72294826}" srcOrd="0" destOrd="0" presId="urn:microsoft.com/office/officeart/2005/8/layout/chart3"/>
    <dgm:cxn modelId="{99793053-DE13-4023-B56D-95F2A1918182}" type="presParOf" srcId="{51619B71-5F40-4154-930E-2DC0B407DEFC}" destId="{32A44ED2-B919-48B3-9B78-DD200106DCCF}" srcOrd="1" destOrd="0" presId="urn:microsoft.com/office/officeart/2005/8/layout/chart3"/>
    <dgm:cxn modelId="{CA568654-DB04-4BD9-964C-DFFEC05F9AEB}" type="presParOf" srcId="{51619B71-5F40-4154-930E-2DC0B407DEFC}" destId="{03D0415A-950A-4A11-9672-027312D57524}" srcOrd="2" destOrd="0" presId="urn:microsoft.com/office/officeart/2005/8/layout/chart3"/>
    <dgm:cxn modelId="{15664B87-2DCB-4DA5-8C9B-291E11B51C61}" type="presParOf" srcId="{51619B71-5F40-4154-930E-2DC0B407DEFC}" destId="{EAAA9B30-CE66-4EDC-B8A2-3B323DDFCBED}" srcOrd="3" destOrd="0" presId="urn:microsoft.com/office/officeart/2005/8/layout/chart3"/>
    <dgm:cxn modelId="{C7556882-955D-4F9A-8FD7-661106903A0E}" type="presParOf" srcId="{51619B71-5F40-4154-930E-2DC0B407DEFC}" destId="{6968E273-6463-4025-A25B-B2868B6C1A76}" srcOrd="4" destOrd="0" presId="urn:microsoft.com/office/officeart/2005/8/layout/chart3"/>
    <dgm:cxn modelId="{5351A74A-74EB-4665-AFAD-71AEA75A6E84}" type="presParOf" srcId="{51619B71-5F40-4154-930E-2DC0B407DEFC}" destId="{8B30D69E-7A0D-4904-B5C5-16E179EDAE6A}" srcOrd="5" destOrd="0" presId="urn:microsoft.com/office/officeart/2005/8/layout/chart3"/>
    <dgm:cxn modelId="{51DCB1AF-4550-40E7-8B92-1FA9C4D024FD}" type="presParOf" srcId="{51619B71-5F40-4154-930E-2DC0B407DEFC}" destId="{E00BA104-165D-4E7B-8C60-654C42F32CE6}" srcOrd="6" destOrd="0" presId="urn:microsoft.com/office/officeart/2005/8/layout/chart3"/>
    <dgm:cxn modelId="{5E79F02F-8CC5-44B6-8D81-11748D8AAEAC}" type="presParOf" srcId="{51619B71-5F40-4154-930E-2DC0B407DEFC}" destId="{C7B71EAF-4CCE-46BD-AE51-43D17DECD945}" srcOrd="7" destOrd="0" presId="urn:microsoft.com/office/officeart/2005/8/layout/chart3"/>
    <dgm:cxn modelId="{AE1BB04D-DB58-490F-B8A6-D6DA544A86E4}" type="presParOf" srcId="{51619B71-5F40-4154-930E-2DC0B407DEFC}" destId="{17F0C9FD-4CF7-45DF-939B-D7B79E0B1D00}" srcOrd="8" destOrd="0" presId="urn:microsoft.com/office/officeart/2005/8/layout/chart3"/>
    <dgm:cxn modelId="{4336BCA2-84BA-4CC1-88B0-6CD8C4DB74D8}" type="presParOf" srcId="{51619B71-5F40-4154-930E-2DC0B407DEFC}" destId="{2A90E43B-5555-4DF3-BD02-FFB965D59C40}" srcOrd="9" destOrd="0" presId="urn:microsoft.com/office/officeart/2005/8/layout/chart3"/>
    <dgm:cxn modelId="{6A7662F4-1E52-4A19-8731-02AE29C88BAF}" type="presParOf" srcId="{51619B71-5F40-4154-930E-2DC0B407DEFC}" destId="{876162D8-9D5E-450C-98B6-FCF9BE597108}" srcOrd="10" destOrd="0" presId="urn:microsoft.com/office/officeart/2005/8/layout/chart3"/>
    <dgm:cxn modelId="{095AC1A5-B2C6-48E3-AADE-C0FF214CDAA6}" type="presParOf" srcId="{51619B71-5F40-4154-930E-2DC0B407DEFC}" destId="{80419BF4-7371-49EF-8C8B-73DE1325290F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8D54B1-9962-4D7A-A988-747D72294826}">
      <dsp:nvSpPr>
        <dsp:cNvPr id="0" name=""/>
        <dsp:cNvSpPr/>
      </dsp:nvSpPr>
      <dsp:spPr>
        <a:xfrm>
          <a:off x="1795318" y="660067"/>
          <a:ext cx="5297735" cy="5297735"/>
        </a:xfrm>
        <a:prstGeom prst="pie">
          <a:avLst>
            <a:gd name="adj1" fmla="val 16200000"/>
            <a:gd name="adj2" fmla="val 1980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1 </a:t>
          </a:r>
          <a:r>
            <a:rPr lang="en-GB" sz="1400" b="1" kern="1200" dirty="0"/>
            <a:t>Understand and practise community development </a:t>
          </a:r>
          <a:endParaRPr lang="en-US" sz="1400" b="1" kern="1200" dirty="0"/>
        </a:p>
      </dsp:txBody>
      <dsp:txXfrm>
        <a:off x="4500947" y="1227682"/>
        <a:ext cx="1545172" cy="1135229"/>
      </dsp:txXfrm>
    </dsp:sp>
    <dsp:sp modelId="{03D0415A-950A-4A11-9672-027312D57524}">
      <dsp:nvSpPr>
        <dsp:cNvPr id="0" name=""/>
        <dsp:cNvSpPr/>
      </dsp:nvSpPr>
      <dsp:spPr>
        <a:xfrm>
          <a:off x="1786514" y="641089"/>
          <a:ext cx="5297735" cy="5297735"/>
        </a:xfrm>
        <a:prstGeom prst="pie">
          <a:avLst>
            <a:gd name="adj1" fmla="val 19800000"/>
            <a:gd name="adj2" fmla="val 180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2 </a:t>
          </a:r>
          <a:r>
            <a:rPr lang="en-GB" sz="1400" b="1" kern="1200" dirty="0"/>
            <a:t>Understand and engage with communities </a:t>
          </a:r>
          <a:endParaRPr lang="en-US" sz="1400" b="1" kern="1200" dirty="0"/>
        </a:p>
      </dsp:txBody>
      <dsp:txXfrm>
        <a:off x="5412940" y="2753876"/>
        <a:ext cx="1601934" cy="1072160"/>
      </dsp:txXfrm>
    </dsp:sp>
    <dsp:sp modelId="{6968E273-6463-4025-A25B-B2868B6C1A76}">
      <dsp:nvSpPr>
        <dsp:cNvPr id="0" name=""/>
        <dsp:cNvSpPr/>
      </dsp:nvSpPr>
      <dsp:spPr>
        <a:xfrm>
          <a:off x="1794566" y="621381"/>
          <a:ext cx="5297735" cy="5297735"/>
        </a:xfrm>
        <a:prstGeom prst="pie">
          <a:avLst>
            <a:gd name="adj1" fmla="val 1800000"/>
            <a:gd name="adj2" fmla="val 540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3 </a:t>
          </a:r>
          <a:r>
            <a:rPr lang="en-GB" sz="1400" b="1" kern="1200" dirty="0"/>
            <a:t>Group work and collective action </a:t>
          </a:r>
          <a:endParaRPr lang="en-US" sz="1400" b="1" kern="1200" dirty="0"/>
        </a:p>
      </dsp:txBody>
      <dsp:txXfrm>
        <a:off x="4500196" y="4216273"/>
        <a:ext cx="1545172" cy="1135229"/>
      </dsp:txXfrm>
    </dsp:sp>
    <dsp:sp modelId="{E00BA104-165D-4E7B-8C60-654C42F32CE6}">
      <dsp:nvSpPr>
        <dsp:cNvPr id="0" name=""/>
        <dsp:cNvSpPr/>
      </dsp:nvSpPr>
      <dsp:spPr>
        <a:xfrm>
          <a:off x="1786514" y="641089"/>
          <a:ext cx="5297735" cy="5297735"/>
        </a:xfrm>
        <a:prstGeom prst="pie">
          <a:avLst>
            <a:gd name="adj1" fmla="val 5400000"/>
            <a:gd name="adj2" fmla="val 900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4 </a:t>
          </a:r>
          <a:r>
            <a:rPr lang="en-GB" sz="1400" b="1" kern="1200" dirty="0"/>
            <a:t>Collaborative and cross-sectoral working </a:t>
          </a:r>
          <a:endParaRPr lang="en-US" sz="1400" b="1" kern="1200" dirty="0"/>
        </a:p>
      </dsp:txBody>
      <dsp:txXfrm>
        <a:off x="2833447" y="4235981"/>
        <a:ext cx="1545172" cy="1135229"/>
      </dsp:txXfrm>
    </dsp:sp>
    <dsp:sp modelId="{17F0C9FD-4CF7-45DF-939B-D7B79E0B1D00}">
      <dsp:nvSpPr>
        <dsp:cNvPr id="0" name=""/>
        <dsp:cNvSpPr/>
      </dsp:nvSpPr>
      <dsp:spPr>
        <a:xfrm>
          <a:off x="1786514" y="641089"/>
          <a:ext cx="5297735" cy="5297735"/>
        </a:xfrm>
        <a:prstGeom prst="pie">
          <a:avLst>
            <a:gd name="adj1" fmla="val 9000000"/>
            <a:gd name="adj2" fmla="val 126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5 </a:t>
          </a:r>
          <a:r>
            <a:rPr lang="en-GB" sz="1400" b="1" kern="1200" dirty="0"/>
            <a:t>Community learning for social change </a:t>
          </a:r>
          <a:endParaRPr lang="en-US" sz="1400" b="1" kern="1200" dirty="0"/>
        </a:p>
      </dsp:txBody>
      <dsp:txXfrm>
        <a:off x="1868503" y="2753876"/>
        <a:ext cx="1601934" cy="1072160"/>
      </dsp:txXfrm>
    </dsp:sp>
    <dsp:sp modelId="{876162D8-9D5E-450C-98B6-FCF9BE597108}">
      <dsp:nvSpPr>
        <dsp:cNvPr id="0" name=""/>
        <dsp:cNvSpPr/>
      </dsp:nvSpPr>
      <dsp:spPr>
        <a:xfrm>
          <a:off x="1784607" y="658200"/>
          <a:ext cx="5297735" cy="5297735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/>
        </a:p>
      </dsp:txBody>
      <dsp:txXfrm>
        <a:off x="2831540" y="1225815"/>
        <a:ext cx="1545172" cy="1135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718F6-941C-4584-8B45-E2B13D97A441}" type="datetimeFigureOut">
              <a:rPr lang="en-GB" smtClean="0"/>
              <a:t>02/03/2023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D6ADC-E5D6-41EA-8ABD-30DE5FD58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41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Applicable across the whole of the UK.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D6ADC-E5D6-41EA-8ABD-30DE5FD58E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717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Advocacy – strong feeling from focus groups to include this, but only 54% of survey respondents thought the suggested import was good enough.  So this is where a new NOS was developed with the support of the Steering Group.</a:t>
            </a:r>
          </a:p>
          <a:p>
            <a:r>
              <a:rPr lang="en-GB" dirty="0"/>
              <a:t>Climate Justice – Focus groups requested inclusion. 71% of respondents agreed.  No suitable NOS to import, so new one created in collaboration with the steering group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9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2468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D6ADC-E5D6-41EA-8ABD-30DE5FD58E3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9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D6ADC-E5D6-41EA-8ABD-30DE5FD58E3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43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8628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0"/>
              </a:spcBef>
              <a:buSzPts val="2072"/>
            </a:pPr>
            <a:r>
              <a:rPr lang="en-GB" sz="1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Functional analysis is the main tool used to develop NOS.  Functions are the main activities a person is expected to do as part of their job.</a:t>
            </a:r>
            <a:endParaRPr lang="en-GB" sz="1200" dirty="0"/>
          </a:p>
          <a:p>
            <a:pPr marL="342900" indent="-342900" defTabSz="914400">
              <a:buClr>
                <a:srgbClr val="90C226"/>
              </a:buClr>
              <a:buSzPts val="1920"/>
              <a:defRPr/>
            </a:pPr>
            <a:endParaRPr lang="en-GB" sz="120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indent="-342900" defTabSz="914400">
              <a:buClr>
                <a:srgbClr val="90C226"/>
              </a:buClr>
              <a:buSzPts val="1920"/>
              <a:defRPr/>
            </a:pPr>
            <a:r>
              <a:rPr lang="en-GB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Key changes:</a:t>
            </a:r>
          </a:p>
          <a:p>
            <a:pPr marL="342900" indent="-342900" defTabSz="914400">
              <a:buClr>
                <a:srgbClr val="90C226"/>
              </a:buClr>
              <a:buSzPts val="1920"/>
              <a:buFont typeface="Arial" panose="020B0604020202020204" pitchFamily="34" charset="0"/>
              <a:buChar char="•"/>
              <a:defRPr/>
            </a:pPr>
            <a:r>
              <a:rPr lang="en-GB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split between purpose and process explicit (</a:t>
            </a:r>
            <a:r>
              <a:rPr lang="en-GB" sz="1200" kern="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parAgraphs</a:t>
            </a:r>
            <a:r>
              <a:rPr lang="en-GB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342900" indent="-342900" defTabSz="914400">
              <a:buClr>
                <a:srgbClr val="90C226"/>
              </a:buClr>
              <a:buSzPts val="1920"/>
              <a:buFont typeface="Arial" panose="020B0604020202020204" pitchFamily="34" charset="0"/>
              <a:buChar char="•"/>
              <a:defRPr/>
            </a:pPr>
            <a:r>
              <a:rPr lang="en-GB" sz="1200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change to functional areas.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2646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866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CD functional map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6 Functional Areas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30 standards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Including</a:t>
            </a: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2 new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3 from other sectors which are relevant to CD practice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D6ADC-E5D6-41EA-8ABD-30DE5FD58E3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509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CD functional map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6 Functional Areas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30 standards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dirty="0">
                <a:solidFill>
                  <a:srgbClr val="000000"/>
                </a:solidFill>
                <a:effectLst/>
                <a:latin typeface="Noto Sans Symbols"/>
              </a:rPr>
              <a:t>Including</a:t>
            </a: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2 new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b="0" i="0" u="none" strike="noStrike" baseline="0" dirty="0">
                <a:solidFill>
                  <a:srgbClr val="000000"/>
                </a:solidFill>
                <a:effectLst/>
                <a:latin typeface="Noto Sans Symbols"/>
              </a:rPr>
              <a:t>3 from other sectors which are relevant to CD practice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D6ADC-E5D6-41EA-8ABD-30DE5FD58E3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822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0353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NOS writing guide – if standard already exists and can be imported, do not create new.</a:t>
            </a:r>
          </a:p>
          <a:p>
            <a:r>
              <a:rPr lang="en-GB" dirty="0"/>
              <a:t>Consensus from survey to import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6959-8BD8-4D22-A59C-4B343FF663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7096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6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8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5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8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6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6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3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59F5D-A450-D947-892D-A7160901704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B181-53E4-3648-AFF6-B7F350E21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7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i-develop-cld.org.uk/course/view.php?id=194&amp;section=2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irsty.Gemmell@cldstandardscouncil.org.u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teven.maclennan@cldstandardscouncil.org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119539"/>
            <a:ext cx="9144000" cy="4738461"/>
          </a:xfrm>
          <a:prstGeom prst="rect">
            <a:avLst/>
          </a:prstGeom>
          <a:gradFill>
            <a:gsLst>
              <a:gs pos="0">
                <a:srgbClr val="8488C4"/>
              </a:gs>
              <a:gs pos="18000">
                <a:srgbClr val="D4DEFF"/>
              </a:gs>
              <a:gs pos="69000">
                <a:srgbClr val="41C6CD"/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15965" y="3519128"/>
            <a:ext cx="6400800" cy="1964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02334"/>
            <a:ext cx="5457322" cy="1476248"/>
          </a:xfrm>
          <a:prstGeom prst="rect">
            <a:avLst/>
          </a:prstGeom>
        </p:spPr>
      </p:pic>
      <p:sp>
        <p:nvSpPr>
          <p:cNvPr id="8" name="Google Shape;144;p18"/>
          <p:cNvSpPr txBox="1">
            <a:spLocks noGrp="1"/>
          </p:cNvSpPr>
          <p:nvPr>
            <p:ph type="ctrTitle"/>
          </p:nvPr>
        </p:nvSpPr>
        <p:spPr>
          <a:xfrm>
            <a:off x="552376" y="2043296"/>
            <a:ext cx="7560683" cy="3638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 of </a:t>
            </a:r>
            <a:br>
              <a:rPr lang="en-GB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 Development</a:t>
            </a:r>
            <a:br>
              <a:rPr lang="en-GB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3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National Occupational Standards</a:t>
            </a:r>
            <a:br>
              <a:rPr lang="en-GB" sz="432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GB" sz="4320" b="1" dirty="0"/>
            </a:br>
            <a:endParaRPr sz="4320" dirty="0"/>
          </a:p>
        </p:txBody>
      </p:sp>
      <p:sp>
        <p:nvSpPr>
          <p:cNvPr id="9" name="Google Shape;145;p18"/>
          <p:cNvSpPr txBox="1">
            <a:spLocks noGrp="1"/>
          </p:cNvSpPr>
          <p:nvPr>
            <p:ph type="subTitle" idx="1"/>
          </p:nvPr>
        </p:nvSpPr>
        <p:spPr>
          <a:xfrm>
            <a:off x="3364243" y="4702444"/>
            <a:ext cx="4966635" cy="1502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1920"/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en-GB" sz="2400" b="1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Feedback to stakeholders</a:t>
            </a:r>
            <a:endParaRPr dirty="0"/>
          </a:p>
          <a:p>
            <a:pPr marL="0" lvl="0" indent="0" algn="r" rtl="0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en-GB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March 2023</a:t>
            </a:r>
            <a:endParaRPr dirty="0"/>
          </a:p>
          <a:p>
            <a:pPr marL="0" lvl="0" indent="0" algn="r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57360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303;p27"/>
          <p:cNvSpPr txBox="1"/>
          <p:nvPr/>
        </p:nvSpPr>
        <p:spPr>
          <a:xfrm>
            <a:off x="787051" y="190929"/>
            <a:ext cx="7886699" cy="932688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Autofit/>
          </a:bodyPr>
          <a:lstStyle/>
          <a:p>
            <a:pPr marL="0" marR="0" lvl="0" indent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dk1"/>
              </a:buClr>
              <a:buSzPts val="3600"/>
            </a:pP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Community Development </a:t>
            </a:r>
          </a:p>
          <a:p>
            <a:pPr marL="0" marR="0" lvl="0" indent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dk1"/>
              </a:buClr>
              <a:buSzPts val="3600"/>
            </a:pPr>
            <a:r>
              <a:rPr lang="en-US" sz="3200" b="1" i="0" u="none" strike="noStrike" kern="1200" cap="none" dirty="0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Functional Map</a:t>
            </a:r>
            <a:endParaRPr lang="en-US" sz="3200" b="0" i="0" u="none" strike="noStrike" kern="1200" cap="none" dirty="0">
              <a:solidFill>
                <a:schemeClr val="tx1"/>
              </a:solidFill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153607"/>
            <a:ext cx="1014770" cy="9618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FACACC-CEAC-2E2B-D968-29B39828D1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898" y="1218861"/>
            <a:ext cx="8458200" cy="56007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D6FF084-4481-221E-E273-B6BDAE1479B5}"/>
              </a:ext>
            </a:extLst>
          </p:cNvPr>
          <p:cNvSpPr/>
          <p:nvPr/>
        </p:nvSpPr>
        <p:spPr>
          <a:xfrm>
            <a:off x="787051" y="1025238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0006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303;p27"/>
          <p:cNvSpPr txBox="1"/>
          <p:nvPr/>
        </p:nvSpPr>
        <p:spPr>
          <a:xfrm>
            <a:off x="762001" y="297382"/>
            <a:ext cx="7886699" cy="932688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Autofit/>
          </a:bodyPr>
          <a:lstStyle/>
          <a:p>
            <a:pPr marL="0" marR="0" lvl="0" indent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dk1"/>
              </a:buClr>
              <a:buSzPts val="3600"/>
            </a:pP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Community Development </a:t>
            </a:r>
          </a:p>
          <a:p>
            <a:pPr marL="0" marR="0" lvl="0" indent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dk1"/>
              </a:buClr>
              <a:buSzPts val="3600"/>
            </a:pPr>
            <a:r>
              <a:rPr lang="en-US" sz="3200" b="1" i="0" u="none" strike="noStrike" kern="1200" cap="none" dirty="0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Functional Map (</a:t>
            </a:r>
            <a:r>
              <a:rPr lang="en-US" sz="3200" b="1" i="0" u="none" strike="noStrike" kern="1200" cap="none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cont</a:t>
            </a:r>
            <a:r>
              <a:rPr lang="en-US" sz="3200" b="1" i="0" u="none" strike="noStrike" kern="1200" cap="none" dirty="0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rPr>
              <a:t>)</a:t>
            </a:r>
            <a:endParaRPr lang="en-US" sz="3200" b="0" i="0" u="none" strike="noStrike" kern="1200" cap="none" dirty="0">
              <a:solidFill>
                <a:schemeClr val="tx1"/>
              </a:solidFill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1A819BA-FD81-4829-3C9F-24D69173B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" y="1733550"/>
            <a:ext cx="8153400" cy="33909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590E007-EE08-6DCD-43AE-6D90F1ED5633}"/>
              </a:ext>
            </a:extLst>
          </p:cNvPr>
          <p:cNvSpPr/>
          <p:nvPr/>
        </p:nvSpPr>
        <p:spPr>
          <a:xfrm>
            <a:off x="787051" y="1232834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7831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806993" y="125163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Existing NOS</a:t>
            </a:r>
          </a:p>
        </p:txBody>
      </p:sp>
      <p:sp>
        <p:nvSpPr>
          <p:cNvPr id="7" name="Rectangle 6"/>
          <p:cNvSpPr/>
          <p:nvPr/>
        </p:nvSpPr>
        <p:spPr>
          <a:xfrm>
            <a:off x="767784" y="1012405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1F616B-734A-3FA8-E508-25025605283F}"/>
              </a:ext>
            </a:extLst>
          </p:cNvPr>
          <p:cNvSpPr txBox="1"/>
          <p:nvPr/>
        </p:nvSpPr>
        <p:spPr>
          <a:xfrm>
            <a:off x="651850" y="4727717"/>
            <a:ext cx="76682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Must follow NOS writing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Performance criteria would be what is used for assessment if the NOS were used in qualification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/>
              <a:t>Knowledge and Understanding is usually evidenced through questions and answers, reflective accounts or professional discussions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A18D09-E8CA-D318-D348-F2102EEABAF9}"/>
              </a:ext>
            </a:extLst>
          </p:cNvPr>
          <p:cNvSpPr txBox="1"/>
          <p:nvPr/>
        </p:nvSpPr>
        <p:spPr>
          <a:xfrm>
            <a:off x="651850" y="1203813"/>
            <a:ext cx="78403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</a:rPr>
              <a:t>Key updates: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2"/>
                </a:solidFill>
              </a:rPr>
              <a:t>Recognition that not all CD practitioners are based within an organisation – wording amended to reflect that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2"/>
                </a:solidFill>
              </a:rPr>
              <a:t>Amalgamation of </a:t>
            </a:r>
            <a:r>
              <a:rPr lang="en-GB" sz="2400" b="1" dirty="0" err="1">
                <a:solidFill>
                  <a:schemeClr val="tx2"/>
                </a:solidFill>
              </a:rPr>
              <a:t>JETSCD08</a:t>
            </a:r>
            <a:r>
              <a:rPr lang="en-GB" sz="2400" b="1" dirty="0">
                <a:solidFill>
                  <a:schemeClr val="tx2"/>
                </a:solidFill>
              </a:rPr>
              <a:t> and 09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2"/>
                </a:solidFill>
              </a:rPr>
              <a:t>Emphasis on supporting communities to know and use their legal rights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tx2"/>
                </a:solidFill>
              </a:rPr>
              <a:t>Updating of Glossary terms – Resources, Technology, Community and Community Engagement</a:t>
            </a:r>
          </a:p>
        </p:txBody>
      </p:sp>
    </p:spTree>
    <p:extLst>
      <p:ext uri="{BB962C8B-B14F-4D97-AF65-F5344CB8AC3E}">
        <p14:creationId xmlns:p14="http://schemas.microsoft.com/office/powerpoint/2010/main" val="32048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637315" y="39080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Imported NOS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6993" y="1041912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0DBEAC-9D13-BAAC-3E15-75C79990FAE8}"/>
              </a:ext>
            </a:extLst>
          </p:cNvPr>
          <p:cNvSpPr txBox="1"/>
          <p:nvPr/>
        </p:nvSpPr>
        <p:spPr>
          <a:xfrm>
            <a:off x="954133" y="5503460"/>
            <a:ext cx="6036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Must be imported entirely – no amendments can be made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Can contextualise in own setting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5581EB-51C0-F9AB-9BA1-65C88EBE5E86}"/>
              </a:ext>
            </a:extLst>
          </p:cNvPr>
          <p:cNvSpPr txBox="1"/>
          <p:nvPr/>
        </p:nvSpPr>
        <p:spPr>
          <a:xfrm>
            <a:off x="595575" y="1334880"/>
            <a:ext cx="734469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err="1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INSML045</a:t>
            </a:r>
            <a:r>
              <a:rPr lang="en-GB" sz="2800" b="1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 - </a:t>
            </a:r>
            <a:r>
              <a:rPr lang="en-GB" sz="2800" b="1" dirty="0">
                <a:solidFill>
                  <a:schemeClr val="accent2"/>
                </a:solidFill>
              </a:rPr>
              <a:t>Manage programmes of work or projects  - </a:t>
            </a:r>
            <a:r>
              <a:rPr lang="en-GB" sz="2800" b="1" dirty="0">
                <a:solidFill>
                  <a:srgbClr val="00B050"/>
                </a:solidFill>
              </a:rPr>
              <a:t>74% Agreed/Strongly Agreed</a:t>
            </a:r>
          </a:p>
          <a:p>
            <a:endParaRPr lang="en-GB" sz="2800" b="1" dirty="0">
              <a:solidFill>
                <a:schemeClr val="accent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err="1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INSML008</a:t>
            </a:r>
            <a:r>
              <a:rPr lang="en-GB" sz="2800" b="1" dirty="0">
                <a:solidFill>
                  <a:schemeClr val="accent2"/>
                </a:solidFill>
                <a:effectLst/>
                <a:ea typeface="Calibri" panose="020F0502020204030204" pitchFamily="34" charset="0"/>
              </a:rPr>
              <a:t> - </a:t>
            </a:r>
            <a:r>
              <a:rPr lang="en-GB" sz="2800" b="1" dirty="0">
                <a:solidFill>
                  <a:schemeClr val="accent2"/>
                </a:solidFill>
              </a:rPr>
              <a:t>Promote equality of opportunity, diversity and inclusion in your organisation – </a:t>
            </a:r>
            <a:r>
              <a:rPr lang="en-GB" sz="2800" b="1" dirty="0">
                <a:solidFill>
                  <a:srgbClr val="00B050"/>
                </a:solidFill>
              </a:rPr>
              <a:t>85% Agreed/Strongly Agreed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solidFill>
                <a:schemeClr val="accent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 err="1">
                <a:solidFill>
                  <a:schemeClr val="accent2"/>
                </a:solidFill>
              </a:rPr>
              <a:t>INSHOU53</a:t>
            </a:r>
            <a:r>
              <a:rPr lang="en-GB" sz="2800" b="1" dirty="0">
                <a:solidFill>
                  <a:schemeClr val="accent2"/>
                </a:solidFill>
              </a:rPr>
              <a:t> - Recruit and Manage volunteers – </a:t>
            </a:r>
            <a:r>
              <a:rPr lang="en-GB" sz="2800" b="1" dirty="0">
                <a:solidFill>
                  <a:srgbClr val="00B050"/>
                </a:solidFill>
              </a:rPr>
              <a:t>60% Agreed/Strongly Agreed</a:t>
            </a:r>
          </a:p>
        </p:txBody>
      </p:sp>
    </p:spTree>
    <p:extLst>
      <p:ext uri="{BB962C8B-B14F-4D97-AF65-F5344CB8AC3E}">
        <p14:creationId xmlns:p14="http://schemas.microsoft.com/office/powerpoint/2010/main" val="49623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637315" y="293191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New NOS</a:t>
            </a:r>
          </a:p>
        </p:txBody>
      </p:sp>
      <p:sp>
        <p:nvSpPr>
          <p:cNvPr id="7" name="Rectangle 6"/>
          <p:cNvSpPr/>
          <p:nvPr/>
        </p:nvSpPr>
        <p:spPr>
          <a:xfrm>
            <a:off x="716459" y="1041912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1F616B-734A-3FA8-E508-25025605283F}"/>
              </a:ext>
            </a:extLst>
          </p:cNvPr>
          <p:cNvSpPr txBox="1"/>
          <p:nvPr/>
        </p:nvSpPr>
        <p:spPr>
          <a:xfrm>
            <a:off x="626607" y="1372719"/>
            <a:ext cx="83207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2"/>
                </a:solidFill>
              </a:rPr>
              <a:t>Advocate with and on behalf of individuals and communities so that their interests are represented</a:t>
            </a:r>
          </a:p>
          <a:p>
            <a:endParaRPr lang="en-GB" sz="2800" b="1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2"/>
                </a:solidFill>
              </a:rPr>
              <a:t>Support communities to become aware, collectively explore and act on the impacts of climate change in pursuit of climate justice</a:t>
            </a:r>
          </a:p>
          <a:p>
            <a:endParaRPr lang="en-GB" sz="2400" dirty="0"/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Must follow NOS writing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Performance criteria would be what is used for assessment if the NOS were used in qualification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Knowledge and Understanding is usually evidenced through questions and answers, reflective accounts or professional discussions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Created in collaboration with the Steering 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827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637315" y="146750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Things to consider…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877361" y="992952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1F616B-734A-3FA8-E508-25025605283F}"/>
              </a:ext>
            </a:extLst>
          </p:cNvPr>
          <p:cNvSpPr txBox="1"/>
          <p:nvPr/>
        </p:nvSpPr>
        <p:spPr>
          <a:xfrm>
            <a:off x="733291" y="1316096"/>
            <a:ext cx="83207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Community Development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Sector skills council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r>
              <a:rPr lang="en-GB" sz="2400" dirty="0"/>
              <a:t>          Review documentation available: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B1E1C-9156-6A4A-A2CA-06C03A4596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441" y="3624801"/>
            <a:ext cx="5013702" cy="24707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A98C9B-7F75-81E7-A5AD-BDC0D5AE0D09}"/>
              </a:ext>
            </a:extLst>
          </p:cNvPr>
          <p:cNvSpPr txBox="1"/>
          <p:nvPr/>
        </p:nvSpPr>
        <p:spPr>
          <a:xfrm>
            <a:off x="6533293" y="3787578"/>
            <a:ext cx="1638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5"/>
              </a:rPr>
              <a:t>National Occupational Standards 2022-23: Community Development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825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0" y="1428996"/>
            <a:ext cx="9144000" cy="5863932"/>
          </a:xfrm>
          <a:prstGeom prst="rect">
            <a:avLst/>
          </a:prstGeom>
          <a:gradFill flip="none" rotWithShape="1">
            <a:gsLst>
              <a:gs pos="0">
                <a:srgbClr val="7030CD"/>
              </a:gs>
              <a:gs pos="9000">
                <a:srgbClr val="41C6CD"/>
              </a:gs>
              <a:gs pos="27000">
                <a:srgbClr val="BAF2F8"/>
              </a:gs>
              <a:gs pos="100000">
                <a:schemeClr val="bg1"/>
              </a:gs>
            </a:gsLst>
            <a:lin ang="13500000" scaled="1"/>
            <a:tileRect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39" name="Google Shape;255;p24"/>
          <p:cNvSpPr txBox="1">
            <a:spLocks/>
          </p:cNvSpPr>
          <p:nvPr/>
        </p:nvSpPr>
        <p:spPr>
          <a:xfrm>
            <a:off x="446046" y="267099"/>
            <a:ext cx="10197494" cy="10994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accent1"/>
              </a:buClr>
              <a:buSzPts val="3600"/>
              <a:buFont typeface="Arial"/>
              <a:buNone/>
            </a:pPr>
            <a:r>
              <a:rPr lang="en-GB" b="1" dirty="0">
                <a:latin typeface="Arial"/>
                <a:ea typeface="Arial"/>
                <a:cs typeface="Arial"/>
                <a:sym typeface="Arial"/>
              </a:rPr>
              <a:t>Next Steps</a:t>
            </a:r>
            <a:endParaRPr lang="en-GB" dirty="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" name="Google Shape;258;p24"/>
          <p:cNvGrpSpPr/>
          <p:nvPr/>
        </p:nvGrpSpPr>
        <p:grpSpPr>
          <a:xfrm>
            <a:off x="31606" y="1891765"/>
            <a:ext cx="8892987" cy="4583354"/>
            <a:chOff x="-110811" y="0"/>
            <a:chExt cx="9960239" cy="4093482"/>
          </a:xfrm>
        </p:grpSpPr>
        <p:sp>
          <p:nvSpPr>
            <p:cNvPr id="41" name="Google Shape;259;p24"/>
            <p:cNvSpPr/>
            <p:nvPr/>
          </p:nvSpPr>
          <p:spPr>
            <a:xfrm>
              <a:off x="-110811" y="0"/>
              <a:ext cx="9960239" cy="409348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41C6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60;p24"/>
            <p:cNvSpPr/>
            <p:nvPr/>
          </p:nvSpPr>
          <p:spPr>
            <a:xfrm>
              <a:off x="2197665" y="1234219"/>
              <a:ext cx="2135902" cy="1637392"/>
            </a:xfrm>
            <a:prstGeom prst="roundRect">
              <a:avLst>
                <a:gd name="adj" fmla="val 16667"/>
              </a:avLst>
            </a:prstGeom>
            <a:solidFill>
              <a:srgbClr val="C9CBE5"/>
            </a:solidFill>
            <a:ln w="254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" name="Google Shape;261;p24"/>
            <p:cNvSpPr txBox="1"/>
            <p:nvPr/>
          </p:nvSpPr>
          <p:spPr>
            <a:xfrm>
              <a:off x="2458565" y="1388673"/>
              <a:ext cx="1976039" cy="147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Final NOS submitted</a:t>
              </a: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lang="en-GB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lang="en-GB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lang="en-GB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March 2023</a:t>
              </a:r>
              <a:endParaRPr dirty="0"/>
            </a:p>
          </p:txBody>
        </p:sp>
        <p:sp>
          <p:nvSpPr>
            <p:cNvPr id="44" name="Google Shape;262;p24"/>
            <p:cNvSpPr/>
            <p:nvPr/>
          </p:nvSpPr>
          <p:spPr>
            <a:xfrm>
              <a:off x="4486955" y="1207794"/>
              <a:ext cx="2135902" cy="1637392"/>
            </a:xfrm>
            <a:prstGeom prst="roundRect">
              <a:avLst>
                <a:gd name="adj" fmla="val 16667"/>
              </a:avLst>
            </a:prstGeom>
            <a:solidFill>
              <a:srgbClr val="B6B9DC"/>
            </a:solidFill>
            <a:ln w="254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5" name="Google Shape;263;p24"/>
            <p:cNvSpPr txBox="1"/>
            <p:nvPr/>
          </p:nvSpPr>
          <p:spPr>
            <a:xfrm>
              <a:off x="4634250" y="1252107"/>
              <a:ext cx="1976039" cy="147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egulators  review (NOS governance group)</a:t>
              </a:r>
              <a:endParaRPr sz="2100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March/April 2023</a:t>
              </a:r>
              <a:endParaRPr sz="18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8" name="Google Shape;266;p24"/>
            <p:cNvSpPr/>
            <p:nvPr/>
          </p:nvSpPr>
          <p:spPr>
            <a:xfrm>
              <a:off x="6787024" y="1230500"/>
              <a:ext cx="2011530" cy="1557462"/>
            </a:xfrm>
            <a:prstGeom prst="roundRect">
              <a:avLst>
                <a:gd name="adj" fmla="val 16667"/>
              </a:avLst>
            </a:prstGeom>
            <a:solidFill>
              <a:srgbClr val="8488C4"/>
            </a:solidFill>
            <a:ln w="2540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" name="Google Shape;267;p24"/>
            <p:cNvSpPr txBox="1"/>
            <p:nvPr/>
          </p:nvSpPr>
          <p:spPr>
            <a:xfrm>
              <a:off x="7007299" y="1333967"/>
              <a:ext cx="1791254" cy="147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NOS published on NOS database</a:t>
              </a: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lang="en-GB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April 2023</a:t>
              </a:r>
              <a:endParaRPr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446046" y="1213880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2" name="Google Shape;260;p24">
            <a:extLst>
              <a:ext uri="{FF2B5EF4-FFF2-40B4-BE49-F238E27FC236}">
                <a16:creationId xmlns:a16="http://schemas.microsoft.com/office/drawing/2014/main" id="{D973FE27-865A-8531-583B-BB4352F4657C}"/>
              </a:ext>
            </a:extLst>
          </p:cNvPr>
          <p:cNvSpPr/>
          <p:nvPr/>
        </p:nvSpPr>
        <p:spPr>
          <a:xfrm>
            <a:off x="29893" y="3290573"/>
            <a:ext cx="1907037" cy="1833341"/>
          </a:xfrm>
          <a:prstGeom prst="roundRect">
            <a:avLst>
              <a:gd name="adj" fmla="val 16667"/>
            </a:avLst>
          </a:prstGeom>
          <a:solidFill>
            <a:srgbClr val="C9CBE5"/>
          </a:solidFill>
          <a:ln w="25400" cap="rnd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Google Shape;261;p24">
            <a:extLst>
              <a:ext uri="{FF2B5EF4-FFF2-40B4-BE49-F238E27FC236}">
                <a16:creationId xmlns:a16="http://schemas.microsoft.com/office/drawing/2014/main" id="{C2AC3B39-ACF7-9A0B-CE86-B30EAE0585E2}"/>
              </a:ext>
            </a:extLst>
          </p:cNvPr>
          <p:cNvSpPr txBox="1"/>
          <p:nvPr/>
        </p:nvSpPr>
        <p:spPr>
          <a:xfrm>
            <a:off x="219407" y="3385369"/>
            <a:ext cx="1764304" cy="16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Submission sign off by Steering Group</a:t>
            </a:r>
            <a:endParaRPr lang="en-GB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en-GB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en-GB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March 2023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1486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0" y="1780675"/>
            <a:ext cx="9144000" cy="5863932"/>
          </a:xfrm>
          <a:prstGeom prst="rect">
            <a:avLst/>
          </a:prstGeom>
          <a:gradFill flip="none" rotWithShape="1">
            <a:gsLst>
              <a:gs pos="0">
                <a:srgbClr val="7030CD"/>
              </a:gs>
              <a:gs pos="9000">
                <a:srgbClr val="41C6CD"/>
              </a:gs>
              <a:gs pos="27000">
                <a:srgbClr val="BAF2F8"/>
              </a:gs>
              <a:gs pos="100000">
                <a:schemeClr val="bg1"/>
              </a:gs>
            </a:gsLst>
            <a:lin ang="13500000" scaled="1"/>
            <a:tileRect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Google Shape;308;p28"/>
          <p:cNvSpPr txBox="1">
            <a:spLocks/>
          </p:cNvSpPr>
          <p:nvPr/>
        </p:nvSpPr>
        <p:spPr>
          <a:xfrm>
            <a:off x="677334" y="256028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dk1"/>
              </a:buClr>
              <a:buSzPts val="3600"/>
              <a:buFont typeface="Arial"/>
              <a:buNone/>
            </a:pPr>
            <a:r>
              <a:rPr lang="en-GB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Details</a:t>
            </a:r>
            <a:endParaRPr lang="en-GB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09;p28"/>
          <p:cNvSpPr txBox="1">
            <a:spLocks/>
          </p:cNvSpPr>
          <p:nvPr/>
        </p:nvSpPr>
        <p:spPr>
          <a:xfrm>
            <a:off x="677334" y="1690456"/>
            <a:ext cx="7792898" cy="50965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000"/>
              </a:spcBef>
              <a:buSzPts val="1920"/>
            </a:pPr>
            <a:r>
              <a:rPr lang="en-GB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Kirsty Gemmell</a:t>
            </a:r>
          </a:p>
          <a:p>
            <a:pPr algn="l">
              <a:spcBef>
                <a:spcPts val="1000"/>
              </a:spcBef>
              <a:buSzPts val="1920"/>
            </a:pPr>
            <a:r>
              <a:rPr lang="en-GB" sz="2400" dirty="0">
                <a:solidFill>
                  <a:schemeClr val="dk1"/>
                </a:solidFill>
                <a:latin typeface="Arial"/>
                <a:cs typeface="Arial"/>
                <a:sym typeface="Arial"/>
              </a:rPr>
              <a:t>Education Officer</a:t>
            </a:r>
            <a:endParaRPr lang="en-GB" sz="2400" dirty="0"/>
          </a:p>
          <a:p>
            <a:pPr algn="l">
              <a:spcBef>
                <a:spcPts val="1000"/>
              </a:spcBef>
              <a:buSzPts val="1920"/>
            </a:pPr>
            <a:r>
              <a:rPr lang="en-GB" sz="24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Kirsty.Gemmell@cldstandardscouncil.org.uk</a:t>
            </a:r>
            <a:r>
              <a:rPr lang="en-GB" sz="24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GB" sz="2400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spcBef>
                <a:spcPts val="1000"/>
              </a:spcBef>
              <a:buSzPts val="1920"/>
            </a:pPr>
            <a:endParaRPr lang="en-GB" sz="2400" u="sng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spcBef>
                <a:spcPts val="1000"/>
              </a:spcBef>
              <a:buSzPts val="1920"/>
            </a:pPr>
            <a:endParaRPr lang="en-GB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spcBef>
                <a:spcPts val="1000"/>
              </a:spcBef>
              <a:buSzPts val="2240"/>
            </a:pPr>
            <a:r>
              <a:rPr lang="en-GB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Steven Maclennan</a:t>
            </a:r>
          </a:p>
          <a:p>
            <a:pPr algn="l">
              <a:spcBef>
                <a:spcPts val="1000"/>
              </a:spcBef>
              <a:buSzPts val="2240"/>
            </a:pPr>
            <a:r>
              <a:rPr lang="en-GB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Officer</a:t>
            </a:r>
          </a:p>
          <a:p>
            <a:pPr algn="l">
              <a:spcBef>
                <a:spcPts val="1000"/>
              </a:spcBef>
              <a:buSzPts val="2240"/>
            </a:pPr>
            <a:r>
              <a:rPr lang="en-GB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Steven.maclennan@cldstandardscouncil.org.uk</a:t>
            </a:r>
            <a:r>
              <a:rPr lang="en-GB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algn="l">
              <a:spcBef>
                <a:spcPts val="1000"/>
              </a:spcBef>
              <a:buSzPts val="2240"/>
            </a:pPr>
            <a:endParaRPr lang="en-GB"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6993" y="1221883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380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06994" y="394898"/>
            <a:ext cx="25859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kern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Agenda</a:t>
            </a:r>
            <a:endParaRPr lang="en-US" dirty="0">
              <a:solidFill>
                <a:schemeClr val="bg1">
                  <a:lumMod val="50000"/>
                </a:schemeClr>
              </a:solidFill>
              <a:latin typeface=""/>
              <a:cs typeface="Gill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9" name="Google Shape;161;p19"/>
          <p:cNvSpPr txBox="1">
            <a:spLocks/>
          </p:cNvSpPr>
          <p:nvPr/>
        </p:nvSpPr>
        <p:spPr>
          <a:xfrm>
            <a:off x="601249" y="2182596"/>
            <a:ext cx="7689231" cy="39348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90000"/>
              </a:lnSpc>
              <a:spcBef>
                <a:spcPts val="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Welcome and Introductions</a:t>
            </a:r>
            <a:endParaRPr lang="en-GB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90000"/>
              </a:lnSpc>
              <a:spcBef>
                <a:spcPts val="160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Background to NOS </a:t>
            </a:r>
          </a:p>
          <a:p>
            <a:pPr marL="342900" indent="-342900" algn="l">
              <a:lnSpc>
                <a:spcPct val="90000"/>
              </a:lnSpc>
              <a:spcBef>
                <a:spcPts val="160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Consultation Process </a:t>
            </a:r>
            <a:endParaRPr lang="en-GB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90000"/>
              </a:lnSpc>
              <a:spcBef>
                <a:spcPts val="160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Functional Map </a:t>
            </a:r>
          </a:p>
          <a:p>
            <a:pPr marL="342900" indent="-342900" algn="l">
              <a:lnSpc>
                <a:spcPct val="90000"/>
              </a:lnSpc>
              <a:spcBef>
                <a:spcPts val="160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Draft Standards</a:t>
            </a:r>
          </a:p>
          <a:p>
            <a:pPr marL="342900" indent="-342900" algn="l">
              <a:lnSpc>
                <a:spcPct val="90000"/>
              </a:lnSpc>
              <a:spcBef>
                <a:spcPts val="1600"/>
              </a:spcBef>
              <a:buSzPts val="1440"/>
              <a:buFont typeface="Arial"/>
              <a:buChar char="►"/>
            </a:pPr>
            <a:r>
              <a:rPr lang="en-GB" b="1" dirty="0">
                <a:solidFill>
                  <a:schemeClr val="tx1"/>
                </a:solidFill>
                <a:latin typeface="Arial"/>
                <a:cs typeface="Arial"/>
                <a:sym typeface="Arial"/>
              </a:rPr>
              <a:t>What next?</a:t>
            </a:r>
            <a:endParaRPr lang="en-GB" b="1" dirty="0">
              <a:solidFill>
                <a:schemeClr val="tx1"/>
              </a:solidFill>
            </a:endParaRPr>
          </a:p>
          <a:p>
            <a:pPr marL="342900" indent="-266700" algn="l">
              <a:lnSpc>
                <a:spcPct val="90000"/>
              </a:lnSpc>
              <a:spcBef>
                <a:spcPts val="1600"/>
              </a:spcBef>
              <a:buSzPts val="1200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5671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6433457"/>
            <a:ext cx="9144000" cy="424543"/>
          </a:xfrm>
          <a:prstGeom prst="rect">
            <a:avLst/>
          </a:prstGeom>
          <a:gradFill>
            <a:gsLst>
              <a:gs pos="0">
                <a:srgbClr val="8488C4"/>
              </a:gs>
              <a:gs pos="23000">
                <a:srgbClr val="D4DEFF"/>
              </a:gs>
              <a:gs pos="98000">
                <a:schemeClr val="bg1"/>
              </a:gs>
              <a:gs pos="45000">
                <a:srgbClr val="41C6CD">
                  <a:alpha val="47000"/>
                </a:srgbClr>
              </a:gs>
            </a:gsLst>
            <a:lin ang="16200000" scaled="0"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5" name="Google Shape;166;p20"/>
          <p:cNvSpPr txBox="1">
            <a:spLocks/>
          </p:cNvSpPr>
          <p:nvPr/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dk1"/>
              </a:buClr>
              <a:buSzPts val="3600"/>
              <a:buFont typeface="Arial"/>
              <a:buNone/>
            </a:pPr>
            <a:r>
              <a:rPr lang="en-GB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Project Outputs</a:t>
            </a:r>
            <a:endParaRPr lang="en-GB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" name="Google Shape;167;p20"/>
          <p:cNvGrpSpPr/>
          <p:nvPr/>
        </p:nvGrpSpPr>
        <p:grpSpPr>
          <a:xfrm>
            <a:off x="29167" y="2336838"/>
            <a:ext cx="8852919" cy="1839628"/>
            <a:chOff x="-140066" y="357582"/>
            <a:chExt cx="8852919" cy="1306140"/>
          </a:xfrm>
        </p:grpSpPr>
        <p:sp>
          <p:nvSpPr>
            <p:cNvPr id="9" name="Google Shape;168;p20"/>
            <p:cNvSpPr/>
            <p:nvPr/>
          </p:nvSpPr>
          <p:spPr>
            <a:xfrm>
              <a:off x="116541" y="446922"/>
              <a:ext cx="8596312" cy="1216800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69;p20"/>
            <p:cNvSpPr txBox="1"/>
            <p:nvPr/>
          </p:nvSpPr>
          <p:spPr>
            <a:xfrm>
              <a:off x="-140066" y="357582"/>
              <a:ext cx="8477514" cy="12209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None/>
              </a:pPr>
              <a:r>
                <a:rPr lang="en-GB" sz="3200" b="0" i="0" u="none" strike="noStrike" cap="none" dirty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 suite of up to date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None/>
              </a:pPr>
              <a:r>
                <a:rPr lang="en-GB" sz="3200" b="0" i="0" u="none" strike="noStrike" cap="none" dirty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National Occupatio</a:t>
              </a:r>
              <a:r>
                <a:rPr lang="en-GB" sz="3200" b="0" u="none" strike="noStrike" cap="none" dirty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n</a:t>
              </a:r>
              <a:r>
                <a:rPr lang="en-GB" sz="3200" b="0" i="0" u="none" strike="noStrike" cap="none" dirty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al Standards for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Trebuchet MS"/>
                <a:buNone/>
              </a:pPr>
              <a:r>
                <a:rPr lang="en-GB" sz="3200" b="0" i="0" u="none" strike="noStrike" cap="none" dirty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Community Development</a:t>
              </a:r>
              <a:endParaRPr sz="3200" b="0" i="0" u="none" strike="noStrike" cap="none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24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867157"/>
            <a:ext cx="9144000" cy="5464629"/>
          </a:xfrm>
          <a:prstGeom prst="rect">
            <a:avLst/>
          </a:prstGeom>
          <a:gradFill flip="none" rotWithShape="1">
            <a:gsLst>
              <a:gs pos="0">
                <a:srgbClr val="7030CD"/>
              </a:gs>
              <a:gs pos="9000">
                <a:srgbClr val="41C6CD"/>
              </a:gs>
              <a:gs pos="27000">
                <a:srgbClr val="BAF2F8"/>
              </a:gs>
              <a:gs pos="100000">
                <a:schemeClr val="bg1"/>
              </a:gs>
            </a:gsLst>
            <a:lin ang="13500000" scaled="1"/>
            <a:tileRect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350252"/>
            <a:ext cx="1014770" cy="961867"/>
          </a:xfrm>
          <a:prstGeom prst="rect">
            <a:avLst/>
          </a:prstGeom>
        </p:spPr>
      </p:pic>
      <p:sp>
        <p:nvSpPr>
          <p:cNvPr id="33" name="Google Shape;216;p22"/>
          <p:cNvSpPr txBox="1">
            <a:spLocks/>
          </p:cNvSpPr>
          <p:nvPr/>
        </p:nvSpPr>
        <p:spPr>
          <a:xfrm>
            <a:off x="273666" y="453591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dk1"/>
              </a:buClr>
              <a:buSzPts val="3600"/>
              <a:buFont typeface="Arial"/>
              <a:buNone/>
            </a:pPr>
            <a:r>
              <a:rPr lang="en-GB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NOS?</a:t>
            </a:r>
            <a:endParaRPr lang="en-GB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17;p22"/>
          <p:cNvSpPr txBox="1">
            <a:spLocks/>
          </p:cNvSpPr>
          <p:nvPr/>
        </p:nvSpPr>
        <p:spPr>
          <a:xfrm>
            <a:off x="378890" y="2582781"/>
            <a:ext cx="8596668" cy="180992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SzPts val="2560"/>
            </a:pPr>
            <a:r>
              <a:rPr lang="en-GB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National Occupational Standard describes what an individual needs to do, know, and understand in order to competently carry out a particular job or function</a:t>
            </a:r>
            <a:endParaRPr lang="en-GB" sz="4000" dirty="0"/>
          </a:p>
          <a:p>
            <a:pPr marL="342900" indent="-251459" algn="l">
              <a:spcBef>
                <a:spcPts val="1000"/>
              </a:spcBef>
              <a:buSzPts val="1440"/>
            </a:pP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78890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4246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10641"/>
            <a:ext cx="9144000" cy="5464629"/>
          </a:xfrm>
          <a:prstGeom prst="rect">
            <a:avLst/>
          </a:prstGeom>
          <a:gradFill flip="none" rotWithShape="1">
            <a:gsLst>
              <a:gs pos="0">
                <a:srgbClr val="7030CD"/>
              </a:gs>
              <a:gs pos="9000">
                <a:srgbClr val="41C6CD"/>
              </a:gs>
              <a:gs pos="27000">
                <a:srgbClr val="BAF2F8"/>
              </a:gs>
              <a:gs pos="100000">
                <a:schemeClr val="bg1"/>
              </a:gs>
            </a:gsLst>
            <a:lin ang="13500000" scaled="1"/>
            <a:tileRect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7" name="Picture 6" descr="CLD_Colour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416508"/>
            <a:ext cx="1014770" cy="961867"/>
          </a:xfrm>
          <a:prstGeom prst="rect">
            <a:avLst/>
          </a:prstGeom>
        </p:spPr>
      </p:pic>
      <p:sp>
        <p:nvSpPr>
          <p:cNvPr id="8" name="Google Shape;222;p23"/>
          <p:cNvSpPr txBox="1"/>
          <p:nvPr/>
        </p:nvSpPr>
        <p:spPr>
          <a:xfrm>
            <a:off x="715393" y="361928"/>
            <a:ext cx="6336704" cy="795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Potential Uses of NOS</a:t>
            </a:r>
            <a:endParaRPr sz="3600" dirty="0"/>
          </a:p>
        </p:txBody>
      </p:sp>
      <p:sp>
        <p:nvSpPr>
          <p:cNvPr id="10" name="Google Shape;223;p23"/>
          <p:cNvSpPr/>
          <p:nvPr/>
        </p:nvSpPr>
        <p:spPr>
          <a:xfrm>
            <a:off x="5940425" y="2199856"/>
            <a:ext cx="24479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" name="Google Shape;224;p23"/>
          <p:cNvSpPr/>
          <p:nvPr/>
        </p:nvSpPr>
        <p:spPr>
          <a:xfrm>
            <a:off x="5795963" y="3927056"/>
            <a:ext cx="28797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" name="Google Shape;225;p23"/>
          <p:cNvSpPr/>
          <p:nvPr/>
        </p:nvSpPr>
        <p:spPr>
          <a:xfrm>
            <a:off x="3203575" y="4719219"/>
            <a:ext cx="24479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" name="Google Shape;226;p23"/>
          <p:cNvSpPr/>
          <p:nvPr/>
        </p:nvSpPr>
        <p:spPr>
          <a:xfrm>
            <a:off x="468313" y="4000081"/>
            <a:ext cx="24479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" name="Google Shape;227;p23"/>
          <p:cNvSpPr/>
          <p:nvPr/>
        </p:nvSpPr>
        <p:spPr>
          <a:xfrm>
            <a:off x="395288" y="2271294"/>
            <a:ext cx="24479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228;p23"/>
          <p:cNvSpPr/>
          <p:nvPr/>
        </p:nvSpPr>
        <p:spPr>
          <a:xfrm>
            <a:off x="3132138" y="1352867"/>
            <a:ext cx="2447925" cy="936625"/>
          </a:xfrm>
          <a:prstGeom prst="ellipse">
            <a:avLst/>
          </a:prstGeom>
          <a:solidFill>
            <a:srgbClr val="6D91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" name="Google Shape;229;p23"/>
          <p:cNvSpPr txBox="1"/>
          <p:nvPr/>
        </p:nvSpPr>
        <p:spPr>
          <a:xfrm>
            <a:off x="3203574" y="3061869"/>
            <a:ext cx="2306067" cy="923330"/>
          </a:xfrm>
          <a:prstGeom prst="rect">
            <a:avLst/>
          </a:prstGeom>
          <a:noFill/>
          <a:ln w="19050" cap="flat" cmpd="sng">
            <a:solidFill>
              <a:srgbClr val="3A3A3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marR="0" lvl="0" indent="-17780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>
                <a:solidFill>
                  <a:srgbClr val="7030A0"/>
                </a:solidFill>
                <a:latin typeface="Trebuchet MS"/>
                <a:ea typeface="Trebuchet MS"/>
                <a:cs typeface="Trebuchet MS"/>
                <a:sym typeface="Trebuchet MS"/>
              </a:rPr>
              <a:t>Key outcomes</a:t>
            </a:r>
            <a:endParaRPr/>
          </a:p>
          <a:p>
            <a:pPr marL="177800" marR="0" lvl="0" indent="-17780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>
                <a:solidFill>
                  <a:srgbClr val="7030A0"/>
                </a:solidFill>
                <a:latin typeface="Trebuchet MS"/>
                <a:ea typeface="Trebuchet MS"/>
                <a:cs typeface="Trebuchet MS"/>
                <a:sym typeface="Trebuchet MS"/>
              </a:rPr>
              <a:t>Underpinning knowledge</a:t>
            </a:r>
            <a:endParaRPr/>
          </a:p>
        </p:txBody>
      </p:sp>
      <p:sp>
        <p:nvSpPr>
          <p:cNvPr id="17" name="Google Shape;230;p23"/>
          <p:cNvSpPr txBox="1"/>
          <p:nvPr/>
        </p:nvSpPr>
        <p:spPr>
          <a:xfrm>
            <a:off x="3450655" y="1407694"/>
            <a:ext cx="1871663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Competency frameworks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8" name="Google Shape;231;p23"/>
          <p:cNvSpPr txBox="1"/>
          <p:nvPr/>
        </p:nvSpPr>
        <p:spPr>
          <a:xfrm>
            <a:off x="6156325" y="2344319"/>
            <a:ext cx="215900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Job descriptions / requirements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9" name="Google Shape;232;p23"/>
          <p:cNvSpPr txBox="1"/>
          <p:nvPr/>
        </p:nvSpPr>
        <p:spPr>
          <a:xfrm>
            <a:off x="5867400" y="4071519"/>
            <a:ext cx="2808288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Individual performance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&amp; appraisal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0" name="Google Shape;233;p23"/>
          <p:cNvSpPr txBox="1"/>
          <p:nvPr/>
        </p:nvSpPr>
        <p:spPr>
          <a:xfrm>
            <a:off x="3348038" y="4863681"/>
            <a:ext cx="22320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Focused training &amp; development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1" name="Google Shape;234;p23"/>
          <p:cNvSpPr txBox="1"/>
          <p:nvPr/>
        </p:nvSpPr>
        <p:spPr>
          <a:xfrm>
            <a:off x="786830" y="4142956"/>
            <a:ext cx="20161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Career planning &amp; progression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2" name="Google Shape;235;p23"/>
          <p:cNvSpPr txBox="1"/>
          <p:nvPr/>
        </p:nvSpPr>
        <p:spPr>
          <a:xfrm>
            <a:off x="715393" y="2558631"/>
            <a:ext cx="1871662" cy="366713"/>
          </a:xfrm>
          <a:prstGeom prst="rect">
            <a:avLst/>
          </a:prstGeom>
          <a:noFill/>
          <a:ln w="9525" cap="flat" cmpd="sng">
            <a:solidFill>
              <a:srgbClr val="6D91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 dirty="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rPr>
              <a:t>Qualifications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3" name="Google Shape;236;p23"/>
          <p:cNvSpPr/>
          <p:nvPr/>
        </p:nvSpPr>
        <p:spPr>
          <a:xfrm rot="5400000" flipH="1">
            <a:off x="4067969" y="2486400"/>
            <a:ext cx="576263" cy="2889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37;p23"/>
          <p:cNvSpPr/>
          <p:nvPr/>
        </p:nvSpPr>
        <p:spPr>
          <a:xfrm rot="8587806" flipH="1">
            <a:off x="5478553" y="2705991"/>
            <a:ext cx="466725" cy="2889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" name="Google Shape;238;p23"/>
          <p:cNvSpPr/>
          <p:nvPr/>
        </p:nvSpPr>
        <p:spPr>
          <a:xfrm rot="-2174419" flipH="1">
            <a:off x="2788911" y="4042053"/>
            <a:ext cx="466725" cy="2889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" name="Google Shape;239;p23"/>
          <p:cNvSpPr/>
          <p:nvPr/>
        </p:nvSpPr>
        <p:spPr>
          <a:xfrm rot="-8062923" flipH="1">
            <a:off x="5398869" y="4069829"/>
            <a:ext cx="466725" cy="2889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" name="Google Shape;240;p23"/>
          <p:cNvSpPr/>
          <p:nvPr/>
        </p:nvSpPr>
        <p:spPr>
          <a:xfrm rot="1900941" flipH="1">
            <a:off x="2840218" y="2693064"/>
            <a:ext cx="466725" cy="2889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" name="Google Shape;241;p23"/>
          <p:cNvSpPr/>
          <p:nvPr/>
        </p:nvSpPr>
        <p:spPr>
          <a:xfrm rot="5400000">
            <a:off x="4067969" y="4288386"/>
            <a:ext cx="574675" cy="28733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" name="Google Shape;242;p23"/>
          <p:cNvSpPr/>
          <p:nvPr/>
        </p:nvSpPr>
        <p:spPr>
          <a:xfrm rot="1883031">
            <a:off x="5867400" y="1695031"/>
            <a:ext cx="855663" cy="287338"/>
          </a:xfrm>
          <a:prstGeom prst="curvedDownArrow">
            <a:avLst>
              <a:gd name="adj1" fmla="val 59558"/>
              <a:gd name="adj2" fmla="val 119116"/>
              <a:gd name="adj3" fmla="val 33333"/>
            </a:avLst>
          </a:pr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" name="Google Shape;243;p23"/>
          <p:cNvSpPr/>
          <p:nvPr/>
        </p:nvSpPr>
        <p:spPr>
          <a:xfrm rot="8872297">
            <a:off x="5867400" y="5079581"/>
            <a:ext cx="855663" cy="287338"/>
          </a:xfrm>
          <a:prstGeom prst="curvedDownArrow">
            <a:avLst>
              <a:gd name="adj1" fmla="val 59558"/>
              <a:gd name="adj2" fmla="val 119116"/>
              <a:gd name="adj3" fmla="val 33333"/>
            </a:avLst>
          </a:prstGeom>
          <a:solidFill>
            <a:srgbClr val="7030A0"/>
          </a:solidFill>
          <a:ln w="9525" cap="flat" cmpd="sng">
            <a:solidFill>
              <a:srgbClr val="7D60A0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244;p23"/>
          <p:cNvSpPr txBox="1"/>
          <p:nvPr/>
        </p:nvSpPr>
        <p:spPr>
          <a:xfrm rot="-1927703">
            <a:off x="5867400" y="5079581"/>
            <a:ext cx="855663" cy="28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2" name="Google Shape;245;p23"/>
          <p:cNvSpPr/>
          <p:nvPr/>
        </p:nvSpPr>
        <p:spPr>
          <a:xfrm rot="-2087278">
            <a:off x="2124075" y="1695031"/>
            <a:ext cx="855663" cy="287338"/>
          </a:xfrm>
          <a:prstGeom prst="curvedDownArrow">
            <a:avLst>
              <a:gd name="adj1" fmla="val 59558"/>
              <a:gd name="adj2" fmla="val 119116"/>
              <a:gd name="adj3" fmla="val 33333"/>
            </a:avLst>
          </a:pr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5" name="Google Shape;246;p23"/>
          <p:cNvSpPr/>
          <p:nvPr/>
        </p:nvSpPr>
        <p:spPr>
          <a:xfrm rot="-8193172">
            <a:off x="2268538" y="5079581"/>
            <a:ext cx="855662" cy="288925"/>
          </a:xfrm>
          <a:prstGeom prst="curvedDownArrow">
            <a:avLst>
              <a:gd name="adj1" fmla="val 59231"/>
              <a:gd name="adj2" fmla="val 118461"/>
              <a:gd name="adj3" fmla="val 33333"/>
            </a:avLst>
          </a:prstGeom>
          <a:solidFill>
            <a:srgbClr val="7030A0"/>
          </a:solidFill>
          <a:ln w="9525" cap="flat" cmpd="sng">
            <a:solidFill>
              <a:srgbClr val="D3D3D3"/>
            </a:solidFill>
            <a:prstDash val="solid"/>
            <a:miter lim="800000"/>
            <a:headEnd type="none" w="sm" len="sm"/>
            <a:tailEnd type="none" w="sm" len="sm"/>
          </a:ln>
          <a:effectLst>
            <a:outerShdw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247;p23"/>
          <p:cNvSpPr txBox="1"/>
          <p:nvPr/>
        </p:nvSpPr>
        <p:spPr>
          <a:xfrm rot="2606828">
            <a:off x="2268525" y="5079581"/>
            <a:ext cx="855662" cy="28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7" name="Google Shape;248;p23"/>
          <p:cNvSpPr/>
          <p:nvPr/>
        </p:nvSpPr>
        <p:spPr>
          <a:xfrm rot="5400000">
            <a:off x="7348538" y="3382544"/>
            <a:ext cx="715962" cy="220662"/>
          </a:xfrm>
          <a:prstGeom prst="curvedDownArrow">
            <a:avLst>
              <a:gd name="adj1" fmla="val 64892"/>
              <a:gd name="adj2" fmla="val 129784"/>
              <a:gd name="adj3" fmla="val 33333"/>
            </a:avLst>
          </a:pr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8" name="Google Shape;249;p23"/>
          <p:cNvSpPr/>
          <p:nvPr/>
        </p:nvSpPr>
        <p:spPr>
          <a:xfrm rot="-5400000">
            <a:off x="795338" y="3455569"/>
            <a:ext cx="715962" cy="220662"/>
          </a:xfrm>
          <a:prstGeom prst="curvedDownArrow">
            <a:avLst>
              <a:gd name="adj1" fmla="val 64892"/>
              <a:gd name="adj2" fmla="val 129784"/>
              <a:gd name="adj3" fmla="val 33333"/>
            </a:avLst>
          </a:prstGeom>
          <a:solidFill>
            <a:srgbClr val="7030A0"/>
          </a:solidFill>
          <a:ln w="12700" cap="rnd" cmpd="sng">
            <a:solidFill>
              <a:srgbClr val="D3D3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74325" y="1226859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22328" y="994068"/>
            <a:ext cx="9144000" cy="5863932"/>
          </a:xfrm>
          <a:prstGeom prst="rect">
            <a:avLst/>
          </a:prstGeom>
          <a:gradFill flip="none" rotWithShape="1">
            <a:gsLst>
              <a:gs pos="0">
                <a:srgbClr val="7030CD"/>
              </a:gs>
              <a:gs pos="9000">
                <a:srgbClr val="41C6CD"/>
              </a:gs>
              <a:gs pos="27000">
                <a:srgbClr val="BAF2F8"/>
              </a:gs>
              <a:gs pos="100000">
                <a:schemeClr val="bg1"/>
              </a:gs>
            </a:gsLst>
            <a:lin ang="13500000" scaled="1"/>
            <a:tileRect/>
          </a:gra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316" y="78753"/>
            <a:ext cx="1014770" cy="961867"/>
          </a:xfrm>
          <a:prstGeom prst="rect">
            <a:avLst/>
          </a:prstGeom>
        </p:spPr>
      </p:pic>
      <p:sp>
        <p:nvSpPr>
          <p:cNvPr id="14" name="Google Shape;303;p27"/>
          <p:cNvSpPr txBox="1"/>
          <p:nvPr/>
        </p:nvSpPr>
        <p:spPr>
          <a:xfrm>
            <a:off x="538053" y="113718"/>
            <a:ext cx="8409541" cy="707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Functional Analysis</a:t>
            </a:r>
            <a:endParaRPr sz="3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1977" y="835801"/>
            <a:ext cx="4141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Key purpose</a:t>
            </a:r>
          </a:p>
          <a:p>
            <a:endParaRPr lang="en-GB" dirty="0"/>
          </a:p>
        </p:txBody>
      </p:sp>
      <p:sp>
        <p:nvSpPr>
          <p:cNvPr id="6" name="Down Arrow 5"/>
          <p:cNvSpPr/>
          <p:nvPr/>
        </p:nvSpPr>
        <p:spPr>
          <a:xfrm>
            <a:off x="3146322" y="1768573"/>
            <a:ext cx="609600" cy="85164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660316" y="1567849"/>
            <a:ext cx="3143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What needs to happen to achieve the Key Purpose?</a:t>
            </a:r>
            <a:endParaRPr lang="en-US" dirty="0"/>
          </a:p>
          <a:p>
            <a:endParaRPr lang="en-GB" dirty="0"/>
          </a:p>
        </p:txBody>
      </p:sp>
      <p:sp>
        <p:nvSpPr>
          <p:cNvPr id="12" name="Down Arrow 11"/>
          <p:cNvSpPr/>
          <p:nvPr/>
        </p:nvSpPr>
        <p:spPr>
          <a:xfrm>
            <a:off x="3146322" y="4030188"/>
            <a:ext cx="609600" cy="85164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887735" y="2603713"/>
            <a:ext cx="5413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sz="5400" dirty="0"/>
              <a:t>Functional Areas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CFEDD-BBAD-1C1C-E250-708B33401B8E}"/>
              </a:ext>
            </a:extLst>
          </p:cNvPr>
          <p:cNvSpPr txBox="1"/>
          <p:nvPr/>
        </p:nvSpPr>
        <p:spPr>
          <a:xfrm>
            <a:off x="3941555" y="3715194"/>
            <a:ext cx="24309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What needs to happen to achieve this functional area?</a:t>
            </a:r>
            <a:endParaRPr lang="en-US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ADE622-B605-87E2-3601-C8782B7CA6D2}"/>
              </a:ext>
            </a:extLst>
          </p:cNvPr>
          <p:cNvSpPr txBox="1"/>
          <p:nvPr/>
        </p:nvSpPr>
        <p:spPr>
          <a:xfrm>
            <a:off x="564775" y="4920751"/>
            <a:ext cx="82119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National Occupational Standards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6841A1-B488-1E5F-32F5-DE09CBDDDD42}"/>
              </a:ext>
            </a:extLst>
          </p:cNvPr>
          <p:cNvSpPr/>
          <p:nvPr/>
        </p:nvSpPr>
        <p:spPr>
          <a:xfrm>
            <a:off x="564775" y="854635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8126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806993" y="132450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Consultation process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6993" y="996794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6193DD-91D5-4881-AEF8-4E3259481B2A}"/>
              </a:ext>
            </a:extLst>
          </p:cNvPr>
          <p:cNvSpPr txBox="1"/>
          <p:nvPr/>
        </p:nvSpPr>
        <p:spPr>
          <a:xfrm>
            <a:off x="2694038" y="5779585"/>
            <a:ext cx="3519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664200-AD2C-31BF-A306-BE7AEA04A932}"/>
              </a:ext>
            </a:extLst>
          </p:cNvPr>
          <p:cNvSpPr txBox="1"/>
          <p:nvPr/>
        </p:nvSpPr>
        <p:spPr>
          <a:xfrm>
            <a:off x="355432" y="1243506"/>
            <a:ext cx="824536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222222"/>
                </a:solidFill>
                <a:latin typeface="Roboto" panose="02000000000000000000" pitchFamily="2" charset="0"/>
              </a:rPr>
              <a:t>Steering group</a:t>
            </a:r>
          </a:p>
          <a:p>
            <a:pPr lvl="2"/>
            <a:r>
              <a:rPr lang="en-GB" sz="2000" dirty="0">
                <a:solidFill>
                  <a:srgbClr val="222222"/>
                </a:solidFill>
                <a:latin typeface="Roboto" panose="02000000000000000000" pitchFamily="2" charset="0"/>
              </a:rPr>
              <a:t>England – Sue Gill			Northern Ireland – Anna Clarke</a:t>
            </a:r>
          </a:p>
          <a:p>
            <a:pPr lvl="2"/>
            <a:r>
              <a:rPr lang="en-GB" sz="2000" dirty="0">
                <a:solidFill>
                  <a:srgbClr val="222222"/>
                </a:solidFill>
                <a:latin typeface="Roboto" panose="02000000000000000000" pitchFamily="2" charset="0"/>
              </a:rPr>
              <a:t>Scotland – Mick Doyle		Wales – no representative</a:t>
            </a:r>
          </a:p>
          <a:p>
            <a:pPr lvl="2"/>
            <a:endParaRPr lang="en-GB" sz="2000" dirty="0">
              <a:solidFill>
                <a:srgbClr val="222222"/>
              </a:solidFill>
              <a:latin typeface="Roboto" panose="02000000000000000000" pitchFamily="2" charset="0"/>
            </a:endParaRPr>
          </a:p>
          <a:p>
            <a:pPr lvl="2"/>
            <a:endParaRPr lang="en-GB" sz="2000" dirty="0">
              <a:solidFill>
                <a:srgbClr val="222222"/>
              </a:solidFill>
              <a:latin typeface="Roboto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222222"/>
                </a:solidFill>
                <a:latin typeface="Roboto" panose="02000000000000000000" pitchFamily="2" charset="0"/>
              </a:rPr>
              <a:t>2 x Focus groups = 87 participants</a:t>
            </a:r>
          </a:p>
          <a:p>
            <a:pPr algn="ctr"/>
            <a:endParaRPr lang="en-GB" sz="2400" b="1" dirty="0">
              <a:solidFill>
                <a:srgbClr val="222222"/>
              </a:solidFill>
              <a:latin typeface="Roboto" panose="02000000000000000000" pitchFamily="2" charset="0"/>
            </a:endParaRPr>
          </a:p>
          <a:p>
            <a:pPr algn="ctr"/>
            <a:r>
              <a:rPr lang="en-GB" sz="2400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2 x Surveys = 66 responses</a:t>
            </a:r>
          </a:p>
          <a:p>
            <a:pPr algn="ctr"/>
            <a:endParaRPr lang="en-GB" sz="2400" b="1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00B050"/>
                </a:solidFill>
                <a:latin typeface="Roboto" panose="02000000000000000000" pitchFamily="2" charset="0"/>
              </a:rPr>
              <a:t>Analysis of feedback informs revisions to NOS</a:t>
            </a:r>
          </a:p>
          <a:p>
            <a:pPr algn="ctr"/>
            <a:endParaRPr lang="en-GB" sz="2400" b="1" dirty="0">
              <a:solidFill>
                <a:srgbClr val="222222"/>
              </a:solidFill>
              <a:latin typeface="Roboto" panose="02000000000000000000" pitchFamily="2" charset="0"/>
            </a:endParaRPr>
          </a:p>
          <a:p>
            <a:pPr algn="ctr"/>
            <a:r>
              <a:rPr lang="en-GB" sz="2400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1 x Feedba</a:t>
            </a:r>
            <a:r>
              <a:rPr lang="en-GB" sz="2400" b="1" dirty="0">
                <a:solidFill>
                  <a:srgbClr val="222222"/>
                </a:solidFill>
                <a:latin typeface="Roboto" panose="02000000000000000000" pitchFamily="2" charset="0"/>
              </a:rPr>
              <a:t>ck to Sector = today!</a:t>
            </a:r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pPr algn="ctr"/>
            <a:endParaRPr lang="en-GB" sz="20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ctr"/>
            <a:endParaRPr lang="en-GB" sz="20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en-GB" sz="2800" b="1" dirty="0">
                <a:solidFill>
                  <a:srgbClr val="222222"/>
                </a:solidFill>
                <a:latin typeface="Roboto" panose="02000000000000000000" pitchFamily="2" charset="0"/>
              </a:rPr>
              <a:t>Final NOS sign off done by the Steering Group</a:t>
            </a:r>
            <a:endParaRPr lang="en-GB" sz="2800" b="1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42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688115" y="-10793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Community Development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Functional Areas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6993" y="996794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15343774"/>
              </p:ext>
            </p:extLst>
          </p:nvPr>
        </p:nvGraphicFramePr>
        <p:xfrm>
          <a:off x="1464305" y="895866"/>
          <a:ext cx="9028435" cy="6306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C2AE7C-D6E7-4996-841B-8DBE5192C546}"/>
              </a:ext>
            </a:extLst>
          </p:cNvPr>
          <p:cNvSpPr txBox="1"/>
          <p:nvPr/>
        </p:nvSpPr>
        <p:spPr>
          <a:xfrm>
            <a:off x="186814" y="1575096"/>
            <a:ext cx="299883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Community development enables people to work collectively together in a structured and co-ordinated way to bring about positive social change to achieve equality, social justice, climate justice and human rights. It is underpinned by a clear set of values and ethical principles.</a:t>
            </a:r>
          </a:p>
          <a:p>
            <a:endParaRPr lang="en-GB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This long-term process starts with people’s own experience and enables communities* to work together to: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● identify the needs and actions they wish to address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● plan and take collective action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● build on and strengthen their confidence, skills and knowledge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● challenge unequal power relationships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● promote social justice, equality and participation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 order to improve the quality of their own lives, the communities in which they live and societies of which they are a part.</a:t>
            </a:r>
          </a:p>
          <a:p>
            <a:endParaRPr lang="en-GB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*Communities refer to those that can be defined by</a:t>
            </a:r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geography, identity or interest.</a:t>
            </a:r>
            <a:endParaRPr lang="en-GB" sz="1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04B793-4EF3-7B6E-4EF3-7DB203D19680}"/>
              </a:ext>
            </a:extLst>
          </p:cNvPr>
          <p:cNvSpPr txBox="1"/>
          <p:nvPr/>
        </p:nvSpPr>
        <p:spPr>
          <a:xfrm>
            <a:off x="4168829" y="2340078"/>
            <a:ext cx="18096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6 Governance and organisational development </a:t>
            </a:r>
            <a:endParaRPr lang="en-GB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56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LD_Colour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269" y="125163"/>
            <a:ext cx="1014770" cy="961867"/>
          </a:xfrm>
          <a:prstGeom prst="rect">
            <a:avLst/>
          </a:prstGeom>
        </p:spPr>
      </p:pic>
      <p:sp>
        <p:nvSpPr>
          <p:cNvPr id="6" name="Google Shape;314;p29"/>
          <p:cNvSpPr txBox="1">
            <a:spLocks/>
          </p:cNvSpPr>
          <p:nvPr/>
        </p:nvSpPr>
        <p:spPr>
          <a:xfrm>
            <a:off x="806993" y="424332"/>
            <a:ext cx="8596668" cy="800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3600"/>
              <a:buFont typeface="Arial"/>
              <a:buNone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Key Purpose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6993" y="1428101"/>
            <a:ext cx="6921863" cy="90236"/>
          </a:xfrm>
          <a:prstGeom prst="rect">
            <a:avLst/>
          </a:prstGeom>
          <a:solidFill>
            <a:srgbClr val="41C6CD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6193DD-91D5-4881-AEF8-4E3259481B2A}"/>
              </a:ext>
            </a:extLst>
          </p:cNvPr>
          <p:cNvSpPr txBox="1"/>
          <p:nvPr/>
        </p:nvSpPr>
        <p:spPr>
          <a:xfrm>
            <a:off x="2694038" y="5779585"/>
            <a:ext cx="3519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664200-AD2C-31BF-A306-BE7AEA04A932}"/>
              </a:ext>
            </a:extLst>
          </p:cNvPr>
          <p:cNvSpPr txBox="1"/>
          <p:nvPr/>
        </p:nvSpPr>
        <p:spPr>
          <a:xfrm>
            <a:off x="265471" y="1539105"/>
            <a:ext cx="8788568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Community development enables people to work collectively together in a structured and co-ordinated way to bring about positive social change to achieve equality, social justice, climate justice and human rights. It is underpinned by a clear set of values and ethical principles.</a:t>
            </a:r>
          </a:p>
          <a:p>
            <a:pPr algn="l"/>
            <a:endParaRPr lang="en-GB" sz="20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This long-term process starts with people’s own experience and enables communities* to work together to:</a:t>
            </a:r>
          </a:p>
          <a:p>
            <a:pPr lvl="1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● identify the needs and actions they wish to address</a:t>
            </a:r>
          </a:p>
          <a:p>
            <a:pPr lvl="1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● plan and take collective action</a:t>
            </a:r>
          </a:p>
          <a:p>
            <a:pPr lvl="1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● build on and strengthen their confidence, skills and knowledge</a:t>
            </a:r>
          </a:p>
          <a:p>
            <a:pPr lvl="1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● challenge unequal power relationships</a:t>
            </a:r>
          </a:p>
          <a:p>
            <a:pPr lvl="1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● promote social justice, equality and participation</a:t>
            </a:r>
          </a:p>
          <a:p>
            <a:pPr algn="l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in order to improve the quality of their own lives, the communities in which they live and societies of which they are a part.</a:t>
            </a:r>
          </a:p>
          <a:p>
            <a:pPr algn="l"/>
            <a:endParaRPr lang="en-GB" sz="20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*Communities refer to those that can be defined by</a:t>
            </a:r>
          </a:p>
          <a:p>
            <a:pPr algn="l"/>
            <a:r>
              <a:rPr lang="en-GB" sz="20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geography, identity or interest.</a:t>
            </a:r>
          </a:p>
        </p:txBody>
      </p:sp>
    </p:spTree>
    <p:extLst>
      <p:ext uri="{BB962C8B-B14F-4D97-AF65-F5344CB8AC3E}">
        <p14:creationId xmlns:p14="http://schemas.microsoft.com/office/powerpoint/2010/main" val="96330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10725</TotalTime>
  <Words>1089</Words>
  <Application>Microsoft Office PowerPoint</Application>
  <PresentationFormat>On-screen Show (4:3)</PresentationFormat>
  <Paragraphs>209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Noto Sans Symbols</vt:lpstr>
      <vt:lpstr>Roboto</vt:lpstr>
      <vt:lpstr>Trebuchet MS</vt:lpstr>
      <vt:lpstr>Office Theme</vt:lpstr>
      <vt:lpstr>Review of  Community Development National Occupational Standards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Douglas Heede</dc:creator>
  <cp:lastModifiedBy>Kirsty Gemmell</cp:lastModifiedBy>
  <cp:revision>79</cp:revision>
  <dcterms:created xsi:type="dcterms:W3CDTF">2017-03-09T10:49:59Z</dcterms:created>
  <dcterms:modified xsi:type="dcterms:W3CDTF">2023-03-02T11:59:01Z</dcterms:modified>
</cp:coreProperties>
</file>