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9"/>
  </p:notesMasterIdLst>
  <p:sldIdLst>
    <p:sldId id="260" r:id="rId2"/>
    <p:sldId id="265" r:id="rId3"/>
    <p:sldId id="257" r:id="rId4"/>
    <p:sldId id="266" r:id="rId5"/>
    <p:sldId id="267" r:id="rId6"/>
    <p:sldId id="271" r:id="rId7"/>
    <p:sldId id="282" r:id="rId8"/>
    <p:sldId id="285" r:id="rId9"/>
    <p:sldId id="288" r:id="rId10"/>
    <p:sldId id="280" r:id="rId11"/>
    <p:sldId id="289" r:id="rId12"/>
    <p:sldId id="281" r:id="rId13"/>
    <p:sldId id="275" r:id="rId14"/>
    <p:sldId id="287" r:id="rId15"/>
    <p:sldId id="290" r:id="rId16"/>
    <p:sldId id="268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6B9DC"/>
    <a:srgbClr val="41C6CD"/>
    <a:srgbClr val="8488C4"/>
    <a:srgbClr val="AFB2D9"/>
    <a:srgbClr val="C9CBE5"/>
    <a:srgbClr val="7030CD"/>
    <a:srgbClr val="C3C5E3"/>
    <a:srgbClr val="DCC5ED"/>
    <a:srgbClr val="BAF2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83" autoAdjust="0"/>
    <p:restoredTop sz="87077" autoAdjust="0"/>
  </p:normalViewPr>
  <p:slideViewPr>
    <p:cSldViewPr snapToGrid="0" snapToObjects="1">
      <p:cViewPr varScale="1">
        <p:scale>
          <a:sx n="106" d="100"/>
          <a:sy n="106" d="100"/>
        </p:scale>
        <p:origin x="1776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7C4BD12-635D-4D1A-BE11-ADCFD5FDB416}" type="doc">
      <dgm:prSet loTypeId="urn:microsoft.com/office/officeart/2005/8/layout/chart3" loCatId="cycle" qsTypeId="urn:microsoft.com/office/officeart/2005/8/quickstyle/simple1" qsCatId="simple" csTypeId="urn:microsoft.com/office/officeart/2005/8/colors/accent1_2" csCatId="accent1" phldr="1"/>
      <dgm:spPr/>
    </dgm:pt>
    <dgm:pt modelId="{808D904F-B28B-4D54-BE1E-2DADFEFD2964}">
      <dgm:prSet phldrT="[Text]" custT="1"/>
      <dgm:spPr>
        <a:solidFill>
          <a:schemeClr val="accent6"/>
        </a:solidFill>
      </dgm:spPr>
      <dgm:t>
        <a:bodyPr/>
        <a:lstStyle/>
        <a:p>
          <a:r>
            <a:rPr lang="en-US" sz="1400" b="1" dirty="0"/>
            <a:t>1 </a:t>
          </a:r>
          <a:r>
            <a:rPr lang="en-GB" sz="1400" b="1" dirty="0"/>
            <a:t>Understand and practise community development </a:t>
          </a:r>
          <a:endParaRPr lang="en-US" sz="1400" b="1" dirty="0"/>
        </a:p>
      </dgm:t>
    </dgm:pt>
    <dgm:pt modelId="{902B7C78-B0EF-4E83-94E3-C65ABE116ECF}" type="parTrans" cxnId="{FC284ED9-D626-4B13-ACE8-8AD183FD9571}">
      <dgm:prSet/>
      <dgm:spPr/>
      <dgm:t>
        <a:bodyPr/>
        <a:lstStyle/>
        <a:p>
          <a:endParaRPr lang="en-US"/>
        </a:p>
      </dgm:t>
    </dgm:pt>
    <dgm:pt modelId="{183E7EF7-F40B-41A1-8003-36E7AAA58EB4}" type="sibTrans" cxnId="{FC284ED9-D626-4B13-ACE8-8AD183FD9571}">
      <dgm:prSet/>
      <dgm:spPr/>
      <dgm:t>
        <a:bodyPr/>
        <a:lstStyle/>
        <a:p>
          <a:endParaRPr lang="en-US"/>
        </a:p>
      </dgm:t>
    </dgm:pt>
    <dgm:pt modelId="{840B9FF5-2852-44A9-AE91-669CB64691CA}">
      <dgm:prSet phldrT="[Text]" custT="1"/>
      <dgm:spPr>
        <a:solidFill>
          <a:schemeClr val="accent2"/>
        </a:solidFill>
      </dgm:spPr>
      <dgm:t>
        <a:bodyPr/>
        <a:lstStyle/>
        <a:p>
          <a:r>
            <a:rPr lang="en-US" sz="1400" b="1" dirty="0"/>
            <a:t>4 </a:t>
          </a:r>
          <a:r>
            <a:rPr lang="en-GB" sz="1400" b="1" dirty="0"/>
            <a:t>Collaborative and cross-sectoral working </a:t>
          </a:r>
          <a:endParaRPr lang="en-US" sz="1400" b="1" dirty="0"/>
        </a:p>
      </dgm:t>
    </dgm:pt>
    <dgm:pt modelId="{3D1560A5-4B2E-4C66-99F2-AB75D6789B29}" type="parTrans" cxnId="{3AD081FB-C3FA-4972-B78F-61D1FB65F318}">
      <dgm:prSet/>
      <dgm:spPr/>
      <dgm:t>
        <a:bodyPr/>
        <a:lstStyle/>
        <a:p>
          <a:endParaRPr lang="en-US"/>
        </a:p>
      </dgm:t>
    </dgm:pt>
    <dgm:pt modelId="{A36FA380-A5B9-4CBD-9F0C-7A5D465701F7}" type="sibTrans" cxnId="{3AD081FB-C3FA-4972-B78F-61D1FB65F318}">
      <dgm:prSet/>
      <dgm:spPr/>
      <dgm:t>
        <a:bodyPr/>
        <a:lstStyle/>
        <a:p>
          <a:endParaRPr lang="en-US"/>
        </a:p>
      </dgm:t>
    </dgm:pt>
    <dgm:pt modelId="{D9374DBB-E352-4776-AED6-E48F71925DEF}">
      <dgm:prSet phldrT="[Text]" custT="1"/>
      <dgm:spPr>
        <a:solidFill>
          <a:schemeClr val="accent4"/>
        </a:solidFill>
      </dgm:spPr>
      <dgm:t>
        <a:bodyPr/>
        <a:lstStyle/>
        <a:p>
          <a:r>
            <a:rPr lang="en-US" sz="1400" b="1" dirty="0"/>
            <a:t>2 </a:t>
          </a:r>
          <a:r>
            <a:rPr lang="en-GB" sz="1400" b="1" dirty="0"/>
            <a:t>Understand and engage with communities </a:t>
          </a:r>
          <a:endParaRPr lang="en-US" sz="1400" b="1" dirty="0"/>
        </a:p>
      </dgm:t>
    </dgm:pt>
    <dgm:pt modelId="{487D8810-687C-42F8-8FF2-DD27B75E2CCF}" type="parTrans" cxnId="{6F6646CC-8B69-4DFD-94BC-5D3C173ED416}">
      <dgm:prSet/>
      <dgm:spPr/>
      <dgm:t>
        <a:bodyPr/>
        <a:lstStyle/>
        <a:p>
          <a:endParaRPr lang="en-US"/>
        </a:p>
      </dgm:t>
    </dgm:pt>
    <dgm:pt modelId="{725F8A32-E694-4959-95CE-34E61FE5143E}" type="sibTrans" cxnId="{6F6646CC-8B69-4DFD-94BC-5D3C173ED416}">
      <dgm:prSet/>
      <dgm:spPr/>
      <dgm:t>
        <a:bodyPr/>
        <a:lstStyle/>
        <a:p>
          <a:endParaRPr lang="en-US"/>
        </a:p>
      </dgm:t>
    </dgm:pt>
    <dgm:pt modelId="{494BC534-C8D5-46BC-A9E0-7E4D5100967A}">
      <dgm:prSet phldrT="[Text]" custT="1"/>
      <dgm:spPr>
        <a:solidFill>
          <a:schemeClr val="accent3"/>
        </a:solidFill>
      </dgm:spPr>
      <dgm:t>
        <a:bodyPr/>
        <a:lstStyle/>
        <a:p>
          <a:r>
            <a:rPr lang="en-US" sz="1400" b="1" dirty="0"/>
            <a:t>3 </a:t>
          </a:r>
          <a:r>
            <a:rPr lang="en-GB" sz="1400" b="1" dirty="0"/>
            <a:t>Group work and collective action </a:t>
          </a:r>
          <a:endParaRPr lang="en-US" sz="1400" b="1" dirty="0"/>
        </a:p>
      </dgm:t>
    </dgm:pt>
    <dgm:pt modelId="{BEB5A925-4320-4C77-8B1C-CA6A30E70048}" type="parTrans" cxnId="{70BBAA71-F129-484A-ABE1-F3313910BC1B}">
      <dgm:prSet/>
      <dgm:spPr/>
      <dgm:t>
        <a:bodyPr/>
        <a:lstStyle/>
        <a:p>
          <a:endParaRPr lang="en-US"/>
        </a:p>
      </dgm:t>
    </dgm:pt>
    <dgm:pt modelId="{3497E698-8F78-47B3-AEA3-AFF758B70BDC}" type="sibTrans" cxnId="{70BBAA71-F129-484A-ABE1-F3313910BC1B}">
      <dgm:prSet/>
      <dgm:spPr/>
      <dgm:t>
        <a:bodyPr/>
        <a:lstStyle/>
        <a:p>
          <a:endParaRPr lang="en-US"/>
        </a:p>
      </dgm:t>
    </dgm:pt>
    <dgm:pt modelId="{11C17D05-973C-4E6C-829F-BC5BAA26786A}">
      <dgm:prSet phldrT="[Text]" custT="1"/>
      <dgm:spPr>
        <a:solidFill>
          <a:srgbClr val="FFC000"/>
        </a:solidFill>
      </dgm:spPr>
      <dgm:t>
        <a:bodyPr/>
        <a:lstStyle/>
        <a:p>
          <a:r>
            <a:rPr lang="en-US" sz="1400" b="1" dirty="0"/>
            <a:t>5 </a:t>
          </a:r>
          <a:r>
            <a:rPr lang="en-GB" sz="1400" b="1" dirty="0"/>
            <a:t>Community learning for social change </a:t>
          </a:r>
          <a:endParaRPr lang="en-US" sz="1400" b="1" dirty="0"/>
        </a:p>
      </dgm:t>
    </dgm:pt>
    <dgm:pt modelId="{FC73D8FA-A08F-439F-A114-7F89DC190B3C}" type="parTrans" cxnId="{5E847374-F56B-42AF-AD03-185746002483}">
      <dgm:prSet/>
      <dgm:spPr/>
      <dgm:t>
        <a:bodyPr/>
        <a:lstStyle/>
        <a:p>
          <a:endParaRPr lang="en-GB"/>
        </a:p>
      </dgm:t>
    </dgm:pt>
    <dgm:pt modelId="{1A508167-FAB6-4CE6-A632-CB9CB74C15D4}" type="sibTrans" cxnId="{5E847374-F56B-42AF-AD03-185746002483}">
      <dgm:prSet/>
      <dgm:spPr/>
      <dgm:t>
        <a:bodyPr/>
        <a:lstStyle/>
        <a:p>
          <a:endParaRPr lang="en-GB"/>
        </a:p>
      </dgm:t>
    </dgm:pt>
    <dgm:pt modelId="{5B416A58-86EE-496F-9E41-23A19988FFEA}">
      <dgm:prSet/>
      <dgm:spPr/>
      <dgm:t>
        <a:bodyPr/>
        <a:lstStyle/>
        <a:p>
          <a:endParaRPr lang="en-GB"/>
        </a:p>
      </dgm:t>
    </dgm:pt>
    <dgm:pt modelId="{6F3EAFA4-CCEE-4D27-B8DB-7838094B9FCC}" type="parTrans" cxnId="{F61110D4-056E-4095-8B9D-F16A8E512333}">
      <dgm:prSet/>
      <dgm:spPr/>
      <dgm:t>
        <a:bodyPr/>
        <a:lstStyle/>
        <a:p>
          <a:endParaRPr lang="en-GB"/>
        </a:p>
      </dgm:t>
    </dgm:pt>
    <dgm:pt modelId="{B425B120-509D-443D-AC0D-E8B099C74494}" type="sibTrans" cxnId="{F61110D4-056E-4095-8B9D-F16A8E512333}">
      <dgm:prSet/>
      <dgm:spPr/>
      <dgm:t>
        <a:bodyPr/>
        <a:lstStyle/>
        <a:p>
          <a:endParaRPr lang="en-GB"/>
        </a:p>
      </dgm:t>
    </dgm:pt>
    <dgm:pt modelId="{51619B71-5F40-4154-930E-2DC0B407DEFC}" type="pres">
      <dgm:prSet presAssocID="{E7C4BD12-635D-4D1A-BE11-ADCFD5FDB416}" presName="compositeShape" presStyleCnt="0">
        <dgm:presLayoutVars>
          <dgm:chMax val="7"/>
          <dgm:dir/>
          <dgm:resizeHandles val="exact"/>
        </dgm:presLayoutVars>
      </dgm:prSet>
      <dgm:spPr/>
    </dgm:pt>
    <dgm:pt modelId="{5A8D54B1-9962-4D7A-A988-747D72294826}" type="pres">
      <dgm:prSet presAssocID="{E7C4BD12-635D-4D1A-BE11-ADCFD5FDB416}" presName="wedge1" presStyleLbl="node1" presStyleIdx="0" presStyleCnt="6" custLinFactNeighborX="-2810" custLinFactNeighborY="5513"/>
      <dgm:spPr/>
    </dgm:pt>
    <dgm:pt modelId="{32A44ED2-B919-48B3-9B78-DD200106DCCF}" type="pres">
      <dgm:prSet presAssocID="{E7C4BD12-635D-4D1A-BE11-ADCFD5FDB416}" presName="wedge1Tx" presStyleLbl="node1" presStyleIdx="0" presStyleCnt="6">
        <dgm:presLayoutVars>
          <dgm:chMax val="0"/>
          <dgm:chPref val="0"/>
          <dgm:bulletEnabled val="1"/>
        </dgm:presLayoutVars>
      </dgm:prSet>
      <dgm:spPr/>
    </dgm:pt>
    <dgm:pt modelId="{03D0415A-950A-4A11-9672-027312D57524}" type="pres">
      <dgm:prSet presAssocID="{E7C4BD12-635D-4D1A-BE11-ADCFD5FDB416}" presName="wedge2" presStyleLbl="node1" presStyleIdx="1" presStyleCnt="6"/>
      <dgm:spPr/>
    </dgm:pt>
    <dgm:pt modelId="{EAAA9B30-CE66-4EDC-B8A2-3B323DDFCBED}" type="pres">
      <dgm:prSet presAssocID="{E7C4BD12-635D-4D1A-BE11-ADCFD5FDB416}" presName="wedge2Tx" presStyleLbl="node1" presStyleIdx="1" presStyleCnt="6">
        <dgm:presLayoutVars>
          <dgm:chMax val="0"/>
          <dgm:chPref val="0"/>
          <dgm:bulletEnabled val="1"/>
        </dgm:presLayoutVars>
      </dgm:prSet>
      <dgm:spPr/>
    </dgm:pt>
    <dgm:pt modelId="{6968E273-6463-4025-A25B-B2868B6C1A76}" type="pres">
      <dgm:prSet presAssocID="{E7C4BD12-635D-4D1A-BE11-ADCFD5FDB416}" presName="wedge3" presStyleLbl="node1" presStyleIdx="2" presStyleCnt="6" custLinFactNeighborX="152" custLinFactNeighborY="-372"/>
      <dgm:spPr/>
    </dgm:pt>
    <dgm:pt modelId="{8B30D69E-7A0D-4904-B5C5-16E179EDAE6A}" type="pres">
      <dgm:prSet presAssocID="{E7C4BD12-635D-4D1A-BE11-ADCFD5FDB416}" presName="wedge3Tx" presStyleLbl="node1" presStyleIdx="2" presStyleCnt="6">
        <dgm:presLayoutVars>
          <dgm:chMax val="0"/>
          <dgm:chPref val="0"/>
          <dgm:bulletEnabled val="1"/>
        </dgm:presLayoutVars>
      </dgm:prSet>
      <dgm:spPr/>
    </dgm:pt>
    <dgm:pt modelId="{E00BA104-165D-4E7B-8C60-654C42F32CE6}" type="pres">
      <dgm:prSet presAssocID="{E7C4BD12-635D-4D1A-BE11-ADCFD5FDB416}" presName="wedge4" presStyleLbl="node1" presStyleIdx="3" presStyleCnt="6"/>
      <dgm:spPr/>
    </dgm:pt>
    <dgm:pt modelId="{C7B71EAF-4CCE-46BD-AE51-43D17DECD945}" type="pres">
      <dgm:prSet presAssocID="{E7C4BD12-635D-4D1A-BE11-ADCFD5FDB416}" presName="wedge4Tx" presStyleLbl="node1" presStyleIdx="3" presStyleCnt="6">
        <dgm:presLayoutVars>
          <dgm:chMax val="0"/>
          <dgm:chPref val="0"/>
          <dgm:bulletEnabled val="1"/>
        </dgm:presLayoutVars>
      </dgm:prSet>
      <dgm:spPr/>
    </dgm:pt>
    <dgm:pt modelId="{17F0C9FD-4CF7-45DF-939B-D7B79E0B1D00}" type="pres">
      <dgm:prSet presAssocID="{E7C4BD12-635D-4D1A-BE11-ADCFD5FDB416}" presName="wedge5" presStyleLbl="node1" presStyleIdx="4" presStyleCnt="6"/>
      <dgm:spPr/>
    </dgm:pt>
    <dgm:pt modelId="{2A90E43B-5555-4DF3-BD02-FFB965D59C40}" type="pres">
      <dgm:prSet presAssocID="{E7C4BD12-635D-4D1A-BE11-ADCFD5FDB416}" presName="wedge5Tx" presStyleLbl="node1" presStyleIdx="4" presStyleCnt="6">
        <dgm:presLayoutVars>
          <dgm:chMax val="0"/>
          <dgm:chPref val="0"/>
          <dgm:bulletEnabled val="1"/>
        </dgm:presLayoutVars>
      </dgm:prSet>
      <dgm:spPr/>
    </dgm:pt>
    <dgm:pt modelId="{876162D8-9D5E-450C-98B6-FCF9BE597108}" type="pres">
      <dgm:prSet presAssocID="{E7C4BD12-635D-4D1A-BE11-ADCFD5FDB416}" presName="wedge6" presStyleLbl="node1" presStyleIdx="5" presStyleCnt="6" custLinFactNeighborX="-36" custLinFactNeighborY="323"/>
      <dgm:spPr/>
    </dgm:pt>
    <dgm:pt modelId="{80419BF4-7371-49EF-8C8B-73DE1325290F}" type="pres">
      <dgm:prSet presAssocID="{E7C4BD12-635D-4D1A-BE11-ADCFD5FDB416}" presName="wedge6Tx" presStyleLbl="node1" presStyleIdx="5" presStyleCnt="6">
        <dgm:presLayoutVars>
          <dgm:chMax val="0"/>
          <dgm:chPref val="0"/>
          <dgm:bulletEnabled val="1"/>
        </dgm:presLayoutVars>
      </dgm:prSet>
      <dgm:spPr/>
    </dgm:pt>
  </dgm:ptLst>
  <dgm:cxnLst>
    <dgm:cxn modelId="{A5C23006-D602-4F32-9CBD-7CAA35D19C12}" type="presOf" srcId="{494BC534-C8D5-46BC-A9E0-7E4D5100967A}" destId="{8B30D69E-7A0D-4904-B5C5-16E179EDAE6A}" srcOrd="1" destOrd="0" presId="urn:microsoft.com/office/officeart/2005/8/layout/chart3"/>
    <dgm:cxn modelId="{53FCD016-D1B1-4786-B6E9-9B8E9EB7DF5B}" type="presOf" srcId="{840B9FF5-2852-44A9-AE91-669CB64691CA}" destId="{C7B71EAF-4CCE-46BD-AE51-43D17DECD945}" srcOrd="1" destOrd="0" presId="urn:microsoft.com/office/officeart/2005/8/layout/chart3"/>
    <dgm:cxn modelId="{5866A921-378B-4D87-8923-4FE93484654F}" type="presOf" srcId="{11C17D05-973C-4E6C-829F-BC5BAA26786A}" destId="{2A90E43B-5555-4DF3-BD02-FFB965D59C40}" srcOrd="1" destOrd="0" presId="urn:microsoft.com/office/officeart/2005/8/layout/chart3"/>
    <dgm:cxn modelId="{CA488F41-A83C-4C17-9433-6002D9D2C37C}" type="presOf" srcId="{840B9FF5-2852-44A9-AE91-669CB64691CA}" destId="{E00BA104-165D-4E7B-8C60-654C42F32CE6}" srcOrd="0" destOrd="0" presId="urn:microsoft.com/office/officeart/2005/8/layout/chart3"/>
    <dgm:cxn modelId="{4ADC494A-B740-4F09-9BD7-1234515A1741}" type="presOf" srcId="{5B416A58-86EE-496F-9E41-23A19988FFEA}" destId="{876162D8-9D5E-450C-98B6-FCF9BE597108}" srcOrd="0" destOrd="0" presId="urn:microsoft.com/office/officeart/2005/8/layout/chart3"/>
    <dgm:cxn modelId="{49D4A06B-6430-493E-9BB7-7FF2ECA35849}" type="presOf" srcId="{808D904F-B28B-4D54-BE1E-2DADFEFD2964}" destId="{32A44ED2-B919-48B3-9B78-DD200106DCCF}" srcOrd="1" destOrd="0" presId="urn:microsoft.com/office/officeart/2005/8/layout/chart3"/>
    <dgm:cxn modelId="{22FE796F-AD81-49BE-A585-33776562FA26}" type="presOf" srcId="{D9374DBB-E352-4776-AED6-E48F71925DEF}" destId="{EAAA9B30-CE66-4EDC-B8A2-3B323DDFCBED}" srcOrd="1" destOrd="0" presId="urn:microsoft.com/office/officeart/2005/8/layout/chart3"/>
    <dgm:cxn modelId="{E64E8151-D488-4806-BF74-170B979279FF}" type="presOf" srcId="{808D904F-B28B-4D54-BE1E-2DADFEFD2964}" destId="{5A8D54B1-9962-4D7A-A988-747D72294826}" srcOrd="0" destOrd="0" presId="urn:microsoft.com/office/officeart/2005/8/layout/chart3"/>
    <dgm:cxn modelId="{70BBAA71-F129-484A-ABE1-F3313910BC1B}" srcId="{E7C4BD12-635D-4D1A-BE11-ADCFD5FDB416}" destId="{494BC534-C8D5-46BC-A9E0-7E4D5100967A}" srcOrd="2" destOrd="0" parTransId="{BEB5A925-4320-4C77-8B1C-CA6A30E70048}" sibTransId="{3497E698-8F78-47B3-AEA3-AFF758B70BDC}"/>
    <dgm:cxn modelId="{5E847374-F56B-42AF-AD03-185746002483}" srcId="{E7C4BD12-635D-4D1A-BE11-ADCFD5FDB416}" destId="{11C17D05-973C-4E6C-829F-BC5BAA26786A}" srcOrd="4" destOrd="0" parTransId="{FC73D8FA-A08F-439F-A114-7F89DC190B3C}" sibTransId="{1A508167-FAB6-4CE6-A632-CB9CB74C15D4}"/>
    <dgm:cxn modelId="{05C12F9C-A57E-4EEC-AC91-4E19A7C538EF}" type="presOf" srcId="{11C17D05-973C-4E6C-829F-BC5BAA26786A}" destId="{17F0C9FD-4CF7-45DF-939B-D7B79E0B1D00}" srcOrd="0" destOrd="0" presId="urn:microsoft.com/office/officeart/2005/8/layout/chart3"/>
    <dgm:cxn modelId="{DD019BB7-7529-41BA-A0F9-B2880664F75D}" type="presOf" srcId="{E7C4BD12-635D-4D1A-BE11-ADCFD5FDB416}" destId="{51619B71-5F40-4154-930E-2DC0B407DEFC}" srcOrd="0" destOrd="0" presId="urn:microsoft.com/office/officeart/2005/8/layout/chart3"/>
    <dgm:cxn modelId="{6F6646CC-8B69-4DFD-94BC-5D3C173ED416}" srcId="{E7C4BD12-635D-4D1A-BE11-ADCFD5FDB416}" destId="{D9374DBB-E352-4776-AED6-E48F71925DEF}" srcOrd="1" destOrd="0" parTransId="{487D8810-687C-42F8-8FF2-DD27B75E2CCF}" sibTransId="{725F8A32-E694-4959-95CE-34E61FE5143E}"/>
    <dgm:cxn modelId="{1BE550D2-FF4A-468D-824E-A46258DA8570}" type="presOf" srcId="{D9374DBB-E352-4776-AED6-E48F71925DEF}" destId="{03D0415A-950A-4A11-9672-027312D57524}" srcOrd="0" destOrd="0" presId="urn:microsoft.com/office/officeart/2005/8/layout/chart3"/>
    <dgm:cxn modelId="{F61110D4-056E-4095-8B9D-F16A8E512333}" srcId="{E7C4BD12-635D-4D1A-BE11-ADCFD5FDB416}" destId="{5B416A58-86EE-496F-9E41-23A19988FFEA}" srcOrd="5" destOrd="0" parTransId="{6F3EAFA4-CCEE-4D27-B8DB-7838094B9FCC}" sibTransId="{B425B120-509D-443D-AC0D-E8B099C74494}"/>
    <dgm:cxn modelId="{FC284ED9-D626-4B13-ACE8-8AD183FD9571}" srcId="{E7C4BD12-635D-4D1A-BE11-ADCFD5FDB416}" destId="{808D904F-B28B-4D54-BE1E-2DADFEFD2964}" srcOrd="0" destOrd="0" parTransId="{902B7C78-B0EF-4E83-94E3-C65ABE116ECF}" sibTransId="{183E7EF7-F40B-41A1-8003-36E7AAA58EB4}"/>
    <dgm:cxn modelId="{91C7A9EF-4D4F-4587-A8E0-F316606A13AF}" type="presOf" srcId="{5B416A58-86EE-496F-9E41-23A19988FFEA}" destId="{80419BF4-7371-49EF-8C8B-73DE1325290F}" srcOrd="1" destOrd="0" presId="urn:microsoft.com/office/officeart/2005/8/layout/chart3"/>
    <dgm:cxn modelId="{9DD4D1F5-A76B-46B9-990B-06B62D427D37}" type="presOf" srcId="{494BC534-C8D5-46BC-A9E0-7E4D5100967A}" destId="{6968E273-6463-4025-A25B-B2868B6C1A76}" srcOrd="0" destOrd="0" presId="urn:microsoft.com/office/officeart/2005/8/layout/chart3"/>
    <dgm:cxn modelId="{3AD081FB-C3FA-4972-B78F-61D1FB65F318}" srcId="{E7C4BD12-635D-4D1A-BE11-ADCFD5FDB416}" destId="{840B9FF5-2852-44A9-AE91-669CB64691CA}" srcOrd="3" destOrd="0" parTransId="{3D1560A5-4B2E-4C66-99F2-AB75D6789B29}" sibTransId="{A36FA380-A5B9-4CBD-9F0C-7A5D465701F7}"/>
    <dgm:cxn modelId="{27B95760-390F-4281-8F8C-3E70289B445D}" type="presParOf" srcId="{51619B71-5F40-4154-930E-2DC0B407DEFC}" destId="{5A8D54B1-9962-4D7A-A988-747D72294826}" srcOrd="0" destOrd="0" presId="urn:microsoft.com/office/officeart/2005/8/layout/chart3"/>
    <dgm:cxn modelId="{99793053-DE13-4023-B56D-95F2A1918182}" type="presParOf" srcId="{51619B71-5F40-4154-930E-2DC0B407DEFC}" destId="{32A44ED2-B919-48B3-9B78-DD200106DCCF}" srcOrd="1" destOrd="0" presId="urn:microsoft.com/office/officeart/2005/8/layout/chart3"/>
    <dgm:cxn modelId="{CA568654-DB04-4BD9-964C-DFFEC05F9AEB}" type="presParOf" srcId="{51619B71-5F40-4154-930E-2DC0B407DEFC}" destId="{03D0415A-950A-4A11-9672-027312D57524}" srcOrd="2" destOrd="0" presId="urn:microsoft.com/office/officeart/2005/8/layout/chart3"/>
    <dgm:cxn modelId="{15664B87-2DCB-4DA5-8C9B-291E11B51C61}" type="presParOf" srcId="{51619B71-5F40-4154-930E-2DC0B407DEFC}" destId="{EAAA9B30-CE66-4EDC-B8A2-3B323DDFCBED}" srcOrd="3" destOrd="0" presId="urn:microsoft.com/office/officeart/2005/8/layout/chart3"/>
    <dgm:cxn modelId="{C7556882-955D-4F9A-8FD7-661106903A0E}" type="presParOf" srcId="{51619B71-5F40-4154-930E-2DC0B407DEFC}" destId="{6968E273-6463-4025-A25B-B2868B6C1A76}" srcOrd="4" destOrd="0" presId="urn:microsoft.com/office/officeart/2005/8/layout/chart3"/>
    <dgm:cxn modelId="{5351A74A-74EB-4665-AFAD-71AEA75A6E84}" type="presParOf" srcId="{51619B71-5F40-4154-930E-2DC0B407DEFC}" destId="{8B30D69E-7A0D-4904-B5C5-16E179EDAE6A}" srcOrd="5" destOrd="0" presId="urn:microsoft.com/office/officeart/2005/8/layout/chart3"/>
    <dgm:cxn modelId="{51DCB1AF-4550-40E7-8B92-1FA9C4D024FD}" type="presParOf" srcId="{51619B71-5F40-4154-930E-2DC0B407DEFC}" destId="{E00BA104-165D-4E7B-8C60-654C42F32CE6}" srcOrd="6" destOrd="0" presId="urn:microsoft.com/office/officeart/2005/8/layout/chart3"/>
    <dgm:cxn modelId="{5E79F02F-8CC5-44B6-8D81-11748D8AAEAC}" type="presParOf" srcId="{51619B71-5F40-4154-930E-2DC0B407DEFC}" destId="{C7B71EAF-4CCE-46BD-AE51-43D17DECD945}" srcOrd="7" destOrd="0" presId="urn:microsoft.com/office/officeart/2005/8/layout/chart3"/>
    <dgm:cxn modelId="{AE1BB04D-DB58-490F-B8A6-D6DA544A86E4}" type="presParOf" srcId="{51619B71-5F40-4154-930E-2DC0B407DEFC}" destId="{17F0C9FD-4CF7-45DF-939B-D7B79E0B1D00}" srcOrd="8" destOrd="0" presId="urn:microsoft.com/office/officeart/2005/8/layout/chart3"/>
    <dgm:cxn modelId="{4336BCA2-84BA-4CC1-88B0-6CD8C4DB74D8}" type="presParOf" srcId="{51619B71-5F40-4154-930E-2DC0B407DEFC}" destId="{2A90E43B-5555-4DF3-BD02-FFB965D59C40}" srcOrd="9" destOrd="0" presId="urn:microsoft.com/office/officeart/2005/8/layout/chart3"/>
    <dgm:cxn modelId="{6A7662F4-1E52-4A19-8731-02AE29C88BAF}" type="presParOf" srcId="{51619B71-5F40-4154-930E-2DC0B407DEFC}" destId="{876162D8-9D5E-450C-98B6-FCF9BE597108}" srcOrd="10" destOrd="0" presId="urn:microsoft.com/office/officeart/2005/8/layout/chart3"/>
    <dgm:cxn modelId="{095AC1A5-B2C6-48E3-AADE-C0FF214CDAA6}" type="presParOf" srcId="{51619B71-5F40-4154-930E-2DC0B407DEFC}" destId="{80419BF4-7371-49EF-8C8B-73DE1325290F}" srcOrd="11" destOrd="0" presId="urn:microsoft.com/office/officeart/2005/8/layout/chart3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A8D54B1-9962-4D7A-A988-747D72294826}">
      <dsp:nvSpPr>
        <dsp:cNvPr id="0" name=""/>
        <dsp:cNvSpPr/>
      </dsp:nvSpPr>
      <dsp:spPr>
        <a:xfrm>
          <a:off x="1795318" y="660067"/>
          <a:ext cx="5297735" cy="5297735"/>
        </a:xfrm>
        <a:prstGeom prst="pie">
          <a:avLst>
            <a:gd name="adj1" fmla="val 16200000"/>
            <a:gd name="adj2" fmla="val 19800000"/>
          </a:avLst>
        </a:prstGeom>
        <a:solidFill>
          <a:schemeClr val="accent6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/>
            <a:t>1 </a:t>
          </a:r>
          <a:r>
            <a:rPr lang="en-GB" sz="1400" b="1" kern="1200" dirty="0"/>
            <a:t>Understand and practise community development </a:t>
          </a:r>
          <a:endParaRPr lang="en-US" sz="1400" b="1" kern="1200" dirty="0"/>
        </a:p>
      </dsp:txBody>
      <dsp:txXfrm>
        <a:off x="4500947" y="1227682"/>
        <a:ext cx="1545172" cy="1135229"/>
      </dsp:txXfrm>
    </dsp:sp>
    <dsp:sp modelId="{03D0415A-950A-4A11-9672-027312D57524}">
      <dsp:nvSpPr>
        <dsp:cNvPr id="0" name=""/>
        <dsp:cNvSpPr/>
      </dsp:nvSpPr>
      <dsp:spPr>
        <a:xfrm>
          <a:off x="1786514" y="641089"/>
          <a:ext cx="5297735" cy="5297735"/>
        </a:xfrm>
        <a:prstGeom prst="pie">
          <a:avLst>
            <a:gd name="adj1" fmla="val 19800000"/>
            <a:gd name="adj2" fmla="val 1800000"/>
          </a:avLst>
        </a:prstGeom>
        <a:solidFill>
          <a:schemeClr val="accent4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/>
            <a:t>2 </a:t>
          </a:r>
          <a:r>
            <a:rPr lang="en-GB" sz="1400" b="1" kern="1200" dirty="0"/>
            <a:t>Understand and engage with communities </a:t>
          </a:r>
          <a:endParaRPr lang="en-US" sz="1400" b="1" kern="1200" dirty="0"/>
        </a:p>
      </dsp:txBody>
      <dsp:txXfrm>
        <a:off x="5412940" y="2753876"/>
        <a:ext cx="1601934" cy="1072160"/>
      </dsp:txXfrm>
    </dsp:sp>
    <dsp:sp modelId="{6968E273-6463-4025-A25B-B2868B6C1A76}">
      <dsp:nvSpPr>
        <dsp:cNvPr id="0" name=""/>
        <dsp:cNvSpPr/>
      </dsp:nvSpPr>
      <dsp:spPr>
        <a:xfrm>
          <a:off x="1794566" y="621381"/>
          <a:ext cx="5297735" cy="5297735"/>
        </a:xfrm>
        <a:prstGeom prst="pie">
          <a:avLst>
            <a:gd name="adj1" fmla="val 1800000"/>
            <a:gd name="adj2" fmla="val 5400000"/>
          </a:avLst>
        </a:prstGeom>
        <a:solidFill>
          <a:schemeClr val="accent3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/>
            <a:t>3 </a:t>
          </a:r>
          <a:r>
            <a:rPr lang="en-GB" sz="1400" b="1" kern="1200" dirty="0"/>
            <a:t>Group work and collective action </a:t>
          </a:r>
          <a:endParaRPr lang="en-US" sz="1400" b="1" kern="1200" dirty="0"/>
        </a:p>
      </dsp:txBody>
      <dsp:txXfrm>
        <a:off x="4500196" y="4216273"/>
        <a:ext cx="1545172" cy="1135229"/>
      </dsp:txXfrm>
    </dsp:sp>
    <dsp:sp modelId="{E00BA104-165D-4E7B-8C60-654C42F32CE6}">
      <dsp:nvSpPr>
        <dsp:cNvPr id="0" name=""/>
        <dsp:cNvSpPr/>
      </dsp:nvSpPr>
      <dsp:spPr>
        <a:xfrm>
          <a:off x="1786514" y="641089"/>
          <a:ext cx="5297735" cy="5297735"/>
        </a:xfrm>
        <a:prstGeom prst="pie">
          <a:avLst>
            <a:gd name="adj1" fmla="val 5400000"/>
            <a:gd name="adj2" fmla="val 9000000"/>
          </a:avLst>
        </a:prstGeom>
        <a:solidFill>
          <a:schemeClr val="accent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/>
            <a:t>4 </a:t>
          </a:r>
          <a:r>
            <a:rPr lang="en-GB" sz="1400" b="1" kern="1200" dirty="0"/>
            <a:t>Collaborative and cross-sectoral working </a:t>
          </a:r>
          <a:endParaRPr lang="en-US" sz="1400" b="1" kern="1200" dirty="0"/>
        </a:p>
      </dsp:txBody>
      <dsp:txXfrm>
        <a:off x="2833447" y="4235981"/>
        <a:ext cx="1545172" cy="1135229"/>
      </dsp:txXfrm>
    </dsp:sp>
    <dsp:sp modelId="{17F0C9FD-4CF7-45DF-939B-D7B79E0B1D00}">
      <dsp:nvSpPr>
        <dsp:cNvPr id="0" name=""/>
        <dsp:cNvSpPr/>
      </dsp:nvSpPr>
      <dsp:spPr>
        <a:xfrm>
          <a:off x="1786514" y="641089"/>
          <a:ext cx="5297735" cy="5297735"/>
        </a:xfrm>
        <a:prstGeom prst="pie">
          <a:avLst>
            <a:gd name="adj1" fmla="val 9000000"/>
            <a:gd name="adj2" fmla="val 12600000"/>
          </a:avLst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/>
            <a:t>5 </a:t>
          </a:r>
          <a:r>
            <a:rPr lang="en-GB" sz="1400" b="1" kern="1200" dirty="0"/>
            <a:t>Community learning for social change </a:t>
          </a:r>
          <a:endParaRPr lang="en-US" sz="1400" b="1" kern="1200" dirty="0"/>
        </a:p>
      </dsp:txBody>
      <dsp:txXfrm>
        <a:off x="1868503" y="2753876"/>
        <a:ext cx="1601934" cy="1072160"/>
      </dsp:txXfrm>
    </dsp:sp>
    <dsp:sp modelId="{876162D8-9D5E-450C-98B6-FCF9BE597108}">
      <dsp:nvSpPr>
        <dsp:cNvPr id="0" name=""/>
        <dsp:cNvSpPr/>
      </dsp:nvSpPr>
      <dsp:spPr>
        <a:xfrm>
          <a:off x="1784607" y="658200"/>
          <a:ext cx="5297735" cy="5297735"/>
        </a:xfrm>
        <a:prstGeom prst="pie">
          <a:avLst>
            <a:gd name="adj1" fmla="val 126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0" tIns="82550" rIns="82550" bIns="825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6500" kern="1200"/>
        </a:p>
      </dsp:txBody>
      <dsp:txXfrm>
        <a:off x="2831540" y="1225815"/>
        <a:ext cx="1545172" cy="113522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art3">
  <dgm:title val=""/>
  <dgm:desc val=""/>
  <dgm:catLst>
    <dgm:cat type="relationship" pri="27000"/>
    <dgm:cat type="cycle" pri="8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presOf/>
    <dgm:shape xmlns:r="http://schemas.openxmlformats.org/officeDocument/2006/relationships" r:blip="">
      <dgm:adjLst/>
    </dgm:shape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205"/>
          <dgm:constr type="t" for="ch" forName="wedge1Tx" refType="h" fact="0.205"/>
          <dgm:constr type="w" for="ch" forName="wedge1Tx" refType="w" fact="0.59"/>
          <dgm:constr type="h" for="ch" forName="wedge1Tx" refType="h" fact="0.59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52"/>
          <dgm:constr type="t" for="ch" forName="wedge1Tx" refType="h" fact="0.205"/>
          <dgm:constr type="w" for="ch" forName="wedge1Tx" refType="w" fact="0.295"/>
          <dgm:constr type="h" for="ch" forName="wedge1Tx" refType="h" fact="0.59"/>
          <dgm:constr type="l" for="ch" forName="wedge2" refType="w" fact="0.08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wedge2Tx" refType="w" fact="0.2"/>
          <dgm:constr type="t" for="ch" forName="wedge2Tx" refType="h" fact="0.205"/>
          <dgm:constr type="w" for="ch" forName="wedge2Tx" refType="w" fact="0.295"/>
          <dgm:constr type="h" for="ch" forName="wedge2Tx" refType="h" fact="0.59"/>
          <dgm:constr type="primFontSz" for="ch" ptType="node" op="equ"/>
        </dgm:constrLst>
      </dgm:if>
      <dgm:if name="Name3" axis="ch" ptType="node" func="cnt" op="equ" val="3">
        <dgm:choose name="Name4">
          <dgm:if name="Name5" func="var" arg="dir" op="equ" val="norm">
            <dgm:constrLst>
              <dgm:constr type="l" for="ch" forName="wedge1" refType="w" fact="0.1233"/>
              <dgm:constr type="t" for="ch" forName="wedge1" refType="w" fact="0.055"/>
              <dgm:constr type="w" for="ch" forName="wedge1" refType="w" fact="0.84"/>
              <dgm:constr type="h" for="ch" forName="wedge1" refType="h" fact="0.84"/>
              <dgm:constr type="l" for="ch" forName="wedge1Tx" refType="w" fact="0.58"/>
              <dgm:constr type="t" for="ch" forName="wedge1Tx" refType="h" fact="0.21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"/>
              <dgm:constr type="t" for="ch" forName="wedge3Tx" refType="h" fact="0.245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if>
          <dgm:else name="Name6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45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367"/>
              <dgm:constr type="t" for="ch" forName="wedge3" refType="w" fact="0.055"/>
              <dgm:constr type="w" for="ch" forName="wedge3" refType="w" fact="0.84"/>
              <dgm:constr type="h" for="ch" forName="wedge3" refType="h" fact="0.84"/>
              <dgm:constr type="l" for="ch" forName="wedge3Tx" refType="w" fact="0.14"/>
              <dgm:constr type="t" for="ch" forName="wedge3Tx" refType="h" fact="0.21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else>
        </dgm:choose>
      </dgm:if>
      <dgm:if name="Name7" axis="ch" ptType="node" func="cnt" op="equ" val="4">
        <dgm:choose name="Name8">
          <dgm:if name="Name9" func="var" arg="dir" op="equ" val="norm">
            <dgm:constrLst>
              <dgm:constr type="l" for="ch" forName="wedge1" refType="w" fact="0.1154"/>
              <dgm:constr type="t" for="ch" forName="wedge1" refType="w" fact="0.0446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75"/>
              <dgm:constr type="t" for="ch" forName="wedge4Tx" refType="h" fact="0.235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if>
          <dgm:else name="Name10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5"/>
              <dgm:constr type="t" for="ch" forName="wedge1Tx" refType="h" fact="0.235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446"/>
              <dgm:constr type="t" for="ch" forName="wedge4" refType="h" fact="0.0446"/>
              <dgm:constr type="w" for="ch" forName="wedge4" refType="w" fact="0.84"/>
              <dgm:constr type="h" for="ch" forName="wedge4" refType="h" fact="0.84"/>
              <dgm:constr type="l" for="ch" forName="wedge4Tx" refType="w" fact="0.145"/>
              <dgm:constr type="t" for="ch" forName="wedge4Tx" refType="h" fact="0.2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else>
        </dgm:choose>
      </dgm:if>
      <dgm:if name="Name11" axis="ch" ptType="node" func="cnt" op="equ" val="5">
        <dgm:choose name="Name12">
          <dgm:if name="Name13" func="var" arg="dir" op="equ" val="norm">
            <dgm:constrLst>
              <dgm:constr type="l" for="ch" forName="wedge1" refType="w" fact="0.1094"/>
              <dgm:constr type="t" for="ch" forName="wedge1" refType="w" fact="0.0395"/>
              <dgm:constr type="w" for="ch" forName="wedge1" refType="w" fact="0.84"/>
              <dgm:constr type="h" for="ch" forName="wedge1" refType="h" fact="0.84"/>
              <dgm:constr type="l" for="ch" forName="wedge1Tx" refType="w" fact="0.54"/>
              <dgm:constr type="t" for="ch" forName="wedge1Tx" refType="h" fact="0.165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2025"/>
              <dgm:constr type="t" for="ch" forName="wedge5Tx" refType="h" fact="0.208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if>
          <dgm:else name="Name14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"/>
              <dgm:constr type="t" for="ch" forName="wedge1Tx" refType="h" fact="0.208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506"/>
              <dgm:constr type="t" for="ch" forName="wedge5" refType="h" fact="0.0395"/>
              <dgm:constr type="w" for="ch" forName="wedge5" refType="w" fact="0.84"/>
              <dgm:constr type="h" for="ch" forName="wedge5" refType="h" fact="0.84"/>
              <dgm:constr type="l" for="ch" forName="wedge5Tx" refType="w" fact="0.18"/>
              <dgm:constr type="t" for="ch" forName="wedge5Tx" refType="h" fact="0.165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else>
        </dgm:choose>
      </dgm:if>
      <dgm:if name="Name15" axis="ch" ptType="node" func="cnt" op="equ" val="6">
        <dgm:choose name="Name16">
          <dgm:if name="Name17" func="var" arg="dir" op="equ" val="norm">
            <dgm:constrLst>
              <dgm:constr type="l" for="ch" forName="wedge1" refType="w" fact="0.105"/>
              <dgm:constr type="t" for="ch" forName="wedge1" refType="w" fact="0.0367"/>
              <dgm:constr type="w" for="ch" forName="wedge1" refType="w" fact="0.84"/>
              <dgm:constr type="h" for="ch" forName="wedge1" refType="h" fact="0.84"/>
              <dgm:constr type="l" for="ch" forName="wedge1Tx" refType="w" fact="0.534"/>
              <dgm:constr type="t" for="ch" forName="wedge1Tx" refType="h" fact="0.126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246"/>
              <dgm:constr type="t" for="ch" forName="wedge6Tx" refType="h" fact="0.1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if>
          <dgm:else name="Name18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9"/>
              <dgm:constr type="t" for="ch" forName="wedge1Tx" refType="h" fact="0.1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55"/>
              <dgm:constr type="t" for="ch" forName="wedge6" refType="h" fact="0.0367"/>
              <dgm:constr type="w" for="ch" forName="wedge6" refType="w" fact="0.84"/>
              <dgm:constr type="h" for="ch" forName="wedge6" refType="h" fact="0.84"/>
              <dgm:constr type="l" for="ch" forName="wedge6Tx" refType="w" fact="0.221"/>
              <dgm:constr type="t" for="ch" forName="wedge6Tx" refType="h" fact="0.126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else>
        </dgm:choose>
      </dgm:if>
      <dgm:else name="Name19">
        <dgm:choose name="Name20">
          <dgm:if name="Name21" func="var" arg="dir" op="equ" val="norm">
            <dgm:constrLst>
              <dgm:constr type="l" for="ch" forName="wedge1" refType="w" fact="0.1017"/>
              <dgm:constr type="t" for="ch" forName="wedge1" refType="w" fact="0.035"/>
              <dgm:constr type="w" for="ch" forName="wedge1" refType="w" fact="0.84"/>
              <dgm:constr type="h" for="ch" forName="wedge1" refType="h" fact="0.84"/>
              <dgm:constr type="l" for="ch" forName="wedge1Tx" refType="w" fact="0.53"/>
              <dgm:constr type="t" for="ch" forName="wedge1Tx" refType="h" fact="0.115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8"/>
              <dgm:constr type="t" for="ch" forName="wedge7" refType="h" fact="0.08"/>
              <dgm:constr type="w" for="ch" forName="wedge7" refType="w" fact="0.84"/>
              <dgm:constr type="h" for="ch" forName="wedge7" refType="h" fact="0.84"/>
              <dgm:constr type="l" for="ch" forName="wedge7Tx" refType="w" fact="0.262"/>
              <dgm:constr type="t" for="ch" forName="wedge7Tx" refType="h" fact="0.16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if>
          <dgm:else name="Name22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8"/>
              <dgm:constr type="t" for="ch" forName="wedge1Tx" refType="h" fact="0.16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583"/>
              <dgm:constr type="t" for="ch" forName="wedge7" refType="h" fact="0.035"/>
              <dgm:constr type="w" for="ch" forName="wedge7" refType="w" fact="0.84"/>
              <dgm:constr type="h" for="ch" forName="wedge7" refType="h" fact="0.84"/>
              <dgm:constr type="l" for="ch" forName="wedge7Tx" refType="w" fact="0.2403"/>
              <dgm:constr type="t" for="ch" forName="wedge7Tx" refType="h" fact="0.115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else>
        </dgm:choose>
      </dgm:else>
    </dgm:choose>
    <dgm:ruleLst/>
    <dgm:choose name="Name23">
      <dgm:if name="Name24" axis="ch" ptType="node" func="cnt" op="gte" val="1">
        <dgm:layoutNode name="wedge1">
          <dgm:alg type="sp"/>
          <dgm:choose name="Name25">
            <dgm:if name="Name26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27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28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29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30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31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32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33">
            <dgm:if name="Name34" func="var" arg="dir" op="equ" val="norm">
              <dgm:presOf axis="ch desOrSelf" ptType="node node" st="1 1" cnt="1 0"/>
            </dgm:if>
            <dgm:else name="Name35">
              <dgm:choose name="Name36">
                <dgm:if name="Name37" axis="ch" ptType="node" func="cnt" op="equ" val="1">
                  <dgm:presOf axis="ch desOrSelf" ptType="node node" st="1 1" cnt="1 0"/>
                </dgm:if>
                <dgm:if name="Name38" axis="ch" ptType="node" func="cnt" op="equ" val="2">
                  <dgm:presOf axis="ch desOrSelf" ptType="node node" st="2 1" cnt="1 0"/>
                </dgm:if>
                <dgm:if name="Name39" axis="ch" ptType="node" func="cnt" op="equ" val="3">
                  <dgm:presOf axis="ch desOrSelf" ptType="node node" st="3 1" cnt="1 0"/>
                </dgm:if>
                <dgm:if name="Name40" axis="ch" ptType="node" func="cnt" op="equ" val="4">
                  <dgm:presOf axis="ch desOrSelf" ptType="node node" st="4 1" cnt="1 0"/>
                </dgm:if>
                <dgm:if name="Name41" axis="ch" ptType="node" func="cnt" op="equ" val="5">
                  <dgm:presOf axis="ch desOrSelf" ptType="node node" st="5 1" cnt="1 0"/>
                </dgm:if>
                <dgm:if name="Name42" axis="ch" ptType="node" func="cnt" op="equ" val="6">
                  <dgm:presOf axis="ch desOrSelf" ptType="node node" st="6 1" cnt="1 0"/>
                </dgm:if>
                <dgm:else name="Name43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44">
            <dgm:if name="Name45" func="var" arg="dir" op="equ" val="norm">
              <dgm:presOf axis="ch desOrSelf" ptType="node node" st="1 1" cnt="1 0"/>
            </dgm:if>
            <dgm:else name="Name46">
              <dgm:choose name="Name47">
                <dgm:if name="Name48" axis="ch" ptType="node" func="cnt" op="equ" val="1">
                  <dgm:presOf axis="ch desOrSelf" ptType="node node" st="1 1" cnt="1 0"/>
                </dgm:if>
                <dgm:if name="Name49" axis="ch" ptType="node" func="cnt" op="equ" val="2">
                  <dgm:presOf axis="ch desOrSelf" ptType="node node" st="2 1" cnt="1 0"/>
                </dgm:if>
                <dgm:if name="Name50" axis="ch" ptType="node" func="cnt" op="equ" val="3">
                  <dgm:presOf axis="ch desOrSelf" ptType="node node" st="3 1" cnt="1 0"/>
                </dgm:if>
                <dgm:if name="Name51" axis="ch" ptType="node" func="cnt" op="equ" val="4">
                  <dgm:presOf axis="ch desOrSelf" ptType="node node" st="4 1" cnt="1 0"/>
                </dgm:if>
                <dgm:if name="Name52" axis="ch" ptType="node" func="cnt" op="equ" val="5">
                  <dgm:presOf axis="ch desOrSelf" ptType="node node" st="5 1" cnt="1 0"/>
                </dgm:if>
                <dgm:if name="Name53" axis="ch" ptType="node" func="cnt" op="equ" val="6">
                  <dgm:presOf axis="ch desOrSelf" ptType="node node" st="6 1" cnt="1 0"/>
                </dgm:if>
                <dgm:else name="Name54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55"/>
    </dgm:choose>
    <dgm:choose name="Name56">
      <dgm:if name="Name57" axis="ch" ptType="node" func="cnt" op="gte" val="2">
        <dgm:layoutNode name="wedge2">
          <dgm:alg type="sp"/>
          <dgm:choose name="Name58">
            <dgm:if name="Name59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60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61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62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63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64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65">
            <dgm:if name="Name66" func="var" arg="dir" op="equ" val="norm">
              <dgm:presOf axis="ch desOrSelf" ptType="node node" st="2 1" cnt="1 0"/>
            </dgm:if>
            <dgm:else name="Name67">
              <dgm:choose name="Name68">
                <dgm:if name="Name69" axis="ch" ptType="node" func="cnt" op="equ" val="2">
                  <dgm:presOf axis="ch desOrSelf" ptType="node node" st="1 1" cnt="1 0"/>
                </dgm:if>
                <dgm:if name="Name70" axis="ch" ptType="node" func="cnt" op="equ" val="3">
                  <dgm:presOf axis="ch desOrSelf" ptType="node node" st="2 1" cnt="1 0"/>
                </dgm:if>
                <dgm:if name="Name71" axis="ch" ptType="node" func="cnt" op="equ" val="4">
                  <dgm:presOf axis="ch desOrSelf" ptType="node node" st="3 1" cnt="1 0"/>
                </dgm:if>
                <dgm:if name="Name72" axis="ch" ptType="node" func="cnt" op="equ" val="5">
                  <dgm:presOf axis="ch desOrSelf" ptType="node node" st="4 1" cnt="1 0"/>
                </dgm:if>
                <dgm:if name="Name73" axis="ch" ptType="node" func="cnt" op="equ" val="6">
                  <dgm:presOf axis="ch desOrSelf" ptType="node node" st="5 1" cnt="1 0"/>
                </dgm:if>
                <dgm:else name="Name74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75">
            <dgm:if name="Name76" func="var" arg="dir" op="equ" val="norm">
              <dgm:presOf axis="ch desOrSelf" ptType="node node" st="2 1" cnt="1 0"/>
            </dgm:if>
            <dgm:else name="Name77">
              <dgm:choose name="Name78">
                <dgm:if name="Name79" axis="ch" ptType="node" func="cnt" op="equ" val="2">
                  <dgm:presOf axis="ch desOrSelf" ptType="node node" st="1 1" cnt="1 0"/>
                </dgm:if>
                <dgm:if name="Name80" axis="ch" ptType="node" func="cnt" op="equ" val="3">
                  <dgm:presOf axis="ch desOrSelf" ptType="node node" st="2 1" cnt="1 0"/>
                </dgm:if>
                <dgm:if name="Name81" axis="ch" ptType="node" func="cnt" op="equ" val="4">
                  <dgm:presOf axis="ch desOrSelf" ptType="node node" st="3 1" cnt="1 0"/>
                </dgm:if>
                <dgm:if name="Name82" axis="ch" ptType="node" func="cnt" op="equ" val="5">
                  <dgm:presOf axis="ch desOrSelf" ptType="node node" st="4 1" cnt="1 0"/>
                </dgm:if>
                <dgm:if name="Name83" axis="ch" ptType="node" func="cnt" op="equ" val="6">
                  <dgm:presOf axis="ch desOrSelf" ptType="node node" st="5 1" cnt="1 0"/>
                </dgm:if>
                <dgm:else name="Name84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85"/>
    </dgm:choose>
    <dgm:choose name="Name86">
      <dgm:if name="Name87" axis="ch" ptType="node" func="cnt" op="gte" val="3">
        <dgm:layoutNode name="wedge3">
          <dgm:alg type="sp"/>
          <dgm:choose name="Name88">
            <dgm:if name="Name89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90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91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92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93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94">
            <dgm:if name="Name95" func="var" arg="dir" op="equ" val="norm">
              <dgm:presOf axis="ch desOrSelf" ptType="node node" st="3 1" cnt="1 0"/>
            </dgm:if>
            <dgm:else name="Name96">
              <dgm:choose name="Name97">
                <dgm:if name="Name98" axis="ch" ptType="node" func="cnt" op="equ" val="3">
                  <dgm:presOf axis="ch desOrSelf" ptType="node node" st="1 1" cnt="1 0"/>
                </dgm:if>
                <dgm:if name="Name99" axis="ch" ptType="node" func="cnt" op="equ" val="4">
                  <dgm:presOf axis="ch desOrSelf" ptType="node node" st="2 1" cnt="1 0"/>
                </dgm:if>
                <dgm:if name="Name100" axis="ch" ptType="node" func="cnt" op="equ" val="5">
                  <dgm:presOf axis="ch desOrSelf" ptType="node node" st="3 1" cnt="1 0"/>
                </dgm:if>
                <dgm:if name="Name101" axis="ch" ptType="node" func="cnt" op="equ" val="6">
                  <dgm:presOf axis="ch desOrSelf" ptType="node node" st="4 1" cnt="1 0"/>
                </dgm:if>
                <dgm:else name="Name102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03">
            <dgm:if name="Name104" func="var" arg="dir" op="equ" val="norm">
              <dgm:presOf axis="ch desOrSelf" ptType="node node" st="3 1" cnt="1 0"/>
            </dgm:if>
            <dgm:else name="Name105">
              <dgm:choose name="Name106">
                <dgm:if name="Name107" axis="ch" ptType="node" func="cnt" op="equ" val="3">
                  <dgm:presOf axis="ch desOrSelf" ptType="node node" st="1 1" cnt="1 0"/>
                </dgm:if>
                <dgm:if name="Name108" axis="ch" ptType="node" func="cnt" op="equ" val="4">
                  <dgm:presOf axis="ch desOrSelf" ptType="node node" st="2 1" cnt="1 0"/>
                </dgm:if>
                <dgm:if name="Name109" axis="ch" ptType="node" func="cnt" op="equ" val="5">
                  <dgm:presOf axis="ch desOrSelf" ptType="node node" st="3 1" cnt="1 0"/>
                </dgm:if>
                <dgm:if name="Name110" axis="ch" ptType="node" func="cnt" op="equ" val="6">
                  <dgm:presOf axis="ch desOrSelf" ptType="node node" st="4 1" cnt="1 0"/>
                </dgm:if>
                <dgm:else name="Name111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12"/>
    </dgm:choose>
    <dgm:choose name="Name113">
      <dgm:if name="Name114" axis="ch" ptType="node" func="cnt" op="gte" val="4">
        <dgm:layoutNode name="wedge4">
          <dgm:alg type="sp"/>
          <dgm:choose name="Name115">
            <dgm:if name="Name116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17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18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19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20">
            <dgm:if name="Name121" func="var" arg="dir" op="equ" val="norm">
              <dgm:presOf axis="ch desOrSelf" ptType="node node" st="4 1" cnt="1 0"/>
            </dgm:if>
            <dgm:else name="Name122">
              <dgm:choose name="Name123">
                <dgm:if name="Name124" axis="ch" ptType="node" func="cnt" op="equ" val="4">
                  <dgm:presOf axis="ch desOrSelf" ptType="node node" st="1 1" cnt="1 0"/>
                </dgm:if>
                <dgm:if name="Name125" axis="ch" ptType="node" func="cnt" op="equ" val="5">
                  <dgm:presOf axis="ch desOrSelf" ptType="node node" st="2 1" cnt="1 0"/>
                </dgm:if>
                <dgm:if name="Name126" axis="ch" ptType="node" func="cnt" op="equ" val="6">
                  <dgm:presOf axis="ch desOrSelf" ptType="node node" st="3 1" cnt="1 0"/>
                </dgm:if>
                <dgm:else name="Name127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28">
            <dgm:if name="Name129" func="var" arg="dir" op="equ" val="norm">
              <dgm:presOf axis="ch desOrSelf" ptType="node node" st="4 1" cnt="1 0"/>
            </dgm:if>
            <dgm:else name="Name130">
              <dgm:choose name="Name131">
                <dgm:if name="Name132" axis="ch" ptType="node" func="cnt" op="equ" val="4">
                  <dgm:presOf axis="ch desOrSelf" ptType="node node" st="1 1" cnt="1 0"/>
                </dgm:if>
                <dgm:if name="Name133" axis="ch" ptType="node" func="cnt" op="equ" val="5">
                  <dgm:presOf axis="ch desOrSelf" ptType="node node" st="2 1" cnt="1 0"/>
                </dgm:if>
                <dgm:if name="Name134" axis="ch" ptType="node" func="cnt" op="equ" val="6">
                  <dgm:presOf axis="ch desOrSelf" ptType="node node" st="3 1" cnt="1 0"/>
                </dgm:if>
                <dgm:else name="Name135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36"/>
    </dgm:choose>
    <dgm:choose name="Name137">
      <dgm:if name="Name138" axis="ch" ptType="node" func="cnt" op="gte" val="5">
        <dgm:layoutNode name="wedge5">
          <dgm:alg type="sp"/>
          <dgm:choose name="Name139">
            <dgm:if name="Name140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41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42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43">
            <dgm:if name="Name144" func="var" arg="dir" op="equ" val="norm">
              <dgm:presOf axis="ch desOrSelf" ptType="node node" st="5 1" cnt="1 0"/>
            </dgm:if>
            <dgm:else name="Name145">
              <dgm:choose name="Name146">
                <dgm:if name="Name147" axis="ch" ptType="node" func="cnt" op="equ" val="5">
                  <dgm:presOf axis="ch desOrSelf" ptType="node node" st="1 1" cnt="1 0"/>
                </dgm:if>
                <dgm:if name="Name148" axis="ch" ptType="node" func="cnt" op="equ" val="6">
                  <dgm:presOf axis="ch desOrSelf" ptType="node node" st="2 1" cnt="1 0"/>
                </dgm:if>
                <dgm:else name="Name149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0">
            <dgm:if name="Name151" func="var" arg="dir" op="equ" val="norm">
              <dgm:presOf axis="ch desOrSelf" ptType="node node" st="5 1" cnt="1 0"/>
            </dgm:if>
            <dgm:else name="Name152">
              <dgm:choose name="Name153">
                <dgm:if name="Name154" axis="ch" ptType="node" func="cnt" op="equ" val="5">
                  <dgm:presOf axis="ch desOrSelf" ptType="node node" st="1 1" cnt="1 0"/>
                </dgm:if>
                <dgm:if name="Name155" axis="ch" ptType="node" func="cnt" op="equ" val="6">
                  <dgm:presOf axis="ch desOrSelf" ptType="node node" st="2 1" cnt="1 0"/>
                </dgm:if>
                <dgm:else name="Name156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57"/>
    </dgm:choose>
    <dgm:choose name="Name158">
      <dgm:if name="Name159" axis="ch" ptType="node" func="cnt" op="gte" val="6">
        <dgm:layoutNode name="wedge6">
          <dgm:alg type="sp"/>
          <dgm:choose name="Name160">
            <dgm:if name="Name161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62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63">
            <dgm:if name="Name164" func="var" arg="dir" op="equ" val="norm">
              <dgm:presOf axis="ch desOrSelf" ptType="node node" st="6 1" cnt="1 0"/>
            </dgm:if>
            <dgm:else name="Name165">
              <dgm:choose name="Name166">
                <dgm:if name="Name167" axis="ch" ptType="node" func="cnt" op="equ" val="6">
                  <dgm:presOf axis="ch desOrSelf" ptType="node node" st="1 1" cnt="1 0"/>
                </dgm:if>
                <dgm:else name="Name168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9">
            <dgm:if name="Name170" func="var" arg="dir" op="equ" val="norm">
              <dgm:presOf axis="ch desOrSelf" ptType="node node" st="6 1" cnt="1 0"/>
            </dgm:if>
            <dgm:else name="Name171">
              <dgm:choose name="Name172">
                <dgm:if name="Name173" axis="ch" ptType="node" func="cnt" op="equ" val="6">
                  <dgm:presOf axis="ch desOrSelf" ptType="node node" st="1 1" cnt="1 0"/>
                </dgm:if>
                <dgm:else name="Name174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75"/>
    </dgm:choose>
    <dgm:choose name="Name176">
      <dgm:if name="Name177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78">
            <dgm:if name="Name179" func="var" arg="dir" op="equ" val="norm">
              <dgm:presOf axis="ch desOrSelf" ptType="node node" st="7 1" cnt="1 0"/>
            </dgm:if>
            <dgm:else name="Name180">
              <dgm:presOf axis="ch desOrSelf" ptType="node node" st="1 1" cnt="1 0"/>
            </dgm:else>
          </dgm:choose>
          <dgm:constrLst/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81">
            <dgm:if name="Name182" func="var" arg="dir" op="equ" val="norm">
              <dgm:presOf axis="ch desOrSelf" ptType="node node" st="7 1" cnt="1 0"/>
            </dgm:if>
            <dgm:else name="Name183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84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4718F6-941C-4584-8B45-E2B13D97A441}" type="datetimeFigureOut">
              <a:rPr lang="en-GB" smtClean="0"/>
              <a:t>02/03/2023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FD6ADC-E5D6-41EA-8ABD-30DE5FD58E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74173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Applicable across the whole of the UK.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5FD6ADC-E5D6-41EA-8ABD-30DE5FD58E3D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171738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Advocacy – strong feeling from focus groups to include this, but only 54% of survey respondents thought the suggested import was good enough.  So this is where a new NOS was developed with the support of the Steering Group.</a:t>
            </a:r>
          </a:p>
          <a:p>
            <a:r>
              <a:rPr lang="en-GB" dirty="0"/>
              <a:t>Climate Justice – Focus groups requested inclusion. 71% of respondents agreed.  No suitable NOS to import, so new one created in collaboration with the steering group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6296959-8BD8-4D22-A59C-4B343FF663BF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76934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Questions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6296959-8BD8-4D22-A59C-4B343FF663BF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0424681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Questions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5FD6ADC-E5D6-41EA-8ABD-30DE5FD58E3D}" type="slidenum">
              <a:rPr lang="en-GB" smtClean="0"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37905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FD6ADC-E5D6-41EA-8ABD-30DE5FD58E3D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04430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6296959-8BD8-4D22-A59C-4B343FF663BF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586280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>
              <a:spcBef>
                <a:spcPts val="0"/>
              </a:spcBef>
              <a:buSzPts val="2072"/>
            </a:pPr>
            <a:r>
              <a:rPr lang="en-GB" sz="12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Functional analysis is the main tool used to develop NOS.  Functions are the main activities a person is expected to do as part of their job.</a:t>
            </a:r>
            <a:endParaRPr lang="en-GB" sz="1200" dirty="0"/>
          </a:p>
          <a:p>
            <a:pPr marL="342900" indent="-342900" defTabSz="914400">
              <a:buClr>
                <a:srgbClr val="90C226"/>
              </a:buClr>
              <a:buSzPts val="1920"/>
              <a:defRPr/>
            </a:pPr>
            <a:endParaRPr lang="en-GB" sz="1200" kern="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indent="-342900" defTabSz="914400">
              <a:buClr>
                <a:srgbClr val="90C226"/>
              </a:buClr>
              <a:buSzPts val="1920"/>
              <a:defRPr/>
            </a:pPr>
            <a:r>
              <a:rPr lang="en-GB" sz="1200" kern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Key changes:</a:t>
            </a:r>
          </a:p>
          <a:p>
            <a:pPr marL="342900" indent="-342900" defTabSz="914400">
              <a:buClr>
                <a:srgbClr val="90C226"/>
              </a:buClr>
              <a:buSzPts val="1920"/>
              <a:buFont typeface="Arial" panose="020B0604020202020204" pitchFamily="34" charset="0"/>
              <a:buChar char="•"/>
              <a:defRPr/>
            </a:pPr>
            <a:r>
              <a:rPr lang="en-GB" sz="1200" kern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Make split between purpose and process explicit (</a:t>
            </a:r>
            <a:r>
              <a:rPr lang="en-GB" sz="1200" kern="0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parAgraphs</a:t>
            </a:r>
            <a:r>
              <a:rPr lang="en-GB" sz="1200" kern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)</a:t>
            </a:r>
          </a:p>
          <a:p>
            <a:pPr marL="342900" indent="-342900" defTabSz="914400">
              <a:buClr>
                <a:srgbClr val="90C226"/>
              </a:buClr>
              <a:buSzPts val="1920"/>
              <a:buFont typeface="Arial" panose="020B0604020202020204" pitchFamily="34" charset="0"/>
              <a:buChar char="•"/>
              <a:defRPr/>
            </a:pPr>
            <a:r>
              <a:rPr lang="en-GB" sz="1200" kern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NO change to functional areas. 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6296959-8BD8-4D22-A59C-4B343FF663BF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426469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6296959-8BD8-4D22-A59C-4B343FF663BF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1386677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/>
              <a:t>CD functional map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Noto Sans Symbols"/>
              </a:rPr>
              <a:t>6 Functional Areas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Noto Sans Symbols"/>
              </a:rPr>
              <a:t>30 standards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Noto Sans Symbols"/>
              </a:rPr>
              <a:t>Including</a:t>
            </a:r>
            <a:r>
              <a:rPr lang="en-GB" sz="1200" b="0" i="0" u="none" strike="noStrike" baseline="0" dirty="0">
                <a:solidFill>
                  <a:srgbClr val="000000"/>
                </a:solidFill>
                <a:effectLst/>
                <a:latin typeface="Noto Sans Symbols"/>
              </a:rPr>
              <a:t> </a:t>
            </a:r>
          </a:p>
          <a:p>
            <a:pPr marL="171450" lvl="0" indent="-1714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1200" b="0" i="0" u="none" strike="noStrike" baseline="0" dirty="0">
                <a:solidFill>
                  <a:srgbClr val="000000"/>
                </a:solidFill>
                <a:effectLst/>
                <a:latin typeface="Noto Sans Symbols"/>
              </a:rPr>
              <a:t>2 new</a:t>
            </a:r>
          </a:p>
          <a:p>
            <a:pPr marL="171450" lvl="0" indent="-1714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1200" b="0" i="0" u="none" strike="noStrike" baseline="0" dirty="0">
                <a:solidFill>
                  <a:srgbClr val="000000"/>
                </a:solidFill>
                <a:effectLst/>
                <a:latin typeface="Noto Sans Symbols"/>
              </a:rPr>
              <a:t>3 from other sectors which are relevant to CD practice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FD6ADC-E5D6-41EA-8ABD-30DE5FD58E3D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65096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/>
              <a:t>CD functional map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Noto Sans Symbols"/>
              </a:rPr>
              <a:t>6 Functional Areas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Noto Sans Symbols"/>
              </a:rPr>
              <a:t>30 standards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Noto Sans Symbols"/>
              </a:rPr>
              <a:t>Including</a:t>
            </a:r>
            <a:r>
              <a:rPr lang="en-GB" sz="1200" b="0" i="0" u="none" strike="noStrike" baseline="0" dirty="0">
                <a:solidFill>
                  <a:srgbClr val="000000"/>
                </a:solidFill>
                <a:effectLst/>
                <a:latin typeface="Noto Sans Symbols"/>
              </a:rPr>
              <a:t> </a:t>
            </a:r>
          </a:p>
          <a:p>
            <a:pPr marL="171450" lvl="0" indent="-1714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1200" b="0" i="0" u="none" strike="noStrike" baseline="0" dirty="0">
                <a:solidFill>
                  <a:srgbClr val="000000"/>
                </a:solidFill>
                <a:effectLst/>
                <a:latin typeface="Noto Sans Symbols"/>
              </a:rPr>
              <a:t>2 new</a:t>
            </a:r>
          </a:p>
          <a:p>
            <a:pPr marL="171450" lvl="0" indent="-1714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1200" b="0" i="0" u="none" strike="noStrike" baseline="0" dirty="0">
                <a:solidFill>
                  <a:srgbClr val="000000"/>
                </a:solidFill>
                <a:effectLst/>
                <a:latin typeface="Noto Sans Symbols"/>
              </a:rPr>
              <a:t>3 from other sectors which are relevant to CD practice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FD6ADC-E5D6-41EA-8ABD-30DE5FD58E3D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582244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6296959-8BD8-4D22-A59C-4B343FF663BF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2035356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NOS writing guide – if standard already exists and can be imported, do not create new.</a:t>
            </a:r>
          </a:p>
          <a:p>
            <a:r>
              <a:rPr lang="en-GB" dirty="0"/>
              <a:t>Consensus from survey to import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6296959-8BD8-4D22-A59C-4B343FF663BF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570967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59F5D-A450-D947-892D-A7160901704D}" type="datetimeFigureOut">
              <a:rPr lang="en-US" smtClean="0"/>
              <a:t>3/2/2023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DB181-53E4-3648-AFF6-B7F350E21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0600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59F5D-A450-D947-892D-A7160901704D}" type="datetimeFigureOut">
              <a:rPr lang="en-US" smtClean="0"/>
              <a:t>3/2/2023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DB181-53E4-3648-AFF6-B7F350E21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62803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59F5D-A450-D947-892D-A7160901704D}" type="datetimeFigureOut">
              <a:rPr lang="en-US" smtClean="0"/>
              <a:t>3/2/2023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DB181-53E4-3648-AFF6-B7F350E21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82579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59F5D-A450-D947-892D-A7160901704D}" type="datetimeFigureOut">
              <a:rPr lang="en-US" smtClean="0"/>
              <a:t>3/2/2023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DB181-53E4-3648-AFF6-B7F350E21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80976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59F5D-A450-D947-892D-A7160901704D}" type="datetimeFigureOut">
              <a:rPr lang="en-US" smtClean="0"/>
              <a:t>3/2/2023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DB181-53E4-3648-AFF6-B7F350E21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48819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59F5D-A450-D947-892D-A7160901704D}" type="datetimeFigureOut">
              <a:rPr lang="en-US" smtClean="0"/>
              <a:t>3/2/2023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DB181-53E4-3648-AFF6-B7F350E21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10627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59F5D-A450-D947-892D-A7160901704D}" type="datetimeFigureOut">
              <a:rPr lang="en-US" smtClean="0"/>
              <a:t>3/2/2023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DB181-53E4-3648-AFF6-B7F350E21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12641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59F5D-A450-D947-892D-A7160901704D}" type="datetimeFigureOut">
              <a:rPr lang="en-US" smtClean="0"/>
              <a:t>3/2/2023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DB181-53E4-3648-AFF6-B7F350E21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7191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59F5D-A450-D947-892D-A7160901704D}" type="datetimeFigureOut">
              <a:rPr lang="en-US" smtClean="0"/>
              <a:t>3/2/2023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DB181-53E4-3648-AFF6-B7F350E21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774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59F5D-A450-D947-892D-A7160901704D}" type="datetimeFigureOut">
              <a:rPr lang="en-US" smtClean="0"/>
              <a:t>3/2/2023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DB181-53E4-3648-AFF6-B7F350E21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3602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59F5D-A450-D947-892D-A7160901704D}" type="datetimeFigureOut">
              <a:rPr lang="en-US" smtClean="0"/>
              <a:t>3/2/2023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DB181-53E4-3648-AFF6-B7F350E21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88324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559F5D-A450-D947-892D-A7160901704D}" type="datetimeFigureOut">
              <a:rPr lang="en-US" smtClean="0"/>
              <a:t>3/2/2023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CDB181-53E4-3648-AFF6-B7F350E21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48798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www.i-develop-cld.org.uk/course/view.php?id=194&amp;section=2" TargetMode="External"/><Relationship Id="rId4" Type="http://schemas.openxmlformats.org/officeDocument/2006/relationships/image" Target="../media/image5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mailto:Kirsty.Gemmell@cldstandardscouncil.org.uk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Steven.maclennan@cldstandardscouncil.org.uk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2119539"/>
            <a:ext cx="9144000" cy="4738461"/>
          </a:xfrm>
          <a:prstGeom prst="rect">
            <a:avLst/>
          </a:prstGeom>
          <a:gradFill>
            <a:gsLst>
              <a:gs pos="0">
                <a:srgbClr val="8488C4"/>
              </a:gs>
              <a:gs pos="18000">
                <a:srgbClr val="D4DEFF"/>
              </a:gs>
              <a:gs pos="69000">
                <a:srgbClr val="41C6CD"/>
              </a:gs>
            </a:gsLst>
            <a:lin ang="16200000" scaled="0"/>
          </a:gradFill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</a:t>
            </a:r>
          </a:p>
        </p:txBody>
      </p:sp>
      <p:sp>
        <p:nvSpPr>
          <p:cNvPr id="10" name="Subtitle 2"/>
          <p:cNvSpPr txBox="1">
            <a:spLocks/>
          </p:cNvSpPr>
          <p:nvPr/>
        </p:nvSpPr>
        <p:spPr>
          <a:xfrm>
            <a:off x="815965" y="3519128"/>
            <a:ext cx="6400800" cy="196462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4000" b="1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6400" y="302334"/>
            <a:ext cx="5457322" cy="1476248"/>
          </a:xfrm>
          <a:prstGeom prst="rect">
            <a:avLst/>
          </a:prstGeom>
        </p:spPr>
      </p:pic>
      <p:sp>
        <p:nvSpPr>
          <p:cNvPr id="8" name="Google Shape;144;p18"/>
          <p:cNvSpPr txBox="1">
            <a:spLocks noGrp="1"/>
          </p:cNvSpPr>
          <p:nvPr>
            <p:ph type="ctrTitle"/>
          </p:nvPr>
        </p:nvSpPr>
        <p:spPr>
          <a:xfrm>
            <a:off x="552376" y="2043296"/>
            <a:ext cx="7560683" cy="36381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lang="en-GB" sz="360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Review of </a:t>
            </a:r>
            <a:br>
              <a:rPr lang="en-GB" sz="360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GB" sz="360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Community Development</a:t>
            </a:r>
            <a:br>
              <a:rPr lang="en-GB" sz="360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GB" sz="360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National Occupational Standards</a:t>
            </a:r>
            <a:br>
              <a:rPr lang="en-GB" sz="432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lang="en-GB" sz="4320" b="1" dirty="0"/>
            </a:br>
            <a:endParaRPr sz="4320" dirty="0"/>
          </a:p>
        </p:txBody>
      </p:sp>
      <p:sp>
        <p:nvSpPr>
          <p:cNvPr id="9" name="Google Shape;145;p18"/>
          <p:cNvSpPr txBox="1">
            <a:spLocks noGrp="1"/>
          </p:cNvSpPr>
          <p:nvPr>
            <p:ph type="subTitle" idx="1"/>
          </p:nvPr>
        </p:nvSpPr>
        <p:spPr>
          <a:xfrm>
            <a:off x="3364243" y="4702444"/>
            <a:ext cx="4966635" cy="15029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SzPts val="1920"/>
              <a:buNone/>
            </a:pPr>
            <a:endParaRPr sz="2400" b="1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r" rtl="0">
              <a:spcBef>
                <a:spcPts val="1000"/>
              </a:spcBef>
              <a:spcAft>
                <a:spcPts val="0"/>
              </a:spcAft>
              <a:buSzPts val="1920"/>
              <a:buNone/>
            </a:pPr>
            <a:r>
              <a:rPr lang="en-GB" sz="2400" b="1" dirty="0">
                <a:solidFill>
                  <a:schemeClr val="dk1"/>
                </a:solidFill>
                <a:latin typeface="Arial"/>
                <a:cs typeface="Arial"/>
                <a:sym typeface="Arial"/>
              </a:rPr>
              <a:t>Feedback to stakeholders</a:t>
            </a:r>
            <a:endParaRPr dirty="0"/>
          </a:p>
          <a:p>
            <a:pPr marL="0" lvl="0" indent="0" algn="r" rtl="0">
              <a:spcBef>
                <a:spcPts val="1000"/>
              </a:spcBef>
              <a:spcAft>
                <a:spcPts val="0"/>
              </a:spcAft>
              <a:buSzPts val="1920"/>
              <a:buNone/>
            </a:pPr>
            <a:r>
              <a:rPr lang="en-GB" sz="240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March 2023</a:t>
            </a:r>
            <a:endParaRPr dirty="0"/>
          </a:p>
          <a:p>
            <a:pPr marL="0" lvl="0" indent="0" algn="r" rtl="0">
              <a:spcBef>
                <a:spcPts val="1000"/>
              </a:spcBef>
              <a:spcAft>
                <a:spcPts val="0"/>
              </a:spcAft>
              <a:buSzPts val="1280"/>
              <a:buNone/>
            </a:pPr>
            <a:endParaRPr sz="1600" dirty="0"/>
          </a:p>
        </p:txBody>
      </p:sp>
    </p:spTree>
    <p:extLst>
      <p:ext uri="{BB962C8B-B14F-4D97-AF65-F5344CB8AC3E}">
        <p14:creationId xmlns:p14="http://schemas.microsoft.com/office/powerpoint/2010/main" val="25736020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303;p27"/>
          <p:cNvSpPr txBox="1"/>
          <p:nvPr/>
        </p:nvSpPr>
        <p:spPr>
          <a:xfrm>
            <a:off x="787051" y="190929"/>
            <a:ext cx="7886699" cy="932688"/>
          </a:xfrm>
          <a:prstGeom prst="rect">
            <a:avLst/>
          </a:prstGeom>
        </p:spPr>
        <p:txBody>
          <a:bodyPr spcFirstLastPara="1" vert="horz" lIns="91440" tIns="45720" rIns="91440" bIns="45720" rtlCol="0" anchor="b" anchorCtr="0">
            <a:noAutofit/>
          </a:bodyPr>
          <a:lstStyle/>
          <a:p>
            <a:pPr marL="0" marR="0" lvl="0" indent="0"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dk1"/>
              </a:buClr>
              <a:buSzPts val="3600"/>
            </a:pPr>
            <a:r>
              <a:rPr lang="en-US" sz="32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  <a:sym typeface="Arial"/>
              </a:rPr>
              <a:t>Community Development </a:t>
            </a:r>
          </a:p>
          <a:p>
            <a:pPr marL="0" marR="0" lvl="0" indent="0"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dk1"/>
              </a:buClr>
              <a:buSzPts val="3600"/>
            </a:pPr>
            <a:r>
              <a:rPr lang="en-US" sz="3200" b="1" i="0" u="none" strike="noStrike" kern="1200" cap="none" dirty="0">
                <a:solidFill>
                  <a:schemeClr val="tx1"/>
                </a:solidFill>
                <a:latin typeface="+mj-lt"/>
                <a:ea typeface="+mj-ea"/>
                <a:cs typeface="+mj-cs"/>
                <a:sym typeface="Arial"/>
              </a:rPr>
              <a:t>Functional Map</a:t>
            </a:r>
            <a:endParaRPr lang="en-US" sz="3200" b="0" i="0" u="none" strike="noStrike" kern="1200" cap="none" dirty="0">
              <a:solidFill>
                <a:schemeClr val="tx1"/>
              </a:solidFill>
              <a:latin typeface="+mj-lt"/>
              <a:ea typeface="+mj-ea"/>
              <a:cs typeface="+mj-cs"/>
              <a:sym typeface="Arial"/>
            </a:endParaRPr>
          </a:p>
        </p:txBody>
      </p:sp>
      <p:pic>
        <p:nvPicPr>
          <p:cNvPr id="34" name="Picture 33" descr="CLD_Colour_Log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7316" y="153607"/>
            <a:ext cx="1014770" cy="961867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77FACACC-CEAC-2E2B-D968-29B39828D17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2898" y="1218861"/>
            <a:ext cx="8458200" cy="5600700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6D6FF084-4481-221E-E273-B6BDAE1479B5}"/>
              </a:ext>
            </a:extLst>
          </p:cNvPr>
          <p:cNvSpPr/>
          <p:nvPr/>
        </p:nvSpPr>
        <p:spPr>
          <a:xfrm>
            <a:off x="787051" y="1025238"/>
            <a:ext cx="6921863" cy="90236"/>
          </a:xfrm>
          <a:prstGeom prst="rect">
            <a:avLst/>
          </a:prstGeom>
          <a:solidFill>
            <a:srgbClr val="41C6CD"/>
          </a:solidFill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0700061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303;p27"/>
          <p:cNvSpPr txBox="1"/>
          <p:nvPr/>
        </p:nvSpPr>
        <p:spPr>
          <a:xfrm>
            <a:off x="762001" y="297382"/>
            <a:ext cx="7886699" cy="932688"/>
          </a:xfrm>
          <a:prstGeom prst="rect">
            <a:avLst/>
          </a:prstGeom>
        </p:spPr>
        <p:txBody>
          <a:bodyPr spcFirstLastPara="1" vert="horz" lIns="91440" tIns="45720" rIns="91440" bIns="45720" rtlCol="0" anchor="b" anchorCtr="0">
            <a:noAutofit/>
          </a:bodyPr>
          <a:lstStyle/>
          <a:p>
            <a:pPr marL="0" marR="0" lvl="0" indent="0"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dk1"/>
              </a:buClr>
              <a:buSzPts val="3600"/>
            </a:pPr>
            <a:r>
              <a:rPr lang="en-US" sz="32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  <a:sym typeface="Arial"/>
              </a:rPr>
              <a:t>Community Development </a:t>
            </a:r>
          </a:p>
          <a:p>
            <a:pPr marL="0" marR="0" lvl="0" indent="0"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dk1"/>
              </a:buClr>
              <a:buSzPts val="3600"/>
            </a:pPr>
            <a:r>
              <a:rPr lang="en-US" sz="3200" b="1" i="0" u="none" strike="noStrike" kern="1200" cap="none" dirty="0">
                <a:solidFill>
                  <a:schemeClr val="tx1"/>
                </a:solidFill>
                <a:latin typeface="+mj-lt"/>
                <a:ea typeface="+mj-ea"/>
                <a:cs typeface="+mj-cs"/>
                <a:sym typeface="Arial"/>
              </a:rPr>
              <a:t>Functional Map (</a:t>
            </a:r>
            <a:r>
              <a:rPr lang="en-US" sz="3200" b="1" i="0" u="none" strike="noStrike" kern="1200" cap="none" dirty="0" err="1">
                <a:solidFill>
                  <a:schemeClr val="tx1"/>
                </a:solidFill>
                <a:latin typeface="+mj-lt"/>
                <a:ea typeface="+mj-ea"/>
                <a:cs typeface="+mj-cs"/>
                <a:sym typeface="Arial"/>
              </a:rPr>
              <a:t>cont</a:t>
            </a:r>
            <a:r>
              <a:rPr lang="en-US" sz="3200" b="1" i="0" u="none" strike="noStrike" kern="1200" cap="none" dirty="0">
                <a:solidFill>
                  <a:schemeClr val="tx1"/>
                </a:solidFill>
                <a:latin typeface="+mj-lt"/>
                <a:ea typeface="+mj-ea"/>
                <a:cs typeface="+mj-cs"/>
                <a:sym typeface="Arial"/>
              </a:rPr>
              <a:t>)</a:t>
            </a:r>
            <a:endParaRPr lang="en-US" sz="3200" b="0" i="0" u="none" strike="noStrike" kern="1200" cap="none" dirty="0">
              <a:solidFill>
                <a:schemeClr val="tx1"/>
              </a:solidFill>
              <a:latin typeface="+mj-lt"/>
              <a:ea typeface="+mj-ea"/>
              <a:cs typeface="+mj-cs"/>
              <a:sym typeface="Arial"/>
            </a:endParaRPr>
          </a:p>
        </p:txBody>
      </p:sp>
      <p:pic>
        <p:nvPicPr>
          <p:cNvPr id="34" name="Picture 33" descr="CLD_Colour_Log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7316" y="350252"/>
            <a:ext cx="1014770" cy="961867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C1A819BA-FD81-4829-3C9F-24D69173B6A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5300" y="1733550"/>
            <a:ext cx="8153400" cy="3390900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A590E007-EE08-6DCD-43AE-6D90F1ED5633}"/>
              </a:ext>
            </a:extLst>
          </p:cNvPr>
          <p:cNvSpPr/>
          <p:nvPr/>
        </p:nvSpPr>
        <p:spPr>
          <a:xfrm>
            <a:off x="787051" y="1232834"/>
            <a:ext cx="6921863" cy="90236"/>
          </a:xfrm>
          <a:prstGeom prst="rect">
            <a:avLst/>
          </a:prstGeom>
          <a:solidFill>
            <a:srgbClr val="41C6CD"/>
          </a:solidFill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8478316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" name="Picture 33" descr="CLD_Colour_Log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9269" y="125163"/>
            <a:ext cx="1014770" cy="961867"/>
          </a:xfrm>
          <a:prstGeom prst="rect">
            <a:avLst/>
          </a:prstGeom>
        </p:spPr>
      </p:pic>
      <p:sp>
        <p:nvSpPr>
          <p:cNvPr id="6" name="Google Shape;314;p29"/>
          <p:cNvSpPr txBox="1">
            <a:spLocks/>
          </p:cNvSpPr>
          <p:nvPr/>
        </p:nvSpPr>
        <p:spPr>
          <a:xfrm>
            <a:off x="806993" y="125163"/>
            <a:ext cx="8596668" cy="8001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t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ts val="3600"/>
              <a:buFont typeface="Arial"/>
              <a:buNone/>
              <a:tabLst/>
              <a:defRPr/>
            </a:pPr>
            <a:r>
              <a:rPr lang="en-GB" b="1" dirty="0">
                <a:solidFill>
                  <a:prstClr val="black"/>
                </a:solidFill>
                <a:latin typeface="Arial"/>
                <a:ea typeface="Arial"/>
                <a:cs typeface="Arial"/>
                <a:sym typeface="Arial"/>
              </a:rPr>
              <a:t>Existing NOS</a:t>
            </a:r>
          </a:p>
        </p:txBody>
      </p:sp>
      <p:sp>
        <p:nvSpPr>
          <p:cNvPr id="7" name="Rectangle 6"/>
          <p:cNvSpPr/>
          <p:nvPr/>
        </p:nvSpPr>
        <p:spPr>
          <a:xfrm>
            <a:off x="767784" y="1012405"/>
            <a:ext cx="6921863" cy="90236"/>
          </a:xfrm>
          <a:prstGeom prst="rect">
            <a:avLst/>
          </a:prstGeom>
          <a:solidFill>
            <a:srgbClr val="41C6CD"/>
          </a:solidFill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E1F616B-734A-3FA8-E508-25025605283F}"/>
              </a:ext>
            </a:extLst>
          </p:cNvPr>
          <p:cNvSpPr txBox="1"/>
          <p:nvPr/>
        </p:nvSpPr>
        <p:spPr>
          <a:xfrm>
            <a:off x="651850" y="4727717"/>
            <a:ext cx="766828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600" b="1" dirty="0"/>
              <a:t>Must follow NOS writing principles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600" b="1" dirty="0"/>
              <a:t>Performance criteria would be what is used for assessment if the NOS were used in qualification development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600" b="1" dirty="0"/>
              <a:t>Knowledge and Understanding is usually evidenced through questions and answers, reflective accounts or professional discussions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EA18D09-E8CA-D318-D348-F2102EEABAF9}"/>
              </a:ext>
            </a:extLst>
          </p:cNvPr>
          <p:cNvSpPr txBox="1"/>
          <p:nvPr/>
        </p:nvSpPr>
        <p:spPr>
          <a:xfrm>
            <a:off x="651850" y="1203813"/>
            <a:ext cx="78403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chemeClr val="tx2"/>
                </a:solidFill>
              </a:rPr>
              <a:t>Key updates: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b="1" dirty="0">
                <a:solidFill>
                  <a:schemeClr val="tx2"/>
                </a:solidFill>
              </a:rPr>
              <a:t>Recognition that not all CD practitioners are based within an organisation – wording amended to reflect that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b="1" dirty="0">
                <a:solidFill>
                  <a:schemeClr val="tx2"/>
                </a:solidFill>
              </a:rPr>
              <a:t>Amalgamation of </a:t>
            </a:r>
            <a:r>
              <a:rPr lang="en-GB" sz="2400" b="1" dirty="0" err="1">
                <a:solidFill>
                  <a:schemeClr val="tx2"/>
                </a:solidFill>
              </a:rPr>
              <a:t>JETSCD08</a:t>
            </a:r>
            <a:r>
              <a:rPr lang="en-GB" sz="2400" b="1" dirty="0">
                <a:solidFill>
                  <a:schemeClr val="tx2"/>
                </a:solidFill>
              </a:rPr>
              <a:t> and 09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b="1" dirty="0">
                <a:solidFill>
                  <a:schemeClr val="tx2"/>
                </a:solidFill>
              </a:rPr>
              <a:t>Emphasis on supporting communities to know and use their legal rights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b="1" dirty="0">
                <a:solidFill>
                  <a:schemeClr val="tx2"/>
                </a:solidFill>
              </a:rPr>
              <a:t>Updating of Glossary terms – Resources, Technology, Community and Community Engagement</a:t>
            </a:r>
          </a:p>
        </p:txBody>
      </p:sp>
    </p:spTree>
    <p:extLst>
      <p:ext uri="{BB962C8B-B14F-4D97-AF65-F5344CB8AC3E}">
        <p14:creationId xmlns:p14="http://schemas.microsoft.com/office/powerpoint/2010/main" val="3204836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" name="Picture 33" descr="CLD_Colour_Log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9269" y="125163"/>
            <a:ext cx="1014770" cy="961867"/>
          </a:xfrm>
          <a:prstGeom prst="rect">
            <a:avLst/>
          </a:prstGeom>
        </p:spPr>
      </p:pic>
      <p:sp>
        <p:nvSpPr>
          <p:cNvPr id="6" name="Google Shape;314;p29"/>
          <p:cNvSpPr txBox="1">
            <a:spLocks/>
          </p:cNvSpPr>
          <p:nvPr/>
        </p:nvSpPr>
        <p:spPr>
          <a:xfrm>
            <a:off x="637315" y="39080"/>
            <a:ext cx="8596668" cy="8001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t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ts val="3600"/>
              <a:buFont typeface="Arial"/>
              <a:buNone/>
              <a:tabLst/>
              <a:defRPr/>
            </a:pPr>
            <a:r>
              <a:rPr kumimoji="0" lang="en-GB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Imported NOS</a:t>
            </a:r>
            <a:endParaRPr kumimoji="0" lang="en-GB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06993" y="1041912"/>
            <a:ext cx="6921863" cy="90236"/>
          </a:xfrm>
          <a:prstGeom prst="rect">
            <a:avLst/>
          </a:prstGeom>
          <a:solidFill>
            <a:srgbClr val="41C6CD"/>
          </a:solidFill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50DBEAC-9D13-BAAC-3E15-75C79990FAE8}"/>
              </a:ext>
            </a:extLst>
          </p:cNvPr>
          <p:cNvSpPr txBox="1"/>
          <p:nvPr/>
        </p:nvSpPr>
        <p:spPr>
          <a:xfrm>
            <a:off x="954133" y="5503460"/>
            <a:ext cx="603652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/>
              <a:t>Must be imported entirely – no amendments can be made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/>
              <a:t>Can contextualise in own setting</a:t>
            </a:r>
            <a:endParaRPr lang="en-GB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35581EB-51C0-F9AB-9BA1-65C88EBE5E86}"/>
              </a:ext>
            </a:extLst>
          </p:cNvPr>
          <p:cNvSpPr txBox="1"/>
          <p:nvPr/>
        </p:nvSpPr>
        <p:spPr>
          <a:xfrm>
            <a:off x="595575" y="1334880"/>
            <a:ext cx="7344697" cy="3970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b="1" dirty="0" err="1">
                <a:solidFill>
                  <a:schemeClr val="accent2"/>
                </a:solidFill>
                <a:effectLst/>
                <a:ea typeface="Calibri" panose="020F0502020204030204" pitchFamily="34" charset="0"/>
              </a:rPr>
              <a:t>INSML045</a:t>
            </a:r>
            <a:r>
              <a:rPr lang="en-GB" sz="2800" b="1" dirty="0">
                <a:solidFill>
                  <a:schemeClr val="accent2"/>
                </a:solidFill>
                <a:effectLst/>
                <a:ea typeface="Calibri" panose="020F0502020204030204" pitchFamily="34" charset="0"/>
              </a:rPr>
              <a:t> - </a:t>
            </a:r>
            <a:r>
              <a:rPr lang="en-GB" sz="2800" b="1" dirty="0">
                <a:solidFill>
                  <a:schemeClr val="accent2"/>
                </a:solidFill>
              </a:rPr>
              <a:t>Manage programmes of work or projects  - </a:t>
            </a:r>
            <a:r>
              <a:rPr lang="en-GB" sz="2800" b="1" dirty="0">
                <a:solidFill>
                  <a:srgbClr val="00B050"/>
                </a:solidFill>
              </a:rPr>
              <a:t>74% Agreed/Strongly Agreed</a:t>
            </a:r>
          </a:p>
          <a:p>
            <a:endParaRPr lang="en-GB" sz="2800" b="1" dirty="0">
              <a:solidFill>
                <a:schemeClr val="accent2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b="1" dirty="0" err="1">
                <a:solidFill>
                  <a:schemeClr val="accent2"/>
                </a:solidFill>
                <a:effectLst/>
                <a:ea typeface="Calibri" panose="020F0502020204030204" pitchFamily="34" charset="0"/>
              </a:rPr>
              <a:t>INSML008</a:t>
            </a:r>
            <a:r>
              <a:rPr lang="en-GB" sz="2800" b="1" dirty="0">
                <a:solidFill>
                  <a:schemeClr val="accent2"/>
                </a:solidFill>
                <a:effectLst/>
                <a:ea typeface="Calibri" panose="020F0502020204030204" pitchFamily="34" charset="0"/>
              </a:rPr>
              <a:t> - </a:t>
            </a:r>
            <a:r>
              <a:rPr lang="en-GB" sz="2800" b="1" dirty="0">
                <a:solidFill>
                  <a:schemeClr val="accent2"/>
                </a:solidFill>
              </a:rPr>
              <a:t>Promote equality of opportunity, diversity and inclusion in your organisation – </a:t>
            </a:r>
            <a:r>
              <a:rPr lang="en-GB" sz="2800" b="1" dirty="0">
                <a:solidFill>
                  <a:srgbClr val="00B050"/>
                </a:solidFill>
              </a:rPr>
              <a:t>85% Agreed/Strongly Agreed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sz="2800" b="1" dirty="0">
              <a:solidFill>
                <a:schemeClr val="accent2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b="1" dirty="0" err="1">
                <a:solidFill>
                  <a:schemeClr val="accent2"/>
                </a:solidFill>
              </a:rPr>
              <a:t>INSHOU53</a:t>
            </a:r>
            <a:r>
              <a:rPr lang="en-GB" sz="2800" b="1" dirty="0">
                <a:solidFill>
                  <a:schemeClr val="accent2"/>
                </a:solidFill>
              </a:rPr>
              <a:t> - Recruit and Manage volunteers – </a:t>
            </a:r>
            <a:r>
              <a:rPr lang="en-GB" sz="2800" b="1" dirty="0">
                <a:solidFill>
                  <a:srgbClr val="00B050"/>
                </a:solidFill>
              </a:rPr>
              <a:t>60% Agreed/Strongly Agreed</a:t>
            </a:r>
          </a:p>
        </p:txBody>
      </p:sp>
    </p:spTree>
    <p:extLst>
      <p:ext uri="{BB962C8B-B14F-4D97-AF65-F5344CB8AC3E}">
        <p14:creationId xmlns:p14="http://schemas.microsoft.com/office/powerpoint/2010/main" val="496237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" name="Picture 33" descr="CLD_Colour_Log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9269" y="125163"/>
            <a:ext cx="1014770" cy="961867"/>
          </a:xfrm>
          <a:prstGeom prst="rect">
            <a:avLst/>
          </a:prstGeom>
        </p:spPr>
      </p:pic>
      <p:sp>
        <p:nvSpPr>
          <p:cNvPr id="6" name="Google Shape;314;p29"/>
          <p:cNvSpPr txBox="1">
            <a:spLocks/>
          </p:cNvSpPr>
          <p:nvPr/>
        </p:nvSpPr>
        <p:spPr>
          <a:xfrm>
            <a:off x="637315" y="293191"/>
            <a:ext cx="8596668" cy="8001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t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ts val="3600"/>
              <a:buFont typeface="Arial"/>
              <a:buNone/>
              <a:tabLst/>
              <a:defRPr/>
            </a:pPr>
            <a:r>
              <a:rPr lang="en-GB" b="1" dirty="0">
                <a:solidFill>
                  <a:prstClr val="black"/>
                </a:solidFill>
                <a:latin typeface="Arial"/>
                <a:ea typeface="Arial"/>
                <a:cs typeface="Arial"/>
                <a:sym typeface="Arial"/>
              </a:rPr>
              <a:t>New NOS</a:t>
            </a:r>
          </a:p>
        </p:txBody>
      </p:sp>
      <p:sp>
        <p:nvSpPr>
          <p:cNvPr id="7" name="Rectangle 6"/>
          <p:cNvSpPr/>
          <p:nvPr/>
        </p:nvSpPr>
        <p:spPr>
          <a:xfrm>
            <a:off x="716459" y="1041912"/>
            <a:ext cx="6921863" cy="90236"/>
          </a:xfrm>
          <a:prstGeom prst="rect">
            <a:avLst/>
          </a:prstGeom>
          <a:solidFill>
            <a:srgbClr val="41C6CD"/>
          </a:solidFill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E1F616B-734A-3FA8-E508-25025605283F}"/>
              </a:ext>
            </a:extLst>
          </p:cNvPr>
          <p:cNvSpPr txBox="1"/>
          <p:nvPr/>
        </p:nvSpPr>
        <p:spPr>
          <a:xfrm>
            <a:off x="626607" y="1372719"/>
            <a:ext cx="8320748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800" b="1" dirty="0">
                <a:solidFill>
                  <a:schemeClr val="accent2"/>
                </a:solidFill>
              </a:rPr>
              <a:t>Advocate with and on behalf of individuals and communities so that their interests are represented</a:t>
            </a:r>
          </a:p>
          <a:p>
            <a:endParaRPr lang="en-GB" sz="2800" b="1" dirty="0">
              <a:solidFill>
                <a:schemeClr val="accent2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800" b="1" dirty="0">
                <a:solidFill>
                  <a:schemeClr val="accent2"/>
                </a:solidFill>
              </a:rPr>
              <a:t>Support communities to become aware, collectively explore and act on the impacts of climate change in pursuit of climate justice</a:t>
            </a:r>
          </a:p>
          <a:p>
            <a:endParaRPr lang="en-GB" sz="2400" dirty="0"/>
          </a:p>
          <a:p>
            <a:endParaRPr lang="en-GB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b="1" dirty="0"/>
              <a:t>Must follow NOS writing principles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b="1" dirty="0"/>
              <a:t>Performance criteria would be what is used for assessment if the NOS were used in qualification development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b="1" dirty="0"/>
              <a:t>Knowledge and Understanding is usually evidenced through questions and answers, reflective accounts or professional discussions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b="1" dirty="0"/>
              <a:t>Created in collaboration with the Steering Group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228279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" name="Picture 33" descr="CLD_Colour_Log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9269" y="125163"/>
            <a:ext cx="1014770" cy="961867"/>
          </a:xfrm>
          <a:prstGeom prst="rect">
            <a:avLst/>
          </a:prstGeom>
        </p:spPr>
      </p:pic>
      <p:sp>
        <p:nvSpPr>
          <p:cNvPr id="6" name="Google Shape;314;p29"/>
          <p:cNvSpPr txBox="1">
            <a:spLocks/>
          </p:cNvSpPr>
          <p:nvPr/>
        </p:nvSpPr>
        <p:spPr>
          <a:xfrm>
            <a:off x="637315" y="146750"/>
            <a:ext cx="8596668" cy="8001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t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ts val="3600"/>
              <a:buFont typeface="Arial"/>
              <a:buNone/>
              <a:tabLst/>
              <a:defRPr/>
            </a:pPr>
            <a:r>
              <a:rPr lang="en-GB" b="1" dirty="0">
                <a:solidFill>
                  <a:prstClr val="black"/>
                </a:solidFill>
                <a:latin typeface="Arial"/>
                <a:ea typeface="Arial"/>
                <a:cs typeface="Arial"/>
                <a:sym typeface="Arial"/>
              </a:rPr>
              <a:t>Things to consider…</a:t>
            </a:r>
          </a:p>
        </p:txBody>
      </p:sp>
      <p:sp>
        <p:nvSpPr>
          <p:cNvPr id="7" name="Rectangle 6"/>
          <p:cNvSpPr/>
          <p:nvPr/>
        </p:nvSpPr>
        <p:spPr>
          <a:xfrm>
            <a:off x="877361" y="992952"/>
            <a:ext cx="6921863" cy="90236"/>
          </a:xfrm>
          <a:prstGeom prst="rect">
            <a:avLst/>
          </a:prstGeom>
          <a:solidFill>
            <a:srgbClr val="41C6CD"/>
          </a:solidFill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E1F616B-734A-3FA8-E508-25025605283F}"/>
              </a:ext>
            </a:extLst>
          </p:cNvPr>
          <p:cNvSpPr txBox="1"/>
          <p:nvPr/>
        </p:nvSpPr>
        <p:spPr>
          <a:xfrm>
            <a:off x="733291" y="1316096"/>
            <a:ext cx="832074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b="1" dirty="0"/>
              <a:t>Community Development Values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4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b="1" dirty="0"/>
              <a:t>Sector skills council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400" dirty="0"/>
          </a:p>
          <a:p>
            <a:r>
              <a:rPr lang="en-GB" sz="2400" dirty="0"/>
              <a:t>          Review documentation available: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DCB1E1C-9156-6A4A-A2CA-06C03A45966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26441" y="3624801"/>
            <a:ext cx="5013702" cy="2470721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2AA98C9B-7F75-81E7-A5AD-BDC0D5AE0D09}"/>
              </a:ext>
            </a:extLst>
          </p:cNvPr>
          <p:cNvSpPr txBox="1"/>
          <p:nvPr/>
        </p:nvSpPr>
        <p:spPr>
          <a:xfrm>
            <a:off x="6533293" y="3787578"/>
            <a:ext cx="163846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hlinkClick r:id="rId5"/>
              </a:rPr>
              <a:t>National Occupational Standards 2022-23: Community Development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5682582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32"/>
          <p:cNvSpPr/>
          <p:nvPr/>
        </p:nvSpPr>
        <p:spPr>
          <a:xfrm>
            <a:off x="0" y="1428996"/>
            <a:ext cx="9144000" cy="5863932"/>
          </a:xfrm>
          <a:prstGeom prst="rect">
            <a:avLst/>
          </a:prstGeom>
          <a:gradFill flip="none" rotWithShape="1">
            <a:gsLst>
              <a:gs pos="0">
                <a:srgbClr val="7030CD"/>
              </a:gs>
              <a:gs pos="9000">
                <a:srgbClr val="41C6CD"/>
              </a:gs>
              <a:gs pos="27000">
                <a:srgbClr val="BAF2F8"/>
              </a:gs>
              <a:gs pos="100000">
                <a:schemeClr val="bg1"/>
              </a:gs>
            </a:gsLst>
            <a:lin ang="13500000" scaled="1"/>
            <a:tileRect/>
          </a:gradFill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</a:t>
            </a:r>
          </a:p>
        </p:txBody>
      </p:sp>
      <p:pic>
        <p:nvPicPr>
          <p:cNvPr id="34" name="Picture 33" descr="CLD_Colour_Log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7316" y="350252"/>
            <a:ext cx="1014770" cy="961867"/>
          </a:xfrm>
          <a:prstGeom prst="rect">
            <a:avLst/>
          </a:prstGeom>
        </p:spPr>
      </p:pic>
      <p:sp>
        <p:nvSpPr>
          <p:cNvPr id="39" name="Google Shape;255;p24"/>
          <p:cNvSpPr txBox="1">
            <a:spLocks/>
          </p:cNvSpPr>
          <p:nvPr/>
        </p:nvSpPr>
        <p:spPr>
          <a:xfrm>
            <a:off x="446046" y="267099"/>
            <a:ext cx="10197494" cy="1099457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t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Bef>
                <a:spcPts val="0"/>
              </a:spcBef>
              <a:buClr>
                <a:schemeClr val="accent1"/>
              </a:buClr>
              <a:buSzPts val="3600"/>
              <a:buFont typeface="Arial"/>
              <a:buNone/>
            </a:pPr>
            <a:r>
              <a:rPr lang="en-GB" b="1" dirty="0">
                <a:latin typeface="Arial"/>
                <a:ea typeface="Arial"/>
                <a:cs typeface="Arial"/>
                <a:sym typeface="Arial"/>
              </a:rPr>
              <a:t>Next Steps</a:t>
            </a:r>
            <a:endParaRPr lang="en-GB" dirty="0"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40" name="Google Shape;258;p24"/>
          <p:cNvGrpSpPr/>
          <p:nvPr/>
        </p:nvGrpSpPr>
        <p:grpSpPr>
          <a:xfrm>
            <a:off x="31606" y="1891765"/>
            <a:ext cx="8892987" cy="4583354"/>
            <a:chOff x="-110811" y="0"/>
            <a:chExt cx="9960239" cy="4093482"/>
          </a:xfrm>
        </p:grpSpPr>
        <p:sp>
          <p:nvSpPr>
            <p:cNvPr id="41" name="Google Shape;259;p24"/>
            <p:cNvSpPr/>
            <p:nvPr/>
          </p:nvSpPr>
          <p:spPr>
            <a:xfrm>
              <a:off x="-110811" y="0"/>
              <a:ext cx="9960239" cy="4093482"/>
            </a:xfrm>
            <a:prstGeom prst="rightArrow">
              <a:avLst>
                <a:gd name="adj1" fmla="val 50000"/>
                <a:gd name="adj2" fmla="val 50000"/>
              </a:avLst>
            </a:prstGeom>
            <a:solidFill>
              <a:srgbClr val="41C6C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" name="Google Shape;260;p24"/>
            <p:cNvSpPr/>
            <p:nvPr/>
          </p:nvSpPr>
          <p:spPr>
            <a:xfrm>
              <a:off x="2197665" y="1234219"/>
              <a:ext cx="2135902" cy="1637392"/>
            </a:xfrm>
            <a:prstGeom prst="roundRect">
              <a:avLst>
                <a:gd name="adj" fmla="val 16667"/>
              </a:avLst>
            </a:prstGeom>
            <a:solidFill>
              <a:srgbClr val="C9CBE5"/>
            </a:solidFill>
            <a:ln w="2540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43" name="Google Shape;261;p24"/>
            <p:cNvSpPr txBox="1"/>
            <p:nvPr/>
          </p:nvSpPr>
          <p:spPr>
            <a:xfrm>
              <a:off x="2458565" y="1388673"/>
              <a:ext cx="1976039" cy="147753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68575" tIns="68575" rIns="68575" bIns="68575" anchor="t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rPr lang="en-GB" sz="1800" b="0" i="0" u="none" strike="noStrike" cap="none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Final NOS submitted</a:t>
              </a:r>
            </a:p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lang="en-GB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lang="en-GB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lang="en-GB" sz="18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rPr lang="en-GB" sz="1800" b="0" i="0" u="none" strike="noStrike" cap="none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March 2023</a:t>
              </a:r>
              <a:endParaRPr dirty="0"/>
            </a:p>
          </p:txBody>
        </p:sp>
        <p:sp>
          <p:nvSpPr>
            <p:cNvPr id="44" name="Google Shape;262;p24"/>
            <p:cNvSpPr/>
            <p:nvPr/>
          </p:nvSpPr>
          <p:spPr>
            <a:xfrm>
              <a:off x="4486955" y="1207794"/>
              <a:ext cx="2135902" cy="1637392"/>
            </a:xfrm>
            <a:prstGeom prst="roundRect">
              <a:avLst>
                <a:gd name="adj" fmla="val 16667"/>
              </a:avLst>
            </a:prstGeom>
            <a:solidFill>
              <a:srgbClr val="B6B9DC"/>
            </a:solidFill>
            <a:ln w="2540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45" name="Google Shape;263;p24"/>
            <p:cNvSpPr txBox="1"/>
            <p:nvPr/>
          </p:nvSpPr>
          <p:spPr>
            <a:xfrm>
              <a:off x="4634250" y="1252107"/>
              <a:ext cx="1976039" cy="147753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68575" tIns="68575" rIns="68575" bIns="68575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rPr lang="en-GB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R</a:t>
              </a:r>
              <a:r>
                <a:rPr lang="en-GB" sz="1800" b="0" i="0" u="none" strike="noStrike" cap="none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egulators  review (NOS governance group)</a:t>
              </a:r>
              <a:endParaRPr sz="2100" b="0" i="0" u="none" strike="noStrike" cap="none" dirty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  <a:p>
              <a:pPr marL="171450" marR="0" lvl="1" indent="-171450" algn="l" rtl="0">
                <a:lnSpc>
                  <a:spcPct val="90000"/>
                </a:lnSpc>
                <a:spcBef>
                  <a:spcPts val="63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rPr lang="en-GB" sz="1800" b="0" i="0" u="none" strike="noStrike" cap="none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March/April 2023</a:t>
              </a:r>
              <a:endParaRPr sz="1800" b="0" i="0" u="none" strike="noStrike" cap="none" dirty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sp>
          <p:nvSpPr>
            <p:cNvPr id="48" name="Google Shape;266;p24"/>
            <p:cNvSpPr/>
            <p:nvPr/>
          </p:nvSpPr>
          <p:spPr>
            <a:xfrm>
              <a:off x="6787024" y="1230500"/>
              <a:ext cx="2011530" cy="1557462"/>
            </a:xfrm>
            <a:prstGeom prst="roundRect">
              <a:avLst>
                <a:gd name="adj" fmla="val 16667"/>
              </a:avLst>
            </a:prstGeom>
            <a:solidFill>
              <a:srgbClr val="8488C4"/>
            </a:solidFill>
            <a:ln w="2540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49" name="Google Shape;267;p24"/>
            <p:cNvSpPr txBox="1"/>
            <p:nvPr/>
          </p:nvSpPr>
          <p:spPr>
            <a:xfrm>
              <a:off x="7007299" y="1333967"/>
              <a:ext cx="1791254" cy="147753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68575" tIns="68575" rIns="68575" bIns="68575" anchor="t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rPr lang="en-GB" sz="1800" b="0" i="0" u="none" strike="noStrike" cap="none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NOS published on NOS database</a:t>
              </a:r>
            </a:p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lang="en-GB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rPr lang="en-GB" sz="1800" b="0" i="0" u="none" strike="noStrike" cap="none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April 2023</a:t>
              </a:r>
              <a:endParaRPr dirty="0"/>
            </a:p>
          </p:txBody>
        </p:sp>
      </p:grpSp>
      <p:sp>
        <p:nvSpPr>
          <p:cNvPr id="15" name="Rectangle 14"/>
          <p:cNvSpPr/>
          <p:nvPr/>
        </p:nvSpPr>
        <p:spPr>
          <a:xfrm>
            <a:off x="446046" y="1213880"/>
            <a:ext cx="6921863" cy="90236"/>
          </a:xfrm>
          <a:prstGeom prst="rect">
            <a:avLst/>
          </a:prstGeom>
          <a:solidFill>
            <a:srgbClr val="41C6CD"/>
          </a:solidFill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</a:t>
            </a:r>
          </a:p>
        </p:txBody>
      </p:sp>
      <p:sp>
        <p:nvSpPr>
          <p:cNvPr id="2" name="Google Shape;260;p24">
            <a:extLst>
              <a:ext uri="{FF2B5EF4-FFF2-40B4-BE49-F238E27FC236}">
                <a16:creationId xmlns:a16="http://schemas.microsoft.com/office/drawing/2014/main" id="{D973FE27-865A-8531-583B-BB4352F4657C}"/>
              </a:ext>
            </a:extLst>
          </p:cNvPr>
          <p:cNvSpPr/>
          <p:nvPr/>
        </p:nvSpPr>
        <p:spPr>
          <a:xfrm>
            <a:off x="29893" y="3290573"/>
            <a:ext cx="1907037" cy="1833341"/>
          </a:xfrm>
          <a:prstGeom prst="roundRect">
            <a:avLst>
              <a:gd name="adj" fmla="val 16667"/>
            </a:avLst>
          </a:prstGeom>
          <a:solidFill>
            <a:srgbClr val="C9CBE5"/>
          </a:solidFill>
          <a:ln w="25400" cap="rnd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3" name="Google Shape;261;p24">
            <a:extLst>
              <a:ext uri="{FF2B5EF4-FFF2-40B4-BE49-F238E27FC236}">
                <a16:creationId xmlns:a16="http://schemas.microsoft.com/office/drawing/2014/main" id="{C2AC3B39-ACF7-9A0B-CE86-B30EAE0585E2}"/>
              </a:ext>
            </a:extLst>
          </p:cNvPr>
          <p:cNvSpPr txBox="1"/>
          <p:nvPr/>
        </p:nvSpPr>
        <p:spPr>
          <a:xfrm>
            <a:off x="219407" y="3385369"/>
            <a:ext cx="1764304" cy="16543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68575" rIns="68575" bIns="6857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en-GB" sz="18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Submission sign off by Steering Group</a:t>
            </a:r>
            <a:endParaRPr lang="en-GB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lang="en-GB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lang="en-GB" sz="18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en-GB" sz="18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March 2023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30148665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32"/>
          <p:cNvSpPr/>
          <p:nvPr/>
        </p:nvSpPr>
        <p:spPr>
          <a:xfrm>
            <a:off x="0" y="1780675"/>
            <a:ext cx="9144000" cy="5863932"/>
          </a:xfrm>
          <a:prstGeom prst="rect">
            <a:avLst/>
          </a:prstGeom>
          <a:gradFill flip="none" rotWithShape="1">
            <a:gsLst>
              <a:gs pos="0">
                <a:srgbClr val="7030CD"/>
              </a:gs>
              <a:gs pos="9000">
                <a:srgbClr val="41C6CD"/>
              </a:gs>
              <a:gs pos="27000">
                <a:srgbClr val="BAF2F8"/>
              </a:gs>
              <a:gs pos="100000">
                <a:schemeClr val="bg1"/>
              </a:gs>
            </a:gsLst>
            <a:lin ang="13500000" scaled="1"/>
            <a:tileRect/>
          </a:gradFill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</a:t>
            </a:r>
          </a:p>
        </p:txBody>
      </p:sp>
      <p:pic>
        <p:nvPicPr>
          <p:cNvPr id="34" name="Picture 33" descr="CLD_Colour_Logo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7316" y="350252"/>
            <a:ext cx="1014770" cy="961867"/>
          </a:xfrm>
          <a:prstGeom prst="rect">
            <a:avLst/>
          </a:prstGeom>
        </p:spPr>
      </p:pic>
      <p:sp>
        <p:nvSpPr>
          <p:cNvPr id="6" name="Google Shape;308;p28"/>
          <p:cNvSpPr txBox="1">
            <a:spLocks/>
          </p:cNvSpPr>
          <p:nvPr/>
        </p:nvSpPr>
        <p:spPr>
          <a:xfrm>
            <a:off x="677334" y="256028"/>
            <a:ext cx="8596668" cy="8001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t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Bef>
                <a:spcPts val="0"/>
              </a:spcBef>
              <a:buClr>
                <a:schemeClr val="dk1"/>
              </a:buClr>
              <a:buSzPts val="3600"/>
              <a:buFont typeface="Arial"/>
              <a:buNone/>
            </a:pPr>
            <a:r>
              <a:rPr lang="en-GB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Contact Details</a:t>
            </a:r>
            <a:endParaRPr lang="en-GB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" name="Google Shape;309;p28"/>
          <p:cNvSpPr txBox="1">
            <a:spLocks/>
          </p:cNvSpPr>
          <p:nvPr/>
        </p:nvSpPr>
        <p:spPr>
          <a:xfrm>
            <a:off x="677334" y="1690456"/>
            <a:ext cx="7792898" cy="5096575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t" anchorCtr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1000"/>
              </a:spcBef>
              <a:buSzPts val="1920"/>
            </a:pPr>
            <a:r>
              <a:rPr lang="en-GB" sz="24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Kirsty Gemmell</a:t>
            </a:r>
          </a:p>
          <a:p>
            <a:pPr algn="l">
              <a:spcBef>
                <a:spcPts val="1000"/>
              </a:spcBef>
              <a:buSzPts val="1920"/>
            </a:pPr>
            <a:r>
              <a:rPr lang="en-GB" sz="2400" dirty="0">
                <a:solidFill>
                  <a:schemeClr val="dk1"/>
                </a:solidFill>
                <a:latin typeface="Arial"/>
                <a:cs typeface="Arial"/>
                <a:sym typeface="Arial"/>
              </a:rPr>
              <a:t>Education Officer</a:t>
            </a:r>
            <a:endParaRPr lang="en-GB" sz="2400" dirty="0"/>
          </a:p>
          <a:p>
            <a:pPr algn="l">
              <a:spcBef>
                <a:spcPts val="1000"/>
              </a:spcBef>
              <a:buSzPts val="1920"/>
            </a:pPr>
            <a:r>
              <a:rPr lang="en-GB" sz="2400" u="sng" dirty="0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Kirsty.Gemmell@cldstandardscouncil.org.uk</a:t>
            </a:r>
            <a:r>
              <a:rPr lang="en-GB" sz="2400" u="sng" dirty="0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lang="en-GB" sz="2400" u="sng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algn="l">
              <a:spcBef>
                <a:spcPts val="1000"/>
              </a:spcBef>
              <a:buSzPts val="1920"/>
            </a:pPr>
            <a:endParaRPr lang="en-GB" sz="2400" u="sng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algn="l">
              <a:spcBef>
                <a:spcPts val="1000"/>
              </a:spcBef>
              <a:buSzPts val="1920"/>
            </a:pPr>
            <a:endParaRPr lang="en-GB" sz="24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algn="l">
              <a:spcBef>
                <a:spcPts val="1000"/>
              </a:spcBef>
              <a:buSzPts val="2240"/>
            </a:pPr>
            <a:r>
              <a:rPr lang="en-GB" sz="24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Steven Maclennan</a:t>
            </a:r>
          </a:p>
          <a:p>
            <a:pPr algn="l">
              <a:spcBef>
                <a:spcPts val="1000"/>
              </a:spcBef>
              <a:buSzPts val="2240"/>
            </a:pPr>
            <a:r>
              <a:rPr lang="en-GB" sz="24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Development Officer</a:t>
            </a:r>
          </a:p>
          <a:p>
            <a:pPr algn="l">
              <a:spcBef>
                <a:spcPts val="1000"/>
              </a:spcBef>
              <a:buSzPts val="2240"/>
            </a:pPr>
            <a:r>
              <a:rPr lang="en-GB" sz="24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Steven.maclennan@cldstandardscouncil.org.uk</a:t>
            </a:r>
            <a:r>
              <a:rPr lang="en-GB" sz="24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  <a:p>
            <a:pPr algn="l">
              <a:spcBef>
                <a:spcPts val="1000"/>
              </a:spcBef>
              <a:buSzPts val="2240"/>
            </a:pPr>
            <a:endParaRPr lang="en-GB" sz="28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06993" y="1221883"/>
            <a:ext cx="6921863" cy="90236"/>
          </a:xfrm>
          <a:prstGeom prst="rect">
            <a:avLst/>
          </a:prstGeom>
          <a:solidFill>
            <a:srgbClr val="41C6CD"/>
          </a:solidFill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2538086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LD_Colour_Logo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7316" y="350252"/>
            <a:ext cx="1014770" cy="96186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806994" y="394898"/>
            <a:ext cx="258591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b="1" kern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Agenda</a:t>
            </a:r>
            <a:endParaRPr lang="en-US" dirty="0">
              <a:solidFill>
                <a:schemeClr val="bg1">
                  <a:lumMod val="50000"/>
                </a:schemeClr>
              </a:solidFill>
              <a:latin typeface=""/>
              <a:cs typeface="Gill Sans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06993" y="1428101"/>
            <a:ext cx="6921863" cy="90236"/>
          </a:xfrm>
          <a:prstGeom prst="rect">
            <a:avLst/>
          </a:prstGeom>
          <a:solidFill>
            <a:srgbClr val="41C6CD"/>
          </a:solidFill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</a:t>
            </a:r>
          </a:p>
        </p:txBody>
      </p:sp>
      <p:sp>
        <p:nvSpPr>
          <p:cNvPr id="8" name="Rectangle 7"/>
          <p:cNvSpPr/>
          <p:nvPr/>
        </p:nvSpPr>
        <p:spPr>
          <a:xfrm>
            <a:off x="0" y="6433457"/>
            <a:ext cx="9144000" cy="424543"/>
          </a:xfrm>
          <a:prstGeom prst="rect">
            <a:avLst/>
          </a:prstGeom>
          <a:gradFill>
            <a:gsLst>
              <a:gs pos="0">
                <a:srgbClr val="8488C4"/>
              </a:gs>
              <a:gs pos="23000">
                <a:srgbClr val="D4DEFF"/>
              </a:gs>
              <a:gs pos="98000">
                <a:schemeClr val="bg1"/>
              </a:gs>
              <a:gs pos="45000">
                <a:srgbClr val="41C6CD">
                  <a:alpha val="47000"/>
                </a:srgbClr>
              </a:gs>
            </a:gsLst>
            <a:lin ang="16200000" scaled="0"/>
          </a:gradFill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</a:t>
            </a:r>
          </a:p>
        </p:txBody>
      </p:sp>
      <p:sp>
        <p:nvSpPr>
          <p:cNvPr id="9" name="Google Shape;161;p19"/>
          <p:cNvSpPr txBox="1">
            <a:spLocks/>
          </p:cNvSpPr>
          <p:nvPr/>
        </p:nvSpPr>
        <p:spPr>
          <a:xfrm>
            <a:off x="601249" y="2182596"/>
            <a:ext cx="7689231" cy="3934826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ctr" anchorCtr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lnSpc>
                <a:spcPct val="90000"/>
              </a:lnSpc>
              <a:spcBef>
                <a:spcPts val="0"/>
              </a:spcBef>
              <a:buSzPts val="1440"/>
              <a:buFont typeface="Arial"/>
              <a:buChar char="►"/>
            </a:pPr>
            <a:r>
              <a:rPr lang="en-GB" b="1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Welcome and Introductions</a:t>
            </a:r>
            <a:endParaRPr lang="en-GB" b="1" dirty="0">
              <a:solidFill>
                <a:schemeClr val="tx1"/>
              </a:solidFill>
            </a:endParaRPr>
          </a:p>
          <a:p>
            <a:pPr marL="342900" indent="-342900" algn="l">
              <a:lnSpc>
                <a:spcPct val="90000"/>
              </a:lnSpc>
              <a:spcBef>
                <a:spcPts val="1600"/>
              </a:spcBef>
              <a:buSzPts val="1440"/>
              <a:buFont typeface="Arial"/>
              <a:buChar char="►"/>
            </a:pPr>
            <a:r>
              <a:rPr lang="en-GB" b="1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Background to NOS </a:t>
            </a:r>
          </a:p>
          <a:p>
            <a:pPr marL="342900" indent="-342900" algn="l">
              <a:lnSpc>
                <a:spcPct val="90000"/>
              </a:lnSpc>
              <a:spcBef>
                <a:spcPts val="1600"/>
              </a:spcBef>
              <a:buSzPts val="1440"/>
              <a:buFont typeface="Arial"/>
              <a:buChar char="►"/>
            </a:pPr>
            <a:r>
              <a:rPr lang="en-GB" b="1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Consultation Process </a:t>
            </a:r>
            <a:endParaRPr lang="en-GB" b="1" dirty="0">
              <a:solidFill>
                <a:schemeClr val="tx1"/>
              </a:solidFill>
            </a:endParaRPr>
          </a:p>
          <a:p>
            <a:pPr marL="342900" indent="-342900" algn="l">
              <a:lnSpc>
                <a:spcPct val="90000"/>
              </a:lnSpc>
              <a:spcBef>
                <a:spcPts val="1600"/>
              </a:spcBef>
              <a:buSzPts val="1440"/>
              <a:buFont typeface="Arial"/>
              <a:buChar char="►"/>
            </a:pPr>
            <a:r>
              <a:rPr lang="en-GB" b="1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Functional Map </a:t>
            </a:r>
          </a:p>
          <a:p>
            <a:pPr marL="342900" indent="-342900" algn="l">
              <a:lnSpc>
                <a:spcPct val="90000"/>
              </a:lnSpc>
              <a:spcBef>
                <a:spcPts val="1600"/>
              </a:spcBef>
              <a:buSzPts val="1440"/>
              <a:buFont typeface="Arial"/>
              <a:buChar char="►"/>
            </a:pPr>
            <a:r>
              <a:rPr lang="en-GB" b="1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Draft Standards</a:t>
            </a:r>
          </a:p>
          <a:p>
            <a:pPr marL="342900" indent="-342900" algn="l">
              <a:lnSpc>
                <a:spcPct val="90000"/>
              </a:lnSpc>
              <a:spcBef>
                <a:spcPts val="1600"/>
              </a:spcBef>
              <a:buSzPts val="1440"/>
              <a:buFont typeface="Arial"/>
              <a:buChar char="►"/>
            </a:pPr>
            <a:r>
              <a:rPr lang="en-GB" b="1" dirty="0">
                <a:solidFill>
                  <a:schemeClr val="tx1"/>
                </a:solidFill>
                <a:latin typeface="Arial"/>
                <a:cs typeface="Arial"/>
                <a:sym typeface="Arial"/>
              </a:rPr>
              <a:t>What next?</a:t>
            </a:r>
            <a:endParaRPr lang="en-GB" b="1" dirty="0">
              <a:solidFill>
                <a:schemeClr val="tx1"/>
              </a:solidFill>
            </a:endParaRPr>
          </a:p>
          <a:p>
            <a:pPr marL="342900" indent="-266700" algn="l">
              <a:lnSpc>
                <a:spcPct val="90000"/>
              </a:lnSpc>
              <a:spcBef>
                <a:spcPts val="1600"/>
              </a:spcBef>
              <a:buSzPts val="1200"/>
            </a:pP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13567182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LD_Colour_Logo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7316" y="350252"/>
            <a:ext cx="1014770" cy="961867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6433457"/>
            <a:ext cx="9144000" cy="424543"/>
          </a:xfrm>
          <a:prstGeom prst="rect">
            <a:avLst/>
          </a:prstGeom>
          <a:gradFill>
            <a:gsLst>
              <a:gs pos="0">
                <a:srgbClr val="8488C4"/>
              </a:gs>
              <a:gs pos="23000">
                <a:srgbClr val="D4DEFF"/>
              </a:gs>
              <a:gs pos="98000">
                <a:schemeClr val="bg1"/>
              </a:gs>
              <a:gs pos="45000">
                <a:srgbClr val="41C6CD">
                  <a:alpha val="47000"/>
                </a:srgbClr>
              </a:gs>
            </a:gsLst>
            <a:lin ang="16200000" scaled="0"/>
          </a:gradFill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</a:t>
            </a:r>
          </a:p>
        </p:txBody>
      </p:sp>
      <p:sp>
        <p:nvSpPr>
          <p:cNvPr id="5" name="Google Shape;166;p20"/>
          <p:cNvSpPr txBox="1">
            <a:spLocks/>
          </p:cNvSpPr>
          <p:nvPr/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t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Bef>
                <a:spcPts val="0"/>
              </a:spcBef>
              <a:buClr>
                <a:schemeClr val="dk1"/>
              </a:buClr>
              <a:buSzPts val="3600"/>
              <a:buFont typeface="Arial"/>
              <a:buNone/>
            </a:pPr>
            <a:r>
              <a:rPr lang="en-GB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Project Outputs</a:t>
            </a:r>
            <a:endParaRPr lang="en-GB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8" name="Google Shape;167;p20"/>
          <p:cNvGrpSpPr/>
          <p:nvPr/>
        </p:nvGrpSpPr>
        <p:grpSpPr>
          <a:xfrm>
            <a:off x="29167" y="2336838"/>
            <a:ext cx="8852919" cy="1839628"/>
            <a:chOff x="-140066" y="357582"/>
            <a:chExt cx="8852919" cy="1306140"/>
          </a:xfrm>
        </p:grpSpPr>
        <p:sp>
          <p:nvSpPr>
            <p:cNvPr id="9" name="Google Shape;168;p20"/>
            <p:cNvSpPr/>
            <p:nvPr/>
          </p:nvSpPr>
          <p:spPr>
            <a:xfrm>
              <a:off x="116541" y="446922"/>
              <a:ext cx="8596312" cy="1216800"/>
            </a:xfrm>
            <a:prstGeom prst="roundRect">
              <a:avLst>
                <a:gd name="adj" fmla="val 16667"/>
              </a:avLst>
            </a:prstGeom>
            <a:solidFill>
              <a:schemeClr val="accent4">
                <a:lumMod val="75000"/>
              </a:schemeClr>
            </a:solidFill>
            <a:ln>
              <a:noFill/>
            </a:ln>
            <a:effectLst>
              <a:outerShdw blurRad="38100" dist="25400" dir="5400000" rotWithShape="0">
                <a:srgbClr val="000000">
                  <a:alpha val="34901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" name="Google Shape;169;p20"/>
            <p:cNvSpPr txBox="1"/>
            <p:nvPr/>
          </p:nvSpPr>
          <p:spPr>
            <a:xfrm>
              <a:off x="-140066" y="357582"/>
              <a:ext cx="8477514" cy="1220979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3200"/>
                <a:buFont typeface="Trebuchet MS"/>
                <a:buNone/>
              </a:pPr>
              <a:r>
                <a:rPr lang="en-GB" sz="3200" b="0" i="0" u="none" strike="noStrike" cap="none" dirty="0">
                  <a:solidFill>
                    <a:schemeClr val="lt1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A suite of up to date </a:t>
              </a:r>
            </a:p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3200"/>
                <a:buFont typeface="Trebuchet MS"/>
                <a:buNone/>
              </a:pPr>
              <a:r>
                <a:rPr lang="en-GB" sz="3200" b="0" i="0" u="none" strike="noStrike" cap="none" dirty="0">
                  <a:solidFill>
                    <a:schemeClr val="lt1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National Occupatio</a:t>
              </a:r>
              <a:r>
                <a:rPr lang="en-GB" sz="3200" b="0" u="none" strike="noStrike" cap="none" dirty="0">
                  <a:solidFill>
                    <a:schemeClr val="lt1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n</a:t>
              </a:r>
              <a:r>
                <a:rPr lang="en-GB" sz="3200" b="0" i="0" u="none" strike="noStrike" cap="none" dirty="0">
                  <a:solidFill>
                    <a:schemeClr val="lt1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al Standards for </a:t>
              </a:r>
            </a:p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3200"/>
                <a:buFont typeface="Trebuchet MS"/>
                <a:buNone/>
              </a:pPr>
              <a:r>
                <a:rPr lang="en-GB" sz="3200" b="0" i="0" u="none" strike="noStrike" cap="none" dirty="0">
                  <a:solidFill>
                    <a:schemeClr val="lt1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Community Development</a:t>
              </a:r>
              <a:endParaRPr sz="3200" b="0" i="0" u="none" strike="noStrike" cap="none" dirty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</p:grpSp>
      <p:sp>
        <p:nvSpPr>
          <p:cNvPr id="11" name="Rectangle 10"/>
          <p:cNvSpPr/>
          <p:nvPr/>
        </p:nvSpPr>
        <p:spPr>
          <a:xfrm>
            <a:off x="806993" y="1428101"/>
            <a:ext cx="6921863" cy="90236"/>
          </a:xfrm>
          <a:prstGeom prst="rect">
            <a:avLst/>
          </a:prstGeom>
          <a:solidFill>
            <a:srgbClr val="41C6CD"/>
          </a:solidFill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122485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1867157"/>
            <a:ext cx="9144000" cy="5464629"/>
          </a:xfrm>
          <a:prstGeom prst="rect">
            <a:avLst/>
          </a:prstGeom>
          <a:gradFill flip="none" rotWithShape="1">
            <a:gsLst>
              <a:gs pos="0">
                <a:srgbClr val="7030CD"/>
              </a:gs>
              <a:gs pos="9000">
                <a:srgbClr val="41C6CD"/>
              </a:gs>
              <a:gs pos="27000">
                <a:srgbClr val="BAF2F8"/>
              </a:gs>
              <a:gs pos="100000">
                <a:schemeClr val="bg1"/>
              </a:gs>
            </a:gsLst>
            <a:lin ang="13500000" scaled="1"/>
            <a:tileRect/>
          </a:gradFill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</a:t>
            </a:r>
          </a:p>
        </p:txBody>
      </p:sp>
      <p:pic>
        <p:nvPicPr>
          <p:cNvPr id="7" name="Picture 6" descr="CLD_Colour_Log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7316" y="350252"/>
            <a:ext cx="1014770" cy="961867"/>
          </a:xfrm>
          <a:prstGeom prst="rect">
            <a:avLst/>
          </a:prstGeom>
        </p:spPr>
      </p:pic>
      <p:sp>
        <p:nvSpPr>
          <p:cNvPr id="33" name="Google Shape;216;p22"/>
          <p:cNvSpPr txBox="1">
            <a:spLocks/>
          </p:cNvSpPr>
          <p:nvPr/>
        </p:nvSpPr>
        <p:spPr>
          <a:xfrm>
            <a:off x="273666" y="453591"/>
            <a:ext cx="8596668" cy="8001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t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Bef>
                <a:spcPts val="0"/>
              </a:spcBef>
              <a:buClr>
                <a:schemeClr val="dk1"/>
              </a:buClr>
              <a:buSzPts val="3600"/>
              <a:buFont typeface="Arial"/>
              <a:buNone/>
            </a:pPr>
            <a:r>
              <a:rPr lang="en-GB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What are NOS?</a:t>
            </a:r>
            <a:endParaRPr lang="en-GB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" name="Google Shape;217;p22"/>
          <p:cNvSpPr txBox="1">
            <a:spLocks/>
          </p:cNvSpPr>
          <p:nvPr/>
        </p:nvSpPr>
        <p:spPr>
          <a:xfrm>
            <a:off x="378890" y="2582781"/>
            <a:ext cx="8596668" cy="1809926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t" anchorCtr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buSzPts val="2560"/>
            </a:pPr>
            <a:r>
              <a:rPr lang="en-GB" sz="4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 National Occupational Standard describes what an individual needs to do, know, and understand in order to competently carry out a particular job or function</a:t>
            </a:r>
            <a:endParaRPr lang="en-GB" sz="4000" dirty="0"/>
          </a:p>
          <a:p>
            <a:pPr marL="342900" indent="-251459" algn="l">
              <a:spcBef>
                <a:spcPts val="1000"/>
              </a:spcBef>
              <a:buSzPts val="1440"/>
            </a:pPr>
            <a:endParaRPr lang="en-GB" dirty="0"/>
          </a:p>
        </p:txBody>
      </p:sp>
      <p:sp>
        <p:nvSpPr>
          <p:cNvPr id="6" name="Rectangle 5"/>
          <p:cNvSpPr/>
          <p:nvPr/>
        </p:nvSpPr>
        <p:spPr>
          <a:xfrm>
            <a:off x="378890" y="1428101"/>
            <a:ext cx="6921863" cy="90236"/>
          </a:xfrm>
          <a:prstGeom prst="rect">
            <a:avLst/>
          </a:prstGeom>
          <a:solidFill>
            <a:srgbClr val="41C6CD"/>
          </a:solidFill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0942469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1410641"/>
            <a:ext cx="9144000" cy="5464629"/>
          </a:xfrm>
          <a:prstGeom prst="rect">
            <a:avLst/>
          </a:prstGeom>
          <a:gradFill flip="none" rotWithShape="1">
            <a:gsLst>
              <a:gs pos="0">
                <a:srgbClr val="7030CD"/>
              </a:gs>
              <a:gs pos="9000">
                <a:srgbClr val="41C6CD"/>
              </a:gs>
              <a:gs pos="27000">
                <a:srgbClr val="BAF2F8"/>
              </a:gs>
              <a:gs pos="100000">
                <a:schemeClr val="bg1"/>
              </a:gs>
            </a:gsLst>
            <a:lin ang="13500000" scaled="1"/>
            <a:tileRect/>
          </a:gradFill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</a:t>
            </a:r>
          </a:p>
        </p:txBody>
      </p:sp>
      <p:pic>
        <p:nvPicPr>
          <p:cNvPr id="7" name="Picture 6" descr="CLD_Colour_Logo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7316" y="416508"/>
            <a:ext cx="1014770" cy="961867"/>
          </a:xfrm>
          <a:prstGeom prst="rect">
            <a:avLst/>
          </a:prstGeom>
        </p:spPr>
      </p:pic>
      <p:sp>
        <p:nvSpPr>
          <p:cNvPr id="8" name="Google Shape;222;p23"/>
          <p:cNvSpPr txBox="1"/>
          <p:nvPr/>
        </p:nvSpPr>
        <p:spPr>
          <a:xfrm>
            <a:off x="715393" y="361928"/>
            <a:ext cx="6336704" cy="7958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lang="en-GB" sz="36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Potential Uses of NOS</a:t>
            </a:r>
            <a:endParaRPr sz="3600" dirty="0"/>
          </a:p>
        </p:txBody>
      </p:sp>
      <p:sp>
        <p:nvSpPr>
          <p:cNvPr id="10" name="Google Shape;223;p23"/>
          <p:cNvSpPr/>
          <p:nvPr/>
        </p:nvSpPr>
        <p:spPr>
          <a:xfrm>
            <a:off x="5940425" y="2199856"/>
            <a:ext cx="2447925" cy="936625"/>
          </a:xfrm>
          <a:prstGeom prst="ellipse">
            <a:avLst/>
          </a:prstGeom>
          <a:solidFill>
            <a:srgbClr val="6D91A0"/>
          </a:solidFill>
          <a:ln w="12700" cap="rnd" cmpd="sng">
            <a:solidFill>
              <a:srgbClr val="D3D3D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1" i="0" u="none" strike="noStrike" cap="none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1" name="Google Shape;224;p23"/>
          <p:cNvSpPr/>
          <p:nvPr/>
        </p:nvSpPr>
        <p:spPr>
          <a:xfrm>
            <a:off x="5795963" y="3927056"/>
            <a:ext cx="2879725" cy="936625"/>
          </a:xfrm>
          <a:prstGeom prst="ellipse">
            <a:avLst/>
          </a:prstGeom>
          <a:solidFill>
            <a:srgbClr val="6D91A0"/>
          </a:solidFill>
          <a:ln w="12700" cap="rnd" cmpd="sng">
            <a:solidFill>
              <a:srgbClr val="D3D3D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1" i="0" u="none" strike="noStrike" cap="none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2" name="Google Shape;225;p23"/>
          <p:cNvSpPr/>
          <p:nvPr/>
        </p:nvSpPr>
        <p:spPr>
          <a:xfrm>
            <a:off x="3203575" y="4719219"/>
            <a:ext cx="2447925" cy="936625"/>
          </a:xfrm>
          <a:prstGeom prst="ellipse">
            <a:avLst/>
          </a:prstGeom>
          <a:solidFill>
            <a:srgbClr val="6D91A0"/>
          </a:solidFill>
          <a:ln w="12700" cap="rnd" cmpd="sng">
            <a:solidFill>
              <a:srgbClr val="D3D3D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1" i="0" u="none" strike="noStrike" cap="none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3" name="Google Shape;226;p23"/>
          <p:cNvSpPr/>
          <p:nvPr/>
        </p:nvSpPr>
        <p:spPr>
          <a:xfrm>
            <a:off x="468313" y="4000081"/>
            <a:ext cx="2447925" cy="936625"/>
          </a:xfrm>
          <a:prstGeom prst="ellipse">
            <a:avLst/>
          </a:prstGeom>
          <a:solidFill>
            <a:srgbClr val="6D91A0"/>
          </a:solidFill>
          <a:ln w="12700" cap="rnd" cmpd="sng">
            <a:solidFill>
              <a:srgbClr val="D3D3D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1" i="0" u="none" strike="noStrike" cap="none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4" name="Google Shape;227;p23"/>
          <p:cNvSpPr/>
          <p:nvPr/>
        </p:nvSpPr>
        <p:spPr>
          <a:xfrm>
            <a:off x="395288" y="2271294"/>
            <a:ext cx="2447925" cy="936625"/>
          </a:xfrm>
          <a:prstGeom prst="ellipse">
            <a:avLst/>
          </a:prstGeom>
          <a:solidFill>
            <a:srgbClr val="6D91A0"/>
          </a:solidFill>
          <a:ln w="12700" cap="rnd" cmpd="sng">
            <a:solidFill>
              <a:srgbClr val="D3D3D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1" i="0" u="none" strike="noStrike" cap="none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5" name="Google Shape;228;p23"/>
          <p:cNvSpPr/>
          <p:nvPr/>
        </p:nvSpPr>
        <p:spPr>
          <a:xfrm>
            <a:off x="3132138" y="1352867"/>
            <a:ext cx="2447925" cy="936625"/>
          </a:xfrm>
          <a:prstGeom prst="ellipse">
            <a:avLst/>
          </a:prstGeom>
          <a:solidFill>
            <a:srgbClr val="6D91A0"/>
          </a:solidFill>
          <a:ln w="12700" cap="rnd" cmpd="sng">
            <a:solidFill>
              <a:srgbClr val="D3D3D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1" i="0" u="none" strike="noStrike" cap="none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6" name="Google Shape;229;p23"/>
          <p:cNvSpPr txBox="1"/>
          <p:nvPr/>
        </p:nvSpPr>
        <p:spPr>
          <a:xfrm>
            <a:off x="3203574" y="3061869"/>
            <a:ext cx="2306067" cy="923330"/>
          </a:xfrm>
          <a:prstGeom prst="rect">
            <a:avLst/>
          </a:prstGeom>
          <a:noFill/>
          <a:ln w="19050" cap="flat" cmpd="sng">
            <a:solidFill>
              <a:srgbClr val="3A3A3A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177800" marR="0" lvl="0" indent="-17780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b="1" i="0" u="none" strike="noStrike" cap="none">
                <a:solidFill>
                  <a:srgbClr val="7030A0"/>
                </a:solidFill>
                <a:latin typeface="Trebuchet MS"/>
                <a:ea typeface="Trebuchet MS"/>
                <a:cs typeface="Trebuchet MS"/>
                <a:sym typeface="Trebuchet MS"/>
              </a:rPr>
              <a:t>Key outcomes</a:t>
            </a:r>
            <a:endParaRPr/>
          </a:p>
          <a:p>
            <a:pPr marL="177800" marR="0" lvl="0" indent="-17780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b="1" i="0" u="none" strike="noStrike" cap="none">
                <a:solidFill>
                  <a:srgbClr val="7030A0"/>
                </a:solidFill>
                <a:latin typeface="Trebuchet MS"/>
                <a:ea typeface="Trebuchet MS"/>
                <a:cs typeface="Trebuchet MS"/>
                <a:sym typeface="Trebuchet MS"/>
              </a:rPr>
              <a:t>Underpinning knowledge</a:t>
            </a:r>
            <a:endParaRPr/>
          </a:p>
        </p:txBody>
      </p:sp>
      <p:sp>
        <p:nvSpPr>
          <p:cNvPr id="17" name="Google Shape;230;p23"/>
          <p:cNvSpPr txBox="1"/>
          <p:nvPr/>
        </p:nvSpPr>
        <p:spPr>
          <a:xfrm>
            <a:off x="3450655" y="1407694"/>
            <a:ext cx="1871663" cy="6413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b="1" i="0" u="none" strike="noStrike" cap="none" dirty="0">
                <a:solidFill>
                  <a:schemeClr val="bg1"/>
                </a:solidFill>
                <a:latin typeface="Trebuchet MS"/>
                <a:ea typeface="Trebuchet MS"/>
                <a:cs typeface="Trebuchet MS"/>
                <a:sym typeface="Trebuchet MS"/>
              </a:rPr>
              <a:t>Competency frameworks</a:t>
            </a:r>
            <a:endParaRPr dirty="0">
              <a:solidFill>
                <a:schemeClr val="bg1"/>
              </a:solidFill>
            </a:endParaRPr>
          </a:p>
        </p:txBody>
      </p:sp>
      <p:sp>
        <p:nvSpPr>
          <p:cNvPr id="18" name="Google Shape;231;p23"/>
          <p:cNvSpPr txBox="1"/>
          <p:nvPr/>
        </p:nvSpPr>
        <p:spPr>
          <a:xfrm>
            <a:off x="6156325" y="2344319"/>
            <a:ext cx="2159000" cy="6413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b="1" i="0" u="none" strike="noStrike" cap="none" dirty="0">
                <a:solidFill>
                  <a:schemeClr val="bg1"/>
                </a:solidFill>
                <a:latin typeface="Trebuchet MS"/>
                <a:ea typeface="Trebuchet MS"/>
                <a:cs typeface="Trebuchet MS"/>
                <a:sym typeface="Trebuchet MS"/>
              </a:rPr>
              <a:t>Job descriptions / requirements</a:t>
            </a:r>
            <a:endParaRPr dirty="0">
              <a:solidFill>
                <a:schemeClr val="bg1"/>
              </a:solidFill>
            </a:endParaRPr>
          </a:p>
        </p:txBody>
      </p:sp>
      <p:sp>
        <p:nvSpPr>
          <p:cNvPr id="19" name="Google Shape;232;p23"/>
          <p:cNvSpPr txBox="1"/>
          <p:nvPr/>
        </p:nvSpPr>
        <p:spPr>
          <a:xfrm>
            <a:off x="5867400" y="4071519"/>
            <a:ext cx="2808288" cy="6413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b="1" i="0" u="none" strike="noStrike" cap="none" dirty="0">
                <a:solidFill>
                  <a:schemeClr val="bg1"/>
                </a:solidFill>
                <a:latin typeface="Trebuchet MS"/>
                <a:ea typeface="Trebuchet MS"/>
                <a:cs typeface="Trebuchet MS"/>
                <a:sym typeface="Trebuchet MS"/>
              </a:rPr>
              <a:t>Individual performance</a:t>
            </a:r>
            <a:endParaRPr dirty="0">
              <a:solidFill>
                <a:schemeClr val="bg1"/>
              </a:solidFill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b="1" i="0" u="none" strike="noStrike" cap="none" dirty="0">
                <a:solidFill>
                  <a:schemeClr val="bg1"/>
                </a:solidFill>
                <a:latin typeface="Trebuchet MS"/>
                <a:ea typeface="Trebuchet MS"/>
                <a:cs typeface="Trebuchet MS"/>
                <a:sym typeface="Trebuchet MS"/>
              </a:rPr>
              <a:t>&amp; appraisal</a:t>
            </a:r>
            <a:endParaRPr dirty="0">
              <a:solidFill>
                <a:schemeClr val="bg1"/>
              </a:solidFill>
            </a:endParaRPr>
          </a:p>
        </p:txBody>
      </p:sp>
      <p:sp>
        <p:nvSpPr>
          <p:cNvPr id="20" name="Google Shape;233;p23"/>
          <p:cNvSpPr txBox="1"/>
          <p:nvPr/>
        </p:nvSpPr>
        <p:spPr>
          <a:xfrm>
            <a:off x="3348038" y="4863681"/>
            <a:ext cx="2232025" cy="6413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b="1" i="0" u="none" strike="noStrike" cap="none" dirty="0">
                <a:solidFill>
                  <a:schemeClr val="bg1"/>
                </a:solidFill>
                <a:latin typeface="Trebuchet MS"/>
                <a:ea typeface="Trebuchet MS"/>
                <a:cs typeface="Trebuchet MS"/>
                <a:sym typeface="Trebuchet MS"/>
              </a:rPr>
              <a:t>Focused training &amp; development</a:t>
            </a:r>
            <a:endParaRPr dirty="0">
              <a:solidFill>
                <a:schemeClr val="bg1"/>
              </a:solidFill>
            </a:endParaRPr>
          </a:p>
        </p:txBody>
      </p:sp>
      <p:sp>
        <p:nvSpPr>
          <p:cNvPr id="21" name="Google Shape;234;p23"/>
          <p:cNvSpPr txBox="1"/>
          <p:nvPr/>
        </p:nvSpPr>
        <p:spPr>
          <a:xfrm>
            <a:off x="786830" y="4142956"/>
            <a:ext cx="2016125" cy="6413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b="1" i="0" u="none" strike="noStrike" cap="none" dirty="0">
                <a:solidFill>
                  <a:schemeClr val="bg1"/>
                </a:solidFill>
                <a:latin typeface="Trebuchet MS"/>
                <a:ea typeface="Trebuchet MS"/>
                <a:cs typeface="Trebuchet MS"/>
                <a:sym typeface="Trebuchet MS"/>
              </a:rPr>
              <a:t>Career planning &amp; progression</a:t>
            </a:r>
            <a:endParaRPr dirty="0">
              <a:solidFill>
                <a:schemeClr val="bg1"/>
              </a:solidFill>
            </a:endParaRPr>
          </a:p>
        </p:txBody>
      </p:sp>
      <p:sp>
        <p:nvSpPr>
          <p:cNvPr id="22" name="Google Shape;235;p23"/>
          <p:cNvSpPr txBox="1"/>
          <p:nvPr/>
        </p:nvSpPr>
        <p:spPr>
          <a:xfrm>
            <a:off x="715393" y="2558631"/>
            <a:ext cx="1871662" cy="366713"/>
          </a:xfrm>
          <a:prstGeom prst="rect">
            <a:avLst/>
          </a:prstGeom>
          <a:noFill/>
          <a:ln w="9525" cap="flat" cmpd="sng">
            <a:solidFill>
              <a:srgbClr val="6D91A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b="1" i="0" u="none" strike="noStrike" cap="none" dirty="0">
                <a:solidFill>
                  <a:schemeClr val="bg1"/>
                </a:solidFill>
                <a:latin typeface="Trebuchet MS"/>
                <a:ea typeface="Trebuchet MS"/>
                <a:cs typeface="Trebuchet MS"/>
                <a:sym typeface="Trebuchet MS"/>
              </a:rPr>
              <a:t>Qualifications</a:t>
            </a:r>
            <a:endParaRPr dirty="0">
              <a:solidFill>
                <a:schemeClr val="bg1"/>
              </a:solidFill>
            </a:endParaRPr>
          </a:p>
        </p:txBody>
      </p:sp>
      <p:sp>
        <p:nvSpPr>
          <p:cNvPr id="23" name="Google Shape;236;p23"/>
          <p:cNvSpPr/>
          <p:nvPr/>
        </p:nvSpPr>
        <p:spPr>
          <a:xfrm rot="5400000" flipH="1">
            <a:off x="4067969" y="2486400"/>
            <a:ext cx="576263" cy="288925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 extrusionOk="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 extrusionOk="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7030A0"/>
          </a:solidFill>
          <a:ln w="12700" cap="rnd" cmpd="sng">
            <a:solidFill>
              <a:srgbClr val="D3D3D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24" name="Google Shape;237;p23"/>
          <p:cNvSpPr/>
          <p:nvPr/>
        </p:nvSpPr>
        <p:spPr>
          <a:xfrm rot="8587806" flipH="1">
            <a:off x="5478553" y="2705991"/>
            <a:ext cx="466725" cy="288925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 extrusionOk="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 extrusionOk="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7030A0"/>
          </a:solidFill>
          <a:ln w="12700" cap="rnd" cmpd="sng">
            <a:solidFill>
              <a:srgbClr val="D3D3D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25" name="Google Shape;238;p23"/>
          <p:cNvSpPr/>
          <p:nvPr/>
        </p:nvSpPr>
        <p:spPr>
          <a:xfrm rot="-2174419" flipH="1">
            <a:off x="2788911" y="4042053"/>
            <a:ext cx="466725" cy="288925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 extrusionOk="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 extrusionOk="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7030A0"/>
          </a:solidFill>
          <a:ln w="12700" cap="rnd" cmpd="sng">
            <a:solidFill>
              <a:srgbClr val="D3D3D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26" name="Google Shape;239;p23"/>
          <p:cNvSpPr/>
          <p:nvPr/>
        </p:nvSpPr>
        <p:spPr>
          <a:xfrm rot="-8062923" flipH="1">
            <a:off x="5398869" y="4069829"/>
            <a:ext cx="466725" cy="288925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 extrusionOk="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 extrusionOk="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7030A0"/>
          </a:solidFill>
          <a:ln w="12700" cap="rnd" cmpd="sng">
            <a:solidFill>
              <a:srgbClr val="D3D3D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27" name="Google Shape;240;p23"/>
          <p:cNvSpPr/>
          <p:nvPr/>
        </p:nvSpPr>
        <p:spPr>
          <a:xfrm rot="1900941" flipH="1">
            <a:off x="2840218" y="2693064"/>
            <a:ext cx="466725" cy="288925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 extrusionOk="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 extrusionOk="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7030A0"/>
          </a:solidFill>
          <a:ln w="12700" cap="rnd" cmpd="sng">
            <a:solidFill>
              <a:srgbClr val="D3D3D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28" name="Google Shape;241;p23"/>
          <p:cNvSpPr/>
          <p:nvPr/>
        </p:nvSpPr>
        <p:spPr>
          <a:xfrm rot="5400000">
            <a:off x="4067969" y="4288386"/>
            <a:ext cx="574675" cy="287337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 extrusionOk="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 extrusionOk="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7030A0"/>
          </a:solidFill>
          <a:ln w="12700" cap="rnd" cmpd="sng">
            <a:solidFill>
              <a:srgbClr val="D3D3D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29" name="Google Shape;242;p23"/>
          <p:cNvSpPr/>
          <p:nvPr/>
        </p:nvSpPr>
        <p:spPr>
          <a:xfrm rot="1883031">
            <a:off x="5867400" y="1695031"/>
            <a:ext cx="855663" cy="287338"/>
          </a:xfrm>
          <a:prstGeom prst="curvedDownArrow">
            <a:avLst>
              <a:gd name="adj1" fmla="val 59558"/>
              <a:gd name="adj2" fmla="val 119116"/>
              <a:gd name="adj3" fmla="val 33333"/>
            </a:avLst>
          </a:prstGeom>
          <a:solidFill>
            <a:srgbClr val="7030A0"/>
          </a:solidFill>
          <a:ln w="12700" cap="rnd" cmpd="sng">
            <a:solidFill>
              <a:srgbClr val="D3D3D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30" name="Google Shape;243;p23"/>
          <p:cNvSpPr/>
          <p:nvPr/>
        </p:nvSpPr>
        <p:spPr>
          <a:xfrm rot="8872297">
            <a:off x="5867400" y="5079581"/>
            <a:ext cx="855663" cy="287338"/>
          </a:xfrm>
          <a:prstGeom prst="curvedDownArrow">
            <a:avLst>
              <a:gd name="adj1" fmla="val 59558"/>
              <a:gd name="adj2" fmla="val 119116"/>
              <a:gd name="adj3" fmla="val 33333"/>
            </a:avLst>
          </a:prstGeom>
          <a:solidFill>
            <a:srgbClr val="7030A0"/>
          </a:solidFill>
          <a:ln w="9525" cap="flat" cmpd="sng">
            <a:solidFill>
              <a:srgbClr val="7D60A0"/>
            </a:solidFill>
            <a:prstDash val="solid"/>
            <a:miter lim="800000"/>
            <a:headEnd type="none" w="sm" len="sm"/>
            <a:tailEnd type="none" w="sm" len="sm"/>
          </a:ln>
          <a:effectLst>
            <a:outerShdw dist="20000" dir="5400000" rotWithShape="0">
              <a:srgbClr val="000000">
                <a:alpha val="37647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" name="Google Shape;244;p23"/>
          <p:cNvSpPr txBox="1"/>
          <p:nvPr/>
        </p:nvSpPr>
        <p:spPr>
          <a:xfrm rot="-1927703">
            <a:off x="5867400" y="5079581"/>
            <a:ext cx="855663" cy="287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32" name="Google Shape;245;p23"/>
          <p:cNvSpPr/>
          <p:nvPr/>
        </p:nvSpPr>
        <p:spPr>
          <a:xfrm rot="-2087278">
            <a:off x="2124075" y="1695031"/>
            <a:ext cx="855663" cy="287338"/>
          </a:xfrm>
          <a:prstGeom prst="curvedDownArrow">
            <a:avLst>
              <a:gd name="adj1" fmla="val 59558"/>
              <a:gd name="adj2" fmla="val 119116"/>
              <a:gd name="adj3" fmla="val 33333"/>
            </a:avLst>
          </a:prstGeom>
          <a:solidFill>
            <a:srgbClr val="7030A0"/>
          </a:solidFill>
          <a:ln w="12700" cap="rnd" cmpd="sng">
            <a:solidFill>
              <a:srgbClr val="D3D3D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35" name="Google Shape;246;p23"/>
          <p:cNvSpPr/>
          <p:nvPr/>
        </p:nvSpPr>
        <p:spPr>
          <a:xfrm rot="-8193172">
            <a:off x="2268538" y="5079581"/>
            <a:ext cx="855662" cy="288925"/>
          </a:xfrm>
          <a:prstGeom prst="curvedDownArrow">
            <a:avLst>
              <a:gd name="adj1" fmla="val 59231"/>
              <a:gd name="adj2" fmla="val 118461"/>
              <a:gd name="adj3" fmla="val 33333"/>
            </a:avLst>
          </a:prstGeom>
          <a:solidFill>
            <a:srgbClr val="7030A0"/>
          </a:solidFill>
          <a:ln w="9525" cap="flat" cmpd="sng">
            <a:solidFill>
              <a:srgbClr val="D3D3D3"/>
            </a:solidFill>
            <a:prstDash val="solid"/>
            <a:miter lim="800000"/>
            <a:headEnd type="none" w="sm" len="sm"/>
            <a:tailEnd type="none" w="sm" len="sm"/>
          </a:ln>
          <a:effectLst>
            <a:outerShdw dist="20000" dir="5400000" rotWithShape="0">
              <a:srgbClr val="000000">
                <a:alpha val="37647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" name="Google Shape;247;p23"/>
          <p:cNvSpPr txBox="1"/>
          <p:nvPr/>
        </p:nvSpPr>
        <p:spPr>
          <a:xfrm rot="2606828">
            <a:off x="2268525" y="5079581"/>
            <a:ext cx="855662" cy="288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37" name="Google Shape;248;p23"/>
          <p:cNvSpPr/>
          <p:nvPr/>
        </p:nvSpPr>
        <p:spPr>
          <a:xfrm rot="5400000">
            <a:off x="7348538" y="3382544"/>
            <a:ext cx="715962" cy="220662"/>
          </a:xfrm>
          <a:prstGeom prst="curvedDownArrow">
            <a:avLst>
              <a:gd name="adj1" fmla="val 64892"/>
              <a:gd name="adj2" fmla="val 129784"/>
              <a:gd name="adj3" fmla="val 33333"/>
            </a:avLst>
          </a:prstGeom>
          <a:solidFill>
            <a:srgbClr val="7030A0"/>
          </a:solidFill>
          <a:ln w="12700" cap="rnd" cmpd="sng">
            <a:solidFill>
              <a:srgbClr val="D3D3D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38" name="Google Shape;249;p23"/>
          <p:cNvSpPr/>
          <p:nvPr/>
        </p:nvSpPr>
        <p:spPr>
          <a:xfrm rot="-5400000">
            <a:off x="795338" y="3455569"/>
            <a:ext cx="715962" cy="220662"/>
          </a:xfrm>
          <a:prstGeom prst="curvedDownArrow">
            <a:avLst>
              <a:gd name="adj1" fmla="val 64892"/>
              <a:gd name="adj2" fmla="val 129784"/>
              <a:gd name="adj3" fmla="val 33333"/>
            </a:avLst>
          </a:prstGeom>
          <a:solidFill>
            <a:srgbClr val="7030A0"/>
          </a:solidFill>
          <a:ln w="12700" cap="rnd" cmpd="sng">
            <a:solidFill>
              <a:srgbClr val="D3D3D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674325" y="1226859"/>
            <a:ext cx="6921863" cy="90236"/>
          </a:xfrm>
          <a:prstGeom prst="rect">
            <a:avLst/>
          </a:prstGeom>
          <a:solidFill>
            <a:srgbClr val="41C6CD"/>
          </a:solidFill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9227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32"/>
          <p:cNvSpPr/>
          <p:nvPr/>
        </p:nvSpPr>
        <p:spPr>
          <a:xfrm>
            <a:off x="22328" y="994068"/>
            <a:ext cx="9144000" cy="5863932"/>
          </a:xfrm>
          <a:prstGeom prst="rect">
            <a:avLst/>
          </a:prstGeom>
          <a:gradFill flip="none" rotWithShape="1">
            <a:gsLst>
              <a:gs pos="0">
                <a:srgbClr val="7030CD"/>
              </a:gs>
              <a:gs pos="9000">
                <a:srgbClr val="41C6CD"/>
              </a:gs>
              <a:gs pos="27000">
                <a:srgbClr val="BAF2F8"/>
              </a:gs>
              <a:gs pos="100000">
                <a:schemeClr val="bg1"/>
              </a:gs>
            </a:gsLst>
            <a:lin ang="13500000" scaled="1"/>
            <a:tileRect/>
          </a:gradFill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pic>
        <p:nvPicPr>
          <p:cNvPr id="34" name="Picture 33" descr="CLD_Colour_Log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7316" y="78753"/>
            <a:ext cx="1014770" cy="961867"/>
          </a:xfrm>
          <a:prstGeom prst="rect">
            <a:avLst/>
          </a:prstGeom>
        </p:spPr>
      </p:pic>
      <p:sp>
        <p:nvSpPr>
          <p:cNvPr id="14" name="Google Shape;303;p27"/>
          <p:cNvSpPr txBox="1"/>
          <p:nvPr/>
        </p:nvSpPr>
        <p:spPr>
          <a:xfrm>
            <a:off x="538053" y="113718"/>
            <a:ext cx="8409541" cy="7073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lang="en-GB" sz="36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Functional Analysis</a:t>
            </a:r>
            <a:endParaRPr sz="36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671977" y="835801"/>
            <a:ext cx="414169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dirty="0"/>
              <a:t>Key purpose</a:t>
            </a:r>
          </a:p>
          <a:p>
            <a:endParaRPr lang="en-GB" dirty="0"/>
          </a:p>
        </p:txBody>
      </p:sp>
      <p:sp>
        <p:nvSpPr>
          <p:cNvPr id="6" name="Down Arrow 5"/>
          <p:cNvSpPr/>
          <p:nvPr/>
        </p:nvSpPr>
        <p:spPr>
          <a:xfrm>
            <a:off x="3146322" y="1768573"/>
            <a:ext cx="609600" cy="851647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3660316" y="1567849"/>
            <a:ext cx="314330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dirty="0"/>
          </a:p>
          <a:p>
            <a:pPr algn="ctr"/>
            <a:r>
              <a:rPr lang="en-GB" dirty="0"/>
              <a:t>What needs to happen to achieve the Key Purpose?</a:t>
            </a:r>
            <a:endParaRPr lang="en-US" dirty="0"/>
          </a:p>
          <a:p>
            <a:endParaRPr lang="en-GB" dirty="0"/>
          </a:p>
        </p:txBody>
      </p:sp>
      <p:sp>
        <p:nvSpPr>
          <p:cNvPr id="12" name="Down Arrow 11"/>
          <p:cNvSpPr/>
          <p:nvPr/>
        </p:nvSpPr>
        <p:spPr>
          <a:xfrm>
            <a:off x="3146322" y="4030188"/>
            <a:ext cx="609600" cy="851647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3" name="TextBox 12"/>
          <p:cNvSpPr txBox="1"/>
          <p:nvPr/>
        </p:nvSpPr>
        <p:spPr>
          <a:xfrm>
            <a:off x="1887735" y="2603713"/>
            <a:ext cx="541318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dirty="0"/>
          </a:p>
          <a:p>
            <a:pPr algn="ctr"/>
            <a:r>
              <a:rPr lang="en-GB" sz="5400" dirty="0"/>
              <a:t>Functional Areas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52CFEDD-BBAD-1C1C-E250-708B33401B8E}"/>
              </a:ext>
            </a:extLst>
          </p:cNvPr>
          <p:cNvSpPr txBox="1"/>
          <p:nvPr/>
        </p:nvSpPr>
        <p:spPr>
          <a:xfrm>
            <a:off x="3941555" y="3715194"/>
            <a:ext cx="243098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dirty="0"/>
          </a:p>
          <a:p>
            <a:pPr algn="ctr"/>
            <a:r>
              <a:rPr lang="en-GB" dirty="0"/>
              <a:t>What needs to happen to achieve this functional area?</a:t>
            </a:r>
            <a:endParaRPr lang="en-US" dirty="0"/>
          </a:p>
          <a:p>
            <a:endParaRPr lang="en-GB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DADE622-B605-87E2-3601-C8782B7CA6D2}"/>
              </a:ext>
            </a:extLst>
          </p:cNvPr>
          <p:cNvSpPr txBox="1"/>
          <p:nvPr/>
        </p:nvSpPr>
        <p:spPr>
          <a:xfrm>
            <a:off x="564775" y="4920751"/>
            <a:ext cx="821199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400" dirty="0"/>
              <a:t>National Occupational Standards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E6841A1-B488-1E5F-32F5-DE09CBDDDD42}"/>
              </a:ext>
            </a:extLst>
          </p:cNvPr>
          <p:cNvSpPr/>
          <p:nvPr/>
        </p:nvSpPr>
        <p:spPr>
          <a:xfrm>
            <a:off x="564775" y="854635"/>
            <a:ext cx="6921863" cy="90236"/>
          </a:xfrm>
          <a:prstGeom prst="rect">
            <a:avLst/>
          </a:prstGeom>
          <a:solidFill>
            <a:srgbClr val="41C6CD"/>
          </a:solidFill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0681268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" name="Picture 33" descr="CLD_Colour_Log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9269" y="125163"/>
            <a:ext cx="1014770" cy="961867"/>
          </a:xfrm>
          <a:prstGeom prst="rect">
            <a:avLst/>
          </a:prstGeom>
        </p:spPr>
      </p:pic>
      <p:sp>
        <p:nvSpPr>
          <p:cNvPr id="6" name="Google Shape;314;p29"/>
          <p:cNvSpPr txBox="1">
            <a:spLocks/>
          </p:cNvSpPr>
          <p:nvPr/>
        </p:nvSpPr>
        <p:spPr>
          <a:xfrm>
            <a:off x="806993" y="132450"/>
            <a:ext cx="8596668" cy="8001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t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ts val="3600"/>
              <a:buFont typeface="Arial"/>
              <a:buNone/>
              <a:tabLst/>
              <a:defRPr/>
            </a:pPr>
            <a:r>
              <a:rPr kumimoji="0" lang="en-GB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Consultation process</a:t>
            </a:r>
            <a:endParaRPr kumimoji="0" lang="en-GB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06993" y="996794"/>
            <a:ext cx="6921863" cy="90236"/>
          </a:xfrm>
          <a:prstGeom prst="rect">
            <a:avLst/>
          </a:prstGeom>
          <a:solidFill>
            <a:srgbClr val="41C6CD"/>
          </a:solidFill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36193DD-91D5-4881-AEF8-4E3259481B2A}"/>
              </a:ext>
            </a:extLst>
          </p:cNvPr>
          <p:cNvSpPr txBox="1"/>
          <p:nvPr/>
        </p:nvSpPr>
        <p:spPr>
          <a:xfrm>
            <a:off x="2694038" y="5779585"/>
            <a:ext cx="35199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1664200-AD2C-31BF-A306-BE7AEA04A932}"/>
              </a:ext>
            </a:extLst>
          </p:cNvPr>
          <p:cNvSpPr txBox="1"/>
          <p:nvPr/>
        </p:nvSpPr>
        <p:spPr>
          <a:xfrm>
            <a:off x="355432" y="1243506"/>
            <a:ext cx="8245360" cy="54476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3200" b="1" dirty="0">
                <a:solidFill>
                  <a:srgbClr val="222222"/>
                </a:solidFill>
                <a:latin typeface="Roboto" panose="02000000000000000000" pitchFamily="2" charset="0"/>
              </a:rPr>
              <a:t>Steering group</a:t>
            </a:r>
          </a:p>
          <a:p>
            <a:pPr lvl="2"/>
            <a:r>
              <a:rPr lang="en-GB" sz="2000" dirty="0">
                <a:solidFill>
                  <a:srgbClr val="222222"/>
                </a:solidFill>
                <a:latin typeface="Roboto" panose="02000000000000000000" pitchFamily="2" charset="0"/>
              </a:rPr>
              <a:t>England – Sue Gill			Northern Ireland – Anna Clarke</a:t>
            </a:r>
          </a:p>
          <a:p>
            <a:pPr lvl="2"/>
            <a:r>
              <a:rPr lang="en-GB" sz="2000" dirty="0">
                <a:solidFill>
                  <a:srgbClr val="222222"/>
                </a:solidFill>
                <a:latin typeface="Roboto" panose="02000000000000000000" pitchFamily="2" charset="0"/>
              </a:rPr>
              <a:t>Scotland – Mick Doyle		Wales – no representative</a:t>
            </a:r>
          </a:p>
          <a:p>
            <a:pPr lvl="2"/>
            <a:endParaRPr lang="en-GB" sz="2000" dirty="0">
              <a:solidFill>
                <a:srgbClr val="222222"/>
              </a:solidFill>
              <a:latin typeface="Roboto" panose="02000000000000000000" pitchFamily="2" charset="0"/>
            </a:endParaRPr>
          </a:p>
          <a:p>
            <a:pPr lvl="2"/>
            <a:endParaRPr lang="en-GB" sz="2000" dirty="0">
              <a:solidFill>
                <a:srgbClr val="222222"/>
              </a:solidFill>
              <a:latin typeface="Roboto" panose="02000000000000000000" pitchFamily="2" charset="0"/>
            </a:endParaRPr>
          </a:p>
          <a:p>
            <a:pPr algn="ctr"/>
            <a:r>
              <a:rPr lang="en-GB" sz="2400" b="1" dirty="0">
                <a:solidFill>
                  <a:srgbClr val="222222"/>
                </a:solidFill>
                <a:latin typeface="Roboto" panose="02000000000000000000" pitchFamily="2" charset="0"/>
              </a:rPr>
              <a:t>2 x Focus groups = 87 participants</a:t>
            </a:r>
          </a:p>
          <a:p>
            <a:pPr algn="ctr"/>
            <a:endParaRPr lang="en-GB" sz="2400" b="1" dirty="0">
              <a:solidFill>
                <a:srgbClr val="222222"/>
              </a:solidFill>
              <a:latin typeface="Roboto" panose="02000000000000000000" pitchFamily="2" charset="0"/>
            </a:endParaRPr>
          </a:p>
          <a:p>
            <a:pPr algn="ctr"/>
            <a:r>
              <a:rPr lang="en-GB" sz="2400" b="1" i="0" dirty="0">
                <a:solidFill>
                  <a:srgbClr val="222222"/>
                </a:solidFill>
                <a:effectLst/>
                <a:latin typeface="Roboto" panose="02000000000000000000" pitchFamily="2" charset="0"/>
              </a:rPr>
              <a:t>2 x Surveys = 66 responses</a:t>
            </a:r>
          </a:p>
          <a:p>
            <a:pPr algn="ctr"/>
            <a:endParaRPr lang="en-GB" sz="2400" b="1" i="0" dirty="0">
              <a:solidFill>
                <a:srgbClr val="222222"/>
              </a:solidFill>
              <a:effectLst/>
              <a:latin typeface="Roboto" panose="02000000000000000000" pitchFamily="2" charset="0"/>
            </a:endParaRPr>
          </a:p>
          <a:p>
            <a:pPr algn="ctr"/>
            <a:r>
              <a:rPr lang="en-GB" sz="2400" b="1" dirty="0">
                <a:solidFill>
                  <a:srgbClr val="00B050"/>
                </a:solidFill>
                <a:latin typeface="Roboto" panose="02000000000000000000" pitchFamily="2" charset="0"/>
              </a:rPr>
              <a:t>Analysis of feedback informs revisions to NOS</a:t>
            </a:r>
          </a:p>
          <a:p>
            <a:pPr algn="ctr"/>
            <a:endParaRPr lang="en-GB" sz="2400" b="1" dirty="0">
              <a:solidFill>
                <a:srgbClr val="222222"/>
              </a:solidFill>
              <a:latin typeface="Roboto" panose="02000000000000000000" pitchFamily="2" charset="0"/>
            </a:endParaRPr>
          </a:p>
          <a:p>
            <a:pPr algn="ctr"/>
            <a:r>
              <a:rPr lang="en-GB" sz="2400" b="1" i="0" dirty="0">
                <a:solidFill>
                  <a:srgbClr val="222222"/>
                </a:solidFill>
                <a:effectLst/>
                <a:latin typeface="Roboto" panose="02000000000000000000" pitchFamily="2" charset="0"/>
              </a:rPr>
              <a:t>1 x Feedba</a:t>
            </a:r>
            <a:r>
              <a:rPr lang="en-GB" sz="2400" b="1" dirty="0">
                <a:solidFill>
                  <a:srgbClr val="222222"/>
                </a:solidFill>
                <a:latin typeface="Roboto" panose="02000000000000000000" pitchFamily="2" charset="0"/>
              </a:rPr>
              <a:t>ck to Sector = today!</a:t>
            </a:r>
            <a:r>
              <a:rPr lang="en-GB" sz="2000" b="0" i="0" dirty="0">
                <a:solidFill>
                  <a:srgbClr val="222222"/>
                </a:solidFill>
                <a:effectLst/>
                <a:latin typeface="Roboto" panose="02000000000000000000" pitchFamily="2" charset="0"/>
              </a:rPr>
              <a:t> </a:t>
            </a:r>
          </a:p>
          <a:p>
            <a:pPr algn="ctr"/>
            <a:endParaRPr lang="en-GB" sz="2000" b="0" i="0" dirty="0">
              <a:solidFill>
                <a:srgbClr val="222222"/>
              </a:solidFill>
              <a:effectLst/>
              <a:latin typeface="Roboto" panose="02000000000000000000" pitchFamily="2" charset="0"/>
            </a:endParaRPr>
          </a:p>
          <a:p>
            <a:pPr algn="ctr"/>
            <a:endParaRPr lang="en-GB" sz="2000" b="0" i="0" dirty="0">
              <a:solidFill>
                <a:srgbClr val="222222"/>
              </a:solidFill>
              <a:effectLst/>
              <a:latin typeface="Roboto" panose="02000000000000000000" pitchFamily="2" charset="0"/>
            </a:endParaRPr>
          </a:p>
          <a:p>
            <a:pPr algn="ctr"/>
            <a:r>
              <a:rPr lang="en-GB" sz="2800" b="1" dirty="0">
                <a:solidFill>
                  <a:srgbClr val="222222"/>
                </a:solidFill>
                <a:latin typeface="Roboto" panose="02000000000000000000" pitchFamily="2" charset="0"/>
              </a:rPr>
              <a:t>Final NOS sign off done by the Steering Group</a:t>
            </a:r>
            <a:endParaRPr lang="en-GB" sz="2800" b="1" i="0" dirty="0">
              <a:solidFill>
                <a:srgbClr val="222222"/>
              </a:solidFill>
              <a:effectLst/>
              <a:latin typeface="Roboto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34215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" name="Picture 33" descr="CLD_Colour_Log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9269" y="125163"/>
            <a:ext cx="1014770" cy="961867"/>
          </a:xfrm>
          <a:prstGeom prst="rect">
            <a:avLst/>
          </a:prstGeom>
        </p:spPr>
      </p:pic>
      <p:sp>
        <p:nvSpPr>
          <p:cNvPr id="6" name="Google Shape;314;p29"/>
          <p:cNvSpPr txBox="1">
            <a:spLocks/>
          </p:cNvSpPr>
          <p:nvPr/>
        </p:nvSpPr>
        <p:spPr>
          <a:xfrm>
            <a:off x="688115" y="-10793"/>
            <a:ext cx="8596668" cy="8001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t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ts val="3600"/>
              <a:buFont typeface="Arial"/>
              <a:buNone/>
              <a:tabLst/>
              <a:defRPr/>
            </a:pPr>
            <a:r>
              <a:rPr lang="en-GB" sz="3200" b="1" dirty="0">
                <a:solidFill>
                  <a:prstClr val="black"/>
                </a:solidFill>
                <a:latin typeface="Arial"/>
                <a:ea typeface="Arial"/>
                <a:cs typeface="Arial"/>
                <a:sym typeface="Arial"/>
              </a:rPr>
              <a:t>Community Development</a:t>
            </a: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ts val="3600"/>
              <a:buFont typeface="Arial"/>
              <a:buNone/>
              <a:tabLst/>
              <a:defRPr/>
            </a:pP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Functional Areas</a:t>
            </a:r>
            <a:endParaRPr kumimoji="0" lang="en-GB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06993" y="996794"/>
            <a:ext cx="6921863" cy="90236"/>
          </a:xfrm>
          <a:prstGeom prst="rect">
            <a:avLst/>
          </a:prstGeom>
          <a:solidFill>
            <a:srgbClr val="41C6CD"/>
          </a:solidFill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</a:p>
        </p:txBody>
      </p:sp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915343774"/>
              </p:ext>
            </p:extLst>
          </p:nvPr>
        </p:nvGraphicFramePr>
        <p:xfrm>
          <a:off x="1464305" y="895866"/>
          <a:ext cx="9028435" cy="63068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5DC2AE7C-D6E7-4996-841B-8DBE5192C546}"/>
              </a:ext>
            </a:extLst>
          </p:cNvPr>
          <p:cNvSpPr txBox="1"/>
          <p:nvPr/>
        </p:nvSpPr>
        <p:spPr>
          <a:xfrm>
            <a:off x="186814" y="1575096"/>
            <a:ext cx="2998838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Community development enables people to work collectively together in a structured and co-ordinated way to bring about positive social change to achieve equality, social justice, climate justice and human rights. It is underpinned by a clear set of values and ethical principles.</a:t>
            </a:r>
          </a:p>
          <a:p>
            <a:endParaRPr lang="en-GB" sz="1200" dirty="0">
              <a:solidFill>
                <a:srgbClr val="000000"/>
              </a:solidFill>
              <a:effectLst/>
              <a:latin typeface="Calibri" panose="020F0502020204030204" pitchFamily="34" charset="0"/>
              <a:ea typeface="Arial" panose="020B0604020202020204" pitchFamily="34" charset="0"/>
            </a:endParaRPr>
          </a:p>
          <a:p>
            <a:r>
              <a:rPr lang="en-GB" sz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This long-term process starts with people’s own experience and enables communities* to work together to:</a:t>
            </a:r>
          </a:p>
          <a:p>
            <a:r>
              <a:rPr lang="en-GB" sz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● identify the needs and actions they wish to address</a:t>
            </a:r>
          </a:p>
          <a:p>
            <a:r>
              <a:rPr lang="en-GB" sz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● plan and take collective action</a:t>
            </a:r>
          </a:p>
          <a:p>
            <a:r>
              <a:rPr lang="en-GB" sz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● build on and strengthen their confidence, skills and knowledge</a:t>
            </a:r>
          </a:p>
          <a:p>
            <a:r>
              <a:rPr lang="en-GB" sz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● challenge unequal power relationships</a:t>
            </a:r>
          </a:p>
          <a:p>
            <a:r>
              <a:rPr lang="en-GB" sz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● promote social justice, equality and participation</a:t>
            </a:r>
          </a:p>
          <a:p>
            <a:r>
              <a:rPr lang="en-GB" sz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in order to improve the quality of their own lives, the communities in which they live and societies of which they are a part.</a:t>
            </a:r>
          </a:p>
          <a:p>
            <a:endParaRPr lang="en-GB" sz="1200" dirty="0">
              <a:solidFill>
                <a:srgbClr val="000000"/>
              </a:solidFill>
              <a:effectLst/>
              <a:latin typeface="Calibri" panose="020F0502020204030204" pitchFamily="34" charset="0"/>
              <a:ea typeface="Arial" panose="020B0604020202020204" pitchFamily="34" charset="0"/>
            </a:endParaRPr>
          </a:p>
          <a:p>
            <a:r>
              <a:rPr lang="en-GB" sz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*Communities refer to those that can be defined by</a:t>
            </a:r>
          </a:p>
          <a:p>
            <a:r>
              <a:rPr lang="en-GB" sz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geography, identity or interest.</a:t>
            </a:r>
            <a:endParaRPr lang="en-GB" sz="1200" b="1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804B793-4EF3-7B6E-4EF3-7DB203D19680}"/>
              </a:ext>
            </a:extLst>
          </p:cNvPr>
          <p:cNvSpPr txBox="1"/>
          <p:nvPr/>
        </p:nvSpPr>
        <p:spPr>
          <a:xfrm>
            <a:off x="4168829" y="2340078"/>
            <a:ext cx="180969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>
                <a:solidFill>
                  <a:schemeClr val="bg1"/>
                </a:solidFill>
                <a:effectLst/>
                <a:ea typeface="Calibri" panose="020F0502020204030204" pitchFamily="34" charset="0"/>
              </a:rPr>
              <a:t>6 Governance and organisational development </a:t>
            </a:r>
            <a:endParaRPr lang="en-GB" sz="1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55605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" name="Picture 33" descr="CLD_Colour_Log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9269" y="125163"/>
            <a:ext cx="1014770" cy="961867"/>
          </a:xfrm>
          <a:prstGeom prst="rect">
            <a:avLst/>
          </a:prstGeom>
        </p:spPr>
      </p:pic>
      <p:sp>
        <p:nvSpPr>
          <p:cNvPr id="6" name="Google Shape;314;p29"/>
          <p:cNvSpPr txBox="1">
            <a:spLocks/>
          </p:cNvSpPr>
          <p:nvPr/>
        </p:nvSpPr>
        <p:spPr>
          <a:xfrm>
            <a:off x="806993" y="424332"/>
            <a:ext cx="8596668" cy="8001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t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ts val="3600"/>
              <a:buFont typeface="Arial"/>
              <a:buNone/>
              <a:tabLst/>
              <a:defRPr/>
            </a:pPr>
            <a:r>
              <a:rPr lang="en-GB" b="1" dirty="0">
                <a:solidFill>
                  <a:prstClr val="black"/>
                </a:solidFill>
                <a:latin typeface="Arial"/>
                <a:ea typeface="Arial"/>
                <a:cs typeface="Arial"/>
                <a:sym typeface="Arial"/>
              </a:rPr>
              <a:t>Key Purpose</a:t>
            </a:r>
            <a:endParaRPr kumimoji="0" lang="en-GB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06993" y="1428101"/>
            <a:ext cx="6921863" cy="90236"/>
          </a:xfrm>
          <a:prstGeom prst="rect">
            <a:avLst/>
          </a:prstGeom>
          <a:solidFill>
            <a:srgbClr val="41C6CD"/>
          </a:solidFill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36193DD-91D5-4881-AEF8-4E3259481B2A}"/>
              </a:ext>
            </a:extLst>
          </p:cNvPr>
          <p:cNvSpPr txBox="1"/>
          <p:nvPr/>
        </p:nvSpPr>
        <p:spPr>
          <a:xfrm>
            <a:off x="2694038" y="5779585"/>
            <a:ext cx="35199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1664200-AD2C-31BF-A306-BE7AEA04A932}"/>
              </a:ext>
            </a:extLst>
          </p:cNvPr>
          <p:cNvSpPr txBox="1"/>
          <p:nvPr/>
        </p:nvSpPr>
        <p:spPr>
          <a:xfrm>
            <a:off x="265471" y="1539105"/>
            <a:ext cx="8788568" cy="53245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GB" sz="2000" b="0" i="0" dirty="0">
                <a:solidFill>
                  <a:srgbClr val="222222"/>
                </a:solidFill>
                <a:effectLst/>
                <a:latin typeface="Roboto" panose="02000000000000000000" pitchFamily="2" charset="0"/>
              </a:rPr>
              <a:t>Community development enables people to work collectively together in a structured and co-ordinated way to bring about positive social change to achieve equality, social justice, climate justice and human rights. It is underpinned by a clear set of values and ethical principles.</a:t>
            </a:r>
          </a:p>
          <a:p>
            <a:pPr algn="l"/>
            <a:endParaRPr lang="en-GB" sz="2000" b="0" i="0" dirty="0">
              <a:solidFill>
                <a:srgbClr val="222222"/>
              </a:solidFill>
              <a:effectLst/>
              <a:latin typeface="Roboto" panose="02000000000000000000" pitchFamily="2" charset="0"/>
            </a:endParaRPr>
          </a:p>
          <a:p>
            <a:pPr algn="l"/>
            <a:r>
              <a:rPr lang="en-GB" sz="2000" b="0" i="0" dirty="0">
                <a:solidFill>
                  <a:srgbClr val="222222"/>
                </a:solidFill>
                <a:effectLst/>
                <a:latin typeface="Roboto" panose="02000000000000000000" pitchFamily="2" charset="0"/>
              </a:rPr>
              <a:t>This long-term process starts with people’s own experience and enables communities* to work together to:</a:t>
            </a:r>
          </a:p>
          <a:p>
            <a:pPr lvl="1"/>
            <a:r>
              <a:rPr lang="en-GB" sz="2000" b="0" i="0" dirty="0">
                <a:solidFill>
                  <a:srgbClr val="222222"/>
                </a:solidFill>
                <a:effectLst/>
                <a:latin typeface="Roboto" panose="02000000000000000000" pitchFamily="2" charset="0"/>
              </a:rPr>
              <a:t>● identify the needs and actions they wish to address</a:t>
            </a:r>
          </a:p>
          <a:p>
            <a:pPr lvl="1"/>
            <a:r>
              <a:rPr lang="en-GB" sz="2000" b="0" i="0" dirty="0">
                <a:solidFill>
                  <a:srgbClr val="222222"/>
                </a:solidFill>
                <a:effectLst/>
                <a:latin typeface="Roboto" panose="02000000000000000000" pitchFamily="2" charset="0"/>
              </a:rPr>
              <a:t>● plan and take collective action</a:t>
            </a:r>
          </a:p>
          <a:p>
            <a:pPr lvl="1"/>
            <a:r>
              <a:rPr lang="en-GB" sz="2000" b="0" i="0" dirty="0">
                <a:solidFill>
                  <a:srgbClr val="222222"/>
                </a:solidFill>
                <a:effectLst/>
                <a:latin typeface="Roboto" panose="02000000000000000000" pitchFamily="2" charset="0"/>
              </a:rPr>
              <a:t>● build on and strengthen their confidence, skills and knowledge</a:t>
            </a:r>
          </a:p>
          <a:p>
            <a:pPr lvl="1"/>
            <a:r>
              <a:rPr lang="en-GB" sz="2000" b="0" i="0" dirty="0">
                <a:solidFill>
                  <a:srgbClr val="222222"/>
                </a:solidFill>
                <a:effectLst/>
                <a:latin typeface="Roboto" panose="02000000000000000000" pitchFamily="2" charset="0"/>
              </a:rPr>
              <a:t>● challenge unequal power relationships</a:t>
            </a:r>
          </a:p>
          <a:p>
            <a:pPr lvl="1"/>
            <a:r>
              <a:rPr lang="en-GB" sz="2000" b="0" i="0" dirty="0">
                <a:solidFill>
                  <a:srgbClr val="222222"/>
                </a:solidFill>
                <a:effectLst/>
                <a:latin typeface="Roboto" panose="02000000000000000000" pitchFamily="2" charset="0"/>
              </a:rPr>
              <a:t>● promote social justice, equality and participation</a:t>
            </a:r>
          </a:p>
          <a:p>
            <a:pPr algn="l"/>
            <a:r>
              <a:rPr lang="en-GB" sz="2000" b="0" i="0" dirty="0">
                <a:solidFill>
                  <a:srgbClr val="222222"/>
                </a:solidFill>
                <a:effectLst/>
                <a:latin typeface="Roboto" panose="02000000000000000000" pitchFamily="2" charset="0"/>
              </a:rPr>
              <a:t>in order to improve the quality of their own lives, the communities in which they live and societies of which they are a part.</a:t>
            </a:r>
          </a:p>
          <a:p>
            <a:pPr algn="l"/>
            <a:endParaRPr lang="en-GB" sz="2000" b="0" i="0" dirty="0">
              <a:solidFill>
                <a:srgbClr val="222222"/>
              </a:solidFill>
              <a:effectLst/>
              <a:latin typeface="Roboto" panose="02000000000000000000" pitchFamily="2" charset="0"/>
            </a:endParaRPr>
          </a:p>
          <a:p>
            <a:pPr algn="l"/>
            <a:r>
              <a:rPr lang="en-GB" sz="2000" b="0" i="0" dirty="0">
                <a:solidFill>
                  <a:srgbClr val="222222"/>
                </a:solidFill>
                <a:effectLst/>
                <a:latin typeface="Roboto" panose="02000000000000000000" pitchFamily="2" charset="0"/>
              </a:rPr>
              <a:t>*Communities refer to those that can be defined by</a:t>
            </a:r>
          </a:p>
          <a:p>
            <a:pPr algn="l"/>
            <a:r>
              <a:rPr lang="en-GB" sz="2000" b="0" i="0" dirty="0">
                <a:solidFill>
                  <a:srgbClr val="222222"/>
                </a:solidFill>
                <a:effectLst/>
                <a:latin typeface="Roboto" panose="02000000000000000000" pitchFamily="2" charset="0"/>
              </a:rPr>
              <a:t>geography, identity or interest.</a:t>
            </a:r>
          </a:p>
        </p:txBody>
      </p:sp>
    </p:spTree>
    <p:extLst>
      <p:ext uri="{BB962C8B-B14F-4D97-AF65-F5344CB8AC3E}">
        <p14:creationId xmlns:p14="http://schemas.microsoft.com/office/powerpoint/2010/main" val="9633082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10725</TotalTime>
  <Words>1089</Words>
  <Application>Microsoft Office PowerPoint</Application>
  <PresentationFormat>On-screen Show (4:3)</PresentationFormat>
  <Paragraphs>209</Paragraphs>
  <Slides>17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</vt:lpstr>
      <vt:lpstr>Calibri</vt:lpstr>
      <vt:lpstr>Noto Sans Symbols</vt:lpstr>
      <vt:lpstr>Roboto</vt:lpstr>
      <vt:lpstr>Trebuchet MS</vt:lpstr>
      <vt:lpstr>Office Theme</vt:lpstr>
      <vt:lpstr>Review of  Community Development National Occupational Standards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APS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Douglas Heede</dc:creator>
  <cp:lastModifiedBy>Kirsty Gemmell</cp:lastModifiedBy>
  <cp:revision>79</cp:revision>
  <dcterms:created xsi:type="dcterms:W3CDTF">2017-03-09T10:49:59Z</dcterms:created>
  <dcterms:modified xsi:type="dcterms:W3CDTF">2023-03-02T11:59:01Z</dcterms:modified>
</cp:coreProperties>
</file>